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73" r:id="rId3"/>
    <p:sldId id="274" r:id="rId4"/>
    <p:sldId id="268" r:id="rId5"/>
    <p:sldId id="269" r:id="rId6"/>
    <p:sldId id="270" r:id="rId7"/>
    <p:sldId id="262" r:id="rId8"/>
    <p:sldId id="275" r:id="rId9"/>
    <p:sldId id="261" r:id="rId10"/>
    <p:sldId id="260" r:id="rId11"/>
    <p:sldId id="271" r:id="rId12"/>
    <p:sldId id="264" r:id="rId13"/>
    <p:sldId id="265" r:id="rId14"/>
    <p:sldId id="263" r:id="rId15"/>
    <p:sldId id="267" r:id="rId16"/>
    <p:sldId id="272"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Z9bWoeycHc6SU+m1396Zg==" hashData="IziS+gaSlNQwzIXZP4NTTseFQsZBcegiC403t4l5M2JojELX0UpvComPqSgVqpxYylkKZ8+7Cr3iydfzTT0/S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7" d="100"/>
          <a:sy n="107" d="100"/>
        </p:scale>
        <p:origin x="171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72AC14-F51E-478A-A921-12700E7D68EC}"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335566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2AC14-F51E-478A-A921-12700E7D68EC}"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67662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2AC14-F51E-478A-A921-12700E7D68EC}"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382433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2AC14-F51E-478A-A921-12700E7D68EC}"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3248528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72AC14-F51E-478A-A921-12700E7D68EC}" type="datetimeFigureOut">
              <a:rPr lang="en-US" smtClean="0"/>
              <a:t>7/5/2025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2152782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72AC14-F51E-478A-A921-12700E7D68EC}"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236733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72AC14-F51E-478A-A921-12700E7D68EC}" type="datetimeFigureOut">
              <a:rPr lang="en-US" smtClean="0"/>
              <a:t>7/5/2025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2572710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72AC14-F51E-478A-A921-12700E7D68EC}" type="datetimeFigureOut">
              <a:rPr lang="en-US" smtClean="0"/>
              <a:t>7/5/2025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330241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2AC14-F51E-478A-A921-12700E7D68EC}" type="datetimeFigureOut">
              <a:rPr lang="en-US" smtClean="0"/>
              <a:t>7/5/2025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2301485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72AC14-F51E-478A-A921-12700E7D68EC}"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230956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72AC14-F51E-478A-A921-12700E7D68EC}" type="datetimeFigureOut">
              <a:rPr lang="en-US" smtClean="0"/>
              <a:t>7/5/2025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41F54-7CCC-47E3-8FF9-C584CC4186A8}" type="slidenum">
              <a:rPr lang="en-US" smtClean="0"/>
              <a:t>‹#›</a:t>
            </a:fld>
            <a:endParaRPr lang="en-US"/>
          </a:p>
        </p:txBody>
      </p:sp>
    </p:spTree>
    <p:extLst>
      <p:ext uri="{BB962C8B-B14F-4D97-AF65-F5344CB8AC3E}">
        <p14:creationId xmlns:p14="http://schemas.microsoft.com/office/powerpoint/2010/main" val="2011424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72AC14-F51E-478A-A921-12700E7D68EC}" type="datetimeFigureOut">
              <a:rPr lang="en-US" smtClean="0"/>
              <a:t>7/5/2025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241F54-7CCC-47E3-8FF9-C584CC4186A8}" type="slidenum">
              <a:rPr lang="en-US" smtClean="0"/>
              <a:t>‹#›</a:t>
            </a:fld>
            <a:endParaRPr lang="en-US"/>
          </a:p>
        </p:txBody>
      </p:sp>
    </p:spTree>
    <p:extLst>
      <p:ext uri="{BB962C8B-B14F-4D97-AF65-F5344CB8AC3E}">
        <p14:creationId xmlns:p14="http://schemas.microsoft.com/office/powerpoint/2010/main" val="416945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7D54B-237A-98AA-4AFC-696A32FE409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3C170B5-2AFA-C1C8-D6F3-3B8AA9567BC7}"/>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0A8FCBD-EFCA-6C41-F5E3-4F6EEF974DD3}"/>
              </a:ext>
            </a:extLst>
          </p:cNvPr>
          <p:cNvSpPr txBox="1"/>
          <p:nvPr/>
        </p:nvSpPr>
        <p:spPr>
          <a:xfrm>
            <a:off x="744070" y="860609"/>
            <a:ext cx="7593105" cy="5775940"/>
          </a:xfrm>
          <a:prstGeom prst="rect">
            <a:avLst/>
          </a:prstGeom>
          <a:noFill/>
          <a:ln w="38100">
            <a:solidFill>
              <a:schemeClr val="tx1"/>
            </a:solidFill>
          </a:ln>
        </p:spPr>
        <p:txBody>
          <a:bodyPr wrap="square">
            <a:spAutoFit/>
          </a:bodyPr>
          <a:lstStyle/>
          <a:p>
            <a:pPr marL="0" marR="0">
              <a:spcAft>
                <a:spcPts val="800"/>
              </a:spcAft>
              <a:buNone/>
            </a:pPr>
            <a:r>
              <a:rPr lang="en-US" sz="3600" b="1" kern="100" dirty="0">
                <a:effectLst/>
                <a:latin typeface="Calibri" panose="020F0502020204030204" pitchFamily="34" charset="0"/>
                <a:ea typeface="Calibri" panose="020F0502020204030204" pitchFamily="34" charset="0"/>
                <a:cs typeface="Times New Roman" panose="02020603050405020304" pitchFamily="18" charset="0"/>
              </a:rPr>
              <a:t>2Cor. 4:7</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But we have this treasure in earthen vessels, that the excellence of the power may be of God and not of us. 8 We are hard pressed on every side, yet not crushed; we are perplexed, but not in despair;</a:t>
            </a:r>
          </a:p>
          <a:p>
            <a:pPr marL="0" marR="0">
              <a:spcAft>
                <a:spcPts val="800"/>
              </a:spcAft>
              <a:buNone/>
            </a:pPr>
            <a:r>
              <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9 persecuted, but not forsaken; struck down, but not destroyed-- 10 always carrying about in the body the dying of the Lord Jesus, that the life of Jesus also may be manifested in our body.</a:t>
            </a:r>
          </a:p>
          <a:p>
            <a:pPr>
              <a:buNone/>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11 For we who live are always delivered to death for Jesus' sake, that the life of Jesus also may be manifested in our mortal flesh.</a:t>
            </a:r>
            <a:endParaRPr lang="en-US" sz="3200" dirty="0">
              <a:solidFill>
                <a:srgbClr val="0070C0"/>
              </a:solidFill>
            </a:endParaRPr>
          </a:p>
        </p:txBody>
      </p:sp>
    </p:spTree>
    <p:extLst>
      <p:ext uri="{BB962C8B-B14F-4D97-AF65-F5344CB8AC3E}">
        <p14:creationId xmlns:p14="http://schemas.microsoft.com/office/powerpoint/2010/main" val="2695897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B1773-86BF-C36A-0F4F-0017F09A4319}"/>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7F38E9C1-EC35-2D82-5DC5-60A631C27D65}"/>
              </a:ext>
            </a:extLst>
          </p:cNvPr>
          <p:cNvSpPr txBox="1"/>
          <p:nvPr/>
        </p:nvSpPr>
        <p:spPr>
          <a:xfrm>
            <a:off x="349625" y="2049588"/>
            <a:ext cx="8453716" cy="4202176"/>
          </a:xfrm>
          <a:prstGeom prst="rect">
            <a:avLst/>
          </a:prstGeom>
          <a:noFill/>
          <a:ln w="38100">
            <a:solidFill>
              <a:schemeClr val="tx1"/>
            </a:solidFill>
          </a:ln>
        </p:spPr>
        <p:txBody>
          <a:bodyPr wrap="square">
            <a:spAutoFit/>
          </a:bodyPr>
          <a:lstStyle/>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John the Baptist said: “I saw the Spirit descending from Heaven like a dove, and it abode upon Him.” </a:t>
            </a:r>
          </a:p>
          <a:p>
            <a:pPr marL="0" marR="0">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God anointed Jesus of Nazareth with the Holy Ghost and with power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Acts 10:38</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Being made in the likeness of sinful flesh, He made Himself dependent on the power of the Holy Spirit given Him by the Father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Isa. 11:2, 3</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and when He began His public ministry He testified that “the Spirit of the Lord is upon Me…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Luke 4:18</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&gt;&gt;&gt;</a:t>
            </a:r>
          </a:p>
        </p:txBody>
      </p:sp>
      <p:sp>
        <p:nvSpPr>
          <p:cNvPr id="3" name="TextBox 2">
            <a:extLst>
              <a:ext uri="{FF2B5EF4-FFF2-40B4-BE49-F238E27FC236}">
                <a16:creationId xmlns:a16="http://schemas.microsoft.com/office/drawing/2014/main" id="{AA9E8A52-690B-6CC7-5626-536EF7079FB4}"/>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B71AF18-343B-B69C-C25F-8C59A954452E}"/>
              </a:ext>
            </a:extLst>
          </p:cNvPr>
          <p:cNvSpPr txBox="1"/>
          <p:nvPr/>
        </p:nvSpPr>
        <p:spPr>
          <a:xfrm>
            <a:off x="143435" y="1004048"/>
            <a:ext cx="8991599"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A Life Empowered by the Spirit of God.</a:t>
            </a:r>
            <a:endPar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Ideal Meaning - YouTube">
            <a:extLst>
              <a:ext uri="{FF2B5EF4-FFF2-40B4-BE49-F238E27FC236}">
                <a16:creationId xmlns:a16="http://schemas.microsoft.com/office/drawing/2014/main" id="{466488B9-3688-6CDF-821D-93EE6B10AF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7295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81C0A-8F8B-F9C0-3154-1F5EF674870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3716C4D4-7525-3FAF-2FA0-271AFFA1AC6B}"/>
              </a:ext>
            </a:extLst>
          </p:cNvPr>
          <p:cNvSpPr txBox="1"/>
          <p:nvPr/>
        </p:nvSpPr>
        <p:spPr>
          <a:xfrm>
            <a:off x="358588" y="1762717"/>
            <a:ext cx="8301317" cy="4534575"/>
          </a:xfrm>
          <a:prstGeom prst="rect">
            <a:avLst/>
          </a:prstGeom>
          <a:noFill/>
          <a:ln w="38100">
            <a:solidFill>
              <a:schemeClr val="tx1"/>
            </a:solidFill>
          </a:ln>
        </p:spPr>
        <p:txBody>
          <a:bodyPr wrap="square">
            <a:spAutoFit/>
          </a:bodyPr>
          <a:lstStyle/>
          <a:p>
            <a:pPr marL="0" marR="0">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Isaiah 11:2</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 Spirit of the LORD shall rest upon Him, The Spirit of wisdom and understanding, The Spirit of counsel and might, The Spirit of knowledge and of the fear of the LORD. 3 His delight is in the fear of the LORD, And He shall not judge by the sight of His eyes, Nor decide by the hearing of His ears;</a:t>
            </a:r>
          </a:p>
          <a:p>
            <a:pPr marL="0" marR="0">
              <a:spcAft>
                <a:spcPts val="800"/>
              </a:spcAft>
            </a:pP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Luke 4:1</a:t>
            </a:r>
            <a:r>
              <a:rPr lang="en-US" sz="24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8</a:t>
            </a:r>
            <a:r>
              <a:rPr lang="en-US" sz="24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"The Spirit of the LORD is upon Me, Because He has anointed Me To preach the gospel to the poor; He has sent Me to heal the brokenhearted, To proclaim liberty to  the captives And recovery of sight to the blind, To set at liberty                            those who are oppressed;</a:t>
            </a:r>
          </a:p>
        </p:txBody>
      </p:sp>
      <p:sp>
        <p:nvSpPr>
          <p:cNvPr id="3" name="TextBox 2">
            <a:extLst>
              <a:ext uri="{FF2B5EF4-FFF2-40B4-BE49-F238E27FC236}">
                <a16:creationId xmlns:a16="http://schemas.microsoft.com/office/drawing/2014/main" id="{9E1D75C0-98DA-663F-D472-EC356FF5C4FB}"/>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8DC220E-5BD5-0D5C-A617-BFB9475E8081}"/>
              </a:ext>
            </a:extLst>
          </p:cNvPr>
          <p:cNvSpPr txBox="1"/>
          <p:nvPr/>
        </p:nvSpPr>
        <p:spPr>
          <a:xfrm>
            <a:off x="143435" y="1004048"/>
            <a:ext cx="8991599"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3. A Life Empowered by the Spirit of God.</a:t>
            </a:r>
            <a:endPar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4" descr="Ideal Meaning - YouTube">
            <a:extLst>
              <a:ext uri="{FF2B5EF4-FFF2-40B4-BE49-F238E27FC236}">
                <a16:creationId xmlns:a16="http://schemas.microsoft.com/office/drawing/2014/main" id="{112D202B-F5FF-F49C-7F02-36DF178A7D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51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1664B-D496-6280-E5AD-06030A73666D}"/>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EBED4EC7-C78B-B5F1-A8F4-C92AF54A3C73}"/>
              </a:ext>
            </a:extLst>
          </p:cNvPr>
          <p:cNvSpPr txBox="1"/>
          <p:nvPr/>
        </p:nvSpPr>
        <p:spPr>
          <a:xfrm>
            <a:off x="519956" y="1999129"/>
            <a:ext cx="7996518" cy="3744615"/>
          </a:xfrm>
          <a:prstGeom prst="rect">
            <a:avLst/>
          </a:prstGeom>
          <a:noFill/>
          <a:ln w="38100">
            <a:solidFill>
              <a:schemeClr val="tx1"/>
            </a:solidFill>
          </a:ln>
        </p:spPr>
        <p:txBody>
          <a:bodyPr wrap="square">
            <a:spAutoFit/>
          </a:bodyPr>
          <a:lstStyle/>
          <a:p>
            <a:pPr marL="0" marR="0">
              <a:spcAft>
                <a:spcPts val="800"/>
              </a:spcAft>
            </a:pP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His face was steadfastly set to do the will of His Father at any cost. </a:t>
            </a:r>
          </a:p>
          <a:p>
            <a:pPr marL="0" marR="0">
              <a:spcAft>
                <a:spcPts val="800"/>
              </a:spcAft>
            </a:pPr>
            <a:r>
              <a:rPr lang="en-US" sz="32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Because of this attitude and His devotion, He had to suffer. </a:t>
            </a:r>
          </a:p>
          <a:p>
            <a:pPr marL="0" marR="0">
              <a:spcAft>
                <a:spcPts val="800"/>
              </a:spcAft>
            </a:pPr>
            <a:r>
              <a:rPr lang="en-US" sz="3200" kern="100" dirty="0">
                <a:solidFill>
                  <a:schemeClr val="accent5">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The holiness of His character brought suffering, because He could not be understood by sinful and wicked men.</a:t>
            </a:r>
          </a:p>
        </p:txBody>
      </p:sp>
      <p:sp>
        <p:nvSpPr>
          <p:cNvPr id="3" name="TextBox 2">
            <a:extLst>
              <a:ext uri="{FF2B5EF4-FFF2-40B4-BE49-F238E27FC236}">
                <a16:creationId xmlns:a16="http://schemas.microsoft.com/office/drawing/2014/main" id="{9384A0AA-F4D6-5E24-8BA9-1B8CFB9FA2EC}"/>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7459B13-C425-E4AE-157B-BF241502587C}"/>
              </a:ext>
            </a:extLst>
          </p:cNvPr>
          <p:cNvSpPr txBox="1"/>
          <p:nvPr/>
        </p:nvSpPr>
        <p:spPr>
          <a:xfrm>
            <a:off x="564779" y="860610"/>
            <a:ext cx="8507506"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4. A Life of Unwavering Faith in God.</a:t>
            </a:r>
            <a:r>
              <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6" name="Picture 4" descr="Ideal Meaning - YouTube">
            <a:extLst>
              <a:ext uri="{FF2B5EF4-FFF2-40B4-BE49-F238E27FC236}">
                <a16:creationId xmlns:a16="http://schemas.microsoft.com/office/drawing/2014/main" id="{4E8DC3F4-F4AE-3254-D420-430D2873D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725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3840C-C041-89E4-FAAF-F52272ADD94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6DC9398-AE76-2236-3ED2-DA7084489CBC}"/>
              </a:ext>
            </a:extLst>
          </p:cNvPr>
          <p:cNvSpPr txBox="1"/>
          <p:nvPr/>
        </p:nvSpPr>
        <p:spPr>
          <a:xfrm>
            <a:off x="475130" y="1909483"/>
            <a:ext cx="7844118" cy="4237057"/>
          </a:xfrm>
          <a:prstGeom prst="rect">
            <a:avLst/>
          </a:prstGeom>
          <a:noFill/>
          <a:ln w="38100">
            <a:solidFill>
              <a:schemeClr val="tx1"/>
            </a:solidFill>
          </a:ln>
        </p:spPr>
        <p:txBody>
          <a:bodyPr wrap="square">
            <a:spAutoFit/>
          </a:bodyPr>
          <a:lstStyle/>
          <a:p>
            <a:pPr marL="0" marR="0">
              <a:spcAft>
                <a:spcPts val="800"/>
              </a:spcAft>
              <a:buNone/>
            </a:pPr>
            <a:r>
              <a:rPr lang="en-US" sz="3200" b="1" kern="100" dirty="0">
                <a:effectLst/>
                <a:latin typeface="Calibri" panose="020F0502020204030204" pitchFamily="34" charset="0"/>
                <a:ea typeface="Calibri" panose="020F0502020204030204" pitchFamily="34" charset="0"/>
                <a:cs typeface="Times New Roman" panose="02020603050405020304" pitchFamily="18" charset="0"/>
              </a:rPr>
              <a:t>Luke 2:49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And He said to them, "Why did you seek Me? Did you not know that I must be about My Father's business?" – this was</a:t>
            </a:r>
            <a:r>
              <a:rPr lang="en-US" sz="3200" kern="100" dirty="0">
                <a:solidFill>
                  <a:srgbClr val="EE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His first recorded words,</a:t>
            </a:r>
          </a:p>
          <a:p>
            <a:pPr marL="0" marR="0">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3200" u="sng" kern="100" dirty="0">
                <a:effectLst/>
                <a:latin typeface="Calibri" panose="020F0502020204030204" pitchFamily="34" charset="0"/>
                <a:ea typeface="Calibri" panose="020F0502020204030204" pitchFamily="34" charset="0"/>
                <a:cs typeface="Times New Roman" panose="02020603050405020304" pitchFamily="18" charset="0"/>
              </a:rPr>
              <a:t>The Father’s business was His life’s business</a:t>
            </a:r>
            <a:r>
              <a:rPr lang="en-US" sz="3200" kern="100" dirty="0">
                <a:effectLst/>
                <a:latin typeface="Calibri" panose="020F0502020204030204" pitchFamily="34" charset="0"/>
                <a:ea typeface="Calibri" panose="020F0502020204030204" pitchFamily="34" charset="0"/>
                <a:cs typeface="Times New Roman" panose="02020603050405020304" pitchFamily="18" charset="0"/>
              </a:rPr>
              <a:t>. Never was there any one more diligent in business than Jesus.</a:t>
            </a:r>
          </a:p>
        </p:txBody>
      </p:sp>
      <p:sp>
        <p:nvSpPr>
          <p:cNvPr id="3" name="TextBox 2">
            <a:extLst>
              <a:ext uri="{FF2B5EF4-FFF2-40B4-BE49-F238E27FC236}">
                <a16:creationId xmlns:a16="http://schemas.microsoft.com/office/drawing/2014/main" id="{A671D632-B538-CF50-E423-7A91AC3803B8}"/>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BCB361B-CE92-7A2D-EF8E-4FEC029C564E}"/>
              </a:ext>
            </a:extLst>
          </p:cNvPr>
          <p:cNvSpPr txBox="1"/>
          <p:nvPr/>
        </p:nvSpPr>
        <p:spPr>
          <a:xfrm>
            <a:off x="206189" y="1004046"/>
            <a:ext cx="8973671"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 A Life of Concentrated Activity.</a:t>
            </a:r>
            <a:endPar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deal Meaning - YouTube">
            <a:extLst>
              <a:ext uri="{FF2B5EF4-FFF2-40B4-BE49-F238E27FC236}">
                <a16:creationId xmlns:a16="http://schemas.microsoft.com/office/drawing/2014/main" id="{F22FBDE3-D4F3-7B2D-7CEE-BB20E4276D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89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099DD-D3C1-7F7B-2998-B3B2972A162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4AC119F-1BDA-8A83-73BC-AEDEA03F78A3}"/>
              </a:ext>
            </a:extLst>
          </p:cNvPr>
          <p:cNvSpPr txBox="1"/>
          <p:nvPr/>
        </p:nvSpPr>
        <p:spPr>
          <a:xfrm>
            <a:off x="510985" y="1264025"/>
            <a:ext cx="8166847" cy="4801314"/>
          </a:xfrm>
          <a:prstGeom prst="rect">
            <a:avLst/>
          </a:prstGeom>
          <a:noFill/>
          <a:ln w="38100">
            <a:solidFill>
              <a:schemeClr val="tx1"/>
            </a:solidFill>
          </a:ln>
        </p:spPr>
        <p:txBody>
          <a:bodyPr wrap="square">
            <a:spAutoFit/>
          </a:bodyPr>
          <a:lstStyle/>
          <a:p>
            <a:pPr marL="0" marR="0">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Psalm 40:7</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Then I said, "Behold, I come; In the scroll of the book it is written of me.</a:t>
            </a:r>
          </a:p>
          <a:p>
            <a:pPr marL="0" marR="0">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8 I delight to do Your will, O my God, And Your law is within my heart."</a:t>
            </a:r>
          </a:p>
          <a:p>
            <a:pPr marL="0" marR="0">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9 I have proclaimed the good news of righteousness In the great assembly; Indeed, I do not restrain my lips, O LORD, You Yourself know.</a:t>
            </a:r>
          </a:p>
          <a:p>
            <a:pPr marL="0" marR="0">
              <a:spcAft>
                <a:spcPts val="800"/>
              </a:spcAft>
              <a:buNone/>
            </a:pPr>
            <a:r>
              <a:rPr lang="en-US" sz="2600" kern="100" dirty="0">
                <a:effectLst/>
                <a:latin typeface="Calibri" panose="020F0502020204030204" pitchFamily="34" charset="0"/>
                <a:ea typeface="Calibri" panose="020F0502020204030204" pitchFamily="34" charset="0"/>
                <a:cs typeface="Times New Roman" panose="02020603050405020304" pitchFamily="18" charset="0"/>
              </a:rPr>
              <a:t> 10 I have not hidden Your righteousness within my heart; I have declared Your faithfulness and Your salvation; I have not concealed Your lovingkindness and Your                     truth from the great assembly.</a:t>
            </a:r>
          </a:p>
        </p:txBody>
      </p:sp>
      <p:sp>
        <p:nvSpPr>
          <p:cNvPr id="3" name="TextBox 2">
            <a:extLst>
              <a:ext uri="{FF2B5EF4-FFF2-40B4-BE49-F238E27FC236}">
                <a16:creationId xmlns:a16="http://schemas.microsoft.com/office/drawing/2014/main" id="{219D0D28-6F3B-2A0B-C5B4-228630CA2775}"/>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4" name="Picture 4" descr="Ideal Meaning - YouTube">
            <a:extLst>
              <a:ext uri="{FF2B5EF4-FFF2-40B4-BE49-F238E27FC236}">
                <a16:creationId xmlns:a16="http://schemas.microsoft.com/office/drawing/2014/main" id="{A7A22B14-8878-0BD1-CE89-695EF5408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365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D26D-1895-9BC9-5730-2173D3510D1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1BEC0A3-19C9-474F-668D-0D138FE97B7A}"/>
              </a:ext>
            </a:extLst>
          </p:cNvPr>
          <p:cNvSpPr txBox="1"/>
          <p:nvPr/>
        </p:nvSpPr>
        <p:spPr>
          <a:xfrm>
            <a:off x="573741" y="1846728"/>
            <a:ext cx="8184777" cy="4411079"/>
          </a:xfrm>
          <a:prstGeom prst="rect">
            <a:avLst/>
          </a:prstGeom>
          <a:noFill/>
          <a:ln w="38100">
            <a:solidFill>
              <a:schemeClr val="tx1"/>
            </a:solidFill>
          </a:ln>
        </p:spPr>
        <p:txBody>
          <a:bodyPr wrap="square">
            <a:spAutoFit/>
          </a:bodyPr>
          <a:lstStyle/>
          <a:p>
            <a:pPr marL="0" marR="0">
              <a:lnSpc>
                <a:spcPct val="115000"/>
              </a:lnSpc>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Was Paul fearful because of the infirmities of the flesh when he said: “Thanks be to God, who always causes us to triumph in Christ”   (</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2 Cor. 2:14</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Again, “Thanks be to God who gives us the victory through our Lord Jesus Christ” (</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1 Cor. 15:54</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pP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If Jesus Christ has conquered in us, then in all these things we are more than conquerors                  (</a:t>
            </a:r>
            <a:r>
              <a:rPr lang="en-US" sz="3000" b="1" kern="100" dirty="0">
                <a:effectLst/>
                <a:latin typeface="Calibri" panose="020F0502020204030204" pitchFamily="34" charset="0"/>
                <a:ea typeface="Calibri" panose="020F0502020204030204" pitchFamily="34" charset="0"/>
                <a:cs typeface="Times New Roman" panose="02020603050405020304" pitchFamily="18" charset="0"/>
              </a:rPr>
              <a:t>Rom. 8:37</a:t>
            </a:r>
            <a:r>
              <a:rPr lang="en-US" sz="3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TextBox 2">
            <a:extLst>
              <a:ext uri="{FF2B5EF4-FFF2-40B4-BE49-F238E27FC236}">
                <a16:creationId xmlns:a16="http://schemas.microsoft.com/office/drawing/2014/main" id="{470BFDC7-2AD2-C78D-F27D-CB5A4C09999C}"/>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D2655B9-B128-C022-8C30-5B361B631FF5}"/>
              </a:ext>
            </a:extLst>
          </p:cNvPr>
          <p:cNvSpPr txBox="1"/>
          <p:nvPr/>
        </p:nvSpPr>
        <p:spPr>
          <a:xfrm>
            <a:off x="430306" y="995082"/>
            <a:ext cx="8713694"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 A Life Crowned with Victory.</a:t>
            </a:r>
            <a:endPar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deal Meaning - YouTube">
            <a:extLst>
              <a:ext uri="{FF2B5EF4-FFF2-40B4-BE49-F238E27FC236}">
                <a16:creationId xmlns:a16="http://schemas.microsoft.com/office/drawing/2014/main" id="{75063DF5-0A61-A5CB-0D0C-051048A4FA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841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EA05B-A6BD-FEED-A548-F8515C6C2C3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DD65AD7-8415-29A9-3D0A-BAD05B3C66FC}"/>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64FB30-E58E-D977-EB1C-C25E198BD27B}"/>
              </a:ext>
            </a:extLst>
          </p:cNvPr>
          <p:cNvSpPr txBox="1"/>
          <p:nvPr/>
        </p:nvSpPr>
        <p:spPr>
          <a:xfrm>
            <a:off x="430306" y="995082"/>
            <a:ext cx="8713694"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 A Life Crowned with Victory.</a:t>
            </a:r>
            <a:endPar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Ideal Meaning - YouTube">
            <a:extLst>
              <a:ext uri="{FF2B5EF4-FFF2-40B4-BE49-F238E27FC236}">
                <a16:creationId xmlns:a16="http://schemas.microsoft.com/office/drawing/2014/main" id="{97E89CD3-70AE-FBD4-3BDB-12B9728FBB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AE8F3BA-A732-7086-599E-EEABED9542C7}"/>
              </a:ext>
            </a:extLst>
          </p:cNvPr>
          <p:cNvSpPr txBox="1"/>
          <p:nvPr/>
        </p:nvSpPr>
        <p:spPr>
          <a:xfrm>
            <a:off x="430307" y="1819835"/>
            <a:ext cx="8328212" cy="1569660"/>
          </a:xfrm>
          <a:prstGeom prst="rect">
            <a:avLst/>
          </a:prstGeom>
          <a:noFill/>
        </p:spPr>
        <p:txBody>
          <a:bodyPr wrap="square">
            <a:spAutoFit/>
          </a:bodyPr>
          <a:lstStyle/>
          <a:p>
            <a:pPr marL="0" marR="0">
              <a:spcAft>
                <a:spcPts val="800"/>
              </a:spcAft>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We have this treasure in earthen vessels, that the excellence of the power may be of God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v. 7</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“Bear about … the dying of the Lord Jesus, that the life of Jesus may be manifest in the body”    (</a:t>
            </a: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v. 10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“Not I, but Christ.”</a:t>
            </a:r>
          </a:p>
        </p:txBody>
      </p:sp>
      <p:sp>
        <p:nvSpPr>
          <p:cNvPr id="8" name="TextBox 7">
            <a:extLst>
              <a:ext uri="{FF2B5EF4-FFF2-40B4-BE49-F238E27FC236}">
                <a16:creationId xmlns:a16="http://schemas.microsoft.com/office/drawing/2014/main" id="{15FF4475-57A6-BDF3-1C9B-DE1A44FBFD95}"/>
              </a:ext>
            </a:extLst>
          </p:cNvPr>
          <p:cNvSpPr txBox="1"/>
          <p:nvPr/>
        </p:nvSpPr>
        <p:spPr>
          <a:xfrm>
            <a:off x="1147482" y="3380841"/>
            <a:ext cx="6355979" cy="3593035"/>
          </a:xfrm>
          <a:prstGeom prst="rect">
            <a:avLst/>
          </a:prstGeom>
          <a:noFill/>
        </p:spPr>
        <p:txBody>
          <a:bodyPr wrap="square">
            <a:spAutoFit/>
          </a:bodyPr>
          <a:lstStyle/>
          <a:p>
            <a:pPr marL="342900" marR="0" indent="-342900">
              <a:spcAft>
                <a:spcPts val="800"/>
              </a:spcAft>
              <a:buAutoNum type="arabicPeriod"/>
            </a:pPr>
            <a:r>
              <a:rPr lang="en-US" sz="2800" b="1" kern="100" dirty="0">
                <a:latin typeface="Calibri" panose="020F0502020204030204" pitchFamily="34" charset="0"/>
                <a:ea typeface="Calibri" panose="020F0502020204030204" pitchFamily="34" charset="0"/>
                <a:cs typeface="Times New Roman" panose="02020603050405020304" pitchFamily="18" charset="0"/>
              </a:rPr>
              <a:t>A Life from God.</a:t>
            </a:r>
          </a:p>
          <a:p>
            <a:pPr marL="342900" indent="-342900">
              <a:spcAft>
                <a:spcPts val="800"/>
              </a:spcAft>
              <a:buFontTx/>
              <a:buAutoNum type="arabicPeriod"/>
            </a:pPr>
            <a:r>
              <a:rPr lang="en-US" sz="2800" b="1" kern="100" dirty="0">
                <a:latin typeface="Calibri" panose="020F0502020204030204" pitchFamily="34" charset="0"/>
                <a:ea typeface="Calibri" panose="020F0502020204030204" pitchFamily="34" charset="0"/>
                <a:cs typeface="Times New Roman" panose="02020603050405020304" pitchFamily="18" charset="0"/>
              </a:rPr>
              <a:t>A Life Entirely Given to God.</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p>
          <a:p>
            <a:pPr marL="342900" indent="-342900">
              <a:spcAft>
                <a:spcPts val="800"/>
              </a:spcAft>
              <a:buFontTx/>
              <a:buAutoNum type="arabicPeriod"/>
            </a:pPr>
            <a:r>
              <a:rPr lang="en-US" sz="2800" b="1" kern="100" dirty="0">
                <a:latin typeface="Calibri" panose="020F0502020204030204" pitchFamily="34" charset="0"/>
                <a:ea typeface="Calibri" panose="020F0502020204030204" pitchFamily="34" charset="0"/>
                <a:cs typeface="Times New Roman" panose="02020603050405020304" pitchFamily="18" charset="0"/>
              </a:rPr>
              <a:t>A Life Empowered by the Spirit of God.</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Tx/>
              <a:buAutoNum type="arabicPeriod"/>
            </a:pPr>
            <a:r>
              <a:rPr lang="en-US" sz="2800" b="1" kern="100" dirty="0">
                <a:latin typeface="Calibri" panose="020F0502020204030204" pitchFamily="34" charset="0"/>
                <a:ea typeface="Calibri" panose="020F0502020204030204" pitchFamily="34" charset="0"/>
                <a:cs typeface="Times New Roman" panose="02020603050405020304" pitchFamily="18" charset="0"/>
              </a:rPr>
              <a:t>A Life of Unwavering Faith in God.</a:t>
            </a:r>
          </a:p>
          <a:p>
            <a:pPr marL="342900" indent="-342900">
              <a:spcAft>
                <a:spcPts val="800"/>
              </a:spcAft>
              <a:buFontTx/>
              <a:buAutoNum type="arabicPeriod"/>
            </a:pPr>
            <a:r>
              <a:rPr lang="en-US" sz="2800" b="1" kern="100" dirty="0">
                <a:latin typeface="Calibri" panose="020F0502020204030204" pitchFamily="34" charset="0"/>
                <a:ea typeface="Calibri" panose="020F0502020204030204" pitchFamily="34" charset="0"/>
                <a:cs typeface="Times New Roman" panose="02020603050405020304" pitchFamily="18" charset="0"/>
              </a:rPr>
              <a:t>A Life of Concentrated Activity.</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Aft>
                <a:spcPts val="800"/>
              </a:spcAft>
              <a:buFontTx/>
              <a:buAutoNum type="arabicPeriod"/>
            </a:pPr>
            <a:r>
              <a:rPr lang="en-US" sz="2800" b="1" kern="100" dirty="0">
                <a:latin typeface="Calibri" panose="020F0502020204030204" pitchFamily="34" charset="0"/>
                <a:ea typeface="Calibri" panose="020F0502020204030204" pitchFamily="34" charset="0"/>
                <a:cs typeface="Times New Roman" panose="02020603050405020304" pitchFamily="18" charset="0"/>
              </a:rPr>
              <a:t>A Life Crowned with Victory.</a:t>
            </a:r>
            <a:r>
              <a:rPr lang="en-US" sz="2800" kern="100" dirty="0">
                <a:latin typeface="Calibri" panose="020F0502020204030204" pitchFamily="34" charset="0"/>
                <a:ea typeface="Calibri" panose="020F0502020204030204" pitchFamily="34" charset="0"/>
                <a:cs typeface="Times New Roman" panose="02020603050405020304" pitchFamily="18" charset="0"/>
              </a:rPr>
              <a:t> </a:t>
            </a:r>
          </a:p>
          <a:p>
            <a:pPr marL="342900" marR="0" indent="-342900">
              <a:lnSpc>
                <a:spcPct val="115000"/>
              </a:lnSpc>
              <a:spcAft>
                <a:spcPts val="800"/>
              </a:spcAft>
              <a:buAutoNum type="arabicPeriod"/>
            </a:pPr>
            <a:endParaRPr lang="en-US" sz="18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6462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FF28-870D-61D7-3544-A37683DAC4D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414D350-A66B-DBCC-5DF2-CAF3C468B14A}"/>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4100" name="Picture 4" descr="Ideal Meaning - YouTube">
            <a:extLst>
              <a:ext uri="{FF2B5EF4-FFF2-40B4-BE49-F238E27FC236}">
                <a16:creationId xmlns:a16="http://schemas.microsoft.com/office/drawing/2014/main" id="{A52559FF-053E-4919-A3F7-A971AAF676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57" t="19788" r="21374" b="23667"/>
          <a:stretch>
            <a:fillRect/>
          </a:stretch>
        </p:blipFill>
        <p:spPr bwMode="auto">
          <a:xfrm>
            <a:off x="2576100" y="2813103"/>
            <a:ext cx="3273811" cy="1705109"/>
          </a:xfrm>
          <a:prstGeom prst="rect">
            <a:avLst/>
          </a:prstGeom>
          <a:noFill/>
          <a:ln w="5715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ECB921-FCCA-BB3F-11F7-D827AF4C3677}"/>
              </a:ext>
            </a:extLst>
          </p:cNvPr>
          <p:cNvSpPr txBox="1"/>
          <p:nvPr/>
        </p:nvSpPr>
        <p:spPr>
          <a:xfrm>
            <a:off x="1613649" y="1613646"/>
            <a:ext cx="5441577" cy="1200329"/>
          </a:xfrm>
          <a:prstGeom prst="rect">
            <a:avLst/>
          </a:prstGeom>
          <a:noFill/>
        </p:spPr>
        <p:txBody>
          <a:bodyPr wrap="square" rtlCol="0">
            <a:spAutoFit/>
          </a:bodyPr>
          <a:lstStyle/>
          <a:p>
            <a:r>
              <a:rPr lang="en-US" sz="7200" dirty="0"/>
              <a:t>Are you living</a:t>
            </a:r>
          </a:p>
        </p:txBody>
      </p:sp>
      <p:sp>
        <p:nvSpPr>
          <p:cNvPr id="4" name="TextBox 3">
            <a:extLst>
              <a:ext uri="{FF2B5EF4-FFF2-40B4-BE49-F238E27FC236}">
                <a16:creationId xmlns:a16="http://schemas.microsoft.com/office/drawing/2014/main" id="{34DEB8D9-5811-2301-DA85-F514F01C9EF3}"/>
              </a:ext>
            </a:extLst>
          </p:cNvPr>
          <p:cNvSpPr txBox="1"/>
          <p:nvPr/>
        </p:nvSpPr>
        <p:spPr>
          <a:xfrm>
            <a:off x="905437" y="3047999"/>
            <a:ext cx="8373035" cy="1200329"/>
          </a:xfrm>
          <a:prstGeom prst="rect">
            <a:avLst/>
          </a:prstGeom>
          <a:noFill/>
        </p:spPr>
        <p:txBody>
          <a:bodyPr wrap="square" rtlCol="0">
            <a:spAutoFit/>
          </a:bodyPr>
          <a:lstStyle/>
          <a:p>
            <a:r>
              <a:rPr lang="en-US" sz="7200" dirty="0"/>
              <a:t>the                   life?</a:t>
            </a:r>
          </a:p>
        </p:txBody>
      </p:sp>
      <p:sp>
        <p:nvSpPr>
          <p:cNvPr id="5" name="TextBox 4">
            <a:extLst>
              <a:ext uri="{FF2B5EF4-FFF2-40B4-BE49-F238E27FC236}">
                <a16:creationId xmlns:a16="http://schemas.microsoft.com/office/drawing/2014/main" id="{C446BF03-4309-B80D-B002-D77DFA04C5B6}"/>
              </a:ext>
            </a:extLst>
          </p:cNvPr>
          <p:cNvSpPr txBox="1"/>
          <p:nvPr/>
        </p:nvSpPr>
        <p:spPr>
          <a:xfrm>
            <a:off x="1228165" y="4527175"/>
            <a:ext cx="6920753" cy="923330"/>
          </a:xfrm>
          <a:prstGeom prst="rect">
            <a:avLst/>
          </a:prstGeom>
          <a:noFill/>
        </p:spPr>
        <p:txBody>
          <a:bodyPr wrap="square" rtlCol="0">
            <a:spAutoFit/>
          </a:bodyPr>
          <a:lstStyle/>
          <a:p>
            <a:r>
              <a:rPr lang="en-US" sz="5400" dirty="0">
                <a:solidFill>
                  <a:srgbClr val="C00000"/>
                </a:solidFill>
              </a:rPr>
              <a:t>What is stopping you?</a:t>
            </a:r>
          </a:p>
        </p:txBody>
      </p:sp>
    </p:spTree>
    <p:extLst>
      <p:ext uri="{BB962C8B-B14F-4D97-AF65-F5344CB8AC3E}">
        <p14:creationId xmlns:p14="http://schemas.microsoft.com/office/powerpoint/2010/main" val="439046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FD681-A42B-3886-5763-B373590C69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298CFD3-21AD-EE61-78EC-F77006219E6B}"/>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2" name="Picture 4" descr="Ideal Meaning - YouTube">
            <a:extLst>
              <a:ext uri="{FF2B5EF4-FFF2-40B4-BE49-F238E27FC236}">
                <a16:creationId xmlns:a16="http://schemas.microsoft.com/office/drawing/2014/main" id="{D12F7D5E-1535-3C10-745A-1CE59A35D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BCF7E94-A9EA-22F2-5420-550F4AF3F0C6}"/>
              </a:ext>
            </a:extLst>
          </p:cNvPr>
          <p:cNvSpPr txBox="1"/>
          <p:nvPr/>
        </p:nvSpPr>
        <p:spPr>
          <a:xfrm>
            <a:off x="735107" y="1622613"/>
            <a:ext cx="7844118" cy="3416320"/>
          </a:xfrm>
          <a:prstGeom prst="rect">
            <a:avLst/>
          </a:prstGeom>
          <a:noFill/>
          <a:ln w="38100">
            <a:solidFill>
              <a:schemeClr val="tx1"/>
            </a:solidFill>
          </a:ln>
        </p:spPr>
        <p:txBody>
          <a:bodyPr wrap="square">
            <a:spAutoFit/>
          </a:bodyPr>
          <a:lstStyle/>
          <a:p>
            <a:pPr marL="0" marR="0">
              <a:spcAft>
                <a:spcPts val="800"/>
              </a:spcAft>
              <a:buNone/>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God is being pleased to manifest Himself. In creation God is manifesting His wisdom and almightiness in the works of His hands. “</a:t>
            </a:r>
            <a:r>
              <a:rPr lang="en-US" sz="3600" u="sng" kern="100" dirty="0">
                <a:effectLst/>
                <a:latin typeface="Calibri" panose="020F0502020204030204" pitchFamily="34" charset="0"/>
                <a:ea typeface="Calibri" panose="020F0502020204030204" pitchFamily="34" charset="0"/>
                <a:cs typeface="Times New Roman" panose="02020603050405020304" pitchFamily="18" charset="0"/>
              </a:rPr>
              <a:t>The heavens declare the glory of God, and the earth His handiwork.</a:t>
            </a: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2222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04E7A-B205-C6E5-AA19-3CDE4C92D19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7831F69E-DB49-E042-72AD-D0665F074F4F}"/>
              </a:ext>
            </a:extLst>
          </p:cNvPr>
          <p:cNvSpPr txBox="1"/>
          <p:nvPr/>
        </p:nvSpPr>
        <p:spPr>
          <a:xfrm>
            <a:off x="735105" y="1246094"/>
            <a:ext cx="7682752" cy="4606389"/>
          </a:xfrm>
          <a:prstGeom prst="rect">
            <a:avLst/>
          </a:prstGeom>
          <a:noFill/>
          <a:ln w="38100">
            <a:solidFill>
              <a:schemeClr val="tx1"/>
            </a:solidFill>
          </a:ln>
        </p:spPr>
        <p:txBody>
          <a:bodyPr wrap="square">
            <a:spAutoFit/>
          </a:bodyPr>
          <a:lstStyle/>
          <a:p>
            <a:pPr marL="0" marR="0">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In Jesus Christ God is manifesting His love in abundant mercy for our salvation. In the lives of the redeemed He desires to manifest His saving and satisfying grace for a witness and encouragement to the unbelieving;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for the life of Jesus is to be made manifest in our mortal flesh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v. 10, 11</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2Cor. 4:7</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But we have this treasure in earthen vessels, that the excellence of the power may be of God and not of us</a:t>
            </a:r>
          </a:p>
        </p:txBody>
      </p:sp>
      <p:sp>
        <p:nvSpPr>
          <p:cNvPr id="3" name="TextBox 2">
            <a:extLst>
              <a:ext uri="{FF2B5EF4-FFF2-40B4-BE49-F238E27FC236}">
                <a16:creationId xmlns:a16="http://schemas.microsoft.com/office/drawing/2014/main" id="{C2FC7123-0CDC-3F94-1234-170205CAA4B2}"/>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2" name="Picture 4" descr="Ideal Meaning - YouTube">
            <a:extLst>
              <a:ext uri="{FF2B5EF4-FFF2-40B4-BE49-F238E27FC236}">
                <a16:creationId xmlns:a16="http://schemas.microsoft.com/office/drawing/2014/main" id="{798BEDC6-3981-AB6C-90F3-5D22F086E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84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s Your Ideal Life? - Perpetiel">
            <a:extLst>
              <a:ext uri="{FF2B5EF4-FFF2-40B4-BE49-F238E27FC236}">
                <a16:creationId xmlns:a16="http://schemas.microsoft.com/office/drawing/2014/main" id="{93DB1696-0F34-092A-C108-0A647CD5F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77" y="0"/>
            <a:ext cx="7233621" cy="6867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92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D31E95-060F-393C-097C-82F315F24700}"/>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3934040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AutoShape 2" descr="The Ultimate Guide to Manifestation Techniques: Creating Your Ideal ...">
            <a:extLst>
              <a:ext uri="{FF2B5EF4-FFF2-40B4-BE49-F238E27FC236}">
                <a16:creationId xmlns:a16="http://schemas.microsoft.com/office/drawing/2014/main" id="{577C2683-023F-4211-A88B-5FAFB22295D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BE1E11CA-180F-A682-AB0E-4DEDFE0A8695}"/>
              </a:ext>
            </a:extLst>
          </p:cNvPr>
          <p:cNvPicPr>
            <a:picLocks noChangeAspect="1"/>
          </p:cNvPicPr>
          <p:nvPr/>
        </p:nvPicPr>
        <p:blipFill>
          <a:blip r:embed="rId2"/>
          <a:stretch>
            <a:fillRect/>
          </a:stretch>
        </p:blipFill>
        <p:spPr>
          <a:xfrm>
            <a:off x="0" y="816428"/>
            <a:ext cx="9144000" cy="5225143"/>
          </a:xfrm>
          <a:prstGeom prst="rect">
            <a:avLst/>
          </a:prstGeom>
        </p:spPr>
      </p:pic>
    </p:spTree>
    <p:extLst>
      <p:ext uri="{BB962C8B-B14F-4D97-AF65-F5344CB8AC3E}">
        <p14:creationId xmlns:p14="http://schemas.microsoft.com/office/powerpoint/2010/main" val="344984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3459B-A514-3366-F919-5C7CBAF2443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07E2BC7-332D-86D8-12D8-48E73166C0FB}"/>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pic>
        <p:nvPicPr>
          <p:cNvPr id="2" name="Picture 4" descr="Ideal Meaning - YouTube">
            <a:extLst>
              <a:ext uri="{FF2B5EF4-FFF2-40B4-BE49-F238E27FC236}">
                <a16:creationId xmlns:a16="http://schemas.microsoft.com/office/drawing/2014/main" id="{FD50F1A5-2538-387F-1A6C-1FBF9F8F0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A2D251-3CAF-C457-10DF-E2FF0F583BF7}"/>
              </a:ext>
            </a:extLst>
          </p:cNvPr>
          <p:cNvSpPr txBox="1"/>
          <p:nvPr/>
        </p:nvSpPr>
        <p:spPr>
          <a:xfrm>
            <a:off x="322729" y="1156447"/>
            <a:ext cx="8606117" cy="4701415"/>
          </a:xfrm>
          <a:prstGeom prst="rect">
            <a:avLst/>
          </a:prstGeom>
          <a:noFill/>
        </p:spPr>
        <p:txBody>
          <a:bodyPr wrap="square">
            <a:spAutoFit/>
          </a:bodyPr>
          <a:lstStyle/>
          <a:p>
            <a:pPr marL="457200" indent="-457200">
              <a:buFont typeface="Arial" panose="020B0604020202020204" pitchFamily="34" charset="0"/>
              <a:buChar char="•"/>
            </a:pPr>
            <a:r>
              <a:rPr lang="en-US" sz="2800" dirty="0"/>
              <a:t>Friend, Jesus Christ is our savior.</a:t>
            </a:r>
          </a:p>
          <a:p>
            <a:pPr marL="457200" indent="-457200">
              <a:buFont typeface="Arial" panose="020B0604020202020204" pitchFamily="34" charset="0"/>
              <a:buChar char="•"/>
            </a:pPr>
            <a:r>
              <a:rPr lang="en-US" sz="2800" dirty="0"/>
              <a:t>Friend, Jesus is our example, our pattern.</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marL="457200" marR="0" indent="-457200">
              <a:lnSpc>
                <a:spcPct val="115000"/>
              </a:lnSpc>
              <a:spcAft>
                <a:spcPts val="800"/>
              </a:spcAft>
              <a:buFont typeface="Arial" panose="020B060402020202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life of Jesus is the ideal life, and the life of the Christian is to be, in measure,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a spiritual reproduction</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15000"/>
              </a:lnSpc>
              <a:spcAft>
                <a:spcPts val="8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And the</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 most effective and God-honoring reproduction is the living one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“The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life of Jesus made manifest in our body</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Let us think of it. </a:t>
            </a:r>
          </a:p>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life of the Lord Jesus was—</a:t>
            </a:r>
          </a:p>
        </p:txBody>
      </p:sp>
    </p:spTree>
    <p:extLst>
      <p:ext uri="{BB962C8B-B14F-4D97-AF65-F5344CB8AC3E}">
        <p14:creationId xmlns:p14="http://schemas.microsoft.com/office/powerpoint/2010/main" val="3970800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0A26-4E4E-8105-91C7-F12F1A4B709D}"/>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A4103D9-D5A3-6034-FABC-0B9ED24656A9}"/>
              </a:ext>
            </a:extLst>
          </p:cNvPr>
          <p:cNvSpPr txBox="1"/>
          <p:nvPr/>
        </p:nvSpPr>
        <p:spPr>
          <a:xfrm>
            <a:off x="717176" y="1945342"/>
            <a:ext cx="7871012" cy="4020203"/>
          </a:xfrm>
          <a:prstGeom prst="rect">
            <a:avLst/>
          </a:prstGeom>
          <a:noFill/>
          <a:ln w="38100">
            <a:solidFill>
              <a:schemeClr val="tx1"/>
            </a:solidFill>
          </a:ln>
        </p:spPr>
        <p:txBody>
          <a:bodyPr wrap="square">
            <a:spAutoFit/>
          </a:bodyPr>
          <a:lstStyle/>
          <a:p>
            <a:pPr marL="0" marR="0">
              <a:lnSpc>
                <a:spcPct val="115000"/>
              </a:lnSpc>
              <a:spcAft>
                <a:spcPts val="8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Christ was born from above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Luke 1:35</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He could say: “I am from above: I came down from Heaven.”</a:t>
            </a:r>
          </a:p>
          <a:p>
            <a:pPr marL="0" marR="0">
              <a:lnSpc>
                <a:spcPct val="115000"/>
              </a:lnSpc>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Christ</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was God manifest in the flesh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1 Tim. 3:16</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If then, the life of Jesus is to be manifest in our mortal flesh,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we must be born of God</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b="1" u="sng" kern="100" dirty="0">
                <a:effectLst/>
                <a:latin typeface="Calibri" panose="020F0502020204030204" pitchFamily="34" charset="0"/>
                <a:ea typeface="Calibri" panose="020F0502020204030204" pitchFamily="34" charset="0"/>
                <a:cs typeface="Times New Roman" panose="02020603050405020304" pitchFamily="18" charset="0"/>
              </a:rPr>
              <a:t>born from above</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“Except a man be born again, he cannot see the Kingdom of God.” </a:t>
            </a:r>
          </a:p>
        </p:txBody>
      </p:sp>
      <p:sp>
        <p:nvSpPr>
          <p:cNvPr id="3" name="TextBox 2">
            <a:extLst>
              <a:ext uri="{FF2B5EF4-FFF2-40B4-BE49-F238E27FC236}">
                <a16:creationId xmlns:a16="http://schemas.microsoft.com/office/drawing/2014/main" id="{BEC6407F-9ED5-B88D-534C-2B655AEF1D4F}"/>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505999-9363-C148-BEA2-BAA275629233}"/>
              </a:ext>
            </a:extLst>
          </p:cNvPr>
          <p:cNvSpPr txBox="1"/>
          <p:nvPr/>
        </p:nvSpPr>
        <p:spPr>
          <a:xfrm>
            <a:off x="645460" y="1021977"/>
            <a:ext cx="6248400" cy="692049"/>
          </a:xfrm>
          <a:prstGeom prst="rect">
            <a:avLst/>
          </a:prstGeom>
          <a:noFill/>
          <a:ln>
            <a:solidFill>
              <a:schemeClr val="bg1"/>
            </a:solidFill>
          </a:ln>
        </p:spPr>
        <p:txBody>
          <a:bodyPr wrap="square">
            <a:spAutoFit/>
          </a:bodyPr>
          <a:lstStyle/>
          <a:p>
            <a:pPr marL="0" marR="0">
              <a:lnSpc>
                <a:spcPct val="115000"/>
              </a:lnSpc>
              <a:spcAft>
                <a:spcPts val="800"/>
              </a:spcAft>
            </a:pPr>
            <a:r>
              <a:rPr lang="en-US" sz="3600" b="1"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1. A Life from God.</a:t>
            </a:r>
            <a:r>
              <a:rPr lang="en-US" sz="3600" kern="1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2" name="Picture 4" descr="Ideal Meaning - YouTube">
            <a:extLst>
              <a:ext uri="{FF2B5EF4-FFF2-40B4-BE49-F238E27FC236}">
                <a16:creationId xmlns:a16="http://schemas.microsoft.com/office/drawing/2014/main" id="{B3CBD81A-BC8C-328D-BFA1-170DBB914E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923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9CC71-42EC-C30B-E02E-13E3140DD29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D55618E3-61AC-50E6-C357-5A7E5D8837A4}"/>
              </a:ext>
            </a:extLst>
          </p:cNvPr>
          <p:cNvSpPr txBox="1"/>
          <p:nvPr/>
        </p:nvSpPr>
        <p:spPr>
          <a:xfrm>
            <a:off x="609599" y="1954309"/>
            <a:ext cx="7960658" cy="4027385"/>
          </a:xfrm>
          <a:prstGeom prst="rect">
            <a:avLst/>
          </a:prstGeom>
          <a:noFill/>
          <a:ln w="38100">
            <a:solidFill>
              <a:schemeClr val="tx1"/>
            </a:solidFill>
          </a:ln>
        </p:spPr>
        <p:txBody>
          <a:bodyPr wrap="square">
            <a:spAutoFit/>
          </a:bodyPr>
          <a:lstStyle/>
          <a:p>
            <a:pPr marL="0" marR="0">
              <a:lnSpc>
                <a:spcPct val="115000"/>
              </a:lnSpc>
              <a:spcAft>
                <a:spcPts val="80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The goal of Christ life was: </a:t>
            </a:r>
            <a:r>
              <a:rPr lang="en-US" sz="2800" u="sng" kern="100" dirty="0">
                <a:effectLst/>
                <a:latin typeface="Calibri" panose="020F0502020204030204" pitchFamily="34" charset="0"/>
                <a:ea typeface="Calibri" panose="020F0502020204030204" pitchFamily="34" charset="0"/>
                <a:cs typeface="Times New Roman" panose="02020603050405020304" pitchFamily="18" charset="0"/>
              </a:rPr>
              <a:t>“Not My will, but Thine be done.</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What an example for all who desire to live the life of Jesus in their mortal bodies. </a:t>
            </a:r>
            <a:r>
              <a:rPr lang="en-US" sz="2800" b="1" kern="100" dirty="0">
                <a:effectLst/>
                <a:latin typeface="Calibri" panose="020F0502020204030204" pitchFamily="34" charset="0"/>
                <a:ea typeface="Calibri" panose="020F0502020204030204" pitchFamily="34" charset="0"/>
                <a:cs typeface="Times New Roman" panose="02020603050405020304" pitchFamily="18" charset="0"/>
              </a:rPr>
              <a:t>Entire surrender to God’s Word and will and work was needful for Him. How can it be less needful for us in seeking to live His life and to do His work? </a:t>
            </a:r>
            <a:r>
              <a:rPr lang="en-US" sz="28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“Yield yourselves unto God as those that are alive from the dead” (Rom. 6:13).</a:t>
            </a:r>
            <a:endParaRPr lang="en-US" sz="2800"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46342D1-72E8-88F1-7374-95466F138585}"/>
              </a:ext>
            </a:extLst>
          </p:cNvPr>
          <p:cNvSpPr txBox="1"/>
          <p:nvPr/>
        </p:nvSpPr>
        <p:spPr>
          <a:xfrm>
            <a:off x="0" y="4358"/>
            <a:ext cx="9144000" cy="611449"/>
          </a:xfrm>
          <a:prstGeom prst="rect">
            <a:avLst/>
          </a:prstGeom>
          <a:solidFill>
            <a:schemeClr val="tx1"/>
          </a:solidFill>
        </p:spPr>
        <p:txBody>
          <a:bodyPr wrap="square">
            <a:spAutoFit/>
          </a:bodyPr>
          <a:lstStyle/>
          <a:p>
            <a:pPr marL="0" marR="0" algn="ctr">
              <a:lnSpc>
                <a:spcPct val="115000"/>
              </a:lnSpc>
              <a:spcAft>
                <a:spcPts val="800"/>
              </a:spcAft>
            </a:pPr>
            <a:r>
              <a:rPr lang="en-US" sz="3200" b="1"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rPr>
              <a:t>The Ideal Life  2 Cor.4:7-11</a:t>
            </a:r>
            <a:endParaRPr lang="en-US" sz="3200" kern="100" dirty="0">
              <a:solidFill>
                <a:schemeClr val="bg1"/>
              </a:solidFill>
              <a:effectLst/>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FE8E337-EB5D-81F9-B9D1-EA094B4AE61B}"/>
              </a:ext>
            </a:extLst>
          </p:cNvPr>
          <p:cNvSpPr txBox="1"/>
          <p:nvPr/>
        </p:nvSpPr>
        <p:spPr>
          <a:xfrm>
            <a:off x="762001" y="1003928"/>
            <a:ext cx="7862046" cy="758669"/>
          </a:xfrm>
          <a:prstGeom prst="rect">
            <a:avLst/>
          </a:prstGeom>
          <a:noFill/>
        </p:spPr>
        <p:txBody>
          <a:bodyPr wrap="square">
            <a:spAutoFit/>
          </a:bodyPr>
          <a:lstStyle/>
          <a:p>
            <a:pPr marL="0" marR="0">
              <a:lnSpc>
                <a:spcPct val="115000"/>
              </a:lnSpc>
              <a:spcAft>
                <a:spcPts val="800"/>
              </a:spcAft>
            </a:pPr>
            <a:r>
              <a:rPr lang="en-US" sz="4000" b="1"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 A Life Entirely Given to God.</a:t>
            </a:r>
            <a:r>
              <a:rPr lang="en-US" sz="4000" kern="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descr="Ideal Meaning - YouTube">
            <a:extLst>
              <a:ext uri="{FF2B5EF4-FFF2-40B4-BE49-F238E27FC236}">
                <a16:creationId xmlns:a16="http://schemas.microsoft.com/office/drawing/2014/main" id="{6DD89207-CD00-7019-86CA-ACA692201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3529" y="5446741"/>
            <a:ext cx="2357717" cy="1326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91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637</TotalTime>
  <Words>1297</Words>
  <Application>Microsoft Office PowerPoint</Application>
  <PresentationFormat>On-screen Show (4:3)</PresentationFormat>
  <Paragraphs>65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ecurb hastings</dc:creator>
  <cp:lastModifiedBy>ecurb hastings</cp:lastModifiedBy>
  <cp:revision>6</cp:revision>
  <dcterms:created xsi:type="dcterms:W3CDTF">2025-06-30T18:11:30Z</dcterms:created>
  <dcterms:modified xsi:type="dcterms:W3CDTF">2025-07-05T19:30:45Z</dcterms:modified>
</cp:coreProperties>
</file>