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sldIdLst>
    <p:sldId id="261" r:id="rId3"/>
    <p:sldId id="370" r:id="rId4"/>
    <p:sldId id="263" r:id="rId5"/>
    <p:sldId id="268" r:id="rId6"/>
    <p:sldId id="317" r:id="rId7"/>
    <p:sldId id="318" r:id="rId8"/>
    <p:sldId id="270" r:id="rId9"/>
    <p:sldId id="257" r:id="rId10"/>
    <p:sldId id="299" r:id="rId11"/>
    <p:sldId id="312" r:id="rId12"/>
    <p:sldId id="274" r:id="rId13"/>
    <p:sldId id="287" r:id="rId14"/>
    <p:sldId id="277" r:id="rId15"/>
    <p:sldId id="278" r:id="rId16"/>
    <p:sldId id="280" r:id="rId17"/>
    <p:sldId id="310" r:id="rId18"/>
    <p:sldId id="324" r:id="rId19"/>
    <p:sldId id="332" r:id="rId20"/>
    <p:sldId id="331" r:id="rId21"/>
    <p:sldId id="334" r:id="rId22"/>
    <p:sldId id="333" r:id="rId23"/>
    <p:sldId id="330" r:id="rId24"/>
    <p:sldId id="329" r:id="rId25"/>
    <p:sldId id="337" r:id="rId26"/>
    <p:sldId id="360" r:id="rId27"/>
    <p:sldId id="340" r:id="rId28"/>
    <p:sldId id="339" r:id="rId29"/>
    <p:sldId id="338" r:id="rId30"/>
    <p:sldId id="335" r:id="rId31"/>
    <p:sldId id="325" r:id="rId32"/>
    <p:sldId id="326" r:id="rId33"/>
    <p:sldId id="327" r:id="rId34"/>
    <p:sldId id="341" r:id="rId35"/>
    <p:sldId id="36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QKwRGUdLAJFpbkTOovelA==" hashData="6oQ0Cs+CEVga7sCz1zzW+u5ebI3QZnseBqlZwdjZ5dSzzRn1hXYZugNr4OtWw81wFOwDU7WTZEB3yDAssjiU/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1590"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F44DC9-C4D0-469C-AE44-D583F7C53878}" type="datetimeFigureOut">
              <a:rPr lang="en-US" smtClean="0"/>
              <a:t>7/20/2025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48C54-2125-4553-BF69-1247A148A198}" type="slidenum">
              <a:rPr lang="en-US" smtClean="0"/>
              <a:t>‹#›</a:t>
            </a:fld>
            <a:endParaRPr lang="en-US"/>
          </a:p>
        </p:txBody>
      </p:sp>
    </p:spTree>
    <p:extLst>
      <p:ext uri="{BB962C8B-B14F-4D97-AF65-F5344CB8AC3E}">
        <p14:creationId xmlns:p14="http://schemas.microsoft.com/office/powerpoint/2010/main" val="153342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44DC9-C4D0-469C-AE44-D583F7C53878}" type="datetimeFigureOut">
              <a:rPr lang="en-US" smtClean="0"/>
              <a:t>7/20/2025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48C54-2125-4553-BF69-1247A148A198}" type="slidenum">
              <a:rPr lang="en-US" smtClean="0"/>
              <a:t>‹#›</a:t>
            </a:fld>
            <a:endParaRPr lang="en-US"/>
          </a:p>
        </p:txBody>
      </p:sp>
    </p:spTree>
    <p:extLst>
      <p:ext uri="{BB962C8B-B14F-4D97-AF65-F5344CB8AC3E}">
        <p14:creationId xmlns:p14="http://schemas.microsoft.com/office/powerpoint/2010/main" val="209034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44DC9-C4D0-469C-AE44-D583F7C53878}" type="datetimeFigureOut">
              <a:rPr lang="en-US" smtClean="0"/>
              <a:t>7/20/2025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48C54-2125-4553-BF69-1247A148A198}" type="slidenum">
              <a:rPr lang="en-US" smtClean="0"/>
              <a:t>‹#›</a:t>
            </a:fld>
            <a:endParaRPr lang="en-US"/>
          </a:p>
        </p:txBody>
      </p:sp>
    </p:spTree>
    <p:extLst>
      <p:ext uri="{BB962C8B-B14F-4D97-AF65-F5344CB8AC3E}">
        <p14:creationId xmlns:p14="http://schemas.microsoft.com/office/powerpoint/2010/main" val="3965167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B6DA778-CD18-4F8B-ABEA-3A9EC7CB40B9}" type="slidenum">
              <a:rPr lang="en-US"/>
              <a:pPr>
                <a:defRPr/>
              </a:pPr>
              <a:t>‹#›</a:t>
            </a:fld>
            <a:endParaRPr lang="en-US" dirty="0"/>
          </a:p>
        </p:txBody>
      </p:sp>
    </p:spTree>
    <p:extLst>
      <p:ext uri="{BB962C8B-B14F-4D97-AF65-F5344CB8AC3E}">
        <p14:creationId xmlns:p14="http://schemas.microsoft.com/office/powerpoint/2010/main" val="232034933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A84AE4C-8F1C-466D-AFFA-DFC79D2C1DEE}" type="slidenum">
              <a:rPr lang="en-US"/>
              <a:pPr>
                <a:defRPr/>
              </a:pPr>
              <a:t>‹#›</a:t>
            </a:fld>
            <a:endParaRPr lang="en-US" dirty="0"/>
          </a:p>
        </p:txBody>
      </p:sp>
    </p:spTree>
    <p:extLst>
      <p:ext uri="{BB962C8B-B14F-4D97-AF65-F5344CB8AC3E}">
        <p14:creationId xmlns:p14="http://schemas.microsoft.com/office/powerpoint/2010/main" val="48102996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2988EA2-3DDE-4A29-B650-2E440D88E7AD}" type="slidenum">
              <a:rPr lang="en-US"/>
              <a:pPr>
                <a:defRPr/>
              </a:pPr>
              <a:t>‹#›</a:t>
            </a:fld>
            <a:endParaRPr lang="en-US" dirty="0"/>
          </a:p>
        </p:txBody>
      </p:sp>
    </p:spTree>
    <p:extLst>
      <p:ext uri="{BB962C8B-B14F-4D97-AF65-F5344CB8AC3E}">
        <p14:creationId xmlns:p14="http://schemas.microsoft.com/office/powerpoint/2010/main" val="381620148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7E691E2-4242-453A-A6BB-4CF8C066486C}" type="slidenum">
              <a:rPr lang="en-US"/>
              <a:pPr>
                <a:defRPr/>
              </a:pPr>
              <a:t>‹#›</a:t>
            </a:fld>
            <a:endParaRPr lang="en-US" dirty="0"/>
          </a:p>
        </p:txBody>
      </p:sp>
    </p:spTree>
    <p:extLst>
      <p:ext uri="{BB962C8B-B14F-4D97-AF65-F5344CB8AC3E}">
        <p14:creationId xmlns:p14="http://schemas.microsoft.com/office/powerpoint/2010/main" val="12201981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0A612C1-1A5C-4F1F-AD61-E7400F48B227}" type="slidenum">
              <a:rPr lang="en-US"/>
              <a:pPr>
                <a:defRPr/>
              </a:pPr>
              <a:t>‹#›</a:t>
            </a:fld>
            <a:endParaRPr lang="en-US" dirty="0"/>
          </a:p>
        </p:txBody>
      </p:sp>
    </p:spTree>
    <p:extLst>
      <p:ext uri="{BB962C8B-B14F-4D97-AF65-F5344CB8AC3E}">
        <p14:creationId xmlns:p14="http://schemas.microsoft.com/office/powerpoint/2010/main" val="227656276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871B1B6-1621-4BDF-B38B-12ACF373D319}" type="slidenum">
              <a:rPr lang="en-US"/>
              <a:pPr>
                <a:defRPr/>
              </a:pPr>
              <a:t>‹#›</a:t>
            </a:fld>
            <a:endParaRPr lang="en-US" dirty="0"/>
          </a:p>
        </p:txBody>
      </p:sp>
    </p:spTree>
    <p:extLst>
      <p:ext uri="{BB962C8B-B14F-4D97-AF65-F5344CB8AC3E}">
        <p14:creationId xmlns:p14="http://schemas.microsoft.com/office/powerpoint/2010/main" val="348850551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C6AE223-B3CA-41C0-B993-7A2DE8E039AE}" type="slidenum">
              <a:rPr lang="en-US"/>
              <a:pPr>
                <a:defRPr/>
              </a:pPr>
              <a:t>‹#›</a:t>
            </a:fld>
            <a:endParaRPr lang="en-US" dirty="0"/>
          </a:p>
        </p:txBody>
      </p:sp>
    </p:spTree>
    <p:extLst>
      <p:ext uri="{BB962C8B-B14F-4D97-AF65-F5344CB8AC3E}">
        <p14:creationId xmlns:p14="http://schemas.microsoft.com/office/powerpoint/2010/main" val="181352883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D7C757-A174-49BD-A70D-9C3FEB54CBEC}" type="slidenum">
              <a:rPr lang="en-US"/>
              <a:pPr>
                <a:defRPr/>
              </a:pPr>
              <a:t>‹#›</a:t>
            </a:fld>
            <a:endParaRPr lang="en-US" dirty="0"/>
          </a:p>
        </p:txBody>
      </p:sp>
    </p:spTree>
    <p:extLst>
      <p:ext uri="{BB962C8B-B14F-4D97-AF65-F5344CB8AC3E}">
        <p14:creationId xmlns:p14="http://schemas.microsoft.com/office/powerpoint/2010/main" val="7655612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44DC9-C4D0-469C-AE44-D583F7C53878}" type="datetimeFigureOut">
              <a:rPr lang="en-US" smtClean="0"/>
              <a:t>7/20/2025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48C54-2125-4553-BF69-1247A148A198}" type="slidenum">
              <a:rPr lang="en-US" smtClean="0"/>
              <a:t>‹#›</a:t>
            </a:fld>
            <a:endParaRPr lang="en-US"/>
          </a:p>
        </p:txBody>
      </p:sp>
    </p:spTree>
    <p:extLst>
      <p:ext uri="{BB962C8B-B14F-4D97-AF65-F5344CB8AC3E}">
        <p14:creationId xmlns:p14="http://schemas.microsoft.com/office/powerpoint/2010/main" val="2487292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498204D-6123-49B5-B5A6-DD2FB7830604}" type="slidenum">
              <a:rPr lang="en-US"/>
              <a:pPr>
                <a:defRPr/>
              </a:pPr>
              <a:t>‹#›</a:t>
            </a:fld>
            <a:endParaRPr lang="en-US" dirty="0"/>
          </a:p>
        </p:txBody>
      </p:sp>
    </p:spTree>
    <p:extLst>
      <p:ext uri="{BB962C8B-B14F-4D97-AF65-F5344CB8AC3E}">
        <p14:creationId xmlns:p14="http://schemas.microsoft.com/office/powerpoint/2010/main" val="132810782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4EA9204-F237-4AEC-9AA2-E03A0B46C122}" type="slidenum">
              <a:rPr lang="en-US"/>
              <a:pPr>
                <a:defRPr/>
              </a:pPr>
              <a:t>‹#›</a:t>
            </a:fld>
            <a:endParaRPr lang="en-US" dirty="0"/>
          </a:p>
        </p:txBody>
      </p:sp>
    </p:spTree>
    <p:extLst>
      <p:ext uri="{BB962C8B-B14F-4D97-AF65-F5344CB8AC3E}">
        <p14:creationId xmlns:p14="http://schemas.microsoft.com/office/powerpoint/2010/main" val="395557825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22367C-0A6E-41A1-8D5F-F0746E78296A}" type="slidenum">
              <a:rPr lang="en-US"/>
              <a:pPr>
                <a:defRPr/>
              </a:pPr>
              <a:t>‹#›</a:t>
            </a:fld>
            <a:endParaRPr lang="en-US" dirty="0"/>
          </a:p>
        </p:txBody>
      </p:sp>
    </p:spTree>
    <p:extLst>
      <p:ext uri="{BB962C8B-B14F-4D97-AF65-F5344CB8AC3E}">
        <p14:creationId xmlns:p14="http://schemas.microsoft.com/office/powerpoint/2010/main" val="4478457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F44DC9-C4D0-469C-AE44-D583F7C53878}" type="datetimeFigureOut">
              <a:rPr lang="en-US" smtClean="0"/>
              <a:t>7/20/2025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48C54-2125-4553-BF69-1247A148A198}" type="slidenum">
              <a:rPr lang="en-US" smtClean="0"/>
              <a:t>‹#›</a:t>
            </a:fld>
            <a:endParaRPr lang="en-US"/>
          </a:p>
        </p:txBody>
      </p:sp>
    </p:spTree>
    <p:extLst>
      <p:ext uri="{BB962C8B-B14F-4D97-AF65-F5344CB8AC3E}">
        <p14:creationId xmlns:p14="http://schemas.microsoft.com/office/powerpoint/2010/main" val="27512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F44DC9-C4D0-469C-AE44-D583F7C53878}" type="datetimeFigureOut">
              <a:rPr lang="en-US" smtClean="0"/>
              <a:t>7/20/2025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48C54-2125-4553-BF69-1247A148A198}" type="slidenum">
              <a:rPr lang="en-US" smtClean="0"/>
              <a:t>‹#›</a:t>
            </a:fld>
            <a:endParaRPr lang="en-US"/>
          </a:p>
        </p:txBody>
      </p:sp>
    </p:spTree>
    <p:extLst>
      <p:ext uri="{BB962C8B-B14F-4D97-AF65-F5344CB8AC3E}">
        <p14:creationId xmlns:p14="http://schemas.microsoft.com/office/powerpoint/2010/main" val="322241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F44DC9-C4D0-469C-AE44-D583F7C53878}" type="datetimeFigureOut">
              <a:rPr lang="en-US" smtClean="0"/>
              <a:t>7/20/2025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48C54-2125-4553-BF69-1247A148A198}" type="slidenum">
              <a:rPr lang="en-US" smtClean="0"/>
              <a:t>‹#›</a:t>
            </a:fld>
            <a:endParaRPr lang="en-US"/>
          </a:p>
        </p:txBody>
      </p:sp>
    </p:spTree>
    <p:extLst>
      <p:ext uri="{BB962C8B-B14F-4D97-AF65-F5344CB8AC3E}">
        <p14:creationId xmlns:p14="http://schemas.microsoft.com/office/powerpoint/2010/main" val="3760159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F44DC9-C4D0-469C-AE44-D583F7C53878}" type="datetimeFigureOut">
              <a:rPr lang="en-US" smtClean="0"/>
              <a:t>7/20/2025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48C54-2125-4553-BF69-1247A148A198}" type="slidenum">
              <a:rPr lang="en-US" smtClean="0"/>
              <a:t>‹#›</a:t>
            </a:fld>
            <a:endParaRPr lang="en-US"/>
          </a:p>
        </p:txBody>
      </p:sp>
    </p:spTree>
    <p:extLst>
      <p:ext uri="{BB962C8B-B14F-4D97-AF65-F5344CB8AC3E}">
        <p14:creationId xmlns:p14="http://schemas.microsoft.com/office/powerpoint/2010/main" val="352033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44DC9-C4D0-469C-AE44-D583F7C53878}" type="datetimeFigureOut">
              <a:rPr lang="en-US" smtClean="0"/>
              <a:t>7/20/2025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48C54-2125-4553-BF69-1247A148A198}" type="slidenum">
              <a:rPr lang="en-US" smtClean="0"/>
              <a:t>‹#›</a:t>
            </a:fld>
            <a:endParaRPr lang="en-US"/>
          </a:p>
        </p:txBody>
      </p:sp>
    </p:spTree>
    <p:extLst>
      <p:ext uri="{BB962C8B-B14F-4D97-AF65-F5344CB8AC3E}">
        <p14:creationId xmlns:p14="http://schemas.microsoft.com/office/powerpoint/2010/main" val="346633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F44DC9-C4D0-469C-AE44-D583F7C53878}" type="datetimeFigureOut">
              <a:rPr lang="en-US" smtClean="0"/>
              <a:t>7/20/2025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48C54-2125-4553-BF69-1247A148A198}" type="slidenum">
              <a:rPr lang="en-US" smtClean="0"/>
              <a:t>‹#›</a:t>
            </a:fld>
            <a:endParaRPr lang="en-US"/>
          </a:p>
        </p:txBody>
      </p:sp>
    </p:spTree>
    <p:extLst>
      <p:ext uri="{BB962C8B-B14F-4D97-AF65-F5344CB8AC3E}">
        <p14:creationId xmlns:p14="http://schemas.microsoft.com/office/powerpoint/2010/main" val="428903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F44DC9-C4D0-469C-AE44-D583F7C53878}" type="datetimeFigureOut">
              <a:rPr lang="en-US" smtClean="0"/>
              <a:t>7/20/2025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48C54-2125-4553-BF69-1247A148A198}" type="slidenum">
              <a:rPr lang="en-US" smtClean="0"/>
              <a:t>‹#›</a:t>
            </a:fld>
            <a:endParaRPr lang="en-US"/>
          </a:p>
        </p:txBody>
      </p:sp>
    </p:spTree>
    <p:extLst>
      <p:ext uri="{BB962C8B-B14F-4D97-AF65-F5344CB8AC3E}">
        <p14:creationId xmlns:p14="http://schemas.microsoft.com/office/powerpoint/2010/main" val="357606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44DC9-C4D0-469C-AE44-D583F7C53878}" type="datetimeFigureOut">
              <a:rPr lang="en-US" smtClean="0"/>
              <a:t>7/20/2025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48C54-2125-4553-BF69-1247A148A198}" type="slidenum">
              <a:rPr lang="en-US" smtClean="0"/>
              <a:t>‹#›</a:t>
            </a:fld>
            <a:endParaRPr lang="en-US"/>
          </a:p>
        </p:txBody>
      </p:sp>
    </p:spTree>
    <p:extLst>
      <p:ext uri="{BB962C8B-B14F-4D97-AF65-F5344CB8AC3E}">
        <p14:creationId xmlns:p14="http://schemas.microsoft.com/office/powerpoint/2010/main" val="622334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4D3F2"/>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a:defRPr/>
            </a:pPr>
            <a:fld id="{F17A0FB5-E72B-4DBA-A111-5C561132C67A}" type="slidenum">
              <a:rPr lang="en-US"/>
              <a:pPr>
                <a:defRPr/>
              </a:pPr>
              <a:t>‹#›</a:t>
            </a:fld>
            <a:endParaRPr lang="en-US" dirty="0"/>
          </a:p>
        </p:txBody>
      </p:sp>
    </p:spTree>
    <p:extLst>
      <p:ext uri="{BB962C8B-B14F-4D97-AF65-F5344CB8AC3E}">
        <p14:creationId xmlns:p14="http://schemas.microsoft.com/office/powerpoint/2010/main" val="9244891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3892881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Flight Plan: Just the facts, ma'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45" y="23625"/>
            <a:ext cx="7966449" cy="683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914400" y="1380563"/>
            <a:ext cx="7333129" cy="4609467"/>
          </a:xfrm>
          <a:prstGeom prst="rect">
            <a:avLst/>
          </a:prstGeom>
        </p:spPr>
        <p:txBody>
          <a:bodyPr wrap="square">
            <a:spAutoFit/>
          </a:bodyPr>
          <a:lstStyle/>
          <a:p>
            <a:pPr>
              <a:lnSpc>
                <a:spcPct val="115000"/>
              </a:lnSpc>
            </a:pPr>
            <a:r>
              <a:rPr lang="en-US" sz="2400" b="1" dirty="0">
                <a:latin typeface="Arial" panose="020B0604020202020204" pitchFamily="34" charset="0"/>
                <a:ea typeface="Calibri" panose="020F0502020204030204" pitchFamily="34" charset="0"/>
                <a:cs typeface="Times New Roman" panose="02020603050405020304" pitchFamily="18" charset="0"/>
              </a:rPr>
              <a:t>Truth, represents a fundamental reality that transcends  Everything</a:t>
            </a:r>
            <a:r>
              <a:rPr lang="en-US" sz="2000" dirty="0">
                <a:latin typeface="Arial" panose="020B0604020202020204" pitchFamily="34" charset="0"/>
                <a:ea typeface="Calibri" panose="020F0502020204030204" pitchFamily="34" charset="0"/>
                <a:cs typeface="Times New Roman" panose="02020603050405020304" pitchFamily="18" charset="0"/>
              </a:rPr>
              <a:t>. Most people want to obtain a certain amount of knowledge that they then can put to good use in their everyday lives. We want to be </a:t>
            </a:r>
            <a:r>
              <a:rPr lang="en-US" sz="2000" b="1" u="sng" dirty="0">
                <a:latin typeface="Arial" panose="020B0604020202020204" pitchFamily="34" charset="0"/>
                <a:ea typeface="Calibri" panose="020F0502020204030204" pitchFamily="34" charset="0"/>
                <a:cs typeface="Times New Roman" panose="02020603050405020304" pitchFamily="18" charset="0"/>
              </a:rPr>
              <a:t>educated</a:t>
            </a:r>
            <a:r>
              <a:rPr lang="en-US" sz="2000" dirty="0">
                <a:latin typeface="Arial" panose="020B0604020202020204" pitchFamily="34" charset="0"/>
                <a:ea typeface="Calibri" panose="020F0502020204030204" pitchFamily="34" charset="0"/>
                <a:cs typeface="Times New Roman" panose="02020603050405020304" pitchFamily="18" charset="0"/>
              </a:rPr>
              <a:t> –whether formally or </a:t>
            </a:r>
            <a:r>
              <a:rPr lang="en-US" sz="20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informally…we want to know the truth of the matter.</a:t>
            </a:r>
            <a:endParaRPr lang="en-US" sz="20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dirty="0">
                <a:latin typeface="Arial" panose="020B0604020202020204" pitchFamily="34" charset="0"/>
                <a:ea typeface="Calibri" panose="020F0502020204030204" pitchFamily="34" charset="0"/>
                <a:cs typeface="Times New Roman" panose="02020603050405020304" pitchFamily="18" charset="0"/>
              </a:rPr>
              <a:t>We understand Most people prefer not be deceived, but instead prefer to be dealt with honestly and truthfully. One of the Ten Commandments, in fact, was based upon just such a concept: </a:t>
            </a:r>
            <a:r>
              <a:rPr lang="en-US" sz="2000" b="1" dirty="0">
                <a:latin typeface="Arial" panose="020B0604020202020204" pitchFamily="34" charset="0"/>
                <a:ea typeface="Calibri" panose="020F0502020204030204" pitchFamily="34" charset="0"/>
                <a:cs typeface="Times New Roman" panose="02020603050405020304" pitchFamily="18" charset="0"/>
              </a:rPr>
              <a:t>“Thou shalt not bear false witness against thy neighbor” </a:t>
            </a:r>
            <a:r>
              <a:rPr lang="en-US" sz="20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(Exodus 20:16).</a:t>
            </a:r>
            <a:endPar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CD2A8AD-455B-5E0B-74C6-5499D3947A7C}"/>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47785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923365" y="1344706"/>
            <a:ext cx="7324164" cy="4420552"/>
          </a:xfrm>
          <a:prstGeom prst="rect">
            <a:avLst/>
          </a:prstGeom>
        </p:spPr>
        <p:txBody>
          <a:bodyPr wrap="square">
            <a:spAutoFit/>
          </a:bodyPr>
          <a:lstStyle/>
          <a:p>
            <a:pPr>
              <a:lnSpc>
                <a:spcPct val="115000"/>
              </a:lnSpc>
              <a:spcAft>
                <a:spcPts val="1000"/>
              </a:spcAft>
            </a:pPr>
            <a:r>
              <a:rPr lang="en-US" sz="3200" dirty="0">
                <a:latin typeface="Arial Black" panose="020B0A04020102020204" pitchFamily="34" charset="0"/>
                <a:ea typeface="Calibri" panose="020F0502020204030204" pitchFamily="34" charset="0"/>
                <a:cs typeface="Times New Roman" panose="02020603050405020304" pitchFamily="18" charset="0"/>
              </a:rPr>
              <a:t>Truth</a:t>
            </a:r>
            <a:r>
              <a:rPr lang="en-US" sz="2800" dirty="0">
                <a:latin typeface="Arial" panose="020B0604020202020204" pitchFamily="34" charset="0"/>
                <a:ea typeface="Calibri" panose="020F0502020204030204" pitchFamily="34" charset="0"/>
                <a:cs typeface="Times New Roman" panose="02020603050405020304" pitchFamily="18" charset="0"/>
              </a:rPr>
              <a:t> always has been the basis for the </a:t>
            </a:r>
            <a:r>
              <a:rPr lang="en-US" sz="2800" u="sng" dirty="0">
                <a:latin typeface="Arial" panose="020B0604020202020204" pitchFamily="34" charset="0"/>
                <a:ea typeface="Calibri" panose="020F0502020204030204" pitchFamily="34" charset="0"/>
                <a:cs typeface="Times New Roman" panose="02020603050405020304" pitchFamily="18" charset="0"/>
              </a:rPr>
              <a:t>moral</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u="sng" dirty="0">
                <a:latin typeface="Arial" panose="020B0604020202020204" pitchFamily="34" charset="0"/>
                <a:ea typeface="Calibri" panose="020F0502020204030204" pitchFamily="34" charset="0"/>
                <a:cs typeface="Times New Roman" panose="02020603050405020304" pitchFamily="18" charset="0"/>
              </a:rPr>
              <a:t>legal</a:t>
            </a:r>
            <a:r>
              <a:rPr lang="en-US" sz="2800" dirty="0">
                <a:latin typeface="Arial" panose="020B0604020202020204" pitchFamily="34" charset="0"/>
                <a:ea typeface="Calibri" panose="020F0502020204030204" pitchFamily="34" charset="0"/>
                <a:cs typeface="Times New Roman" panose="02020603050405020304" pitchFamily="18" charset="0"/>
              </a:rPr>
              <a:t>, and </a:t>
            </a:r>
            <a:r>
              <a:rPr lang="en-US" sz="2800" u="sng" dirty="0">
                <a:latin typeface="Arial" panose="020B0604020202020204" pitchFamily="34" charset="0"/>
                <a:ea typeface="Calibri" panose="020F0502020204030204" pitchFamily="34" charset="0"/>
                <a:cs typeface="Times New Roman" panose="02020603050405020304" pitchFamily="18" charset="0"/>
              </a:rPr>
              <a:t>ethical codes </a:t>
            </a:r>
            <a:r>
              <a:rPr lang="en-US" sz="2800" dirty="0">
                <a:latin typeface="Arial" panose="020B0604020202020204" pitchFamily="34" charset="0"/>
                <a:ea typeface="Calibri" panose="020F0502020204030204" pitchFamily="34" charset="0"/>
                <a:cs typeface="Times New Roman" panose="02020603050405020304" pitchFamily="18" charset="0"/>
              </a:rPr>
              <a:t>of nations. And, an abiding respect for truth has the foundation for the legitimacy of those codes.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a:solidFill>
                  <a:srgbClr val="0070C0"/>
                </a:solidFill>
                <a:latin typeface="Arial" panose="020B0604020202020204" pitchFamily="34" charset="0"/>
                <a:ea typeface="Calibri" panose="020F0502020204030204" pitchFamily="34" charset="0"/>
                <a:cs typeface="Times New Roman" panose="02020603050405020304" pitchFamily="18" charset="0"/>
              </a:rPr>
              <a:t>“Buy the truth, and sell it not,”          </a:t>
            </a:r>
            <a:r>
              <a:rPr lang="en-US" sz="28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Proverbs</a:t>
            </a:r>
            <a:r>
              <a:rPr lang="en-US" sz="2800"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US" sz="28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23:23</a:t>
            </a:r>
            <a:r>
              <a:rPr lang="en-US" sz="28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a:t>
            </a:r>
            <a:r>
              <a:rPr lang="en-US" sz="28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endParaRPr lang="en-US" sz="2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John 8:32 </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And you shall know the truth and the truth shall make you free.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E5FCF86-54A3-EFD0-848C-96E2006BEE23}"/>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2332169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905436" y="1281952"/>
            <a:ext cx="7476564" cy="4673587"/>
          </a:xfrm>
          <a:prstGeom prst="rect">
            <a:avLst/>
          </a:prstGeom>
        </p:spPr>
        <p:txBody>
          <a:bodyPr wrap="square">
            <a:spAutoFit/>
          </a:bodyPr>
          <a:lstStyle/>
          <a:p>
            <a:pPr>
              <a:lnSpc>
                <a:spcPct val="115000"/>
              </a:lnSpc>
            </a:pPr>
            <a:r>
              <a:rPr lang="en-US" sz="2000" dirty="0">
                <a:latin typeface="Arial" panose="020B0604020202020204" pitchFamily="34" charset="0"/>
                <a:ea typeface="Calibri" panose="020F0502020204030204" pitchFamily="34" charset="0"/>
                <a:cs typeface="Times New Roman" panose="02020603050405020304" pitchFamily="18" charset="0"/>
              </a:rPr>
              <a:t>God’s written revelation makes it clear that in the past He provided that </a:t>
            </a:r>
            <a:r>
              <a:rPr lang="en-US" sz="20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revelation</a:t>
            </a:r>
            <a:r>
              <a:rPr lang="en-US" sz="2000" dirty="0">
                <a:latin typeface="Arial" panose="020B0604020202020204" pitchFamily="34" charset="0"/>
                <a:ea typeface="Calibri" panose="020F0502020204030204" pitchFamily="34" charset="0"/>
                <a:cs typeface="Times New Roman" panose="02020603050405020304" pitchFamily="18" charset="0"/>
              </a:rPr>
              <a:t> in a variety of ways.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dirty="0">
                <a:latin typeface="Arial" panose="020B0604020202020204" pitchFamily="34" charset="0"/>
                <a:ea typeface="Calibri" panose="020F0502020204030204" pitchFamily="34" charset="0"/>
                <a:cs typeface="Times New Roman" panose="02020603050405020304" pitchFamily="18" charset="0"/>
              </a:rPr>
              <a:t>1. </a:t>
            </a:r>
            <a:r>
              <a:rPr lang="en-US" sz="2400" b="1" u="sng" dirty="0">
                <a:latin typeface="Arial" panose="020B0604020202020204" pitchFamily="34" charset="0"/>
                <a:ea typeface="Calibri" panose="020F0502020204030204" pitchFamily="34" charset="0"/>
                <a:cs typeface="Times New Roman" panose="02020603050405020304" pitchFamily="18" charset="0"/>
              </a:rPr>
              <a:t>In the works of His creative genius </a:t>
            </a:r>
            <a:r>
              <a:rPr lang="en-US" dirty="0">
                <a:latin typeface="Arial" panose="020B0604020202020204" pitchFamily="34" charset="0"/>
                <a:ea typeface="Calibri" panose="020F0502020204030204" pitchFamily="34" charset="0"/>
                <a:cs typeface="Times New Roman" panose="02020603050405020304" pitchFamily="18" charset="0"/>
              </a:rPr>
              <a:t>(Psa.19:1; Rom.1:20-21).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2. </a:t>
            </a:r>
            <a:r>
              <a:rPr lang="en-US" sz="24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In a direct, word-of-mouth fashion </a:t>
            </a:r>
            <a:r>
              <a:rPr lang="en-US" dirty="0">
                <a:latin typeface="Arial" panose="020B0604020202020204" pitchFamily="34" charset="0"/>
                <a:ea typeface="Calibri" panose="020F0502020204030204" pitchFamily="34" charset="0"/>
                <a:cs typeface="Times New Roman" panose="02020603050405020304" pitchFamily="18" charset="0"/>
              </a:rPr>
              <a:t>(Gen. 3:9-16; Num. 12:8).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3. </a:t>
            </a:r>
            <a:r>
              <a:rPr lang="en-US" sz="24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Through visions and dreams </a:t>
            </a:r>
            <a:r>
              <a:rPr lang="en-US" dirty="0">
                <a:latin typeface="Arial" panose="020B0604020202020204" pitchFamily="34" charset="0"/>
                <a:ea typeface="Calibri" panose="020F0502020204030204" pitchFamily="34" charset="0"/>
                <a:cs typeface="Times New Roman" panose="02020603050405020304" pitchFamily="18" charset="0"/>
              </a:rPr>
              <a:t>(Gen. 20:3; Num.12:6; Isaiah 29:10-11; Ezk.1:3-4; Dan.2:19; Amos 1:1).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latin typeface="Arial" panose="020B0604020202020204" pitchFamily="34" charset="0"/>
                <a:ea typeface="Calibri" panose="020F0502020204030204" pitchFamily="34" charset="0"/>
              </a:rPr>
              <a:t>4. </a:t>
            </a:r>
            <a:r>
              <a:rPr lang="en-US" sz="2400" b="1" u="sng" dirty="0">
                <a:latin typeface="Arial" panose="020B0604020202020204" pitchFamily="34" charset="0"/>
                <a:ea typeface="Calibri" panose="020F0502020204030204" pitchFamily="34" charset="0"/>
              </a:rPr>
              <a:t>Through angels </a:t>
            </a:r>
            <a:r>
              <a:rPr lang="en-US" dirty="0">
                <a:latin typeface="Arial" panose="020B0604020202020204" pitchFamily="34" charset="0"/>
                <a:ea typeface="Calibri" panose="020F0502020204030204" pitchFamily="34" charset="0"/>
              </a:rPr>
              <a:t>(Gen.16:10-12; 18:13-14;  Acts 7:38). </a:t>
            </a:r>
            <a:endParaRPr lang="en-US" dirty="0"/>
          </a:p>
        </p:txBody>
      </p:sp>
      <p:sp>
        <p:nvSpPr>
          <p:cNvPr id="2" name="TextBox 1">
            <a:extLst>
              <a:ext uri="{FF2B5EF4-FFF2-40B4-BE49-F238E27FC236}">
                <a16:creationId xmlns:a16="http://schemas.microsoft.com/office/drawing/2014/main" id="{A0C27F98-496E-B38E-AB9A-4629A35450E9}"/>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341638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030941" y="1730189"/>
            <a:ext cx="6642847" cy="3631763"/>
          </a:xfrm>
          <a:prstGeom prst="rect">
            <a:avLst/>
          </a:prstGeom>
        </p:spPr>
        <p:txBody>
          <a:bodyPr wrap="square">
            <a:spAutoFit/>
          </a:bodyPr>
          <a:lstStyle/>
          <a:p>
            <a:pPr>
              <a:lnSpc>
                <a:spcPct val="115000"/>
              </a:lnSpc>
            </a:pPr>
            <a:r>
              <a:rPr lang="en-US"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5. “</a:t>
            </a:r>
            <a:r>
              <a:rPr lang="en-US" sz="24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a still, small voice</a:t>
            </a:r>
            <a:r>
              <a:rPr lang="en-US"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 (1 Kings 19:12),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6. </a:t>
            </a:r>
            <a:r>
              <a:rPr lang="en-US" sz="24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the mouth of a donkey</a:t>
            </a:r>
            <a:r>
              <a:rPr lang="en-US" sz="2000"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US"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(Num. 22:28),</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dirty="0">
                <a:latin typeface="Arial" panose="020B0604020202020204" pitchFamily="34" charset="0"/>
                <a:ea typeface="Calibri" panose="020F0502020204030204" pitchFamily="34" charset="0"/>
                <a:cs typeface="Times New Roman" panose="02020603050405020304" pitchFamily="18" charset="0"/>
              </a:rPr>
              <a:t>7  </a:t>
            </a:r>
            <a:r>
              <a:rPr lang="en-US" sz="2400" b="1" u="sng" dirty="0">
                <a:latin typeface="Arial" panose="020B0604020202020204" pitchFamily="34" charset="0"/>
                <a:ea typeface="Calibri" panose="020F0502020204030204" pitchFamily="34" charset="0"/>
                <a:cs typeface="Times New Roman" panose="02020603050405020304" pitchFamily="18" charset="0"/>
              </a:rPr>
              <a:t>a bright cloud</a:t>
            </a:r>
            <a:r>
              <a:rPr lang="en-US"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US"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(Matthew 17:5).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8.</a:t>
            </a:r>
            <a:r>
              <a:rPr lang="en-US"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God’s greatest revelation of Himself, however, was in the person of </a:t>
            </a:r>
          </a:p>
          <a:p>
            <a:pPr>
              <a:lnSpc>
                <a:spcPct val="115000"/>
              </a:lnSpc>
            </a:pPr>
            <a:r>
              <a:rPr lang="en-US" sz="24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His Son, Jesus Christ </a:t>
            </a:r>
            <a:r>
              <a:rPr lang="en-US"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(John 3:16; 14: 9; Col. 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1DF67BA-98E3-9876-8E25-CD8005BA064B}"/>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51827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308848" y="1434353"/>
            <a:ext cx="7189694" cy="5047536"/>
          </a:xfrm>
          <a:prstGeom prst="rect">
            <a:avLst/>
          </a:prstGeom>
        </p:spPr>
        <p:txBody>
          <a:bodyPr wrap="square">
            <a:spAutoFit/>
          </a:bodyPr>
          <a:lstStyle/>
          <a:p>
            <a:pPr>
              <a:lnSpc>
                <a:spcPct val="115000"/>
              </a:lnSpc>
            </a:pPr>
            <a:r>
              <a:rPr lang="en-US" sz="40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A written form </a:t>
            </a:r>
          </a:p>
          <a:p>
            <a:pPr>
              <a:lnSpc>
                <a:spcPct val="115000"/>
              </a:lnSpc>
            </a:pPr>
            <a:r>
              <a:rPr lang="en-US" sz="40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could be </a:t>
            </a:r>
            <a:r>
              <a:rPr lang="en-US" sz="40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duplicated</a:t>
            </a:r>
            <a:r>
              <a:rPr lang="en-US" sz="40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 and </a:t>
            </a:r>
            <a:r>
              <a:rPr lang="en-US" sz="40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distributed</a:t>
            </a:r>
            <a:r>
              <a:rPr lang="en-US" sz="40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 as needed, </a:t>
            </a:r>
          </a:p>
          <a:p>
            <a:pPr>
              <a:lnSpc>
                <a:spcPct val="115000"/>
              </a:lnSpc>
            </a:pPr>
            <a:r>
              <a:rPr lang="en-US" sz="40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thus benefiting </a:t>
            </a:r>
          </a:p>
          <a:p>
            <a:pPr>
              <a:lnSpc>
                <a:spcPct val="115000"/>
              </a:lnSpc>
            </a:pPr>
            <a:r>
              <a:rPr lang="en-US" sz="40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the whole of mankind </a:t>
            </a:r>
          </a:p>
          <a:p>
            <a:pPr>
              <a:lnSpc>
                <a:spcPct val="115000"/>
              </a:lnSpc>
            </a:pPr>
            <a:r>
              <a:rPr lang="en-US" sz="40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across the ages. </a:t>
            </a:r>
            <a:endParaRPr lang="en-US" sz="40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4000" dirty="0">
                <a:solidFill>
                  <a:srgbClr val="7030A0"/>
                </a:solidFill>
                <a:latin typeface="Arial" panose="020B0604020202020204" pitchFamily="34"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2BFE7CE-C757-434D-2DDA-039094ACD010}"/>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1031945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081827" y="1405318"/>
            <a:ext cx="7394240" cy="4552015"/>
          </a:xfrm>
          <a:prstGeom prst="rect">
            <a:avLst/>
          </a:prstGeom>
        </p:spPr>
        <p:txBody>
          <a:bodyPr wrap="square">
            <a:spAutoFit/>
          </a:bodyPr>
          <a:lstStyle/>
          <a:p>
            <a:pPr>
              <a:lnSpc>
                <a:spcPct val="115000"/>
              </a:lnSpc>
            </a:pPr>
            <a:r>
              <a:rPr lang="en-US" sz="3600" dirty="0">
                <a:latin typeface="Arial" panose="020B0604020202020204" pitchFamily="34" charset="0"/>
                <a:ea typeface="Calibri" panose="020F0502020204030204" pitchFamily="34" charset="0"/>
                <a:cs typeface="Times New Roman" panose="02020603050405020304" pitchFamily="18" charset="0"/>
              </a:rPr>
              <a:t>What Does The Bible Contain?</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600" dirty="0">
                <a:latin typeface="Arial" panose="020B0604020202020204" pitchFamily="34" charset="0"/>
                <a:ea typeface="Calibri" panose="020F0502020204030204" pitchFamily="34" charset="0"/>
                <a:cs typeface="Times New Roman" panose="02020603050405020304" pitchFamily="18" charset="0"/>
              </a:rPr>
              <a:t>It contains two things: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6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(1) known facts; </a:t>
            </a:r>
            <a:r>
              <a:rPr lang="en-US" sz="3600" dirty="0">
                <a:latin typeface="Arial" panose="020B0604020202020204" pitchFamily="34" charset="0"/>
                <a:ea typeface="Calibri" panose="020F0502020204030204" pitchFamily="34" charset="0"/>
                <a:cs typeface="Times New Roman" panose="02020603050405020304" pitchFamily="18" charset="0"/>
              </a:rPr>
              <a:t>and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6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(2) revelation</a:t>
            </a:r>
            <a:r>
              <a:rPr lang="en-US" sz="3600" dirty="0">
                <a:latin typeface="Arial" panose="020B0604020202020204" pitchFamily="34" charset="0"/>
                <a:ea typeface="Calibri" panose="020F0502020204030204" pitchFamily="34" charset="0"/>
                <a:cs typeface="Times New Roman" panose="02020603050405020304" pitchFamily="18" charset="0"/>
              </a:rPr>
              <a:t>.</a:t>
            </a:r>
          </a:p>
          <a:p>
            <a:pPr>
              <a:lnSpc>
                <a:spcPct val="115000"/>
              </a:lnSpc>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600" dirty="0">
                <a:latin typeface="Arial" panose="020B0604020202020204" pitchFamily="34" charset="0"/>
                <a:ea typeface="Calibri" panose="020F0502020204030204" pitchFamily="34" charset="0"/>
                <a:cs typeface="Times New Roman" panose="02020603050405020304" pitchFamily="18" charset="0"/>
              </a:rPr>
              <a:t>What is the difference between them?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F7398C5-8736-C1E1-07CE-2BC3DDE54DDD}"/>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3886939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105593" y="1310951"/>
            <a:ext cx="7140632" cy="4737066"/>
          </a:xfrm>
          <a:prstGeom prst="rect">
            <a:avLst/>
          </a:prstGeom>
        </p:spPr>
        <p:txBody>
          <a:bodyPr wrap="square">
            <a:spAutoFit/>
          </a:bodyPr>
          <a:lstStyle/>
          <a:p>
            <a:pPr>
              <a:lnSpc>
                <a:spcPct val="115000"/>
              </a:lnSpc>
            </a:pPr>
            <a:r>
              <a:rPr lang="en-US"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“Known facts,”  </a:t>
            </a:r>
            <a:r>
              <a:rPr lang="en-US" sz="2400" dirty="0">
                <a:latin typeface="Arial" panose="020B0604020202020204" pitchFamily="34" charset="0"/>
                <a:ea typeface="Calibri" panose="020F0502020204030204" pitchFamily="34" charset="0"/>
                <a:cs typeface="Times New Roman" panose="02020603050405020304" pitchFamily="18" charset="0"/>
              </a:rPr>
              <a:t>means it contains information known to the people of that time and place.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Example, </a:t>
            </a:r>
            <a:r>
              <a:rPr lang="en-US" sz="2400" dirty="0">
                <a:latin typeface="Arial" panose="020B0604020202020204" pitchFamily="34" charset="0"/>
                <a:ea typeface="Calibri" panose="020F0502020204030204" pitchFamily="34" charset="0"/>
                <a:cs typeface="Times New Roman" panose="02020603050405020304" pitchFamily="18" charset="0"/>
              </a:rPr>
              <a:t>if the Bible mentions people known </a:t>
            </a:r>
            <a:r>
              <a:rPr lang="en-US" sz="2400" b="1" dirty="0">
                <a:latin typeface="Arial" panose="020B0604020202020204" pitchFamily="34" charset="0"/>
                <a:ea typeface="Calibri" panose="020F0502020204030204" pitchFamily="34" charset="0"/>
                <a:cs typeface="Times New Roman" panose="02020603050405020304" pitchFamily="18" charset="0"/>
              </a:rPr>
              <a:t>as </a:t>
            </a:r>
            <a:r>
              <a:rPr lang="en-US"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Hittites </a:t>
            </a:r>
            <a:r>
              <a:rPr lang="en-US" sz="24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(Exodus 23:28), </a:t>
            </a:r>
            <a:r>
              <a:rPr lang="en-US" sz="2400" dirty="0">
                <a:latin typeface="Arial" panose="020B0604020202020204" pitchFamily="34" charset="0"/>
                <a:ea typeface="Calibri" panose="020F0502020204030204" pitchFamily="34" charset="0"/>
                <a:cs typeface="Times New Roman" panose="02020603050405020304" pitchFamily="18" charset="0"/>
              </a:rPr>
              <a:t>then historical records could verify their existence.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latin typeface="Arial" panose="020B0604020202020204" pitchFamily="34" charset="0"/>
                <a:ea typeface="Calibri" panose="020F0502020204030204" pitchFamily="34" charset="0"/>
                <a:cs typeface="Times New Roman" panose="02020603050405020304" pitchFamily="18" charset="0"/>
              </a:rPr>
              <a:t>If the Bible mentions that the</a:t>
            </a:r>
            <a:r>
              <a:rPr lang="en-US" sz="24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Roman Emperor, Caesar Augustus</a:t>
            </a:r>
            <a:r>
              <a:rPr lang="en-US" sz="24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400" dirty="0">
                <a:latin typeface="Arial" panose="020B0604020202020204" pitchFamily="34" charset="0"/>
                <a:ea typeface="Calibri" panose="020F0502020204030204" pitchFamily="34" charset="0"/>
                <a:cs typeface="Times New Roman" panose="02020603050405020304" pitchFamily="18" charset="0"/>
              </a:rPr>
              <a:t>commanded that a census be taken at a certain time </a:t>
            </a:r>
            <a:r>
              <a:rPr lang="en-US" sz="24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(Luke 2:1), </a:t>
            </a:r>
            <a:r>
              <a:rPr lang="en-US" sz="2400" dirty="0">
                <a:latin typeface="Arial" panose="020B0604020202020204" pitchFamily="34" charset="0"/>
                <a:ea typeface="Calibri" panose="020F0502020204030204" pitchFamily="34" charset="0"/>
                <a:cs typeface="Times New Roman" panose="02020603050405020304" pitchFamily="18" charset="0"/>
              </a:rPr>
              <a:t>then we could set about verifying the truthfulness of such a statement.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A4BC86B-B70B-4960-C5E0-923786622BAC}"/>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1936411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026621" y="1477969"/>
            <a:ext cx="7090756" cy="4305474"/>
          </a:xfrm>
          <a:prstGeom prst="rect">
            <a:avLst/>
          </a:prstGeom>
        </p:spPr>
        <p:txBody>
          <a:bodyPr wrap="square">
            <a:spAutoFit/>
          </a:bodyPr>
          <a:lstStyle/>
          <a:p>
            <a:pPr>
              <a:lnSpc>
                <a:spcPct val="115000"/>
              </a:lnSpc>
            </a:pPr>
            <a:r>
              <a:rPr lang="en-US" sz="3000" dirty="0">
                <a:latin typeface="Arial" panose="020B0604020202020204" pitchFamily="34" charset="0"/>
                <a:ea typeface="Calibri" panose="020F0502020204030204" pitchFamily="34" charset="0"/>
                <a:cs typeface="Times New Roman" panose="02020603050405020304" pitchFamily="18" charset="0"/>
              </a:rPr>
              <a:t>The Bible also contains </a:t>
            </a:r>
            <a:r>
              <a:rPr lang="en-US" sz="30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revelation</a:t>
            </a:r>
            <a:r>
              <a:rPr lang="en-US" sz="30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endParaRPr lang="en-US" sz="3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000" b="1" dirty="0">
                <a:latin typeface="Arial" panose="020B0604020202020204" pitchFamily="34" charset="0"/>
                <a:ea typeface="Calibri" panose="020F0502020204030204" pitchFamily="34" charset="0"/>
                <a:cs typeface="Times New Roman" panose="02020603050405020304" pitchFamily="18" charset="0"/>
              </a:rPr>
              <a:t>By definition, </a:t>
            </a:r>
            <a:r>
              <a:rPr lang="en-US" sz="30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revelation</a:t>
            </a:r>
            <a:r>
              <a:rPr lang="en-US" sz="30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 is the unveiling of facts and truths to man by God</a:t>
            </a:r>
            <a:r>
              <a:rPr lang="en-US" sz="3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facts and truths that man, on his own, otherwise could not have known. </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Revelation has reference to the communication of information.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57004F0-11F5-5B6C-FB3B-2199E2B932C0}"/>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3655530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004552" y="1336633"/>
            <a:ext cx="7368483" cy="4764381"/>
          </a:xfrm>
          <a:prstGeom prst="rect">
            <a:avLst/>
          </a:prstGeom>
        </p:spPr>
        <p:txBody>
          <a:bodyPr wrap="square">
            <a:spAutoFit/>
          </a:bodyPr>
          <a:lstStyle/>
          <a:p>
            <a:pPr>
              <a:lnSpc>
                <a:spcPct val="115000"/>
              </a:lnSpc>
            </a:pPr>
            <a:r>
              <a:rPr lang="en-US" sz="2000" dirty="0">
                <a:latin typeface="Arial" panose="020B0604020202020204" pitchFamily="34" charset="0"/>
                <a:ea typeface="Calibri" panose="020F0502020204030204" pitchFamily="34" charset="0"/>
                <a:cs typeface="Times New Roman" panose="02020603050405020304" pitchFamily="18" charset="0"/>
              </a:rPr>
              <a:t>Compare and contrast - When Moses wrote in  Numbers about Israel’s wilderness wanderings after the Exodus from Egypt, </a:t>
            </a:r>
            <a:r>
              <a:rPr lang="en-US" sz="2000" b="1" dirty="0">
                <a:latin typeface="Arial" panose="020B0604020202020204" pitchFamily="34" charset="0"/>
                <a:ea typeface="Calibri" panose="020F0502020204030204" pitchFamily="34" charset="0"/>
                <a:cs typeface="Times New Roman" panose="02020603050405020304" pitchFamily="18" charset="0"/>
              </a:rPr>
              <a:t>he did not need revelation from God to do so</a:t>
            </a:r>
            <a:r>
              <a:rPr lang="en-US" sz="2000" dirty="0">
                <a:latin typeface="Arial" panose="020B0604020202020204" pitchFamily="34" charset="0"/>
                <a:ea typeface="Calibri" panose="020F0502020204030204" pitchFamily="34" charset="0"/>
                <a:cs typeface="Times New Roman" panose="02020603050405020304" pitchFamily="18" charset="0"/>
              </a:rPr>
              <a:t>. He was their leader during that period and simply wrote what he had observed as an eyewitness.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dirty="0">
                <a:latin typeface="Arial" panose="020B0604020202020204" pitchFamily="34" charset="0"/>
                <a:ea typeface="Calibri" panose="020F0502020204030204" pitchFamily="34" charset="0"/>
                <a:cs typeface="Times New Roman" panose="02020603050405020304" pitchFamily="18" charset="0"/>
              </a:rPr>
              <a:t>When Luke penned in his Gospel, </a:t>
            </a:r>
            <a:r>
              <a:rPr lang="en-US" sz="2000" b="1" dirty="0">
                <a:latin typeface="Arial" panose="020B0604020202020204" pitchFamily="34" charset="0"/>
                <a:ea typeface="Calibri" panose="020F0502020204030204" pitchFamily="34" charset="0"/>
                <a:cs typeface="Times New Roman" panose="02020603050405020304" pitchFamily="18" charset="0"/>
              </a:rPr>
              <a:t>he did not need revelation from God to do so</a:t>
            </a:r>
            <a:r>
              <a:rPr lang="en-US" sz="2000" dirty="0">
                <a:latin typeface="Arial" panose="020B0604020202020204" pitchFamily="34" charset="0"/>
                <a:ea typeface="Calibri" panose="020F0502020204030204" pitchFamily="34" charset="0"/>
                <a:cs typeface="Times New Roman" panose="02020603050405020304" pitchFamily="18" charset="0"/>
              </a:rPr>
              <a:t>. He acknowledged as much when he said: “It seemed good to me also, having traced the course of all things accurately from the first, to write unto thee in order, most excellent Theophilus” </a:t>
            </a:r>
            <a:r>
              <a:rPr lang="en-US" sz="2400" b="1" u="sng" dirty="0">
                <a:latin typeface="Arial" panose="020B0604020202020204" pitchFamily="34" charset="0"/>
                <a:ea typeface="Calibri" panose="020F0502020204030204" pitchFamily="34" charset="0"/>
                <a:cs typeface="Times New Roman" panose="02020603050405020304" pitchFamily="18" charset="0"/>
              </a:rPr>
              <a:t>(Luke 1:3). </a:t>
            </a:r>
            <a:r>
              <a:rPr lang="en-US" sz="2000" dirty="0">
                <a:latin typeface="Arial" panose="020B0604020202020204" pitchFamily="34" charset="0"/>
                <a:ea typeface="Calibri" panose="020F0502020204030204" pitchFamily="34" charset="0"/>
                <a:cs typeface="Times New Roman" panose="02020603050405020304" pitchFamily="18" charset="0"/>
              </a:rPr>
              <a:t>Luke had been on certain of the missionary journeys, and thus was able to </a:t>
            </a:r>
            <a:r>
              <a:rPr lang="en-US" sz="2000" u="sng" dirty="0">
                <a:latin typeface="Arial" panose="020B0604020202020204" pitchFamily="34" charset="0"/>
                <a:ea typeface="Calibri" panose="020F0502020204030204" pitchFamily="34" charset="0"/>
                <a:cs typeface="Times New Roman" panose="02020603050405020304" pitchFamily="18" charset="0"/>
              </a:rPr>
              <a:t>write from firsthand experience.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71F71F6-0806-FA1B-E5C5-BC1AD6EB09EC}"/>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98432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03387"/>
            <a:ext cx="9144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solidFill>
                  <a:schemeClr val="bg1"/>
                </a:solidFill>
                <a:latin typeface="Ink Free" panose="03080402000500000000" pitchFamily="66" charset="0"/>
              </a:rPr>
              <a:t>Revelation and Inspiration</a:t>
            </a:r>
            <a:r>
              <a:rPr kumimoji="0" lang="en-US" sz="4800" b="1" i="0" u="none" strike="noStrike" kern="1200" cap="none" spc="0" normalizeH="0" baseline="0" noProof="0" dirty="0">
                <a:ln>
                  <a:noFill/>
                </a:ln>
                <a:solidFill>
                  <a:schemeClr val="bg1"/>
                </a:solidFill>
                <a:effectLst/>
                <a:uLnTx/>
                <a:uFillTx/>
                <a:latin typeface="Ink Free" panose="03080402000500000000" pitchFamily="66" charset="0"/>
                <a:ea typeface="+mn-ea"/>
                <a:cs typeface="+mn-cs"/>
              </a:rPr>
              <a:t> </a:t>
            </a:r>
            <a:endParaRPr kumimoji="0" lang="en-US" sz="6000" b="1" i="0" u="none" strike="noStrike" kern="1200" cap="none" spc="0" normalizeH="0" baseline="0" noProof="0" dirty="0">
              <a:ln>
                <a:noFill/>
              </a:ln>
              <a:solidFill>
                <a:schemeClr val="bg1"/>
              </a:solidFill>
              <a:effectLst/>
              <a:uLnTx/>
              <a:uFillTx/>
              <a:latin typeface="Ink Free" panose="03080402000500000000" pitchFamily="66" charset="0"/>
              <a:ea typeface="+mn-ea"/>
              <a:cs typeface="+mn-cs"/>
            </a:endParaRPr>
          </a:p>
        </p:txBody>
      </p:sp>
      <p:sp>
        <p:nvSpPr>
          <p:cNvPr id="4" name="Rectangle 3"/>
          <p:cNvSpPr/>
          <p:nvPr/>
        </p:nvSpPr>
        <p:spPr>
          <a:xfrm>
            <a:off x="419101" y="5369772"/>
            <a:ext cx="8524874"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Times New Roman"/>
              <a:ea typeface="+mn-ea"/>
              <a:cs typeface="+mn-cs"/>
            </a:endParaRP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306" y="1219050"/>
            <a:ext cx="5235388" cy="392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 name="TextBox 6">
            <a:extLst>
              <a:ext uri="{FF2B5EF4-FFF2-40B4-BE49-F238E27FC236}">
                <a16:creationId xmlns:a16="http://schemas.microsoft.com/office/drawing/2014/main" id="{DE104BFA-1209-9F3E-9A5C-8FB6B8A0404A}"/>
              </a:ext>
            </a:extLst>
          </p:cNvPr>
          <p:cNvSpPr txBox="1"/>
          <p:nvPr/>
        </p:nvSpPr>
        <p:spPr>
          <a:xfrm>
            <a:off x="702732" y="5120275"/>
            <a:ext cx="8043335" cy="1446550"/>
          </a:xfrm>
          <a:prstGeom prst="rect">
            <a:avLst/>
          </a:prstGeom>
          <a:noFill/>
        </p:spPr>
        <p:txBody>
          <a:bodyPr wrap="square">
            <a:spAutoFit/>
          </a:bodyPr>
          <a:lstStyle/>
          <a:p>
            <a:r>
              <a:rPr lang="en-US" sz="2200" dirty="0">
                <a:solidFill>
                  <a:schemeClr val="bg1"/>
                </a:solidFill>
              </a:rPr>
              <a:t>2Timothy 3:16 All Scripture is given by inspiration of God, and is profitable for doctrine, for reproof, for correction, for instruction in righteousness,17 that the man of God may be complete, thoroughly equipped for every good work.</a:t>
            </a:r>
          </a:p>
        </p:txBody>
      </p:sp>
    </p:spTree>
    <p:extLst>
      <p:ext uri="{BB962C8B-B14F-4D97-AF65-F5344CB8AC3E}">
        <p14:creationId xmlns:p14="http://schemas.microsoft.com/office/powerpoint/2010/main" val="149825059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980901" y="1313058"/>
            <a:ext cx="7392134" cy="4737066"/>
          </a:xfrm>
          <a:prstGeom prst="rect">
            <a:avLst/>
          </a:prstGeom>
        </p:spPr>
        <p:txBody>
          <a:bodyPr wrap="square">
            <a:spAutoFit/>
          </a:bodyPr>
          <a:lstStyle/>
          <a:p>
            <a:pPr>
              <a:lnSpc>
                <a:spcPct val="115000"/>
              </a:lnSpc>
            </a:pPr>
            <a:r>
              <a:rPr lang="en-US" sz="2400" dirty="0">
                <a:latin typeface="Arial" panose="020B0604020202020204" pitchFamily="34" charset="0"/>
                <a:ea typeface="Calibri" panose="020F0502020204030204" pitchFamily="34" charset="0"/>
                <a:cs typeface="Times New Roman" panose="02020603050405020304" pitchFamily="18" charset="0"/>
              </a:rPr>
              <a:t>On the other hand, notice Moses’ statement in </a:t>
            </a:r>
            <a:r>
              <a:rPr lang="en-US" sz="24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Deut. 29:29:</a:t>
            </a:r>
            <a:r>
              <a:rPr lang="en-US" sz="2400" dirty="0">
                <a:latin typeface="Arial" panose="020B0604020202020204" pitchFamily="34" charset="0"/>
                <a:ea typeface="Calibri" panose="020F0502020204030204" pitchFamily="34" charset="0"/>
                <a:cs typeface="Times New Roman" panose="02020603050405020304" pitchFamily="18" charset="0"/>
              </a:rPr>
              <a:t> “The secret things belong unto Jehovah our God; but the things that are revealed belong unto us and to our children forever, that we may do all the words of this law.”</a:t>
            </a:r>
          </a:p>
          <a:p>
            <a:pPr>
              <a:lnSpc>
                <a:spcPct val="115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dirty="0">
                <a:latin typeface="Arial" panose="020B0604020202020204" pitchFamily="34" charset="0"/>
                <a:ea typeface="Calibri" panose="020F0502020204030204" pitchFamily="34" charset="0"/>
                <a:cs typeface="Times New Roman" panose="02020603050405020304" pitchFamily="18" charset="0"/>
              </a:rPr>
              <a:t>As an illustration - Moses would have had absolutely no way to know either generic or specific details of the activities of the creation week </a:t>
            </a:r>
            <a:r>
              <a:rPr lang="en-US" sz="24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(Gen. 1:1.) </a:t>
            </a:r>
            <a:r>
              <a:rPr lang="en-US" sz="2400" b="1" dirty="0">
                <a:latin typeface="Arial" panose="020B0604020202020204" pitchFamily="34" charset="0"/>
                <a:ea typeface="Calibri" panose="020F0502020204030204" pitchFamily="34" charset="0"/>
                <a:cs typeface="Times New Roman" panose="02020603050405020304" pitchFamily="18" charset="0"/>
              </a:rPr>
              <a:t>unless God Himself had revealed those details to Moses.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41C8B40-FC4E-3B2C-5FBC-2A4C0B443153}"/>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1654907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914401" y="1396393"/>
            <a:ext cx="7458634" cy="4596130"/>
          </a:xfrm>
          <a:prstGeom prst="rect">
            <a:avLst/>
          </a:prstGeom>
        </p:spPr>
        <p:txBody>
          <a:bodyPr wrap="square">
            <a:spAutoFit/>
          </a:bodyPr>
          <a:lstStyle/>
          <a:p>
            <a:pPr>
              <a:lnSpc>
                <a:spcPct val="115000"/>
              </a:lnSpc>
              <a:spcAft>
                <a:spcPts val="1000"/>
              </a:spcAft>
            </a:pPr>
            <a:r>
              <a:rPr lang="en-US" sz="2000" dirty="0">
                <a:latin typeface="Arial" panose="020B0604020202020204" pitchFamily="34" charset="0"/>
                <a:ea typeface="Calibri" panose="020F0502020204030204" pitchFamily="34" charset="0"/>
                <a:cs typeface="Times New Roman" panose="02020603050405020304" pitchFamily="18" charset="0"/>
              </a:rPr>
              <a:t>John could not have described  heaven (as he did within the book of Revelation), unless God first described to John the splendors of heaven.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dirty="0">
                <a:latin typeface="Arial" panose="020B0604020202020204" pitchFamily="34" charset="0"/>
                <a:ea typeface="Calibri" panose="020F0502020204030204" pitchFamily="34" charset="0"/>
                <a:cs typeface="Times New Roman" panose="02020603050405020304" pitchFamily="18" charset="0"/>
              </a:rPr>
              <a:t>On occasion, the various Bible writers could, and did, place into print what they had seen or what they had been told by </a:t>
            </a:r>
            <a:r>
              <a:rPr lang="en-US" sz="2000" b="1" u="sng" dirty="0">
                <a:latin typeface="Arial" panose="020B0604020202020204" pitchFamily="34" charset="0"/>
                <a:ea typeface="Calibri" panose="020F0502020204030204" pitchFamily="34" charset="0"/>
                <a:cs typeface="Times New Roman" panose="02020603050405020304" pitchFamily="18" charset="0"/>
              </a:rPr>
              <a:t>credible witnesses</a:t>
            </a:r>
            <a:r>
              <a:rPr lang="en-US" sz="2000" dirty="0">
                <a:latin typeface="Arial" panose="020B0604020202020204" pitchFamily="34" charset="0"/>
                <a:ea typeface="Calibri" panose="020F0502020204030204" pitchFamily="34" charset="0"/>
                <a:cs typeface="Times New Roman" panose="02020603050405020304" pitchFamily="18" charset="0"/>
              </a:rPr>
              <a:t>. When they penned such matters, they had no need of revelation from God </a:t>
            </a:r>
            <a:r>
              <a:rPr lang="en-US" sz="2000" b="1" u="sng" dirty="0">
                <a:latin typeface="Arial" panose="020B0604020202020204" pitchFamily="34" charset="0"/>
                <a:ea typeface="Calibri" panose="020F0502020204030204" pitchFamily="34" charset="0"/>
                <a:cs typeface="Times New Roman" panose="02020603050405020304" pitchFamily="18" charset="0"/>
              </a:rPr>
              <a:t>since they wrote from firsthand</a:t>
            </a:r>
            <a:r>
              <a:rPr lang="en-US" sz="2000" dirty="0">
                <a:latin typeface="Arial" panose="020B0604020202020204" pitchFamily="34" charset="0"/>
                <a:ea typeface="Calibri" panose="020F0502020204030204" pitchFamily="34" charset="0"/>
                <a:cs typeface="Times New Roman" panose="02020603050405020304" pitchFamily="18" charset="0"/>
              </a:rPr>
              <a:t> experience.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dirty="0">
                <a:latin typeface="Arial" panose="020B0604020202020204" pitchFamily="34" charset="0"/>
                <a:ea typeface="Calibri" panose="020F0502020204030204" pitchFamily="34" charset="0"/>
                <a:cs typeface="Times New Roman" panose="02020603050405020304" pitchFamily="18" charset="0"/>
              </a:rPr>
              <a:t>At other times, they wrote about things they neither had experienced themselves nor had been told by others. When they did so, </a:t>
            </a:r>
            <a:r>
              <a:rPr lang="en-US" sz="20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it was God’s revelation that provided the information they needed (Amos 3:7; Daniel 2:28; Eph.3:3-5).</a:t>
            </a:r>
            <a:endPar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D63D986-CAAA-A99F-C3C8-19F494FEF9B9}"/>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3299763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080655" y="1354975"/>
            <a:ext cx="7057505" cy="4454553"/>
          </a:xfrm>
          <a:prstGeom prst="rect">
            <a:avLst/>
          </a:prstGeom>
        </p:spPr>
        <p:txBody>
          <a:bodyPr wrap="square">
            <a:spAutoFit/>
          </a:bodyPr>
          <a:lstStyle/>
          <a:p>
            <a:pPr>
              <a:lnSpc>
                <a:spcPct val="115000"/>
              </a:lnSpc>
              <a:spcAft>
                <a:spcPts val="1000"/>
              </a:spcAft>
            </a:pPr>
            <a:r>
              <a:rPr lang="en-US" sz="2800" dirty="0">
                <a:latin typeface="Arial" panose="020B0604020202020204" pitchFamily="34" charset="0"/>
                <a:ea typeface="Calibri" panose="020F0502020204030204" pitchFamily="34" charset="0"/>
                <a:cs typeface="Times New Roman" panose="02020603050405020304" pitchFamily="18" charset="0"/>
              </a:rPr>
              <a:t>There are 2 different types of revelation.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32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General (or natural) </a:t>
            </a:r>
            <a:r>
              <a:rPr lang="en-US" sz="2800" dirty="0">
                <a:latin typeface="Arial" panose="020B0604020202020204" pitchFamily="34" charset="0"/>
                <a:ea typeface="Calibri" panose="020F0502020204030204" pitchFamily="34" charset="0"/>
                <a:cs typeface="Times New Roman" panose="02020603050405020304" pitchFamily="18" charset="0"/>
              </a:rPr>
              <a:t>revelation designates the revelation that God has provided of Himself in nature (</a:t>
            </a:r>
            <a:r>
              <a:rPr lang="en-US" sz="28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Rom.1:20-21, Acts 14:17, Psalm 19:1). </a:t>
            </a:r>
            <a:endPar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3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Special (or supernatural) </a:t>
            </a:r>
            <a:r>
              <a:rPr lang="en-US" sz="2800" dirty="0">
                <a:latin typeface="Arial" panose="020B0604020202020204" pitchFamily="34" charset="0"/>
                <a:ea typeface="Calibri" panose="020F0502020204030204" pitchFamily="34" charset="0"/>
                <a:cs typeface="Times New Roman" panose="02020603050405020304" pitchFamily="18" charset="0"/>
              </a:rPr>
              <a:t>revelation is the name that designates the revelation that God has provided within the Bible.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67B5C25-4EA2-BA92-0FCA-AEB8D1659615}"/>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2984008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16422"/>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010395" y="1409272"/>
            <a:ext cx="7324003" cy="4693593"/>
          </a:xfrm>
          <a:prstGeom prst="rect">
            <a:avLst/>
          </a:prstGeom>
        </p:spPr>
        <p:txBody>
          <a:bodyPr wrap="square">
            <a:spAutoFit/>
          </a:bodyPr>
          <a:lstStyle/>
          <a:p>
            <a:pPr>
              <a:lnSpc>
                <a:spcPct val="115000"/>
              </a:lnSpc>
            </a:pPr>
            <a:r>
              <a:rPr lang="en-US" sz="24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General revelation comes to man through nature</a:t>
            </a:r>
            <a:r>
              <a:rPr lang="en-US"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p>
          <a:p>
            <a:pPr>
              <a:lnSpc>
                <a:spcPct val="115000"/>
              </a:lnSpc>
            </a:pPr>
            <a:r>
              <a:rPr lang="en-US" sz="2400" dirty="0">
                <a:latin typeface="Arial" panose="020B0604020202020204" pitchFamily="34" charset="0"/>
                <a:ea typeface="Calibri" panose="020F0502020204030204" pitchFamily="34" charset="0"/>
                <a:cs typeface="Times New Roman" panose="02020603050405020304" pitchFamily="18" charset="0"/>
              </a:rPr>
              <a:t>The first 6 verses of </a:t>
            </a:r>
            <a:r>
              <a:rPr lang="en-US" sz="24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Psalm 19 </a:t>
            </a:r>
            <a:r>
              <a:rPr lang="en-US" sz="2400" dirty="0">
                <a:latin typeface="Arial" panose="020B0604020202020204" pitchFamily="34" charset="0"/>
                <a:ea typeface="Calibri" panose="020F0502020204030204" pitchFamily="34" charset="0"/>
                <a:cs typeface="Times New Roman" panose="02020603050405020304" pitchFamily="18" charset="0"/>
              </a:rPr>
              <a:t>declare that God has given a revelation of Himself in nature that constantly testifies of the Creator.</a:t>
            </a:r>
          </a:p>
          <a:p>
            <a:pPr>
              <a:lnSpc>
                <a:spcPct val="115000"/>
              </a:lnSpc>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US" sz="2400" dirty="0">
                <a:latin typeface="Arial" panose="020B0604020202020204" pitchFamily="34" charset="0"/>
                <a:ea typeface="Calibri" panose="020F0502020204030204" pitchFamily="34" charset="0"/>
                <a:cs typeface="Times New Roman" panose="02020603050405020304" pitchFamily="18" charset="0"/>
              </a:rPr>
              <a:t>In </a:t>
            </a:r>
            <a:r>
              <a:rPr lang="en-US" sz="24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Rom.1:20</a:t>
            </a:r>
            <a:r>
              <a:rPr lang="en-US" sz="2400" dirty="0">
                <a:latin typeface="Arial" panose="020B0604020202020204" pitchFamily="34" charset="0"/>
                <a:ea typeface="Calibri" panose="020F0502020204030204" pitchFamily="34" charset="0"/>
                <a:cs typeface="Times New Roman" panose="02020603050405020304" pitchFamily="18" charset="0"/>
              </a:rPr>
              <a:t>, Paul stated that “the invisible things of him since the creation of the world are clearly seen, being perceived through the things that are made, even his everlasting power and divinity; that they may be without excuse.”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7719509-795F-8F57-D7D3-3CA928733649}"/>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3023311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1021976" y="1416676"/>
            <a:ext cx="7082118" cy="4411464"/>
          </a:xfrm>
          <a:prstGeom prst="rect">
            <a:avLst/>
          </a:prstGeom>
        </p:spPr>
        <p:txBody>
          <a:bodyPr wrap="square">
            <a:spAutoFit/>
          </a:bodyPr>
          <a:lstStyle/>
          <a:p>
            <a:pPr lvl="0">
              <a:spcAft>
                <a:spcPts val="1000"/>
              </a:spcAft>
            </a:pPr>
            <a:r>
              <a:rPr lang="en-US" sz="3200" dirty="0">
                <a:latin typeface="Arial" panose="020B0604020202020204" pitchFamily="34" charset="0"/>
                <a:ea typeface="Calibri" panose="020F0502020204030204" pitchFamily="34" charset="0"/>
                <a:cs typeface="Times New Roman" panose="02020603050405020304" pitchFamily="18" charset="0"/>
              </a:rPr>
              <a:t>The Scriptures teach that </a:t>
            </a:r>
            <a:r>
              <a:rPr lang="en-US" sz="3200" b="1" dirty="0">
                <a:latin typeface="Arial" panose="020B0604020202020204" pitchFamily="34" charset="0"/>
                <a:ea typeface="Calibri" panose="020F0502020204030204" pitchFamily="34" charset="0"/>
                <a:cs typeface="Times New Roman" panose="02020603050405020304" pitchFamily="18" charset="0"/>
              </a:rPr>
              <a:t>general revelation is universal</a:t>
            </a:r>
            <a:r>
              <a:rPr lang="en-US" sz="3200" dirty="0">
                <a:latin typeface="Arial" panose="020B0604020202020204" pitchFamily="34" charset="0"/>
                <a:ea typeface="Calibri" panose="020F0502020204030204" pitchFamily="34" charset="0"/>
                <a:cs typeface="Times New Roman" panose="02020603050405020304" pitchFamily="18" charset="0"/>
              </a:rPr>
              <a:t>. At no time in history has God left Himself </a:t>
            </a:r>
            <a:r>
              <a:rPr lang="en-US" sz="3200" u="sng" dirty="0">
                <a:latin typeface="Arial" panose="020B0604020202020204" pitchFamily="34" charset="0"/>
                <a:ea typeface="Calibri" panose="020F0502020204030204" pitchFamily="34" charset="0"/>
                <a:cs typeface="Times New Roman" panose="02020603050405020304" pitchFamily="18" charset="0"/>
              </a:rPr>
              <a:t>without a witness of Himself </a:t>
            </a:r>
            <a:r>
              <a:rPr lang="en-US" sz="32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(Acts 14:17).</a:t>
            </a:r>
            <a:r>
              <a:rPr lang="en-US" sz="32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p>
          <a:p>
            <a:pPr lvl="0">
              <a:spcAft>
                <a:spcPts val="1000"/>
              </a:spcAft>
            </a:pPr>
            <a:endParaRPr lang="en-US" sz="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1000"/>
              </a:spcAft>
            </a:pPr>
            <a:r>
              <a:rPr lang="en-US" sz="3200" dirty="0">
                <a:latin typeface="Arial" panose="020B0604020202020204" pitchFamily="34" charset="0"/>
                <a:ea typeface="Calibri" panose="020F0502020204030204" pitchFamily="34" charset="0"/>
                <a:cs typeface="Times New Roman" panose="02020603050405020304" pitchFamily="18" charset="0"/>
              </a:rPr>
              <a:t>General revelation is universal in both scope and territory. God’s glory can be seen whenever and wherever a heavenly body is observed.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F1A4D08-1521-014F-CEB0-33EE43DAD2A1}"/>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2603151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815788" y="1255060"/>
            <a:ext cx="7557247" cy="47512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4085328" y="3258954"/>
            <a:ext cx="973343" cy="340093"/>
          </a:xfrm>
          <a:prstGeom prst="rect">
            <a:avLst/>
          </a:prstGeom>
        </p:spPr>
        <p:txBody>
          <a:bodyPr wrap="none">
            <a:spAutoFit/>
          </a:bodyPr>
          <a:lstStyle/>
          <a:p>
            <a:pPr>
              <a:lnSpc>
                <a:spcPct val="115000"/>
              </a:lnSpc>
              <a:spcAft>
                <a:spcPts val="1000"/>
              </a:spcAft>
            </a:pPr>
            <a:r>
              <a:rPr lang="en-US" sz="1400" dirty="0">
                <a:solidFill>
                  <a:srgbClr val="FF0000"/>
                </a:solidFill>
                <a:latin typeface="Arial" panose="020B0604020202020204" pitchFamily="34" charset="0"/>
                <a:ea typeface="Calibri" panose="020F0502020204030204" pitchFamily="34" charset="0"/>
                <a:cs typeface="Times New Roman" panose="02020603050405020304" pitchFamily="18" charset="0"/>
              </a:rPr>
              <a:t>PICTURE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Loopable Earth offset for copy area | Freestock vide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10" y="1405219"/>
            <a:ext cx="7547625" cy="42515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890ACA6-D978-E586-4788-DC27498DA7CB}"/>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1572024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029474" y="1407294"/>
            <a:ext cx="7132320" cy="4454553"/>
          </a:xfrm>
          <a:prstGeom prst="rect">
            <a:avLst/>
          </a:prstGeom>
        </p:spPr>
        <p:txBody>
          <a:bodyPr wrap="square">
            <a:spAutoFit/>
          </a:bodyPr>
          <a:lstStyle/>
          <a:p>
            <a:pPr>
              <a:lnSpc>
                <a:spcPct val="115000"/>
              </a:lnSpc>
              <a:spcAft>
                <a:spcPts val="1000"/>
              </a:spcAft>
            </a:pPr>
            <a:r>
              <a:rPr lang="en-US" sz="2800" b="1" u="sng" dirty="0">
                <a:latin typeface="Arial" panose="020B0604020202020204" pitchFamily="34" charset="0"/>
                <a:ea typeface="Calibri" panose="020F0502020204030204" pitchFamily="34" charset="0"/>
                <a:cs typeface="Times New Roman" panose="02020603050405020304" pitchFamily="18" charset="0"/>
              </a:rPr>
              <a:t>General revelation </a:t>
            </a:r>
            <a:r>
              <a:rPr lang="en-US" sz="2200" b="1" dirty="0">
                <a:latin typeface="Arial" panose="020B0604020202020204" pitchFamily="34" charset="0"/>
                <a:ea typeface="Calibri" panose="020F0502020204030204" pitchFamily="34" charset="0"/>
                <a:cs typeface="Times New Roman" panose="02020603050405020304" pitchFamily="18" charset="0"/>
              </a:rPr>
              <a:t>simply is not enough. It never was intended to be</a:t>
            </a:r>
            <a:r>
              <a:rPr lang="en-US" sz="2200" dirty="0">
                <a:latin typeface="Arial" panose="020B0604020202020204" pitchFamily="34" charset="0"/>
                <a:ea typeface="Calibri" panose="020F0502020204030204" pitchFamily="34" charset="0"/>
                <a:cs typeface="Times New Roman" panose="02020603050405020304" pitchFamily="18" charset="0"/>
              </a:rPr>
              <a:t>. It does not provide man the reliable knowledge of God (or other important spiritual matters) that he needs for salvation. </a:t>
            </a:r>
            <a:r>
              <a:rPr lang="en-US" sz="2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By itself, therefore, it is inadequate as the sole foundation of a person’s faith.</a:t>
            </a:r>
            <a:endParaRPr lang="en-US"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200" u="sng" dirty="0">
                <a:latin typeface="Arial" panose="020B0604020202020204" pitchFamily="34" charset="0"/>
                <a:ea typeface="Calibri" panose="020F0502020204030204" pitchFamily="34" charset="0"/>
                <a:cs typeface="Times New Roman" panose="02020603050405020304" pitchFamily="18" charset="0"/>
              </a:rPr>
              <a:t>From nature alone, </a:t>
            </a:r>
            <a:r>
              <a:rPr lang="en-US" sz="2200" b="1" u="sng" dirty="0">
                <a:latin typeface="Arial" panose="020B0604020202020204" pitchFamily="34" charset="0"/>
                <a:ea typeface="Calibri" panose="020F0502020204030204" pitchFamily="34" charset="0"/>
                <a:cs typeface="Times New Roman" panose="02020603050405020304" pitchFamily="18" charset="0"/>
              </a:rPr>
              <a:t>man never would be able to infer</a:t>
            </a:r>
            <a:r>
              <a:rPr lang="en-US" sz="2200" u="sng" dirty="0">
                <a:latin typeface="Arial" panose="020B0604020202020204" pitchFamily="34" charset="0"/>
                <a:ea typeface="Calibri" panose="020F0502020204030204" pitchFamily="34" charset="0"/>
                <a:cs typeface="Times New Roman" panose="02020603050405020304" pitchFamily="18" charset="0"/>
              </a:rPr>
              <a:t> the need for a personal Savior</a:t>
            </a:r>
            <a:r>
              <a:rPr lang="en-US" sz="2200" dirty="0">
                <a:latin typeface="Arial" panose="020B0604020202020204" pitchFamily="34" charset="0"/>
                <a:ea typeface="Calibri" panose="020F0502020204030204" pitchFamily="34" charset="0"/>
                <a:cs typeface="Times New Roman" panose="02020603050405020304" pitchFamily="18" charset="0"/>
              </a:rPr>
              <a:t>. Therefore, God has seen fit to give man a second type of revelation.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u="sng" dirty="0">
                <a:latin typeface="Arial" panose="020B0604020202020204" pitchFamily="34" charset="0"/>
                <a:ea typeface="Calibri" panose="020F0502020204030204" pitchFamily="34" charset="0"/>
                <a:cs typeface="Times New Roman" panose="02020603050405020304" pitchFamily="18" charset="0"/>
              </a:rPr>
              <a:t>Special Revelation</a:t>
            </a:r>
            <a:endParaRPr lang="en-US" sz="28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6AB90B5-2059-32A7-06C0-5F5B9DDC7413}"/>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1988484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928565" y="1264469"/>
            <a:ext cx="7140633" cy="4724370"/>
          </a:xfrm>
          <a:prstGeom prst="rect">
            <a:avLst/>
          </a:prstGeom>
        </p:spPr>
        <p:txBody>
          <a:bodyPr wrap="square">
            <a:spAutoFit/>
          </a:bodyPr>
          <a:lstStyle/>
          <a:p>
            <a:pPr>
              <a:lnSpc>
                <a:spcPct val="115000"/>
              </a:lnSpc>
              <a:spcAft>
                <a:spcPts val="1000"/>
              </a:spcAft>
            </a:pPr>
            <a:r>
              <a:rPr lang="en-US" sz="2400" dirty="0">
                <a:latin typeface="Arial" panose="020B0604020202020204" pitchFamily="34" charset="0"/>
                <a:ea typeface="Calibri" panose="020F0502020204030204" pitchFamily="34" charset="0"/>
                <a:cs typeface="Times New Roman" panose="02020603050405020304" pitchFamily="18" charset="0"/>
              </a:rPr>
              <a:t>God has revealed Himself in the </a:t>
            </a:r>
            <a:r>
              <a:rPr lang="en-US" sz="2400" b="1" dirty="0">
                <a:latin typeface="Arial" panose="020B0604020202020204" pitchFamily="34" charset="0"/>
                <a:ea typeface="Calibri" panose="020F0502020204030204" pitchFamily="34" charset="0"/>
                <a:cs typeface="Times New Roman" panose="02020603050405020304" pitchFamily="18" charset="0"/>
              </a:rPr>
              <a:t>66 books </a:t>
            </a:r>
            <a:r>
              <a:rPr lang="en-US" sz="2400" dirty="0">
                <a:latin typeface="Arial" panose="020B0604020202020204" pitchFamily="34" charset="0"/>
                <a:ea typeface="Calibri" panose="020F0502020204030204" pitchFamily="34" charset="0"/>
                <a:cs typeface="Times New Roman" panose="02020603050405020304" pitchFamily="18" charset="0"/>
              </a:rPr>
              <a:t>of the Bible in a specific fashion. Speaking in general terms</a:t>
            </a:r>
            <a:r>
              <a:rPr lang="en-US" sz="24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there has been only one permanent revelation, i.e., the supernatural revelation found within the Scriptures</a:t>
            </a:r>
            <a:r>
              <a:rPr lang="en-US" sz="24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400" dirty="0">
                <a:latin typeface="Arial" panose="020B0604020202020204" pitchFamily="34" charset="0"/>
                <a:ea typeface="Calibri" panose="020F0502020204030204" pitchFamily="34" charset="0"/>
                <a:cs typeface="Times New Roman" panose="02020603050405020304" pitchFamily="18" charset="0"/>
              </a:rPr>
              <a:t>However, throughout  history, God has disclosed Himself and His will in at least </a:t>
            </a:r>
            <a:r>
              <a:rPr lang="en-US" sz="2400" dirty="0">
                <a:latin typeface="Arial Black" panose="020B0A04020102020204" pitchFamily="34" charset="0"/>
                <a:ea typeface="Calibri" panose="020F0502020204030204" pitchFamily="34" charset="0"/>
                <a:cs typeface="Times New Roman" panose="02020603050405020304" pitchFamily="18" charset="0"/>
              </a:rPr>
              <a:t>3</a:t>
            </a:r>
            <a:r>
              <a:rPr lang="en-US" sz="2400" dirty="0">
                <a:latin typeface="Arial" panose="020B0604020202020204" pitchFamily="34" charset="0"/>
                <a:ea typeface="Calibri" panose="020F0502020204030204" pitchFamily="34" charset="0"/>
                <a:cs typeface="Times New Roman" panose="02020603050405020304" pitchFamily="18" charset="0"/>
              </a:rPr>
              <a:t> different ways: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b="1" u="sng"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theophanies</a:t>
            </a:r>
            <a:r>
              <a:rPr lang="en-US" sz="24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direct communications,</a:t>
            </a: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b="1" u="sng" dirty="0">
                <a:latin typeface="Arial" panose="020B0604020202020204" pitchFamily="34" charset="0"/>
                <a:ea typeface="Calibri" panose="020F0502020204030204" pitchFamily="34" charset="0"/>
                <a:cs typeface="Times New Roman" panose="02020603050405020304" pitchFamily="18" charset="0"/>
              </a:rPr>
              <a:t>and miracles.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ACD6392-4626-C706-E2B8-256C1F879C7A}"/>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2871081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941294" y="1317813"/>
            <a:ext cx="6930859" cy="4667945"/>
          </a:xfrm>
          <a:prstGeom prst="rect">
            <a:avLst/>
          </a:prstGeom>
        </p:spPr>
        <p:txBody>
          <a:bodyPr wrap="square">
            <a:spAutoFit/>
          </a:bodyPr>
          <a:lstStyle/>
          <a:p>
            <a:pPr>
              <a:spcAft>
                <a:spcPts val="1000"/>
              </a:spcAft>
            </a:pPr>
            <a:r>
              <a:rPr lang="en-US" sz="2400" b="1" u="sng" dirty="0" err="1">
                <a:solidFill>
                  <a:srgbClr val="0070C0"/>
                </a:solidFill>
                <a:latin typeface="Arial" panose="020B0604020202020204" pitchFamily="34" charset="0"/>
                <a:ea typeface="Calibri" panose="020F0502020204030204" pitchFamily="34" charset="0"/>
                <a:cs typeface="Times New Roman" panose="02020603050405020304" pitchFamily="18" charset="0"/>
              </a:rPr>
              <a:t>Theophanies</a:t>
            </a:r>
            <a:r>
              <a:rPr lang="en-US" sz="2400" dirty="0">
                <a:latin typeface="Arial" panose="020B0604020202020204" pitchFamily="34" charset="0"/>
                <a:ea typeface="Calibri" panose="020F0502020204030204" pitchFamily="34" charset="0"/>
                <a:cs typeface="Times New Roman" panose="02020603050405020304" pitchFamily="18" charset="0"/>
              </a:rPr>
              <a:t> are appearances of God Himself.</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400" dirty="0">
                <a:latin typeface="Arial" panose="020B0604020202020204" pitchFamily="34" charset="0"/>
                <a:ea typeface="Calibri" panose="020F0502020204030204" pitchFamily="34" charset="0"/>
                <a:cs typeface="Times New Roman" panose="02020603050405020304" pitchFamily="18" charset="0"/>
              </a:rPr>
              <a:t>He is spoken of as dwelling between the cherubim </a:t>
            </a:r>
            <a:r>
              <a:rPr lang="en-US" sz="24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(Psalm 80:1; 99:1)</a:t>
            </a: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400" dirty="0">
                <a:latin typeface="Arial" panose="020B0604020202020204" pitchFamily="34" charset="0"/>
                <a:ea typeface="Calibri" panose="020F0502020204030204" pitchFamily="34" charset="0"/>
                <a:cs typeface="Times New Roman" panose="02020603050405020304" pitchFamily="18" charset="0"/>
              </a:rPr>
              <a:t>He appeared in fire and clouds and smoke (cf. </a:t>
            </a:r>
            <a:r>
              <a:rPr lang="en-US" sz="24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Gen.15:17, Ex.3:2, 19:9,16., 33:9, Psalms 78:14, 99:7</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400" dirty="0">
                <a:latin typeface="Arial" panose="020B0604020202020204" pitchFamily="34" charset="0"/>
                <a:ea typeface="Calibri" panose="020F0502020204030204" pitchFamily="34" charset="0"/>
                <a:cs typeface="Times New Roman" panose="02020603050405020304" pitchFamily="18" charset="0"/>
              </a:rPr>
              <a:t>He appeared in stormy winds </a:t>
            </a:r>
            <a:r>
              <a:rPr lang="en-US" sz="2400" u="sng" dirty="0">
                <a:latin typeface="Arial" panose="020B0604020202020204" pitchFamily="34" charset="0"/>
                <a:ea typeface="Calibri" panose="020F0502020204030204" pitchFamily="34" charset="0"/>
                <a:cs typeface="Times New Roman" panose="02020603050405020304" pitchFamily="18" charset="0"/>
              </a:rPr>
              <a:t>(</a:t>
            </a:r>
            <a:r>
              <a:rPr lang="en-US" sz="24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Job 38:1; 40:6; Psalm 18:10-16</a:t>
            </a: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Arial" panose="020B0604020202020204" pitchFamily="34" charset="0"/>
                <a:ea typeface="Calibri" panose="020F0502020204030204" pitchFamily="34" charset="0"/>
              </a:rPr>
              <a:t>Theophany reached its highest point in the incarnation, in which Jesus Christ became flesh and dwelt among men </a:t>
            </a:r>
            <a:r>
              <a:rPr lang="en-US" sz="2400" b="1" u="sng" dirty="0">
                <a:solidFill>
                  <a:srgbClr val="0070C0"/>
                </a:solidFill>
                <a:latin typeface="Arial" panose="020B0604020202020204" pitchFamily="34" charset="0"/>
                <a:ea typeface="Calibri" panose="020F0502020204030204" pitchFamily="34" charset="0"/>
              </a:rPr>
              <a:t>(Col.1:19; 2:9). </a:t>
            </a:r>
            <a:endParaRPr lang="en-US" sz="2400" b="1" u="sng" dirty="0">
              <a:solidFill>
                <a:srgbClr val="0070C0"/>
              </a:solidFill>
            </a:endParaRPr>
          </a:p>
        </p:txBody>
      </p:sp>
      <p:sp>
        <p:nvSpPr>
          <p:cNvPr id="2" name="TextBox 1">
            <a:extLst>
              <a:ext uri="{FF2B5EF4-FFF2-40B4-BE49-F238E27FC236}">
                <a16:creationId xmlns:a16="http://schemas.microsoft.com/office/drawing/2014/main" id="{63221F43-4E9B-62B3-E823-D239CB527ED4}"/>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388114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1645" y="1090315"/>
            <a:ext cx="7904355" cy="537686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972279" y="1399419"/>
            <a:ext cx="7511320" cy="4667945"/>
          </a:xfrm>
          <a:prstGeom prst="rect">
            <a:avLst/>
          </a:prstGeom>
        </p:spPr>
        <p:txBody>
          <a:bodyPr wrap="square">
            <a:spAutoFit/>
          </a:bodyPr>
          <a:lstStyle/>
          <a:p>
            <a:pPr>
              <a:spcAft>
                <a:spcPts val="1000"/>
              </a:spcAft>
            </a:pPr>
            <a:r>
              <a:rPr lang="en-US" sz="2200" b="1" dirty="0">
                <a:latin typeface="Arial" panose="020B0604020202020204" pitchFamily="34" charset="0"/>
                <a:ea typeface="Calibri" panose="020F0502020204030204" pitchFamily="34" charset="0"/>
                <a:cs typeface="Times New Roman" panose="02020603050405020304" pitchFamily="18" charset="0"/>
              </a:rPr>
              <a:t>God disclosed Himself in a second way through direct communications</a:t>
            </a:r>
            <a:r>
              <a:rPr lang="en-US" sz="2200" dirty="0">
                <a:latin typeface="Arial" panose="020B0604020202020204" pitchFamily="34" charset="0"/>
                <a:ea typeface="Calibri" panose="020F0502020204030204" pitchFamily="34" charset="0"/>
                <a:cs typeface="Times New Roman" panose="02020603050405020304" pitchFamily="18" charset="0"/>
              </a:rPr>
              <a:t>. In doing so, He made His thoughts and will known to men.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200" b="1" dirty="0">
                <a:latin typeface="Arial" panose="020B0604020202020204" pitchFamily="34" charset="0"/>
                <a:ea typeface="Calibri" panose="020F0502020204030204" pitchFamily="34" charset="0"/>
                <a:cs typeface="Times New Roman" panose="02020603050405020304" pitchFamily="18" charset="0"/>
              </a:rPr>
              <a:t>Sometimes it was through an audible voice</a:t>
            </a:r>
            <a:r>
              <a:rPr lang="en-US" sz="2200" dirty="0">
                <a:latin typeface="Arial" panose="020B0604020202020204" pitchFamily="34" charset="0"/>
                <a:ea typeface="Calibri" panose="020F0502020204030204" pitchFamily="34" charset="0"/>
                <a:cs typeface="Times New Roman" panose="02020603050405020304" pitchFamily="18" charset="0"/>
              </a:rPr>
              <a:t> </a:t>
            </a:r>
            <a:r>
              <a:rPr lang="en-US" sz="2200" dirty="0">
                <a:solidFill>
                  <a:srgbClr val="0070C0"/>
                </a:solidFill>
                <a:latin typeface="Arial" panose="020B0604020202020204" pitchFamily="34" charset="0"/>
                <a:ea typeface="Calibri" panose="020F0502020204030204" pitchFamily="34" charset="0"/>
                <a:cs typeface="Times New Roman" panose="02020603050405020304" pitchFamily="18" charset="0"/>
              </a:rPr>
              <a:t>(Gen. 2:16; 3:8-19; Ex.19:9; Deut. 5:4-5; </a:t>
            </a:r>
            <a:endParaRPr lang="en-US" sz="2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200" b="1" dirty="0">
                <a:latin typeface="Arial" panose="020B0604020202020204" pitchFamily="34" charset="0"/>
                <a:ea typeface="Calibri" panose="020F0502020204030204" pitchFamily="34" charset="0"/>
                <a:cs typeface="Times New Roman" panose="02020603050405020304" pitchFamily="18" charset="0"/>
              </a:rPr>
              <a:t>He worked through dreams</a:t>
            </a:r>
            <a:r>
              <a:rPr lang="en-US" sz="2200" dirty="0">
                <a:latin typeface="Arial" panose="020B0604020202020204" pitchFamily="34" charset="0"/>
                <a:ea typeface="Calibri" panose="020F0502020204030204" pitchFamily="34" charset="0"/>
                <a:cs typeface="Times New Roman" panose="02020603050405020304" pitchFamily="18" charset="0"/>
              </a:rPr>
              <a:t> </a:t>
            </a:r>
            <a:r>
              <a:rPr lang="en-US" sz="2200" dirty="0">
                <a:solidFill>
                  <a:srgbClr val="0070C0"/>
                </a:solidFill>
                <a:latin typeface="Arial" panose="020B0604020202020204" pitchFamily="34" charset="0"/>
                <a:ea typeface="Calibri" panose="020F0502020204030204" pitchFamily="34" charset="0"/>
                <a:cs typeface="Times New Roman" panose="02020603050405020304" pitchFamily="18" charset="0"/>
              </a:rPr>
              <a:t>(Num.12:6; Deut.13:1-6; 1 Sam. 28:6;  </a:t>
            </a:r>
            <a:endParaRPr lang="en-US" sz="2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200" b="1" dirty="0">
                <a:latin typeface="Arial" panose="020B0604020202020204" pitchFamily="34" charset="0"/>
                <a:ea typeface="Calibri" panose="020F0502020204030204" pitchFamily="34" charset="0"/>
                <a:cs typeface="Times New Roman" panose="02020603050405020304" pitchFamily="18" charset="0"/>
              </a:rPr>
              <a:t>He communicated through visions</a:t>
            </a:r>
            <a:r>
              <a:rPr lang="en-US" sz="2200" dirty="0">
                <a:latin typeface="Arial" panose="020B0604020202020204" pitchFamily="34" charset="0"/>
                <a:ea typeface="Calibri" panose="020F0502020204030204" pitchFamily="34" charset="0"/>
                <a:cs typeface="Times New Roman" panose="02020603050405020304" pitchFamily="18" charset="0"/>
              </a:rPr>
              <a:t> </a:t>
            </a:r>
            <a:r>
              <a:rPr lang="en-US" sz="2200" dirty="0">
                <a:solidFill>
                  <a:srgbClr val="0070C0"/>
                </a:solidFill>
                <a:latin typeface="Arial" panose="020B0604020202020204" pitchFamily="34" charset="0"/>
                <a:ea typeface="Calibri" panose="020F0502020204030204" pitchFamily="34" charset="0"/>
                <a:cs typeface="Times New Roman" panose="02020603050405020304" pitchFamily="18" charset="0"/>
              </a:rPr>
              <a:t>(Isaiah 6; 21:6.; </a:t>
            </a:r>
            <a:r>
              <a:rPr lang="en-US" sz="2200" dirty="0" err="1">
                <a:solidFill>
                  <a:srgbClr val="0070C0"/>
                </a:solidFill>
                <a:latin typeface="Arial" panose="020B0604020202020204" pitchFamily="34" charset="0"/>
                <a:ea typeface="Calibri" panose="020F0502020204030204" pitchFamily="34" charset="0"/>
                <a:cs typeface="Times New Roman" panose="02020603050405020304" pitchFamily="18" charset="0"/>
              </a:rPr>
              <a:t>Ezk</a:t>
            </a:r>
            <a:r>
              <a:rPr lang="en-US" sz="2200" dirty="0">
                <a:solidFill>
                  <a:srgbClr val="0070C0"/>
                </a:solidFill>
                <a:latin typeface="Arial" panose="020B0604020202020204" pitchFamily="34" charset="0"/>
                <a:ea typeface="Calibri" panose="020F0502020204030204" pitchFamily="34" charset="0"/>
                <a:cs typeface="Times New Roman" panose="02020603050405020304" pitchFamily="18" charset="0"/>
              </a:rPr>
              <a:t>. 1-3; 8-11; Daniel 1:17; 2:19; 7-10).</a:t>
            </a:r>
            <a:endParaRPr lang="en-US" sz="2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200" b="1" dirty="0">
                <a:latin typeface="Arial" panose="020B0604020202020204" pitchFamily="34" charset="0"/>
                <a:ea typeface="Calibri" panose="020F0502020204030204" pitchFamily="34" charset="0"/>
                <a:cs typeface="Times New Roman" panose="02020603050405020304" pitchFamily="18" charset="0"/>
              </a:rPr>
              <a:t>And lastly, God has communicated His thoughts and will to men via the Holy Spirit</a:t>
            </a:r>
            <a:r>
              <a:rPr lang="en-US" sz="2200" dirty="0">
                <a:latin typeface="Arial" panose="020B0604020202020204" pitchFamily="34" charset="0"/>
                <a:ea typeface="Calibri" panose="020F0502020204030204" pitchFamily="34" charset="0"/>
                <a:cs typeface="Times New Roman" panose="02020603050405020304" pitchFamily="18" charset="0"/>
              </a:rPr>
              <a:t> </a:t>
            </a:r>
            <a:r>
              <a:rPr lang="en-US" sz="2200"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(Mark 13:11; Luke 12:12; John 14:17; 15:26; 16:13;  Acts 6:10; 2 Peter 1:20-21). </a:t>
            </a:r>
            <a:endParaRPr lang="en-US" sz="22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8D7B847-0448-9EDB-F2A9-7DB12E728344}"/>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116490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293"/>
            <a:ext cx="9144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Ink Free" panose="03080402000500000000" pitchFamily="66" charset="0"/>
                <a:ea typeface="+mn-ea"/>
                <a:cs typeface="+mn-cs"/>
              </a:rPr>
              <a:t>Revelation and Inspiration.</a:t>
            </a:r>
            <a:endParaRPr kumimoji="0" lang="en-US" sz="2800" b="1" i="0" u="none" strike="noStrike" kern="1200" cap="none" spc="0" normalizeH="0" baseline="0" noProof="0" dirty="0">
              <a:ln>
                <a:noFill/>
              </a:ln>
              <a:effectLst/>
              <a:uLnTx/>
              <a:uFillTx/>
              <a:latin typeface="Ink Free" panose="03080402000500000000" pitchFamily="66" charset="0"/>
              <a:ea typeface="+mn-ea"/>
              <a:cs typeface="+mn-cs"/>
            </a:endParaRPr>
          </a:p>
        </p:txBody>
      </p:sp>
      <p:sp>
        <p:nvSpPr>
          <p:cNvPr id="3" name="Rectangle 2"/>
          <p:cNvSpPr/>
          <p:nvPr/>
        </p:nvSpPr>
        <p:spPr>
          <a:xfrm>
            <a:off x="0" y="1053821"/>
            <a:ext cx="9143999"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alibri" panose="020F0502020204030204"/>
                <a:ea typeface="+mn-ea"/>
                <a:cs typeface="+mn-cs"/>
              </a:rPr>
              <a:t>Reasons (excuses) people do not Believe.</a:t>
            </a:r>
          </a:p>
        </p:txBody>
      </p:sp>
      <p:sp>
        <p:nvSpPr>
          <p:cNvPr id="4" name="TextBox 3"/>
          <p:cNvSpPr txBox="1"/>
          <p:nvPr/>
        </p:nvSpPr>
        <p:spPr>
          <a:xfrm>
            <a:off x="1039907" y="1783974"/>
            <a:ext cx="7960659" cy="529375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Bias Against God</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Parents and Upbringing</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Education</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Pride</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Immorality</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Intellectual Intimidation</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Evil, Pain, and Suffering</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Hypocrisy or Misconduct of Believers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Unjust Acts Committed by Believers in the Name of God</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283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941294" y="1371600"/>
            <a:ext cx="7279341" cy="4793872"/>
          </a:xfrm>
          <a:prstGeom prst="rect">
            <a:avLst/>
          </a:prstGeom>
        </p:spPr>
        <p:txBody>
          <a:bodyPr wrap="square">
            <a:spAutoFit/>
          </a:bodyPr>
          <a:lstStyle/>
          <a:p>
            <a:pPr>
              <a:spcAft>
                <a:spcPts val="1000"/>
              </a:spcAft>
            </a:pPr>
            <a:r>
              <a:rPr lang="en-US" sz="3200" dirty="0">
                <a:ea typeface="Calibri" panose="020F0502020204030204" pitchFamily="34" charset="0"/>
                <a:cs typeface="Times New Roman" panose="02020603050405020304" pitchFamily="18" charset="0"/>
              </a:rPr>
              <a:t>God also chose to reveal Himself through miracles that not </a:t>
            </a:r>
            <a:r>
              <a:rPr lang="en-US" sz="3200" b="1" dirty="0">
                <a:solidFill>
                  <a:srgbClr val="0070C0"/>
                </a:solidFill>
                <a:ea typeface="Calibri" panose="020F0502020204030204" pitchFamily="34" charset="0"/>
                <a:cs typeface="Times New Roman" panose="02020603050405020304" pitchFamily="18" charset="0"/>
              </a:rPr>
              <a:t>only showcased His power and presence but emphasized great truths as well.</a:t>
            </a:r>
            <a:r>
              <a:rPr lang="en-US" sz="3200" dirty="0">
                <a:ea typeface="Calibri" panose="020F0502020204030204" pitchFamily="34" charset="0"/>
                <a:cs typeface="Times New Roman" panose="02020603050405020304" pitchFamily="18" charset="0"/>
              </a:rPr>
              <a:t> They confirmed the words of prophecy and stood as evidence of God’s omnipotence among the people that He had created.</a:t>
            </a:r>
          </a:p>
          <a:p>
            <a:r>
              <a:rPr lang="en-US" sz="3200" b="1" dirty="0">
                <a:ea typeface="Calibri" panose="020F0502020204030204" pitchFamily="34" charset="0"/>
              </a:rPr>
              <a:t>The greatest of these miracles was the incarnation.</a:t>
            </a:r>
            <a:endParaRPr lang="en-US" sz="3200" dirty="0"/>
          </a:p>
        </p:txBody>
      </p:sp>
      <p:sp>
        <p:nvSpPr>
          <p:cNvPr id="2" name="TextBox 1">
            <a:extLst>
              <a:ext uri="{FF2B5EF4-FFF2-40B4-BE49-F238E27FC236}">
                <a16:creationId xmlns:a16="http://schemas.microsoft.com/office/drawing/2014/main" id="{BFF899CF-D0C1-39AA-ED0D-55AE4FCF8035}"/>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2005659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932328" y="1264022"/>
            <a:ext cx="7216589" cy="4785926"/>
          </a:xfrm>
          <a:prstGeom prst="rect">
            <a:avLst/>
          </a:prstGeom>
        </p:spPr>
        <p:txBody>
          <a:bodyPr wrap="square">
            <a:spAutoFit/>
          </a:bodyPr>
          <a:lstStyle/>
          <a:p>
            <a:pPr>
              <a:spcAft>
                <a:spcPts val="1000"/>
              </a:spcAft>
            </a:pPr>
            <a:r>
              <a:rPr lang="en-US" sz="4000" u="sng" dirty="0">
                <a:latin typeface="Arial" panose="020B0604020202020204" pitchFamily="34" charset="0"/>
                <a:ea typeface="Calibri" panose="020F0502020204030204" pitchFamily="34" charset="0"/>
                <a:cs typeface="Times New Roman" panose="02020603050405020304" pitchFamily="18" charset="0"/>
              </a:rPr>
              <a:t>Revelation is of </a:t>
            </a:r>
            <a:r>
              <a:rPr lang="en-US" sz="4000"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word and fact</a:t>
            </a:r>
            <a:r>
              <a:rPr lang="en-US" sz="4000" u="sng" dirty="0">
                <a:latin typeface="Arial" panose="020B0604020202020204" pitchFamily="34"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4000" u="sng" dirty="0">
                <a:latin typeface="Arial" panose="020B0604020202020204" pitchFamily="34" charset="0"/>
                <a:ea typeface="Calibri" panose="020F0502020204030204" pitchFamily="34" charset="0"/>
                <a:cs typeface="Times New Roman" panose="02020603050405020304" pitchFamily="18" charset="0"/>
              </a:rPr>
              <a:t>as such, it is </a:t>
            </a:r>
            <a:r>
              <a:rPr lang="en-US" sz="4000"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historical in nature</a:t>
            </a:r>
            <a:r>
              <a:rPr lang="en-US" sz="4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en-US" sz="4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4000" dirty="0">
                <a:latin typeface="Arial" panose="020B0604020202020204" pitchFamily="34" charset="0"/>
                <a:ea typeface="Calibri" panose="020F0502020204030204" pitchFamily="34" charset="0"/>
                <a:cs typeface="Times New Roman" panose="02020603050405020304" pitchFamily="18" charset="0"/>
              </a:rPr>
              <a:t>Its purposes are many, but among those purposes are</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4000" u="sng" dirty="0">
                <a:latin typeface="Arial" panose="020B0604020202020204" pitchFamily="34" charset="0"/>
                <a:ea typeface="Calibri" panose="020F0502020204030204" pitchFamily="34" charset="0"/>
                <a:cs typeface="Times New Roman" panose="02020603050405020304" pitchFamily="18" charset="0"/>
              </a:rPr>
              <a:t>justification, sanctification, and redemption</a:t>
            </a: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D0082F1-E836-D81B-D757-02D6D3349938}"/>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2790922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986119" y="1446415"/>
            <a:ext cx="7315200" cy="4329390"/>
          </a:xfrm>
          <a:prstGeom prst="rect">
            <a:avLst/>
          </a:prstGeom>
        </p:spPr>
        <p:txBody>
          <a:bodyPr wrap="square">
            <a:spAutoFit/>
          </a:bodyPr>
          <a:lstStyle/>
          <a:p>
            <a:pPr>
              <a:spcAft>
                <a:spcPts val="1000"/>
              </a:spcAft>
            </a:pPr>
            <a:r>
              <a:rPr lang="en-US"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God’s revelation </a:t>
            </a:r>
            <a:r>
              <a:rPr lang="en-US" sz="2400" b="1" u="sng" dirty="0">
                <a:latin typeface="Arial" panose="020B0604020202020204" pitchFamily="34" charset="0"/>
                <a:ea typeface="Calibri" panose="020F0502020204030204" pitchFamily="34" charset="0"/>
                <a:cs typeface="Times New Roman" panose="02020603050405020304" pitchFamily="18" charset="0"/>
              </a:rPr>
              <a:t>was</a:t>
            </a:r>
            <a:r>
              <a:rPr lang="en-US" sz="2400" b="1" dirty="0">
                <a:latin typeface="Arial" panose="020B0604020202020204" pitchFamily="34" charset="0"/>
                <a:ea typeface="Calibri" panose="020F0502020204030204" pitchFamily="34" charset="0"/>
                <a:cs typeface="Times New Roman" panose="02020603050405020304" pitchFamily="18" charset="0"/>
              </a:rPr>
              <a:t> progressive and unfolding in character—dim at first, then gradually increasing in light until its fullness finally arrived.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200" dirty="0">
                <a:latin typeface="Arial" panose="020B0604020202020204" pitchFamily="34" charset="0"/>
                <a:ea typeface="Calibri" panose="020F0502020204030204" pitchFamily="34" charset="0"/>
                <a:cs typeface="Times New Roman" panose="02020603050405020304" pitchFamily="18" charset="0"/>
              </a:rPr>
              <a:t>As Harold Lindsell observed: This revelation of God of which I have been speaking has become “</a:t>
            </a:r>
            <a:r>
              <a:rPr lang="en-US" sz="2200" dirty="0" err="1">
                <a:latin typeface="Arial" panose="020B0604020202020204" pitchFamily="34" charset="0"/>
                <a:ea typeface="Calibri" panose="020F0502020204030204" pitchFamily="34" charset="0"/>
                <a:cs typeface="Times New Roman" panose="02020603050405020304" pitchFamily="18" charset="0"/>
              </a:rPr>
              <a:t>inscripturated</a:t>
            </a:r>
            <a:r>
              <a:rPr lang="en-US" sz="2200" dirty="0">
                <a:latin typeface="Arial" panose="020B0604020202020204" pitchFamily="34" charset="0"/>
                <a:ea typeface="Calibri" panose="020F0502020204030204" pitchFamily="34" charset="0"/>
                <a:cs typeface="Times New Roman" panose="02020603050405020304" pitchFamily="18" charset="0"/>
              </a:rPr>
              <a:t>.” It has come down to us in written form.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400" b="1" u="sng" dirty="0">
                <a:latin typeface="Arial" panose="020B0604020202020204" pitchFamily="34" charset="0"/>
                <a:ea typeface="Calibri" panose="020F0502020204030204" pitchFamily="34" charset="0"/>
                <a:cs typeface="Times New Roman" panose="02020603050405020304" pitchFamily="18" charset="0"/>
              </a:rPr>
              <a:t>Thus, there are two Words: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8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 the Word of God incarnate, Jesus Christ,</a:t>
            </a:r>
            <a:endPar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400" b="1" u="sng" dirty="0">
                <a:latin typeface="Arial" panose="020B0604020202020204" pitchFamily="34" charset="0"/>
                <a:ea typeface="Calibri" panose="020F0502020204030204" pitchFamily="34" charset="0"/>
                <a:cs typeface="Times New Roman" panose="02020603050405020304" pitchFamily="18" charset="0"/>
              </a:rPr>
              <a:t> </a:t>
            </a:r>
            <a:r>
              <a:rPr lang="en-US" sz="28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and the Word of God written, the Bible</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73B75FA-518E-6975-4392-89925EA66B2B}"/>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838167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932329" y="1270845"/>
            <a:ext cx="6956449" cy="4760278"/>
          </a:xfrm>
          <a:prstGeom prst="rect">
            <a:avLst/>
          </a:prstGeom>
        </p:spPr>
        <p:txBody>
          <a:bodyPr wrap="square">
            <a:spAutoFit/>
          </a:bodyPr>
          <a:lstStyle/>
          <a:p>
            <a:pPr algn="ctr">
              <a:spcAft>
                <a:spcPts val="1000"/>
              </a:spcAft>
            </a:pPr>
            <a:r>
              <a:rPr lang="en-US" sz="5400" b="1" dirty="0">
                <a:latin typeface="Arial" panose="020B0604020202020204" pitchFamily="34" charset="0"/>
                <a:ea typeface="Calibri" panose="020F0502020204030204" pitchFamily="34" charset="0"/>
                <a:cs typeface="Times New Roman" panose="02020603050405020304" pitchFamily="18" charset="0"/>
              </a:rPr>
              <a:t>It is the </a:t>
            </a:r>
          </a:p>
          <a:p>
            <a:pPr algn="ctr">
              <a:spcAft>
                <a:spcPts val="1000"/>
              </a:spcAft>
            </a:pPr>
            <a:r>
              <a:rPr lang="en-US" sz="54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written word </a:t>
            </a:r>
          </a:p>
          <a:p>
            <a:pPr algn="ctr">
              <a:spcAft>
                <a:spcPts val="1000"/>
              </a:spcAft>
            </a:pPr>
            <a:r>
              <a:rPr lang="en-US" sz="54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of God </a:t>
            </a:r>
          </a:p>
          <a:p>
            <a:pPr algn="ctr">
              <a:spcAft>
                <a:spcPts val="1000"/>
              </a:spcAft>
            </a:pPr>
            <a:r>
              <a:rPr lang="en-US" sz="5400" b="1" dirty="0">
                <a:latin typeface="Arial" panose="020B0604020202020204" pitchFamily="34" charset="0"/>
                <a:ea typeface="Calibri" panose="020F0502020204030204" pitchFamily="34" charset="0"/>
                <a:cs typeface="Times New Roman" panose="02020603050405020304" pitchFamily="18" charset="0"/>
              </a:rPr>
              <a:t>that reveals God</a:t>
            </a:r>
          </a:p>
          <a:p>
            <a:pPr algn="ctr">
              <a:spcAft>
                <a:spcPts val="1000"/>
              </a:spcAft>
            </a:pPr>
            <a:r>
              <a:rPr lang="en-US" sz="5400" b="1" dirty="0">
                <a:latin typeface="Arial" panose="020B0604020202020204" pitchFamily="34" charset="0"/>
                <a:ea typeface="Calibri" panose="020F0502020204030204" pitchFamily="34" charset="0"/>
                <a:cs typeface="Times New Roman" panose="02020603050405020304" pitchFamily="18" charset="0"/>
              </a:rPr>
              <a:t>to man. </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8B168E4-C39E-395B-DEAE-1E63835EE332}"/>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3442497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67436"/>
            <a:ext cx="9072282"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70C0"/>
                </a:solidFill>
                <a:effectLst/>
                <a:uLnTx/>
                <a:uFillTx/>
                <a:latin typeface="Calibri" panose="020F0502020204030204"/>
                <a:ea typeface="+mn-ea"/>
                <a:cs typeface="+mn-cs"/>
              </a:rPr>
              <a:t>Jesus is coming.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70C0"/>
                </a:solidFill>
                <a:effectLst/>
                <a:uLnTx/>
                <a:uFillTx/>
                <a:latin typeface="Calibri" panose="020F0502020204030204"/>
                <a:ea typeface="+mn-ea"/>
                <a:cs typeface="+mn-cs"/>
              </a:rPr>
              <a:t>Are you ready?</a:t>
            </a:r>
          </a:p>
        </p:txBody>
      </p:sp>
    </p:spTree>
    <p:extLst>
      <p:ext uri="{BB962C8B-B14F-4D97-AF65-F5344CB8AC3E}">
        <p14:creationId xmlns:p14="http://schemas.microsoft.com/office/powerpoint/2010/main" val="425935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0635" y="175278"/>
            <a:ext cx="9143999"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alibri" panose="020F0502020204030204"/>
                <a:ea typeface="+mn-ea"/>
                <a:cs typeface="+mn-cs"/>
              </a:rPr>
              <a:t> The Case for The Existence Of God.</a:t>
            </a:r>
          </a:p>
        </p:txBody>
      </p:sp>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903754" y="1366558"/>
            <a:ext cx="7344896" cy="4489947"/>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Cause and Effect—</a:t>
            </a: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Cosmological Argument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Throughout history, one of the most effective arguments for the existence</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of God has been the </a:t>
            </a:r>
            <a:r>
              <a:rPr kumimoji="0" lang="en-US" sz="28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cosmological argument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which addresses the fact that the Universe (Cosmos) is here and therefore must be explained in some fashion.</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6221509" y="1272989"/>
            <a:ext cx="2895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Psalm 19</a:t>
            </a:r>
          </a:p>
        </p:txBody>
      </p:sp>
    </p:spTree>
    <p:extLst>
      <p:ext uri="{BB962C8B-B14F-4D97-AF65-F5344CB8AC3E}">
        <p14:creationId xmlns:p14="http://schemas.microsoft.com/office/powerpoint/2010/main" val="3803800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odern car on parking lot near dirty wall in town · Free Stock Phot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491"/>
          <a:stretch/>
        </p:blipFill>
        <p:spPr bwMode="auto">
          <a:xfrm>
            <a:off x="324332" y="669586"/>
            <a:ext cx="8361765" cy="49333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5897887"/>
            <a:ext cx="9144000" cy="646331"/>
          </a:xfrm>
          <a:prstGeom prst="rect">
            <a:avLst/>
          </a:prstGeom>
        </p:spPr>
        <p:txBody>
          <a:bodyPr wrap="square">
            <a:spAutoFit/>
          </a:bodyPr>
          <a:lstStyle/>
          <a:p>
            <a:pPr algn="ctr"/>
            <a:r>
              <a:rPr lang="en-US" sz="3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the Law of Cause and Effect </a:t>
            </a:r>
            <a:endParaRPr lang="en-US" sz="3600" dirty="0">
              <a:solidFill>
                <a:schemeClr val="bg1"/>
              </a:solidFill>
            </a:endParaRPr>
          </a:p>
        </p:txBody>
      </p:sp>
    </p:spTree>
    <p:extLst>
      <p:ext uri="{BB962C8B-B14F-4D97-AF65-F5344CB8AC3E}">
        <p14:creationId xmlns:p14="http://schemas.microsoft.com/office/powerpoint/2010/main" val="362778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See Ford assembly lines from 100 years ago, mass-producing Model T ca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32" y="421341"/>
            <a:ext cx="8358653" cy="614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80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http://upload.wikimedia.org/wikipedia/commons/thumb/2/2c/North_America_from_low_orbiting_satellite_Suomi_NPP.jpg/640px-North_America_from_low_orbiting_satellite_Suomi_NPP.jpg"/>
          <p:cNvPicPr>
            <a:picLocks noChangeAspect="1" noChangeArrowheads="1"/>
          </p:cNvPicPr>
          <p:nvPr/>
        </p:nvPicPr>
        <p:blipFill rotWithShape="1">
          <a:blip r:embed="rId2">
            <a:extLst>
              <a:ext uri="{28A0092B-C50C-407E-A947-70E740481C1C}">
                <a14:useLocalDpi xmlns:a14="http://schemas.microsoft.com/office/drawing/2010/main" val="0"/>
              </a:ext>
            </a:extLst>
          </a:blip>
          <a:srcRect l="5631" t="5266" r="5442" b="6702"/>
          <a:stretch/>
        </p:blipFill>
        <p:spPr bwMode="auto">
          <a:xfrm>
            <a:off x="5981700" y="7749"/>
            <a:ext cx="3041543" cy="31435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689668" y="5759258"/>
            <a:ext cx="9144000" cy="954087"/>
          </a:xfrm>
          <a:prstGeom prst="rect">
            <a:avLst/>
          </a:prstGeom>
          <a:no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  </a:t>
            </a:r>
          </a:p>
        </p:txBody>
      </p:sp>
      <p:sp>
        <p:nvSpPr>
          <p:cNvPr id="2" name="4-Point Star 1"/>
          <p:cNvSpPr/>
          <p:nvPr/>
        </p:nvSpPr>
        <p:spPr bwMode="auto">
          <a:xfrm>
            <a:off x="6400800" y="11430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4-Point Star 5"/>
          <p:cNvSpPr/>
          <p:nvPr/>
        </p:nvSpPr>
        <p:spPr bwMode="auto">
          <a:xfrm>
            <a:off x="7391400" y="18288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 name="4-Point Star 6"/>
          <p:cNvSpPr/>
          <p:nvPr/>
        </p:nvSpPr>
        <p:spPr bwMode="auto">
          <a:xfrm>
            <a:off x="7772400" y="32004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 name="4-Point Star 7"/>
          <p:cNvSpPr/>
          <p:nvPr/>
        </p:nvSpPr>
        <p:spPr bwMode="auto">
          <a:xfrm>
            <a:off x="5943600" y="42672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4-Point Star 8"/>
          <p:cNvSpPr/>
          <p:nvPr/>
        </p:nvSpPr>
        <p:spPr bwMode="auto">
          <a:xfrm>
            <a:off x="6019800" y="39624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4-Point Star 9"/>
          <p:cNvSpPr/>
          <p:nvPr/>
        </p:nvSpPr>
        <p:spPr bwMode="auto">
          <a:xfrm>
            <a:off x="4800600" y="6096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4-Point Star 11"/>
          <p:cNvSpPr/>
          <p:nvPr/>
        </p:nvSpPr>
        <p:spPr bwMode="auto">
          <a:xfrm>
            <a:off x="685800" y="6858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4-Point Star 12"/>
          <p:cNvSpPr/>
          <p:nvPr/>
        </p:nvSpPr>
        <p:spPr bwMode="auto">
          <a:xfrm>
            <a:off x="8077200" y="8382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 name="TextBox 2">
            <a:extLst>
              <a:ext uri="{FF2B5EF4-FFF2-40B4-BE49-F238E27FC236}">
                <a16:creationId xmlns:a16="http://schemas.microsoft.com/office/drawing/2014/main" id="{F7DEEC46-B07B-4721-B0A1-EBA5320D4834}"/>
              </a:ext>
            </a:extLst>
          </p:cNvPr>
          <p:cNvSpPr txBox="1"/>
          <p:nvPr/>
        </p:nvSpPr>
        <p:spPr>
          <a:xfrm>
            <a:off x="228600" y="2612706"/>
            <a:ext cx="8880527"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CCECFF"/>
                </a:solidFill>
                <a:effectLst/>
                <a:uLnTx/>
                <a:uFillTx/>
                <a:latin typeface="Times New Roman"/>
                <a:ea typeface="+mn-ea"/>
                <a:cs typeface="+mn-cs"/>
              </a:rPr>
              <a:t>Time</a:t>
            </a:r>
            <a:r>
              <a:rPr kumimoji="0" lang="en-US" sz="4800" b="1" i="0" u="none" strike="noStrike" kern="1200" cap="none" spc="0" normalizeH="0" baseline="0" noProof="0" dirty="0">
                <a:ln>
                  <a:noFill/>
                </a:ln>
                <a:solidFill>
                  <a:srgbClr val="CCECFF"/>
                </a:solidFill>
                <a:effectLst/>
                <a:uLnTx/>
                <a:uFillTx/>
                <a:latin typeface="Times New Roman"/>
                <a:ea typeface="+mn-ea"/>
                <a:cs typeface="+mn-cs"/>
              </a:rPr>
              <a:t> -</a:t>
            </a:r>
            <a:r>
              <a:rPr kumimoji="0" lang="en-US" sz="4800" b="0" i="0" u="none" strike="noStrike" kern="1200" cap="none" spc="0" normalizeH="0" baseline="0" noProof="0" dirty="0">
                <a:ln>
                  <a:noFill/>
                </a:ln>
                <a:solidFill>
                  <a:srgbClr val="FFFFFF"/>
                </a:solidFill>
                <a:effectLst/>
                <a:uLnTx/>
                <a:uFillTx/>
                <a:latin typeface="Times New Roman"/>
                <a:ea typeface="+mn-ea"/>
                <a:cs typeface="+mn-cs"/>
              </a:rPr>
              <a:t>In the beginning </a:t>
            </a:r>
            <a:endParaRPr kumimoji="0" lang="en-US" sz="4800" b="1" i="0" u="sng" strike="noStrike" kern="1200" cap="none" spc="0" normalizeH="0" baseline="0" noProof="0" dirty="0">
              <a:ln>
                <a:noFill/>
              </a:ln>
              <a:solidFill>
                <a:srgbClr val="CCECFF"/>
              </a:solidFill>
              <a:effectLst/>
              <a:uLnTx/>
              <a:uFillTx/>
              <a:latin typeface="Times New Roman"/>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CCECFF"/>
                </a:solidFill>
                <a:effectLst/>
                <a:uLnTx/>
                <a:uFillTx/>
                <a:latin typeface="Times New Roman"/>
                <a:ea typeface="+mn-ea"/>
                <a:cs typeface="+mn-cs"/>
              </a:rPr>
              <a:t>Force</a:t>
            </a:r>
            <a:r>
              <a:rPr kumimoji="0" lang="en-US" sz="4800" b="1" i="0" u="none" strike="noStrike" kern="1200" cap="none" spc="0" normalizeH="0" baseline="0" noProof="0" dirty="0">
                <a:ln>
                  <a:noFill/>
                </a:ln>
                <a:solidFill>
                  <a:srgbClr val="CCECFF"/>
                </a:solidFill>
                <a:effectLst/>
                <a:uLnTx/>
                <a:uFillTx/>
                <a:latin typeface="Times New Roman"/>
                <a:ea typeface="+mn-ea"/>
                <a:cs typeface="+mn-cs"/>
              </a:rPr>
              <a:t> - </a:t>
            </a:r>
            <a:r>
              <a:rPr kumimoji="0" lang="en-US" sz="4800" b="0" i="0" u="none" strike="noStrike" kern="1200" cap="none" spc="0" normalizeH="0" baseline="0" noProof="0" dirty="0">
                <a:ln>
                  <a:noFill/>
                </a:ln>
                <a:solidFill>
                  <a:srgbClr val="FFFFFF"/>
                </a:solidFill>
                <a:effectLst/>
                <a:uLnTx/>
                <a:uFillTx/>
                <a:latin typeface="Times New Roman"/>
                <a:ea typeface="+mn-ea"/>
                <a:cs typeface="+mn-cs"/>
              </a:rPr>
              <a:t>God</a:t>
            </a:r>
            <a:endParaRPr kumimoji="0" lang="en-US" sz="4800" b="1" i="0" u="sng" strike="noStrike" kern="1200" cap="none" spc="0" normalizeH="0" baseline="0" noProof="0" dirty="0">
              <a:ln>
                <a:noFill/>
              </a:ln>
              <a:solidFill>
                <a:srgbClr val="CCECFF"/>
              </a:solidFill>
              <a:effectLst/>
              <a:uLnTx/>
              <a:uFillTx/>
              <a:latin typeface="Times New Roman"/>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CCECFF"/>
                </a:solidFill>
                <a:effectLst/>
                <a:uLnTx/>
                <a:uFillTx/>
                <a:latin typeface="Times New Roman"/>
                <a:ea typeface="+mn-ea"/>
                <a:cs typeface="+mn-cs"/>
              </a:rPr>
              <a:t>Action</a:t>
            </a:r>
            <a:r>
              <a:rPr kumimoji="0" lang="en-US" sz="4800" b="1" i="0" u="none" strike="noStrike" kern="1200" cap="none" spc="0" normalizeH="0" baseline="0" noProof="0" dirty="0">
                <a:ln>
                  <a:noFill/>
                </a:ln>
                <a:solidFill>
                  <a:srgbClr val="CCECFF"/>
                </a:solidFill>
                <a:effectLst/>
                <a:uLnTx/>
                <a:uFillTx/>
                <a:latin typeface="Times New Roman"/>
                <a:ea typeface="+mn-ea"/>
                <a:cs typeface="+mn-cs"/>
              </a:rPr>
              <a:t> - </a:t>
            </a:r>
            <a:r>
              <a:rPr kumimoji="0" lang="en-US" sz="4800" b="0" i="0" u="none" strike="noStrike" kern="1200" cap="none" spc="0" normalizeH="0" baseline="0" noProof="0" dirty="0">
                <a:ln>
                  <a:noFill/>
                </a:ln>
                <a:solidFill>
                  <a:srgbClr val="FFFFFF"/>
                </a:solidFill>
                <a:effectLst/>
                <a:uLnTx/>
                <a:uFillTx/>
                <a:latin typeface="Times New Roman"/>
                <a:ea typeface="+mn-ea"/>
                <a:cs typeface="+mn-cs"/>
              </a:rPr>
              <a:t>Created </a:t>
            </a:r>
            <a:endParaRPr kumimoji="0" lang="en-US" sz="4800" b="1" i="0" u="sng" strike="noStrike" kern="1200" cap="none" spc="0" normalizeH="0" baseline="0" noProof="0" dirty="0">
              <a:ln>
                <a:noFill/>
              </a:ln>
              <a:solidFill>
                <a:srgbClr val="CCECFF"/>
              </a:solidFill>
              <a:effectLst/>
              <a:uLnTx/>
              <a:uFillTx/>
              <a:latin typeface="Times New Roman"/>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CCECFF"/>
                </a:solidFill>
                <a:effectLst/>
                <a:uLnTx/>
                <a:uFillTx/>
                <a:latin typeface="Times New Roman"/>
                <a:ea typeface="+mn-ea"/>
                <a:cs typeface="+mn-cs"/>
              </a:rPr>
              <a:t>Space</a:t>
            </a:r>
            <a:r>
              <a:rPr kumimoji="0" lang="en-US" sz="4800" b="1" i="0" u="none" strike="noStrike" kern="1200" cap="none" spc="0" normalizeH="0" baseline="0" noProof="0" dirty="0">
                <a:ln>
                  <a:noFill/>
                </a:ln>
                <a:solidFill>
                  <a:srgbClr val="CCECFF"/>
                </a:solidFill>
                <a:effectLst/>
                <a:uLnTx/>
                <a:uFillTx/>
                <a:latin typeface="Times New Roman"/>
                <a:ea typeface="+mn-ea"/>
                <a:cs typeface="+mn-cs"/>
              </a:rPr>
              <a:t> - </a:t>
            </a:r>
            <a:r>
              <a:rPr kumimoji="0" lang="en-US" sz="4800" b="0" i="0" u="none" strike="noStrike" kern="1200" cap="none" spc="0" normalizeH="0" baseline="0" noProof="0" dirty="0">
                <a:ln>
                  <a:noFill/>
                </a:ln>
                <a:solidFill>
                  <a:srgbClr val="FFFFFF"/>
                </a:solidFill>
                <a:effectLst/>
                <a:uLnTx/>
                <a:uFillTx/>
                <a:latin typeface="Times New Roman"/>
                <a:ea typeface="+mn-ea"/>
                <a:cs typeface="+mn-cs"/>
              </a:rPr>
              <a:t>The Heavens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CCECFF"/>
                </a:solidFill>
                <a:effectLst/>
                <a:uLnTx/>
                <a:uFillTx/>
                <a:latin typeface="Times New Roman"/>
                <a:ea typeface="+mn-ea"/>
                <a:cs typeface="+mn-cs"/>
              </a:rPr>
              <a:t>Matter</a:t>
            </a:r>
            <a:r>
              <a:rPr kumimoji="0" lang="en-US" sz="4800" b="1" i="0" u="none" strike="noStrike" kern="1200" cap="none" spc="0" normalizeH="0" baseline="0" noProof="0" dirty="0">
                <a:ln>
                  <a:noFill/>
                </a:ln>
                <a:solidFill>
                  <a:srgbClr val="CCECFF"/>
                </a:solidFill>
                <a:effectLst/>
                <a:uLnTx/>
                <a:uFillTx/>
                <a:latin typeface="Times New Roman"/>
                <a:ea typeface="+mn-ea"/>
                <a:cs typeface="+mn-cs"/>
              </a:rPr>
              <a:t> - </a:t>
            </a:r>
            <a:r>
              <a:rPr kumimoji="0" lang="en-US" sz="4800" b="0" i="0" u="none" strike="noStrike" kern="1200" cap="none" spc="0" normalizeH="0" baseline="0" noProof="0" dirty="0">
                <a:ln>
                  <a:noFill/>
                </a:ln>
                <a:solidFill>
                  <a:srgbClr val="FFFFFF"/>
                </a:solidFill>
                <a:effectLst/>
                <a:uLnTx/>
                <a:uFillTx/>
                <a:latin typeface="Times New Roman"/>
                <a:ea typeface="+mn-ea"/>
                <a:cs typeface="+mn-cs"/>
              </a:rPr>
              <a:t>The earth </a:t>
            </a:r>
            <a:endParaRPr kumimoji="0" lang="en-US" sz="4800" b="1" i="0" u="sng" strike="noStrike" kern="1200" cap="none" spc="0" normalizeH="0" baseline="0" noProof="0" dirty="0">
              <a:ln>
                <a:noFill/>
              </a:ln>
              <a:solidFill>
                <a:srgbClr val="CCECFF"/>
              </a:solidFill>
              <a:effectLst/>
              <a:uLnTx/>
              <a:uFillTx/>
              <a:latin typeface="Times New Roman"/>
              <a:ea typeface="+mn-ea"/>
              <a:cs typeface="+mn-cs"/>
            </a:endParaRPr>
          </a:p>
        </p:txBody>
      </p:sp>
      <p:sp>
        <p:nvSpPr>
          <p:cNvPr id="11" name="TextBox 10">
            <a:extLst>
              <a:ext uri="{FF2B5EF4-FFF2-40B4-BE49-F238E27FC236}">
                <a16:creationId xmlns:a16="http://schemas.microsoft.com/office/drawing/2014/main" id="{F455683F-3F99-48A2-A861-5FE9CFD7C98A}"/>
              </a:ext>
            </a:extLst>
          </p:cNvPr>
          <p:cNvSpPr txBox="1"/>
          <p:nvPr/>
        </p:nvSpPr>
        <p:spPr>
          <a:xfrm>
            <a:off x="201480" y="557937"/>
            <a:ext cx="6059838" cy="11387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panose="020B0604020202020204" pitchFamily="34" charset="0"/>
              </a:rPr>
              <a:t>FIVE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Fundamental facts Of Science</a:t>
            </a:r>
          </a:p>
        </p:txBody>
      </p:sp>
      <p:sp>
        <p:nvSpPr>
          <p:cNvPr id="14" name="Arrow: Down 13">
            <a:extLst>
              <a:ext uri="{FF2B5EF4-FFF2-40B4-BE49-F238E27FC236}">
                <a16:creationId xmlns:a16="http://schemas.microsoft.com/office/drawing/2014/main" id="{2FE4BF62-821A-4768-ABD8-7CBD720EC850}"/>
              </a:ext>
            </a:extLst>
          </p:cNvPr>
          <p:cNvSpPr/>
          <p:nvPr/>
        </p:nvSpPr>
        <p:spPr bwMode="auto">
          <a:xfrm>
            <a:off x="736174" y="1805549"/>
            <a:ext cx="364210" cy="898901"/>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5" name="TextBox 14"/>
          <p:cNvSpPr txBox="1"/>
          <p:nvPr/>
        </p:nvSpPr>
        <p:spPr>
          <a:xfrm>
            <a:off x="8454332" y="6344013"/>
            <a:ext cx="5689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a:ea typeface="+mn-ea"/>
                <a:cs typeface="+mn-cs"/>
              </a:rPr>
              <a:t>1</a:t>
            </a:r>
          </a:p>
        </p:txBody>
      </p:sp>
    </p:spTree>
    <p:extLst>
      <p:ext uri="{BB962C8B-B14F-4D97-AF65-F5344CB8AC3E}">
        <p14:creationId xmlns:p14="http://schemas.microsoft.com/office/powerpoint/2010/main" val="3557189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on Radio, TV, Ham Radio, and electron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790" y="4856090"/>
            <a:ext cx="2599763" cy="17308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rre Antena Rádio Sem - Gráfico vetorial grátis no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223" y="460508"/>
            <a:ext cx="2139390" cy="29452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97625" y="1891554"/>
            <a:ext cx="2626658" cy="923330"/>
          </a:xfrm>
          <a:prstGeom prst="rect">
            <a:avLst/>
          </a:prstGeom>
          <a:noFill/>
        </p:spPr>
        <p:txBody>
          <a:bodyPr wrap="square" rtlCol="0">
            <a:spAutoFit/>
          </a:bodyPr>
          <a:lstStyle/>
          <a:p>
            <a:r>
              <a:rPr lang="en-US" sz="5400" dirty="0"/>
              <a:t>Sending</a:t>
            </a:r>
          </a:p>
        </p:txBody>
      </p:sp>
      <p:sp>
        <p:nvSpPr>
          <p:cNvPr id="5" name="TextBox 4"/>
          <p:cNvSpPr txBox="1"/>
          <p:nvPr/>
        </p:nvSpPr>
        <p:spPr>
          <a:xfrm>
            <a:off x="3523130" y="5271249"/>
            <a:ext cx="2949387" cy="923330"/>
          </a:xfrm>
          <a:prstGeom prst="rect">
            <a:avLst/>
          </a:prstGeom>
          <a:noFill/>
        </p:spPr>
        <p:txBody>
          <a:bodyPr wrap="square" rtlCol="0">
            <a:spAutoFit/>
          </a:bodyPr>
          <a:lstStyle/>
          <a:p>
            <a:r>
              <a:rPr lang="en-US" sz="5400" dirty="0"/>
              <a:t>Receiving</a:t>
            </a:r>
          </a:p>
        </p:txBody>
      </p:sp>
      <p:sp>
        <p:nvSpPr>
          <p:cNvPr id="3" name="TextBox 2"/>
          <p:cNvSpPr txBox="1"/>
          <p:nvPr/>
        </p:nvSpPr>
        <p:spPr>
          <a:xfrm>
            <a:off x="5871882" y="717176"/>
            <a:ext cx="2940424" cy="1569660"/>
          </a:xfrm>
          <a:prstGeom prst="rect">
            <a:avLst/>
          </a:prstGeom>
          <a:noFill/>
        </p:spPr>
        <p:txBody>
          <a:bodyPr wrap="square" rtlCol="0">
            <a:spAutoFit/>
          </a:bodyPr>
          <a:lstStyle/>
          <a:p>
            <a:r>
              <a:rPr lang="en-US" sz="9600" dirty="0">
                <a:solidFill>
                  <a:srgbClr val="0070C0"/>
                </a:solidFill>
                <a:latin typeface="Arial Black" panose="020B0A04020102020204" pitchFamily="34" charset="0"/>
              </a:rPr>
              <a:t>God</a:t>
            </a:r>
          </a:p>
        </p:txBody>
      </p:sp>
      <p:sp>
        <p:nvSpPr>
          <p:cNvPr id="7" name="TextBox 6"/>
          <p:cNvSpPr txBox="1"/>
          <p:nvPr/>
        </p:nvSpPr>
        <p:spPr>
          <a:xfrm>
            <a:off x="6284258" y="4446495"/>
            <a:ext cx="2859741" cy="1446550"/>
          </a:xfrm>
          <a:prstGeom prst="rect">
            <a:avLst/>
          </a:prstGeom>
          <a:noFill/>
        </p:spPr>
        <p:txBody>
          <a:bodyPr wrap="square" rtlCol="0">
            <a:spAutoFit/>
          </a:bodyPr>
          <a:lstStyle/>
          <a:p>
            <a:r>
              <a:rPr lang="en-US" sz="8800" dirty="0">
                <a:solidFill>
                  <a:srgbClr val="0070C0"/>
                </a:solidFill>
                <a:latin typeface="Arial Black" panose="020B0A04020102020204" pitchFamily="34" charset="0"/>
              </a:rPr>
              <a:t>Man</a:t>
            </a:r>
          </a:p>
        </p:txBody>
      </p:sp>
      <p:sp>
        <p:nvSpPr>
          <p:cNvPr id="4" name="TextBox 3"/>
          <p:cNvSpPr txBox="1"/>
          <p:nvPr/>
        </p:nvSpPr>
        <p:spPr>
          <a:xfrm rot="20606124">
            <a:off x="3155577" y="3281082"/>
            <a:ext cx="3388658" cy="1015663"/>
          </a:xfrm>
          <a:prstGeom prst="rect">
            <a:avLst/>
          </a:prstGeom>
          <a:noFill/>
        </p:spPr>
        <p:txBody>
          <a:bodyPr wrap="square" rtlCol="0">
            <a:spAutoFit/>
          </a:bodyPr>
          <a:lstStyle/>
          <a:p>
            <a:r>
              <a:rPr lang="en-US" sz="6000" dirty="0">
                <a:solidFill>
                  <a:srgbClr val="FF0000"/>
                </a:solidFill>
              </a:rPr>
              <a:t>message</a:t>
            </a:r>
          </a:p>
        </p:txBody>
      </p:sp>
    </p:spTree>
    <p:extLst>
      <p:ext uri="{BB962C8B-B14F-4D97-AF65-F5344CB8AC3E}">
        <p14:creationId xmlns:p14="http://schemas.microsoft.com/office/powerpoint/2010/main" val="281328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5788" y="1255059"/>
            <a:ext cx="7557247" cy="47512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932329" y="1362635"/>
            <a:ext cx="7360023" cy="3785652"/>
          </a:xfrm>
          <a:prstGeom prst="rect">
            <a:avLst/>
          </a:prstGeom>
          <a:noFill/>
        </p:spPr>
        <p:txBody>
          <a:bodyPr wrap="square" rtlCol="0">
            <a:spAutoFit/>
          </a:bodyPr>
          <a:lstStyle/>
          <a:p>
            <a:r>
              <a:rPr lang="en-US" sz="4000" dirty="0">
                <a:solidFill>
                  <a:srgbClr val="0070C0"/>
                </a:solidFill>
              </a:rPr>
              <a:t>So what is the truth of the matter?</a:t>
            </a:r>
          </a:p>
          <a:p>
            <a:r>
              <a:rPr lang="en-US" sz="4000" dirty="0"/>
              <a:t>Where did we come from?</a:t>
            </a:r>
          </a:p>
          <a:p>
            <a:r>
              <a:rPr lang="en-US" sz="4000" dirty="0">
                <a:solidFill>
                  <a:srgbClr val="FF0000"/>
                </a:solidFill>
              </a:rPr>
              <a:t>Why are we here?</a:t>
            </a:r>
          </a:p>
          <a:p>
            <a:r>
              <a:rPr lang="en-US" sz="4000" dirty="0">
                <a:solidFill>
                  <a:srgbClr val="0070C0"/>
                </a:solidFill>
              </a:rPr>
              <a:t>What is our purpose?</a:t>
            </a:r>
          </a:p>
          <a:p>
            <a:endParaRPr lang="en-US" sz="4000" dirty="0"/>
          </a:p>
          <a:p>
            <a:r>
              <a:rPr lang="en-US" sz="4000" dirty="0">
                <a:latin typeface="Arial Black" panose="020B0A04020102020204" pitchFamily="34" charset="0"/>
              </a:rPr>
              <a:t>Can we really KNOW?</a:t>
            </a:r>
          </a:p>
        </p:txBody>
      </p:sp>
      <p:sp>
        <p:nvSpPr>
          <p:cNvPr id="6" name="TextBox 5"/>
          <p:cNvSpPr txBox="1"/>
          <p:nvPr/>
        </p:nvSpPr>
        <p:spPr>
          <a:xfrm>
            <a:off x="815789" y="5118847"/>
            <a:ext cx="7557246" cy="584775"/>
          </a:xfrm>
          <a:prstGeom prst="rect">
            <a:avLst/>
          </a:prstGeom>
          <a:noFill/>
        </p:spPr>
        <p:txBody>
          <a:bodyPr wrap="square" rtlCol="0">
            <a:spAutoFit/>
          </a:bodyPr>
          <a:lstStyle/>
          <a:p>
            <a:pPr algn="ctr"/>
            <a:r>
              <a:rPr lang="en-US" sz="3200" b="1" dirty="0">
                <a:solidFill>
                  <a:srgbClr val="FF0000"/>
                </a:solidFill>
              </a:rPr>
              <a:t>We need a truthful, accurate record of life</a:t>
            </a:r>
          </a:p>
        </p:txBody>
      </p:sp>
      <p:sp>
        <p:nvSpPr>
          <p:cNvPr id="2" name="TextBox 1">
            <a:extLst>
              <a:ext uri="{FF2B5EF4-FFF2-40B4-BE49-F238E27FC236}">
                <a16:creationId xmlns:a16="http://schemas.microsoft.com/office/drawing/2014/main" id="{1AF30FC7-FAF3-ABA6-C188-2EB4E19F0331}"/>
              </a:ext>
            </a:extLst>
          </p:cNvPr>
          <p:cNvSpPr txBox="1"/>
          <p:nvPr/>
        </p:nvSpPr>
        <p:spPr>
          <a:xfrm>
            <a:off x="8460" y="228907"/>
            <a:ext cx="9144000" cy="646331"/>
          </a:xfrm>
          <a:prstGeom prst="rect">
            <a:avLst/>
          </a:prstGeom>
          <a:noFill/>
        </p:spPr>
        <p:txBody>
          <a:bodyPr wrap="square" rtlCol="0">
            <a:spAutoFit/>
          </a:bodyPr>
          <a:lstStyle/>
          <a:p>
            <a:pPr algn="ctr">
              <a:defRPr/>
            </a:pPr>
            <a:r>
              <a:rPr lang="en-US" sz="3600" b="1" dirty="0">
                <a:latin typeface="Ink Free" panose="03080402000500000000" pitchFamily="66" charset="0"/>
              </a:rPr>
              <a:t>Revelation and Inspiration </a:t>
            </a:r>
          </a:p>
        </p:txBody>
      </p:sp>
    </p:spTree>
    <p:extLst>
      <p:ext uri="{BB962C8B-B14F-4D97-AF65-F5344CB8AC3E}">
        <p14:creationId xmlns:p14="http://schemas.microsoft.com/office/powerpoint/2010/main" val="20693889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1361</TotalTime>
  <Words>1958</Words>
  <Application>Microsoft Office PowerPoint</Application>
  <PresentationFormat>On-screen Show (4:3)</PresentationFormat>
  <Paragraphs>170</Paragraphs>
  <Slides>34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Arial Black</vt:lpstr>
      <vt:lpstr>Arial Unicode MS</vt:lpstr>
      <vt:lpstr>Calibri</vt:lpstr>
      <vt:lpstr>Calibri Light</vt:lpstr>
      <vt:lpstr>Ink Free</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hastings</dc:creator>
  <cp:lastModifiedBy>ecurb hastings</cp:lastModifiedBy>
  <cp:revision>63</cp:revision>
  <dcterms:created xsi:type="dcterms:W3CDTF">2023-03-28T09:45:20Z</dcterms:created>
  <dcterms:modified xsi:type="dcterms:W3CDTF">2025-07-20T10:09:48Z</dcterms:modified>
</cp:coreProperties>
</file>