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65" r:id="rId3"/>
    <p:sldId id="1028" r:id="rId4"/>
    <p:sldId id="1032" r:id="rId5"/>
    <p:sldId id="257" r:id="rId6"/>
    <p:sldId id="1037" r:id="rId7"/>
    <p:sldId id="1029" r:id="rId8"/>
    <p:sldId id="1033" r:id="rId9"/>
    <p:sldId id="1034" r:id="rId10"/>
    <p:sldId id="1035" r:id="rId11"/>
    <p:sldId id="1036" r:id="rId12"/>
    <p:sldId id="259" r:id="rId13"/>
    <p:sldId id="1025" r:id="rId14"/>
    <p:sldId id="1026" r:id="rId15"/>
    <p:sldId id="1027"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ZZ7IV2c9Dy92f+JqDoG04Q==" hashData="YN6wvM/TS3C452fAeSSs8wKlCbQHusF3qEOHtx7gE2Gj2oDCOa5nC8C8E8Fit525jAVx2Kwz3gD+9Kie7Woo2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5" d="100"/>
          <a:sy n="105" d="100"/>
        </p:scale>
        <p:origin x="114" y="1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F619FAC-93FA-4A87-ABCE-A6144E4B9A30}" type="datetimeFigureOut">
              <a:rPr lang="en-US" smtClean="0"/>
              <a:t>7/5/2025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6F029-D889-427A-BBB6-26114AA3A6C4}" type="slidenum">
              <a:rPr lang="en-US" smtClean="0"/>
              <a:t>‹#›</a:t>
            </a:fld>
            <a:endParaRPr lang="en-US"/>
          </a:p>
        </p:txBody>
      </p:sp>
    </p:spTree>
    <p:extLst>
      <p:ext uri="{BB962C8B-B14F-4D97-AF65-F5344CB8AC3E}">
        <p14:creationId xmlns:p14="http://schemas.microsoft.com/office/powerpoint/2010/main" val="3584813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619FAC-93FA-4A87-ABCE-A6144E4B9A30}" type="datetimeFigureOut">
              <a:rPr lang="en-US" smtClean="0"/>
              <a:t>7/5/2025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6F029-D889-427A-BBB6-26114AA3A6C4}" type="slidenum">
              <a:rPr lang="en-US" smtClean="0"/>
              <a:t>‹#›</a:t>
            </a:fld>
            <a:endParaRPr lang="en-US"/>
          </a:p>
        </p:txBody>
      </p:sp>
    </p:spTree>
    <p:extLst>
      <p:ext uri="{BB962C8B-B14F-4D97-AF65-F5344CB8AC3E}">
        <p14:creationId xmlns:p14="http://schemas.microsoft.com/office/powerpoint/2010/main" val="104435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619FAC-93FA-4A87-ABCE-A6144E4B9A30}" type="datetimeFigureOut">
              <a:rPr lang="en-US" smtClean="0"/>
              <a:t>7/5/2025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6F029-D889-427A-BBB6-26114AA3A6C4}" type="slidenum">
              <a:rPr lang="en-US" smtClean="0"/>
              <a:t>‹#›</a:t>
            </a:fld>
            <a:endParaRPr lang="en-US"/>
          </a:p>
        </p:txBody>
      </p:sp>
    </p:spTree>
    <p:extLst>
      <p:ext uri="{BB962C8B-B14F-4D97-AF65-F5344CB8AC3E}">
        <p14:creationId xmlns:p14="http://schemas.microsoft.com/office/powerpoint/2010/main" val="2572107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7/5/2025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82402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7/5/2025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607164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7/5/2025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828225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7/5/2025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3391655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7/5/2025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815954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7/5/2025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6323433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7/5/2025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1971898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7/5/2025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600808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619FAC-93FA-4A87-ABCE-A6144E4B9A30}" type="datetimeFigureOut">
              <a:rPr lang="en-US" smtClean="0"/>
              <a:t>7/5/2025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6F029-D889-427A-BBB6-26114AA3A6C4}" type="slidenum">
              <a:rPr lang="en-US" smtClean="0"/>
              <a:t>‹#›</a:t>
            </a:fld>
            <a:endParaRPr lang="en-US"/>
          </a:p>
        </p:txBody>
      </p:sp>
    </p:spTree>
    <p:extLst>
      <p:ext uri="{BB962C8B-B14F-4D97-AF65-F5344CB8AC3E}">
        <p14:creationId xmlns:p14="http://schemas.microsoft.com/office/powerpoint/2010/main" val="27517167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7/5/2025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9424472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7/5/2025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1116624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7/5/2025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00336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619FAC-93FA-4A87-ABCE-A6144E4B9A30}" type="datetimeFigureOut">
              <a:rPr lang="en-US" smtClean="0"/>
              <a:t>7/5/2025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6F029-D889-427A-BBB6-26114AA3A6C4}" type="slidenum">
              <a:rPr lang="en-US" smtClean="0"/>
              <a:t>‹#›</a:t>
            </a:fld>
            <a:endParaRPr lang="en-US"/>
          </a:p>
        </p:txBody>
      </p:sp>
    </p:spTree>
    <p:extLst>
      <p:ext uri="{BB962C8B-B14F-4D97-AF65-F5344CB8AC3E}">
        <p14:creationId xmlns:p14="http://schemas.microsoft.com/office/powerpoint/2010/main" val="3964648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619FAC-93FA-4A87-ABCE-A6144E4B9A30}" type="datetimeFigureOut">
              <a:rPr lang="en-US" smtClean="0"/>
              <a:t>7/5/2025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96F029-D889-427A-BBB6-26114AA3A6C4}" type="slidenum">
              <a:rPr lang="en-US" smtClean="0"/>
              <a:t>‹#›</a:t>
            </a:fld>
            <a:endParaRPr lang="en-US"/>
          </a:p>
        </p:txBody>
      </p:sp>
    </p:spTree>
    <p:extLst>
      <p:ext uri="{BB962C8B-B14F-4D97-AF65-F5344CB8AC3E}">
        <p14:creationId xmlns:p14="http://schemas.microsoft.com/office/powerpoint/2010/main" val="2411085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619FAC-93FA-4A87-ABCE-A6144E4B9A30}" type="datetimeFigureOut">
              <a:rPr lang="en-US" smtClean="0"/>
              <a:t>7/5/2025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96F029-D889-427A-BBB6-26114AA3A6C4}" type="slidenum">
              <a:rPr lang="en-US" smtClean="0"/>
              <a:t>‹#›</a:t>
            </a:fld>
            <a:endParaRPr lang="en-US"/>
          </a:p>
        </p:txBody>
      </p:sp>
    </p:spTree>
    <p:extLst>
      <p:ext uri="{BB962C8B-B14F-4D97-AF65-F5344CB8AC3E}">
        <p14:creationId xmlns:p14="http://schemas.microsoft.com/office/powerpoint/2010/main" val="1951476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619FAC-93FA-4A87-ABCE-A6144E4B9A30}" type="datetimeFigureOut">
              <a:rPr lang="en-US" smtClean="0"/>
              <a:t>7/5/2025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96F029-D889-427A-BBB6-26114AA3A6C4}" type="slidenum">
              <a:rPr lang="en-US" smtClean="0"/>
              <a:t>‹#›</a:t>
            </a:fld>
            <a:endParaRPr lang="en-US"/>
          </a:p>
        </p:txBody>
      </p:sp>
    </p:spTree>
    <p:extLst>
      <p:ext uri="{BB962C8B-B14F-4D97-AF65-F5344CB8AC3E}">
        <p14:creationId xmlns:p14="http://schemas.microsoft.com/office/powerpoint/2010/main" val="1033556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619FAC-93FA-4A87-ABCE-A6144E4B9A30}" type="datetimeFigureOut">
              <a:rPr lang="en-US" smtClean="0"/>
              <a:t>7/5/2025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96F029-D889-427A-BBB6-26114AA3A6C4}" type="slidenum">
              <a:rPr lang="en-US" smtClean="0"/>
              <a:t>‹#›</a:t>
            </a:fld>
            <a:endParaRPr lang="en-US"/>
          </a:p>
        </p:txBody>
      </p:sp>
    </p:spTree>
    <p:extLst>
      <p:ext uri="{BB962C8B-B14F-4D97-AF65-F5344CB8AC3E}">
        <p14:creationId xmlns:p14="http://schemas.microsoft.com/office/powerpoint/2010/main" val="449437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619FAC-93FA-4A87-ABCE-A6144E4B9A30}" type="datetimeFigureOut">
              <a:rPr lang="en-US" smtClean="0"/>
              <a:t>7/5/2025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96F029-D889-427A-BBB6-26114AA3A6C4}" type="slidenum">
              <a:rPr lang="en-US" smtClean="0"/>
              <a:t>‹#›</a:t>
            </a:fld>
            <a:endParaRPr lang="en-US"/>
          </a:p>
        </p:txBody>
      </p:sp>
    </p:spTree>
    <p:extLst>
      <p:ext uri="{BB962C8B-B14F-4D97-AF65-F5344CB8AC3E}">
        <p14:creationId xmlns:p14="http://schemas.microsoft.com/office/powerpoint/2010/main" val="3001623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619FAC-93FA-4A87-ABCE-A6144E4B9A30}" type="datetimeFigureOut">
              <a:rPr lang="en-US" smtClean="0"/>
              <a:t>7/5/2025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96F029-D889-427A-BBB6-26114AA3A6C4}" type="slidenum">
              <a:rPr lang="en-US" smtClean="0"/>
              <a:t>‹#›</a:t>
            </a:fld>
            <a:endParaRPr lang="en-US"/>
          </a:p>
        </p:txBody>
      </p:sp>
    </p:spTree>
    <p:extLst>
      <p:ext uri="{BB962C8B-B14F-4D97-AF65-F5344CB8AC3E}">
        <p14:creationId xmlns:p14="http://schemas.microsoft.com/office/powerpoint/2010/main" val="2102128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619FAC-93FA-4A87-ABCE-A6144E4B9A30}" type="datetimeFigureOut">
              <a:rPr lang="en-US" smtClean="0"/>
              <a:t>7/5/2025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96F029-D889-427A-BBB6-26114AA3A6C4}" type="slidenum">
              <a:rPr lang="en-US" smtClean="0"/>
              <a:t>‹#›</a:t>
            </a:fld>
            <a:endParaRPr lang="en-US"/>
          </a:p>
        </p:txBody>
      </p:sp>
    </p:spTree>
    <p:extLst>
      <p:ext uri="{BB962C8B-B14F-4D97-AF65-F5344CB8AC3E}">
        <p14:creationId xmlns:p14="http://schemas.microsoft.com/office/powerpoint/2010/main" val="36448167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7/5/2025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19590277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ref.ly/logosres/tn-vines?ref=GreekStrongs.3528"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61D2B-3455-DD64-6D76-109B13057E7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F5DC207-4396-CE4F-1704-EF0EDCA750D9}"/>
              </a:ext>
            </a:extLst>
          </p:cNvPr>
          <p:cNvSpPr txBox="1"/>
          <p:nvPr/>
        </p:nvSpPr>
        <p:spPr>
          <a:xfrm>
            <a:off x="1" y="17928"/>
            <a:ext cx="9144000" cy="584775"/>
          </a:xfrm>
          <a:prstGeom prst="rect">
            <a:avLst/>
          </a:prstGeom>
          <a:solidFill>
            <a:schemeClr val="tx2">
              <a:lumMod val="75000"/>
            </a:schemeClr>
          </a:solidFill>
        </p:spPr>
        <p:txBody>
          <a:bodyPr wrap="square" rtlCol="0">
            <a:spAutoFit/>
          </a:bodyPr>
          <a:lstStyle/>
          <a:p>
            <a:pPr algn="ctr"/>
            <a:r>
              <a:rPr lang="en-US" sz="3200" dirty="0">
                <a:solidFill>
                  <a:schemeClr val="bg1"/>
                </a:solidFill>
                <a:latin typeface="Aharoni" panose="02010803020104030203" pitchFamily="2" charset="-79"/>
                <a:cs typeface="Aharoni" panose="02010803020104030203" pitchFamily="2" charset="-79"/>
              </a:rPr>
              <a:t>More than Conquerors.    Romans 8</a:t>
            </a:r>
          </a:p>
        </p:txBody>
      </p:sp>
      <p:pic>
        <p:nvPicPr>
          <p:cNvPr id="3" name="Picture 2">
            <a:extLst>
              <a:ext uri="{FF2B5EF4-FFF2-40B4-BE49-F238E27FC236}">
                <a16:creationId xmlns:a16="http://schemas.microsoft.com/office/drawing/2014/main" id="{14C424D7-44D7-CB23-3071-41256E1BACC5}"/>
              </a:ext>
            </a:extLst>
          </p:cNvPr>
          <p:cNvPicPr>
            <a:picLocks noChangeAspect="1"/>
          </p:cNvPicPr>
          <p:nvPr/>
        </p:nvPicPr>
        <p:blipFill>
          <a:blip r:embed="rId2"/>
          <a:stretch>
            <a:fillRect/>
          </a:stretch>
        </p:blipFill>
        <p:spPr>
          <a:xfrm rot="10800000" flipH="1" flipV="1">
            <a:off x="5873560" y="4805083"/>
            <a:ext cx="3270441" cy="2034990"/>
          </a:xfrm>
          <a:prstGeom prst="rect">
            <a:avLst/>
          </a:prstGeom>
        </p:spPr>
      </p:pic>
      <p:sp>
        <p:nvSpPr>
          <p:cNvPr id="5" name="TextBox 4">
            <a:extLst>
              <a:ext uri="{FF2B5EF4-FFF2-40B4-BE49-F238E27FC236}">
                <a16:creationId xmlns:a16="http://schemas.microsoft.com/office/drawing/2014/main" id="{B48D43FC-CD67-DE67-E33D-1B675B681958}"/>
              </a:ext>
            </a:extLst>
          </p:cNvPr>
          <p:cNvSpPr txBox="1"/>
          <p:nvPr/>
        </p:nvSpPr>
        <p:spPr>
          <a:xfrm>
            <a:off x="0" y="1019658"/>
            <a:ext cx="9144000" cy="625428"/>
          </a:xfrm>
          <a:prstGeom prst="rect">
            <a:avLst/>
          </a:prstGeom>
          <a:noFill/>
        </p:spPr>
        <p:txBody>
          <a:bodyPr wrap="square">
            <a:spAutoFit/>
          </a:bodyPr>
          <a:lstStyle/>
          <a:p>
            <a:pPr marL="0" marR="0" algn="ctr">
              <a:lnSpc>
                <a:spcPct val="115000"/>
              </a:lnSpc>
              <a:spcAft>
                <a:spcPts val="800"/>
              </a:spcAft>
            </a:pPr>
            <a:r>
              <a:rPr lang="en-US" sz="32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The Love Of God</a:t>
            </a:r>
            <a:endParaRPr lang="en-US" sz="32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D7B9792D-EE87-A84F-3CDD-A64F6DC12EB0}"/>
              </a:ext>
            </a:extLst>
          </p:cNvPr>
          <p:cNvSpPr txBox="1"/>
          <p:nvPr/>
        </p:nvSpPr>
        <p:spPr>
          <a:xfrm>
            <a:off x="498764" y="1759387"/>
            <a:ext cx="6400800" cy="646331"/>
          </a:xfrm>
          <a:prstGeom prst="rect">
            <a:avLst/>
          </a:prstGeom>
          <a:noFill/>
        </p:spPr>
        <p:txBody>
          <a:bodyPr wrap="square">
            <a:spAutoFit/>
          </a:bodyPr>
          <a:lstStyle/>
          <a:p>
            <a:r>
              <a:rPr lang="en-US" sz="3600" b="1" dirty="0">
                <a:effectLst/>
                <a:latin typeface="Franklin Gothic Demi" panose="020B0703020102020204" pitchFamily="34" charset="0"/>
                <a:ea typeface="Calibri" panose="020F0502020204030204" pitchFamily="34" charset="0"/>
                <a:cs typeface="Times New Roman" panose="02020603050405020304" pitchFamily="18" charset="0"/>
              </a:rPr>
              <a:t>5. The </a:t>
            </a:r>
            <a:r>
              <a:rPr lang="en-US" sz="3600" b="1" dirty="0">
                <a:latin typeface="Franklin Gothic Demi" panose="020B0703020102020204" pitchFamily="34" charset="0"/>
              </a:rPr>
              <a:t>Assurance Of It.</a:t>
            </a:r>
            <a:r>
              <a:rPr lang="en-US" sz="3600" dirty="0">
                <a:latin typeface="Franklin Gothic Demi" panose="020B0703020102020204" pitchFamily="34" charset="0"/>
              </a:rPr>
              <a:t> </a:t>
            </a:r>
            <a:r>
              <a:rPr lang="en-US" sz="3600" dirty="0">
                <a:effectLst/>
                <a:latin typeface="Franklin Gothic Demi" panose="020B0703020102020204" pitchFamily="34" charset="0"/>
                <a:ea typeface="Calibri" panose="020F0502020204030204" pitchFamily="34" charset="0"/>
                <a:cs typeface="Times New Roman" panose="02020603050405020304" pitchFamily="18" charset="0"/>
              </a:rPr>
              <a:t> </a:t>
            </a:r>
            <a:endParaRPr lang="en-US" sz="3600" dirty="0">
              <a:latin typeface="Franklin Gothic Demi" panose="020B0703020102020204" pitchFamily="34" charset="0"/>
            </a:endParaRPr>
          </a:p>
        </p:txBody>
      </p:sp>
      <p:sp>
        <p:nvSpPr>
          <p:cNvPr id="6" name="TextBox 5">
            <a:extLst>
              <a:ext uri="{FF2B5EF4-FFF2-40B4-BE49-F238E27FC236}">
                <a16:creationId xmlns:a16="http://schemas.microsoft.com/office/drawing/2014/main" id="{7B4888FD-A2A7-D44F-BCE8-6F34A7F126A1}"/>
              </a:ext>
            </a:extLst>
          </p:cNvPr>
          <p:cNvSpPr txBox="1"/>
          <p:nvPr/>
        </p:nvSpPr>
        <p:spPr>
          <a:xfrm>
            <a:off x="498764" y="2436144"/>
            <a:ext cx="8165426" cy="1981312"/>
          </a:xfrm>
          <a:prstGeom prst="rect">
            <a:avLst/>
          </a:prstGeom>
          <a:noFill/>
        </p:spPr>
        <p:txBody>
          <a:bodyPr wrap="square">
            <a:spAutoFit/>
          </a:bodyPr>
          <a:lstStyle/>
          <a:p>
            <a:pPr marL="0" marR="0">
              <a:lnSpc>
                <a:spcPct val="115000"/>
              </a:lnSpc>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2800" u="sng" kern="100" dirty="0">
                <a:effectLst/>
                <a:latin typeface="Calibri" panose="020F0502020204030204" pitchFamily="34" charset="0"/>
                <a:ea typeface="Calibri" panose="020F0502020204030204" pitchFamily="34" charset="0"/>
                <a:cs typeface="Times New Roman" panose="02020603050405020304" pitchFamily="18" charset="0"/>
              </a:rPr>
              <a:t>I am persuaded</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It is a great testimony when we can say in truth, “We have </a:t>
            </a:r>
            <a:r>
              <a:rPr lang="en-US" sz="2800" i="1" kern="100" dirty="0">
                <a:effectLst/>
                <a:latin typeface="Calibri" panose="020F0502020204030204" pitchFamily="34" charset="0"/>
                <a:ea typeface="Calibri" panose="020F0502020204030204" pitchFamily="34" charset="0"/>
                <a:cs typeface="Times New Roman" panose="02020603050405020304" pitchFamily="18" charset="0"/>
              </a:rPr>
              <a:t>known</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and </a:t>
            </a:r>
            <a:r>
              <a:rPr lang="en-US" sz="2800" i="1" kern="100" dirty="0">
                <a:effectLst/>
                <a:latin typeface="Calibri" panose="020F0502020204030204" pitchFamily="34" charset="0"/>
                <a:ea typeface="Calibri" panose="020F0502020204030204" pitchFamily="34" charset="0"/>
                <a:cs typeface="Times New Roman" panose="02020603050405020304" pitchFamily="18" charset="0"/>
              </a:rPr>
              <a:t>believed</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the love that God hath to us” (1 John 4:16). </a:t>
            </a:r>
          </a:p>
          <a:p>
            <a:pPr marL="0" marR="0">
              <a:lnSpc>
                <a:spcPct val="115000"/>
              </a:lnSpc>
              <a:spcAft>
                <a:spcPts val="800"/>
              </a:spcAft>
            </a:pPr>
            <a:endParaRPr lang="en-US"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F9531498-FEFF-3B7A-21C3-299C023B29F5}"/>
              </a:ext>
            </a:extLst>
          </p:cNvPr>
          <p:cNvSpPr txBox="1"/>
          <p:nvPr/>
        </p:nvSpPr>
        <p:spPr>
          <a:xfrm>
            <a:off x="545592" y="3949132"/>
            <a:ext cx="5263960" cy="2354964"/>
          </a:xfrm>
          <a:prstGeom prst="rect">
            <a:avLst/>
          </a:prstGeom>
          <a:noFill/>
        </p:spPr>
        <p:txBody>
          <a:bodyPr wrap="square">
            <a:spAutoFit/>
          </a:bodyPr>
          <a:lstStyle/>
          <a:p>
            <a:pPr marL="0" marR="0" lvl="0" indent="0" algn="l" defTabSz="457200" rtl="0" eaLnBrk="1" fontAlgn="auto" latinLnBrk="0" hangingPunct="1">
              <a:lnSpc>
                <a:spcPct val="115000"/>
              </a:lnSpc>
              <a:spcBef>
                <a:spcPts val="0"/>
              </a:spcBef>
              <a:spcAft>
                <a:spcPts val="800"/>
              </a:spcAft>
              <a:buClrTx/>
              <a:buSzTx/>
              <a:buFontTx/>
              <a:buNone/>
              <a:tabLst/>
              <a:defRPr/>
            </a:pP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Having the love of God shed in our hearts, and as those who believe in the infinite and everlasting love of God, </a:t>
            </a:r>
            <a:r>
              <a:rPr kumimoji="0" lang="en-US" sz="2400" b="0" i="0" u="sng"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this is the secret of a restful, joyful, contented life.</a:t>
            </a:r>
            <a:r>
              <a:rPr kumimoji="0" lang="en-US" sz="24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 am persuaded that nothing shall separate me from the love of God, which is in Christ Jesus our Lord.”</a:t>
            </a:r>
          </a:p>
        </p:txBody>
      </p:sp>
      <p:sp>
        <p:nvSpPr>
          <p:cNvPr id="8" name="TextBox 7">
            <a:extLst>
              <a:ext uri="{FF2B5EF4-FFF2-40B4-BE49-F238E27FC236}">
                <a16:creationId xmlns:a16="http://schemas.microsoft.com/office/drawing/2014/main" id="{D44E1DD5-84FB-1C53-A21C-57131748BF18}"/>
              </a:ext>
            </a:extLst>
          </p:cNvPr>
          <p:cNvSpPr txBox="1"/>
          <p:nvPr/>
        </p:nvSpPr>
        <p:spPr>
          <a:xfrm>
            <a:off x="548640" y="6236208"/>
            <a:ext cx="4565968" cy="584775"/>
          </a:xfrm>
          <a:prstGeom prst="rect">
            <a:avLst/>
          </a:prstGeom>
          <a:noFill/>
        </p:spPr>
        <p:txBody>
          <a:bodyPr wrap="square" rtlCol="0">
            <a:spAutoFit/>
          </a:bodyPr>
          <a:lstStyle/>
          <a:p>
            <a:r>
              <a:rPr lang="en-US" sz="3200" b="1" dirty="0">
                <a:latin typeface="Ink Free" panose="03080402000500000000" pitchFamily="66" charset="0"/>
              </a:rPr>
              <a:t>more than conquerors</a:t>
            </a:r>
          </a:p>
        </p:txBody>
      </p:sp>
    </p:spTree>
    <p:extLst>
      <p:ext uri="{BB962C8B-B14F-4D97-AF65-F5344CB8AC3E}">
        <p14:creationId xmlns:p14="http://schemas.microsoft.com/office/powerpoint/2010/main" val="4013493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58144-4D73-BF62-0919-24FCD782624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377DA37-BEC8-E6DD-D7D3-AD8903A2CE2A}"/>
              </a:ext>
            </a:extLst>
          </p:cNvPr>
          <p:cNvSpPr txBox="1"/>
          <p:nvPr/>
        </p:nvSpPr>
        <p:spPr>
          <a:xfrm>
            <a:off x="1" y="17928"/>
            <a:ext cx="9144000" cy="584775"/>
          </a:xfrm>
          <a:prstGeom prst="rect">
            <a:avLst/>
          </a:prstGeom>
          <a:solidFill>
            <a:schemeClr val="tx2">
              <a:lumMod val="75000"/>
            </a:schemeClr>
          </a:solidFill>
        </p:spPr>
        <p:txBody>
          <a:bodyPr wrap="square" rtlCol="0">
            <a:spAutoFit/>
          </a:bodyPr>
          <a:lstStyle/>
          <a:p>
            <a:pPr algn="ctr"/>
            <a:r>
              <a:rPr lang="en-US" sz="3200" dirty="0">
                <a:solidFill>
                  <a:schemeClr val="bg1"/>
                </a:solidFill>
                <a:latin typeface="Aharoni" panose="02010803020104030203" pitchFamily="2" charset="-79"/>
                <a:cs typeface="Aharoni" panose="02010803020104030203" pitchFamily="2" charset="-79"/>
              </a:rPr>
              <a:t>More than Conquerors.    Romans 8</a:t>
            </a:r>
          </a:p>
        </p:txBody>
      </p:sp>
      <p:pic>
        <p:nvPicPr>
          <p:cNvPr id="3" name="Picture 2">
            <a:extLst>
              <a:ext uri="{FF2B5EF4-FFF2-40B4-BE49-F238E27FC236}">
                <a16:creationId xmlns:a16="http://schemas.microsoft.com/office/drawing/2014/main" id="{4FBE2D5E-E53B-B0E0-D1A9-A4F90CB719D7}"/>
              </a:ext>
            </a:extLst>
          </p:cNvPr>
          <p:cNvPicPr>
            <a:picLocks noChangeAspect="1"/>
          </p:cNvPicPr>
          <p:nvPr/>
        </p:nvPicPr>
        <p:blipFill>
          <a:blip r:embed="rId2"/>
          <a:stretch>
            <a:fillRect/>
          </a:stretch>
        </p:blipFill>
        <p:spPr>
          <a:xfrm rot="10800000" flipH="1" flipV="1">
            <a:off x="5873560" y="4805083"/>
            <a:ext cx="3270441" cy="2034990"/>
          </a:xfrm>
          <a:prstGeom prst="rect">
            <a:avLst/>
          </a:prstGeom>
        </p:spPr>
      </p:pic>
      <p:sp>
        <p:nvSpPr>
          <p:cNvPr id="5" name="TextBox 4">
            <a:extLst>
              <a:ext uri="{FF2B5EF4-FFF2-40B4-BE49-F238E27FC236}">
                <a16:creationId xmlns:a16="http://schemas.microsoft.com/office/drawing/2014/main" id="{A4C1FFCE-699A-977F-B2DA-E95FC770CAC5}"/>
              </a:ext>
            </a:extLst>
          </p:cNvPr>
          <p:cNvSpPr txBox="1"/>
          <p:nvPr/>
        </p:nvSpPr>
        <p:spPr>
          <a:xfrm>
            <a:off x="0" y="986116"/>
            <a:ext cx="9144000" cy="646331"/>
          </a:xfrm>
          <a:prstGeom prst="rect">
            <a:avLst/>
          </a:prstGeom>
          <a:noFill/>
        </p:spPr>
        <p:txBody>
          <a:bodyPr wrap="square">
            <a:spAutoFit/>
          </a:bodyPr>
          <a:lstStyle/>
          <a:p>
            <a:pPr algn="ctr"/>
            <a:r>
              <a:rPr lang="en-US" sz="3600" b="1" dirty="0">
                <a:effectLst/>
                <a:latin typeface="Franklin Gothic Demi" panose="020B0703020102020204" pitchFamily="34" charset="0"/>
                <a:ea typeface="Calibri" panose="020F0502020204030204" pitchFamily="34" charset="0"/>
                <a:cs typeface="Times New Roman" panose="02020603050405020304" pitchFamily="18" charset="0"/>
              </a:rPr>
              <a:t>6. We </a:t>
            </a:r>
            <a:r>
              <a:rPr lang="en-US" sz="3600" b="1" u="sng" dirty="0">
                <a:effectLst/>
                <a:latin typeface="Franklin Gothic Demi" panose="020B0703020102020204" pitchFamily="34" charset="0"/>
                <a:ea typeface="Calibri" panose="020F0502020204030204" pitchFamily="34" charset="0"/>
                <a:cs typeface="Times New Roman" panose="02020603050405020304" pitchFamily="18" charset="0"/>
              </a:rPr>
              <a:t>are to be </a:t>
            </a:r>
            <a:r>
              <a:rPr lang="en-US" sz="3600" b="1" dirty="0">
                <a:effectLst/>
                <a:latin typeface="Franklin Gothic Demi" panose="020B0703020102020204" pitchFamily="34" charset="0"/>
                <a:ea typeface="Calibri" panose="020F0502020204030204" pitchFamily="34" charset="0"/>
                <a:cs typeface="Times New Roman" panose="02020603050405020304" pitchFamily="18" charset="0"/>
              </a:rPr>
              <a:t>Conquerors</a:t>
            </a:r>
            <a:r>
              <a:rPr lang="en-US" sz="3600" dirty="0">
                <a:effectLst/>
                <a:latin typeface="Franklin Gothic Demi" panose="020B0703020102020204" pitchFamily="34" charset="0"/>
                <a:ea typeface="Calibri" panose="020F0502020204030204" pitchFamily="34" charset="0"/>
                <a:cs typeface="Times New Roman" panose="02020603050405020304" pitchFamily="18" charset="0"/>
              </a:rPr>
              <a:t>. </a:t>
            </a:r>
            <a:endParaRPr lang="en-US" sz="3600" dirty="0">
              <a:latin typeface="Franklin Gothic Demi" panose="020B0703020102020204" pitchFamily="34" charset="0"/>
            </a:endParaRPr>
          </a:p>
        </p:txBody>
      </p:sp>
      <p:sp>
        <p:nvSpPr>
          <p:cNvPr id="6" name="TextBox 5">
            <a:extLst>
              <a:ext uri="{FF2B5EF4-FFF2-40B4-BE49-F238E27FC236}">
                <a16:creationId xmlns:a16="http://schemas.microsoft.com/office/drawing/2014/main" id="{8A5F5E9B-B7B7-E212-60C7-66EC08341842}"/>
              </a:ext>
            </a:extLst>
          </p:cNvPr>
          <p:cNvSpPr txBox="1"/>
          <p:nvPr/>
        </p:nvSpPr>
        <p:spPr>
          <a:xfrm>
            <a:off x="672353" y="2015860"/>
            <a:ext cx="7933765" cy="3095847"/>
          </a:xfrm>
          <a:prstGeom prst="rect">
            <a:avLst/>
          </a:prstGeom>
          <a:noFill/>
        </p:spPr>
        <p:txBody>
          <a:bodyPr wrap="square">
            <a:spAutoFit/>
          </a:bodyPr>
          <a:lstStyle/>
          <a:p>
            <a:pPr marL="0" marR="0">
              <a:lnSpc>
                <a:spcPct val="115000"/>
              </a:lnSpc>
              <a:spcAft>
                <a:spcPts val="800"/>
              </a:spcAft>
            </a:pPr>
            <a:r>
              <a:rPr lang="en-US" sz="3200" u="sng" kern="100" dirty="0">
                <a:effectLst/>
                <a:latin typeface="Calibri" panose="020F0502020204030204" pitchFamily="34" charset="0"/>
                <a:ea typeface="Calibri" panose="020F0502020204030204" pitchFamily="34" charset="0"/>
                <a:cs typeface="Times New Roman" panose="02020603050405020304" pitchFamily="18" charset="0"/>
              </a:rPr>
              <a:t>Not slaves </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to the fashions and pleasures of the world, </a:t>
            </a:r>
          </a:p>
          <a:p>
            <a:pPr marL="0" marR="0">
              <a:lnSpc>
                <a:spcPct val="115000"/>
              </a:lnSpc>
              <a:spcAft>
                <a:spcPts val="80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but </a:t>
            </a:r>
            <a:r>
              <a:rPr lang="en-US" sz="3200" u="sng" kern="100" dirty="0">
                <a:effectLst/>
                <a:latin typeface="Calibri" panose="020F0502020204030204" pitchFamily="34" charset="0"/>
                <a:ea typeface="Calibri" panose="020F0502020204030204" pitchFamily="34" charset="0"/>
                <a:cs typeface="Times New Roman" panose="02020603050405020304" pitchFamily="18" charset="0"/>
              </a:rPr>
              <a:t>victors</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for God.</a:t>
            </a:r>
          </a:p>
          <a:p>
            <a:pPr marL="0" marR="0">
              <a:lnSpc>
                <a:spcPct val="115000"/>
              </a:lnSpc>
              <a:spcAft>
                <a:spcPts val="80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Having been born of God, and </a:t>
            </a:r>
            <a:r>
              <a:rPr lang="en-US" sz="3200" u="sng" kern="100" dirty="0">
                <a:effectLst/>
                <a:latin typeface="Calibri" panose="020F0502020204030204" pitchFamily="34" charset="0"/>
                <a:ea typeface="Calibri" panose="020F0502020204030204" pitchFamily="34" charset="0"/>
                <a:cs typeface="Times New Roman" panose="02020603050405020304" pitchFamily="18" charset="0"/>
              </a:rPr>
              <a:t>overcome the world through faith</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TextBox 3">
            <a:extLst>
              <a:ext uri="{FF2B5EF4-FFF2-40B4-BE49-F238E27FC236}">
                <a16:creationId xmlns:a16="http://schemas.microsoft.com/office/drawing/2014/main" id="{A18EF2CC-7B45-E1C5-7BBB-B037613E2CE5}"/>
              </a:ext>
            </a:extLst>
          </p:cNvPr>
          <p:cNvSpPr txBox="1"/>
          <p:nvPr/>
        </p:nvSpPr>
        <p:spPr>
          <a:xfrm>
            <a:off x="694944" y="5294376"/>
            <a:ext cx="4565968" cy="584775"/>
          </a:xfrm>
          <a:prstGeom prst="rect">
            <a:avLst/>
          </a:prstGeom>
          <a:noFill/>
        </p:spPr>
        <p:txBody>
          <a:bodyPr wrap="square" rtlCol="0">
            <a:spAutoFit/>
          </a:bodyPr>
          <a:lstStyle/>
          <a:p>
            <a:r>
              <a:rPr lang="en-US" sz="3200" b="1" dirty="0">
                <a:latin typeface="Ink Free" panose="03080402000500000000" pitchFamily="66" charset="0"/>
              </a:rPr>
              <a:t>more than conquerors</a:t>
            </a:r>
          </a:p>
        </p:txBody>
      </p:sp>
    </p:spTree>
    <p:extLst>
      <p:ext uri="{BB962C8B-B14F-4D97-AF65-F5344CB8AC3E}">
        <p14:creationId xmlns:p14="http://schemas.microsoft.com/office/powerpoint/2010/main" val="3635226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03DC3-DE2A-42DD-7F31-11F67B468BF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DDFED71-E136-A626-E857-BCDE06C52DEE}"/>
              </a:ext>
            </a:extLst>
          </p:cNvPr>
          <p:cNvSpPr txBox="1"/>
          <p:nvPr/>
        </p:nvSpPr>
        <p:spPr>
          <a:xfrm>
            <a:off x="1" y="17928"/>
            <a:ext cx="9144000" cy="584775"/>
          </a:xfrm>
          <a:prstGeom prst="rect">
            <a:avLst/>
          </a:prstGeom>
          <a:solidFill>
            <a:schemeClr val="tx2">
              <a:lumMod val="75000"/>
            </a:schemeClr>
          </a:solidFill>
        </p:spPr>
        <p:txBody>
          <a:bodyPr wrap="square" rtlCol="0">
            <a:spAutoFit/>
          </a:bodyPr>
          <a:lstStyle/>
          <a:p>
            <a:pPr algn="ctr"/>
            <a:r>
              <a:rPr lang="en-US" sz="3200" dirty="0">
                <a:solidFill>
                  <a:schemeClr val="bg1"/>
                </a:solidFill>
                <a:latin typeface="Aharoni" panose="02010803020104030203" pitchFamily="2" charset="-79"/>
                <a:cs typeface="Aharoni" panose="02010803020104030203" pitchFamily="2" charset="-79"/>
              </a:rPr>
              <a:t>More than Conquerors.    Romans 8</a:t>
            </a:r>
          </a:p>
        </p:txBody>
      </p:sp>
      <p:pic>
        <p:nvPicPr>
          <p:cNvPr id="3" name="Picture 2">
            <a:extLst>
              <a:ext uri="{FF2B5EF4-FFF2-40B4-BE49-F238E27FC236}">
                <a16:creationId xmlns:a16="http://schemas.microsoft.com/office/drawing/2014/main" id="{45627F12-188E-832D-9156-D350C6E5E7BB}"/>
              </a:ext>
            </a:extLst>
          </p:cNvPr>
          <p:cNvPicPr>
            <a:picLocks noChangeAspect="1"/>
          </p:cNvPicPr>
          <p:nvPr/>
        </p:nvPicPr>
        <p:blipFill>
          <a:blip r:embed="rId2"/>
          <a:stretch>
            <a:fillRect/>
          </a:stretch>
        </p:blipFill>
        <p:spPr>
          <a:xfrm rot="10800000" flipH="1" flipV="1">
            <a:off x="5873560" y="4805083"/>
            <a:ext cx="3270441" cy="2034990"/>
          </a:xfrm>
          <a:prstGeom prst="rect">
            <a:avLst/>
          </a:prstGeom>
        </p:spPr>
      </p:pic>
      <p:sp>
        <p:nvSpPr>
          <p:cNvPr id="5" name="TextBox 4">
            <a:extLst>
              <a:ext uri="{FF2B5EF4-FFF2-40B4-BE49-F238E27FC236}">
                <a16:creationId xmlns:a16="http://schemas.microsoft.com/office/drawing/2014/main" id="{8513C625-E137-95B1-660A-184731A45D43}"/>
              </a:ext>
            </a:extLst>
          </p:cNvPr>
          <p:cNvSpPr txBox="1"/>
          <p:nvPr/>
        </p:nvSpPr>
        <p:spPr>
          <a:xfrm>
            <a:off x="1" y="996133"/>
            <a:ext cx="9144000" cy="584775"/>
          </a:xfrm>
          <a:prstGeom prst="rect">
            <a:avLst/>
          </a:prstGeom>
          <a:noFill/>
        </p:spPr>
        <p:txBody>
          <a:bodyPr wrap="square">
            <a:spAutoFit/>
          </a:bodyPr>
          <a:lstStyle/>
          <a:p>
            <a:pPr algn="ctr"/>
            <a:r>
              <a:rPr lang="en-US" sz="3200" b="1" dirty="0">
                <a:effectLst/>
                <a:latin typeface="Franklin Gothic Demi" panose="020B0703020102020204" pitchFamily="34" charset="0"/>
                <a:ea typeface="Calibri" panose="020F0502020204030204" pitchFamily="34" charset="0"/>
                <a:cs typeface="Times New Roman" panose="02020603050405020304" pitchFamily="18" charset="0"/>
              </a:rPr>
              <a:t>7. We are Conquerors </a:t>
            </a:r>
            <a:r>
              <a:rPr lang="en-US" sz="3200" b="1" u="sng" dirty="0">
                <a:effectLst/>
                <a:latin typeface="Franklin Gothic Demi" panose="020B0703020102020204" pitchFamily="34" charset="0"/>
                <a:ea typeface="Calibri" panose="020F0502020204030204" pitchFamily="34" charset="0"/>
                <a:cs typeface="Times New Roman" panose="02020603050405020304" pitchFamily="18" charset="0"/>
              </a:rPr>
              <a:t>in the Midst of Suffering</a:t>
            </a:r>
            <a:r>
              <a:rPr lang="en-US" sz="3200" dirty="0">
                <a:effectLst/>
                <a:latin typeface="Franklin Gothic Demi" panose="020B0703020102020204" pitchFamily="34" charset="0"/>
                <a:ea typeface="Calibri" panose="020F0502020204030204" pitchFamily="34" charset="0"/>
                <a:cs typeface="Times New Roman" panose="02020603050405020304" pitchFamily="18" charset="0"/>
              </a:rPr>
              <a:t>. </a:t>
            </a:r>
            <a:endParaRPr lang="en-US" sz="3200" dirty="0">
              <a:latin typeface="Franklin Gothic Demi" panose="020B0703020102020204" pitchFamily="34" charset="0"/>
            </a:endParaRPr>
          </a:p>
        </p:txBody>
      </p:sp>
      <p:sp>
        <p:nvSpPr>
          <p:cNvPr id="6" name="TextBox 5">
            <a:extLst>
              <a:ext uri="{FF2B5EF4-FFF2-40B4-BE49-F238E27FC236}">
                <a16:creationId xmlns:a16="http://schemas.microsoft.com/office/drawing/2014/main" id="{5CC2DD8F-199E-29AF-EBAC-5A3538E03EA7}"/>
              </a:ext>
            </a:extLst>
          </p:cNvPr>
          <p:cNvSpPr txBox="1"/>
          <p:nvPr/>
        </p:nvSpPr>
        <p:spPr>
          <a:xfrm>
            <a:off x="528918" y="1864660"/>
            <a:ext cx="8373035" cy="4308487"/>
          </a:xfrm>
          <a:prstGeom prst="rect">
            <a:avLst/>
          </a:prstGeom>
          <a:noFill/>
        </p:spPr>
        <p:txBody>
          <a:bodyPr wrap="square">
            <a:spAutoFit/>
          </a:bodyPr>
          <a:lstStyle/>
          <a:p>
            <a:pPr marL="0" marR="0">
              <a:lnSpc>
                <a:spcPct val="115000"/>
              </a:lnSpc>
              <a:spcAft>
                <a:spcPts val="800"/>
              </a:spcAft>
            </a:pPr>
            <a:r>
              <a:rPr lang="en-US" sz="3000" kern="100" dirty="0">
                <a:effectLst/>
                <a:latin typeface="Calibri" panose="020F0502020204030204" pitchFamily="34" charset="0"/>
                <a:ea typeface="Calibri" panose="020F0502020204030204" pitchFamily="34" charset="0"/>
                <a:cs typeface="Times New Roman" panose="02020603050405020304" pitchFamily="18" charset="0"/>
              </a:rPr>
              <a:t>Tribulation, distress, persecution, famine, nakedness, peril, and sword. </a:t>
            </a:r>
            <a:r>
              <a:rPr lang="en-US" sz="3000" u="sng" kern="100" dirty="0">
                <a:effectLst/>
                <a:latin typeface="Calibri" panose="020F0502020204030204" pitchFamily="34" charset="0"/>
                <a:ea typeface="Calibri" panose="020F0502020204030204" pitchFamily="34" charset="0"/>
                <a:cs typeface="Times New Roman" panose="02020603050405020304" pitchFamily="18" charset="0"/>
              </a:rPr>
              <a:t>All these are still with us, but faith gives the victory</a:t>
            </a:r>
            <a:r>
              <a:rPr lang="en-US" sz="3000" kern="100" dirty="0">
                <a:effectLst/>
                <a:latin typeface="Calibri" panose="020F0502020204030204" pitchFamily="34" charset="0"/>
                <a:ea typeface="Calibri" panose="020F0502020204030204" pitchFamily="34" charset="0"/>
                <a:cs typeface="Times New Roman" panose="02020603050405020304" pitchFamily="18" charset="0"/>
              </a:rPr>
              <a:t>. We are always delivered unto death for Jesus’ sake. This present world always keeps in the place of death those who have the life of Jesus in them, but they                                    conquer still, and press on to                          know Him.</a:t>
            </a:r>
          </a:p>
        </p:txBody>
      </p:sp>
      <p:sp>
        <p:nvSpPr>
          <p:cNvPr id="4" name="TextBox 3">
            <a:extLst>
              <a:ext uri="{FF2B5EF4-FFF2-40B4-BE49-F238E27FC236}">
                <a16:creationId xmlns:a16="http://schemas.microsoft.com/office/drawing/2014/main" id="{6F8F19BA-1A1A-55F0-522A-6FA59F9CD3DB}"/>
              </a:ext>
            </a:extLst>
          </p:cNvPr>
          <p:cNvSpPr txBox="1"/>
          <p:nvPr/>
        </p:nvSpPr>
        <p:spPr>
          <a:xfrm>
            <a:off x="530352" y="6108192"/>
            <a:ext cx="4565968" cy="584775"/>
          </a:xfrm>
          <a:prstGeom prst="rect">
            <a:avLst/>
          </a:prstGeom>
          <a:noFill/>
        </p:spPr>
        <p:txBody>
          <a:bodyPr wrap="square" rtlCol="0">
            <a:spAutoFit/>
          </a:bodyPr>
          <a:lstStyle/>
          <a:p>
            <a:r>
              <a:rPr lang="en-US" sz="3200" b="1" dirty="0">
                <a:latin typeface="Ink Free" panose="03080402000500000000" pitchFamily="66" charset="0"/>
              </a:rPr>
              <a:t>more than conquerors</a:t>
            </a:r>
          </a:p>
        </p:txBody>
      </p:sp>
    </p:spTree>
    <p:extLst>
      <p:ext uri="{BB962C8B-B14F-4D97-AF65-F5344CB8AC3E}">
        <p14:creationId xmlns:p14="http://schemas.microsoft.com/office/powerpoint/2010/main" val="797034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145EF-7C0C-2D96-1BB5-B1E6A51E080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9114430-84A0-2354-E2C0-BBFF6475B91C}"/>
              </a:ext>
            </a:extLst>
          </p:cNvPr>
          <p:cNvSpPr txBox="1"/>
          <p:nvPr/>
        </p:nvSpPr>
        <p:spPr>
          <a:xfrm>
            <a:off x="1" y="17928"/>
            <a:ext cx="9144000" cy="584775"/>
          </a:xfrm>
          <a:prstGeom prst="rect">
            <a:avLst/>
          </a:prstGeom>
          <a:solidFill>
            <a:schemeClr val="tx2">
              <a:lumMod val="75000"/>
            </a:schemeClr>
          </a:solidFill>
        </p:spPr>
        <p:txBody>
          <a:bodyPr wrap="square" rtlCol="0">
            <a:spAutoFit/>
          </a:bodyPr>
          <a:lstStyle/>
          <a:p>
            <a:pPr algn="ctr"/>
            <a:r>
              <a:rPr lang="en-US" sz="3200" dirty="0">
                <a:solidFill>
                  <a:schemeClr val="bg1"/>
                </a:solidFill>
                <a:latin typeface="Aharoni" panose="02010803020104030203" pitchFamily="2" charset="-79"/>
                <a:cs typeface="Aharoni" panose="02010803020104030203" pitchFamily="2" charset="-79"/>
              </a:rPr>
              <a:t>More than Conquerors.    Romans 8</a:t>
            </a:r>
          </a:p>
        </p:txBody>
      </p:sp>
      <p:pic>
        <p:nvPicPr>
          <p:cNvPr id="3" name="Picture 2">
            <a:extLst>
              <a:ext uri="{FF2B5EF4-FFF2-40B4-BE49-F238E27FC236}">
                <a16:creationId xmlns:a16="http://schemas.microsoft.com/office/drawing/2014/main" id="{C00C8A88-7BB1-3C64-3B44-E8B579ADBF25}"/>
              </a:ext>
            </a:extLst>
          </p:cNvPr>
          <p:cNvPicPr>
            <a:picLocks noChangeAspect="1"/>
          </p:cNvPicPr>
          <p:nvPr/>
        </p:nvPicPr>
        <p:blipFill>
          <a:blip r:embed="rId2"/>
          <a:stretch>
            <a:fillRect/>
          </a:stretch>
        </p:blipFill>
        <p:spPr>
          <a:xfrm rot="10800000" flipH="1" flipV="1">
            <a:off x="5873560" y="4805083"/>
            <a:ext cx="3270441" cy="2034990"/>
          </a:xfrm>
          <a:prstGeom prst="rect">
            <a:avLst/>
          </a:prstGeom>
        </p:spPr>
      </p:pic>
      <p:sp>
        <p:nvSpPr>
          <p:cNvPr id="5" name="TextBox 4">
            <a:extLst>
              <a:ext uri="{FF2B5EF4-FFF2-40B4-BE49-F238E27FC236}">
                <a16:creationId xmlns:a16="http://schemas.microsoft.com/office/drawing/2014/main" id="{52CB4850-B338-67C5-FFEC-F07450D24709}"/>
              </a:ext>
            </a:extLst>
          </p:cNvPr>
          <p:cNvSpPr txBox="1"/>
          <p:nvPr/>
        </p:nvSpPr>
        <p:spPr>
          <a:xfrm>
            <a:off x="0" y="996131"/>
            <a:ext cx="9144000" cy="646331"/>
          </a:xfrm>
          <a:prstGeom prst="rect">
            <a:avLst/>
          </a:prstGeom>
          <a:noFill/>
        </p:spPr>
        <p:txBody>
          <a:bodyPr wrap="square">
            <a:spAutoFit/>
          </a:bodyPr>
          <a:lstStyle/>
          <a:p>
            <a:pPr algn="ctr"/>
            <a:r>
              <a:rPr lang="en-US" sz="3600" b="1" dirty="0">
                <a:effectLst/>
                <a:latin typeface="Franklin Gothic Demi" panose="020B0703020102020204" pitchFamily="34" charset="0"/>
                <a:ea typeface="Calibri" panose="020F0502020204030204" pitchFamily="34" charset="0"/>
                <a:cs typeface="Times New Roman" panose="02020603050405020304" pitchFamily="18" charset="0"/>
              </a:rPr>
              <a:t>8. We are </a:t>
            </a:r>
            <a:r>
              <a:rPr lang="en-US" sz="3600" b="1" u="sng" dirty="0">
                <a:effectLst/>
                <a:latin typeface="Franklin Gothic Demi" panose="020B0703020102020204" pitchFamily="34" charset="0"/>
                <a:ea typeface="Calibri" panose="020F0502020204030204" pitchFamily="34" charset="0"/>
                <a:cs typeface="Times New Roman" panose="02020603050405020304" pitchFamily="18" charset="0"/>
              </a:rPr>
              <a:t>More than </a:t>
            </a:r>
            <a:r>
              <a:rPr lang="en-US" sz="3600" b="1" dirty="0">
                <a:effectLst/>
                <a:latin typeface="Franklin Gothic Demi" panose="020B0703020102020204" pitchFamily="34" charset="0"/>
                <a:ea typeface="Calibri" panose="020F0502020204030204" pitchFamily="34" charset="0"/>
                <a:cs typeface="Times New Roman" panose="02020603050405020304" pitchFamily="18" charset="0"/>
              </a:rPr>
              <a:t>Conquerors</a:t>
            </a:r>
            <a:r>
              <a:rPr lang="en-US" sz="3600" dirty="0">
                <a:effectLst/>
                <a:latin typeface="Franklin Gothic Demi" panose="020B0703020102020204" pitchFamily="34" charset="0"/>
                <a:ea typeface="Calibri" panose="020F0502020204030204" pitchFamily="34" charset="0"/>
                <a:cs typeface="Times New Roman" panose="02020603050405020304" pitchFamily="18" charset="0"/>
              </a:rPr>
              <a:t>.</a:t>
            </a:r>
            <a:endParaRPr lang="en-US" sz="3600" dirty="0">
              <a:latin typeface="Franklin Gothic Demi" panose="020B0703020102020204" pitchFamily="34" charset="0"/>
            </a:endParaRPr>
          </a:p>
        </p:txBody>
      </p:sp>
      <p:sp>
        <p:nvSpPr>
          <p:cNvPr id="6" name="TextBox 5">
            <a:extLst>
              <a:ext uri="{FF2B5EF4-FFF2-40B4-BE49-F238E27FC236}">
                <a16:creationId xmlns:a16="http://schemas.microsoft.com/office/drawing/2014/main" id="{BDD71415-E6AF-95EF-EC83-DD807B072020}"/>
              </a:ext>
            </a:extLst>
          </p:cNvPr>
          <p:cNvSpPr txBox="1"/>
          <p:nvPr/>
        </p:nvSpPr>
        <p:spPr>
          <a:xfrm>
            <a:off x="412376" y="1837765"/>
            <a:ext cx="8310283" cy="4206408"/>
          </a:xfrm>
          <a:prstGeom prst="rect">
            <a:avLst/>
          </a:prstGeom>
          <a:noFill/>
        </p:spPr>
        <p:txBody>
          <a:bodyPr wrap="square">
            <a:spAutoFit/>
          </a:bodyPr>
          <a:lstStyle/>
          <a:p>
            <a:pPr marL="0" marR="0">
              <a:lnSpc>
                <a:spcPct val="115000"/>
              </a:lnSpc>
              <a:spcAft>
                <a:spcPts val="800"/>
              </a:spcAft>
            </a:pP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Enemies are </a:t>
            </a:r>
            <a:r>
              <a:rPr lang="en-US" sz="2600" u="sng" kern="100" dirty="0">
                <a:effectLst/>
                <a:latin typeface="Calibri" panose="020F0502020204030204" pitchFamily="34" charset="0"/>
                <a:ea typeface="Calibri" panose="020F0502020204030204" pitchFamily="34" charset="0"/>
                <a:cs typeface="Times New Roman" panose="02020603050405020304" pitchFamily="18" charset="0"/>
              </a:rPr>
              <a:t>not only conquered and subdued</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but </a:t>
            </a:r>
            <a:r>
              <a:rPr lang="en-US" sz="2600" u="sng" kern="100" dirty="0">
                <a:effectLst/>
                <a:latin typeface="Calibri" panose="020F0502020204030204" pitchFamily="34" charset="0"/>
                <a:ea typeface="Calibri" panose="020F0502020204030204" pitchFamily="34" charset="0"/>
                <a:cs typeface="Times New Roman" panose="02020603050405020304" pitchFamily="18" charset="0"/>
              </a:rPr>
              <a:t>brought as willing servants into the work of the Lord</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Saul was more than conquered when he became a preacher of the Gospel he so much hated. Take note of this. </a:t>
            </a:r>
            <a:r>
              <a:rPr lang="en-US" sz="2600" u="sng" kern="100" dirty="0">
                <a:effectLst/>
                <a:latin typeface="Calibri" panose="020F0502020204030204" pitchFamily="34" charset="0"/>
                <a:ea typeface="Calibri" panose="020F0502020204030204" pitchFamily="34" charset="0"/>
                <a:cs typeface="Times New Roman" panose="02020603050405020304" pitchFamily="18" charset="0"/>
              </a:rPr>
              <a:t>To be more than conquerors we must be more than conquered</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It is not enough that we be overcome, there must be </a:t>
            </a:r>
            <a:r>
              <a:rPr lang="en-US" sz="2600" u="sng" kern="100" dirty="0">
                <a:effectLst/>
                <a:latin typeface="Calibri" panose="020F0502020204030204" pitchFamily="34" charset="0"/>
                <a:ea typeface="Calibri" panose="020F0502020204030204" pitchFamily="34" charset="0"/>
                <a:cs typeface="Times New Roman" panose="02020603050405020304" pitchFamily="18" charset="0"/>
              </a:rPr>
              <a:t>the willing and entire surrender of ourselves into the                                 hands of God,   </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to say, to be, and to do                                           all that He may appoint.</a:t>
            </a:r>
          </a:p>
        </p:txBody>
      </p:sp>
      <p:sp>
        <p:nvSpPr>
          <p:cNvPr id="4" name="TextBox 3">
            <a:extLst>
              <a:ext uri="{FF2B5EF4-FFF2-40B4-BE49-F238E27FC236}">
                <a16:creationId xmlns:a16="http://schemas.microsoft.com/office/drawing/2014/main" id="{265C9C3A-2C41-918A-4F25-5CBBCB284794}"/>
              </a:ext>
            </a:extLst>
          </p:cNvPr>
          <p:cNvSpPr txBox="1"/>
          <p:nvPr/>
        </p:nvSpPr>
        <p:spPr>
          <a:xfrm>
            <a:off x="521208" y="6044184"/>
            <a:ext cx="4565968" cy="584775"/>
          </a:xfrm>
          <a:prstGeom prst="rect">
            <a:avLst/>
          </a:prstGeom>
          <a:noFill/>
        </p:spPr>
        <p:txBody>
          <a:bodyPr wrap="square" rtlCol="0">
            <a:spAutoFit/>
          </a:bodyPr>
          <a:lstStyle/>
          <a:p>
            <a:r>
              <a:rPr lang="en-US" sz="3200" b="1" dirty="0">
                <a:latin typeface="Ink Free" panose="03080402000500000000" pitchFamily="66" charset="0"/>
              </a:rPr>
              <a:t>more than conquerors</a:t>
            </a:r>
          </a:p>
        </p:txBody>
      </p:sp>
    </p:spTree>
    <p:extLst>
      <p:ext uri="{BB962C8B-B14F-4D97-AF65-F5344CB8AC3E}">
        <p14:creationId xmlns:p14="http://schemas.microsoft.com/office/powerpoint/2010/main" val="3951923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AD32F-F03B-DA63-7502-3E54167818B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54A90A6-E44E-1F98-510C-A29212DA886F}"/>
              </a:ext>
            </a:extLst>
          </p:cNvPr>
          <p:cNvSpPr txBox="1"/>
          <p:nvPr/>
        </p:nvSpPr>
        <p:spPr>
          <a:xfrm>
            <a:off x="1" y="17928"/>
            <a:ext cx="9144000" cy="584775"/>
          </a:xfrm>
          <a:prstGeom prst="rect">
            <a:avLst/>
          </a:prstGeom>
          <a:solidFill>
            <a:schemeClr val="tx2">
              <a:lumMod val="75000"/>
            </a:schemeClr>
          </a:solidFill>
        </p:spPr>
        <p:txBody>
          <a:bodyPr wrap="square" rtlCol="0">
            <a:spAutoFit/>
          </a:bodyPr>
          <a:lstStyle/>
          <a:p>
            <a:pPr algn="ctr"/>
            <a:r>
              <a:rPr lang="en-US" sz="3200" dirty="0">
                <a:solidFill>
                  <a:schemeClr val="bg1"/>
                </a:solidFill>
                <a:latin typeface="Aharoni" panose="02010803020104030203" pitchFamily="2" charset="-79"/>
                <a:cs typeface="Aharoni" panose="02010803020104030203" pitchFamily="2" charset="-79"/>
              </a:rPr>
              <a:t>More than Conquerors.    Romans 8</a:t>
            </a:r>
          </a:p>
        </p:txBody>
      </p:sp>
      <p:pic>
        <p:nvPicPr>
          <p:cNvPr id="3" name="Picture 2">
            <a:extLst>
              <a:ext uri="{FF2B5EF4-FFF2-40B4-BE49-F238E27FC236}">
                <a16:creationId xmlns:a16="http://schemas.microsoft.com/office/drawing/2014/main" id="{C98BA7F1-90F4-23D5-8984-DE99D770C59E}"/>
              </a:ext>
            </a:extLst>
          </p:cNvPr>
          <p:cNvPicPr>
            <a:picLocks noChangeAspect="1"/>
          </p:cNvPicPr>
          <p:nvPr/>
        </p:nvPicPr>
        <p:blipFill>
          <a:blip r:embed="rId2"/>
          <a:stretch>
            <a:fillRect/>
          </a:stretch>
        </p:blipFill>
        <p:spPr>
          <a:xfrm rot="10800000" flipH="1" flipV="1">
            <a:off x="5873560" y="4805083"/>
            <a:ext cx="3270441" cy="2034990"/>
          </a:xfrm>
          <a:prstGeom prst="rect">
            <a:avLst/>
          </a:prstGeom>
        </p:spPr>
      </p:pic>
      <p:sp>
        <p:nvSpPr>
          <p:cNvPr id="5" name="TextBox 4">
            <a:extLst>
              <a:ext uri="{FF2B5EF4-FFF2-40B4-BE49-F238E27FC236}">
                <a16:creationId xmlns:a16="http://schemas.microsoft.com/office/drawing/2014/main" id="{2CF45788-8788-CE4D-67AF-69ED05F87F72}"/>
              </a:ext>
            </a:extLst>
          </p:cNvPr>
          <p:cNvSpPr txBox="1"/>
          <p:nvPr/>
        </p:nvSpPr>
        <p:spPr>
          <a:xfrm>
            <a:off x="0" y="996130"/>
            <a:ext cx="9144000" cy="584775"/>
          </a:xfrm>
          <a:prstGeom prst="rect">
            <a:avLst/>
          </a:prstGeom>
          <a:noFill/>
        </p:spPr>
        <p:txBody>
          <a:bodyPr wrap="square">
            <a:spAutoFit/>
          </a:bodyPr>
          <a:lstStyle/>
          <a:p>
            <a:pPr algn="ctr"/>
            <a:r>
              <a:rPr lang="en-US" sz="3200" b="1" dirty="0">
                <a:effectLst/>
                <a:latin typeface="Franklin Gothic Demi" panose="020B0703020102020204" pitchFamily="34" charset="0"/>
                <a:ea typeface="Calibri" panose="020F0502020204030204" pitchFamily="34" charset="0"/>
                <a:cs typeface="Times New Roman" panose="02020603050405020304" pitchFamily="18" charset="0"/>
              </a:rPr>
              <a:t>9. We are More than Conquerors </a:t>
            </a:r>
            <a:r>
              <a:rPr lang="en-US" sz="3200" b="1" u="sng" dirty="0">
                <a:effectLst/>
                <a:latin typeface="Franklin Gothic Demi" panose="020B0703020102020204" pitchFamily="34" charset="0"/>
                <a:ea typeface="Calibri" panose="020F0502020204030204" pitchFamily="34" charset="0"/>
                <a:cs typeface="Times New Roman" panose="02020603050405020304" pitchFamily="18" charset="0"/>
              </a:rPr>
              <a:t>through Him</a:t>
            </a:r>
            <a:r>
              <a:rPr lang="en-US" sz="3200" dirty="0">
                <a:effectLst/>
                <a:latin typeface="Franklin Gothic Demi" panose="020B0703020102020204" pitchFamily="34" charset="0"/>
                <a:ea typeface="Calibri" panose="020F0502020204030204" pitchFamily="34" charset="0"/>
                <a:cs typeface="Times New Roman" panose="02020603050405020304" pitchFamily="18" charset="0"/>
              </a:rPr>
              <a:t>.</a:t>
            </a:r>
            <a:endParaRPr lang="en-US" sz="3200" dirty="0">
              <a:latin typeface="Franklin Gothic Demi" panose="020B0703020102020204" pitchFamily="34" charset="0"/>
            </a:endParaRPr>
          </a:p>
        </p:txBody>
      </p:sp>
      <p:sp>
        <p:nvSpPr>
          <p:cNvPr id="4" name="TextBox 3">
            <a:extLst>
              <a:ext uri="{FF2B5EF4-FFF2-40B4-BE49-F238E27FC236}">
                <a16:creationId xmlns:a16="http://schemas.microsoft.com/office/drawing/2014/main" id="{2E6D0034-AB93-DE15-53B1-48AA29463761}"/>
              </a:ext>
            </a:extLst>
          </p:cNvPr>
          <p:cNvSpPr txBox="1"/>
          <p:nvPr/>
        </p:nvSpPr>
        <p:spPr>
          <a:xfrm>
            <a:off x="493776" y="2724912"/>
            <a:ext cx="7141464" cy="1015663"/>
          </a:xfrm>
          <a:prstGeom prst="rect">
            <a:avLst/>
          </a:prstGeom>
          <a:noFill/>
        </p:spPr>
        <p:txBody>
          <a:bodyPr wrap="square" rtlCol="0">
            <a:spAutoFit/>
          </a:bodyPr>
          <a:lstStyle/>
          <a:p>
            <a:r>
              <a:rPr lang="en-US" sz="6000" dirty="0"/>
              <a:t>In Christ “alone”</a:t>
            </a:r>
          </a:p>
        </p:txBody>
      </p:sp>
      <p:sp>
        <p:nvSpPr>
          <p:cNvPr id="8" name="TextBox 7">
            <a:extLst>
              <a:ext uri="{FF2B5EF4-FFF2-40B4-BE49-F238E27FC236}">
                <a16:creationId xmlns:a16="http://schemas.microsoft.com/office/drawing/2014/main" id="{3BE8DC96-46E1-F7CE-840A-29F10D19D773}"/>
              </a:ext>
            </a:extLst>
          </p:cNvPr>
          <p:cNvSpPr txBox="1"/>
          <p:nvPr/>
        </p:nvSpPr>
        <p:spPr>
          <a:xfrm>
            <a:off x="530352" y="4096512"/>
            <a:ext cx="4565968" cy="584775"/>
          </a:xfrm>
          <a:prstGeom prst="rect">
            <a:avLst/>
          </a:prstGeom>
          <a:noFill/>
        </p:spPr>
        <p:txBody>
          <a:bodyPr wrap="square" rtlCol="0">
            <a:spAutoFit/>
          </a:bodyPr>
          <a:lstStyle/>
          <a:p>
            <a:r>
              <a:rPr lang="en-US" sz="3200" b="1" dirty="0">
                <a:latin typeface="Ink Free" panose="03080402000500000000" pitchFamily="66" charset="0"/>
              </a:rPr>
              <a:t>more than conquerors</a:t>
            </a:r>
          </a:p>
        </p:txBody>
      </p:sp>
    </p:spTree>
    <p:extLst>
      <p:ext uri="{BB962C8B-B14F-4D97-AF65-F5344CB8AC3E}">
        <p14:creationId xmlns:p14="http://schemas.microsoft.com/office/powerpoint/2010/main" val="1724383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2B7C0-C410-6498-3C87-8DA2CF26EC9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1D76EF7-8296-C6B5-714A-67374228B311}"/>
              </a:ext>
            </a:extLst>
          </p:cNvPr>
          <p:cNvSpPr txBox="1"/>
          <p:nvPr/>
        </p:nvSpPr>
        <p:spPr>
          <a:xfrm>
            <a:off x="1" y="17928"/>
            <a:ext cx="9144000" cy="584775"/>
          </a:xfrm>
          <a:prstGeom prst="rect">
            <a:avLst/>
          </a:prstGeom>
          <a:solidFill>
            <a:schemeClr val="tx2">
              <a:lumMod val="75000"/>
            </a:schemeClr>
          </a:solidFill>
        </p:spPr>
        <p:txBody>
          <a:bodyPr wrap="square" rtlCol="0">
            <a:spAutoFit/>
          </a:bodyPr>
          <a:lstStyle/>
          <a:p>
            <a:pPr algn="ctr"/>
            <a:r>
              <a:rPr lang="en-US" sz="3200" dirty="0">
                <a:solidFill>
                  <a:schemeClr val="bg1"/>
                </a:solidFill>
                <a:latin typeface="Aharoni" panose="02010803020104030203" pitchFamily="2" charset="-79"/>
                <a:cs typeface="Aharoni" panose="02010803020104030203" pitchFamily="2" charset="-79"/>
              </a:rPr>
              <a:t>More than Conquerors.    Romans 8</a:t>
            </a:r>
          </a:p>
        </p:txBody>
      </p:sp>
      <p:pic>
        <p:nvPicPr>
          <p:cNvPr id="3" name="Picture 2">
            <a:extLst>
              <a:ext uri="{FF2B5EF4-FFF2-40B4-BE49-F238E27FC236}">
                <a16:creationId xmlns:a16="http://schemas.microsoft.com/office/drawing/2014/main" id="{1FA16D8F-10D9-2236-3177-72DF406A4FB7}"/>
              </a:ext>
            </a:extLst>
          </p:cNvPr>
          <p:cNvPicPr>
            <a:picLocks noChangeAspect="1"/>
          </p:cNvPicPr>
          <p:nvPr/>
        </p:nvPicPr>
        <p:blipFill>
          <a:blip r:embed="rId2"/>
          <a:stretch>
            <a:fillRect/>
          </a:stretch>
        </p:blipFill>
        <p:spPr>
          <a:xfrm rot="10800000" flipH="1" flipV="1">
            <a:off x="5873560" y="4805083"/>
            <a:ext cx="3270441" cy="2034990"/>
          </a:xfrm>
          <a:prstGeom prst="rect">
            <a:avLst/>
          </a:prstGeom>
        </p:spPr>
      </p:pic>
      <p:sp>
        <p:nvSpPr>
          <p:cNvPr id="5" name="TextBox 4">
            <a:extLst>
              <a:ext uri="{FF2B5EF4-FFF2-40B4-BE49-F238E27FC236}">
                <a16:creationId xmlns:a16="http://schemas.microsoft.com/office/drawing/2014/main" id="{AFA9DB82-3C05-CA8D-6DED-D59606F49432}"/>
              </a:ext>
            </a:extLst>
          </p:cNvPr>
          <p:cNvSpPr txBox="1"/>
          <p:nvPr/>
        </p:nvSpPr>
        <p:spPr>
          <a:xfrm>
            <a:off x="561108" y="831274"/>
            <a:ext cx="8125691" cy="5322611"/>
          </a:xfrm>
          <a:prstGeom prst="rect">
            <a:avLst/>
          </a:prstGeom>
          <a:noFill/>
        </p:spPr>
        <p:txBody>
          <a:bodyPr wrap="square">
            <a:spAutoFit/>
          </a:bodyPr>
          <a:lstStyle/>
          <a:p>
            <a:pPr marL="0" marR="0">
              <a:lnSpc>
                <a:spcPct val="115000"/>
              </a:lnSpc>
              <a:spcAft>
                <a:spcPts val="800"/>
              </a:spcAft>
              <a:buNone/>
            </a:pPr>
            <a:r>
              <a:rPr lang="en-US" sz="32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Romans 8:35–39</a:t>
            </a:r>
          </a:p>
          <a:p>
            <a:pPr marL="0" marR="0">
              <a:lnSpc>
                <a:spcPct val="115000"/>
              </a:lnSpc>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Rom 8:35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Who shall separate us from the love of Christ? Shall tribulation, or distress, or persecution, or famine, or nakedness, or peril, or sword?</a:t>
            </a:r>
          </a:p>
          <a:p>
            <a:pPr marL="0" marR="0">
              <a:lnSpc>
                <a:spcPct val="115000"/>
              </a:lnSpc>
              <a:spcAft>
                <a:spcPts val="800"/>
              </a:spcAft>
              <a:buNone/>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36 As it is written: "For Your sake we are killed all day long; We are accounted as sheep for the slaughter."</a:t>
            </a:r>
          </a:p>
          <a:p>
            <a:pPr marL="0" marR="0">
              <a:lnSpc>
                <a:spcPct val="115000"/>
              </a:lnSpc>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37 Yet in all these things we are                                 more than conquerors through                                     Him who loved us.</a:t>
            </a:r>
          </a:p>
        </p:txBody>
      </p:sp>
    </p:spTree>
    <p:extLst>
      <p:ext uri="{BB962C8B-B14F-4D97-AF65-F5344CB8AC3E}">
        <p14:creationId xmlns:p14="http://schemas.microsoft.com/office/powerpoint/2010/main" val="2768766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55326-A741-99B7-9CF4-04174D8AD90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C1E78B3-EA39-8D5B-8AAA-A8363FB1EE9E}"/>
              </a:ext>
            </a:extLst>
          </p:cNvPr>
          <p:cNvSpPr txBox="1"/>
          <p:nvPr/>
        </p:nvSpPr>
        <p:spPr>
          <a:xfrm>
            <a:off x="1" y="17928"/>
            <a:ext cx="9144000" cy="584775"/>
          </a:xfrm>
          <a:prstGeom prst="rect">
            <a:avLst/>
          </a:prstGeom>
          <a:solidFill>
            <a:schemeClr val="tx2">
              <a:lumMod val="75000"/>
            </a:schemeClr>
          </a:solidFill>
        </p:spPr>
        <p:txBody>
          <a:bodyPr wrap="square" rtlCol="0">
            <a:spAutoFit/>
          </a:bodyPr>
          <a:lstStyle/>
          <a:p>
            <a:pPr algn="ctr"/>
            <a:r>
              <a:rPr lang="en-US" sz="3200" dirty="0">
                <a:solidFill>
                  <a:schemeClr val="bg1"/>
                </a:solidFill>
                <a:latin typeface="Aharoni" panose="02010803020104030203" pitchFamily="2" charset="-79"/>
                <a:cs typeface="Aharoni" panose="02010803020104030203" pitchFamily="2" charset="-79"/>
              </a:rPr>
              <a:t>More than Conquerors.    Romans 8</a:t>
            </a:r>
          </a:p>
        </p:txBody>
      </p:sp>
      <p:pic>
        <p:nvPicPr>
          <p:cNvPr id="3" name="Picture 2">
            <a:extLst>
              <a:ext uri="{FF2B5EF4-FFF2-40B4-BE49-F238E27FC236}">
                <a16:creationId xmlns:a16="http://schemas.microsoft.com/office/drawing/2014/main" id="{DC33F493-E8AC-9217-7A3A-84FE1EA9BB94}"/>
              </a:ext>
            </a:extLst>
          </p:cNvPr>
          <p:cNvPicPr>
            <a:picLocks noChangeAspect="1"/>
          </p:cNvPicPr>
          <p:nvPr/>
        </p:nvPicPr>
        <p:blipFill>
          <a:blip r:embed="rId2"/>
          <a:stretch>
            <a:fillRect/>
          </a:stretch>
        </p:blipFill>
        <p:spPr>
          <a:xfrm rot="10800000" flipH="1" flipV="1">
            <a:off x="5873560" y="4805083"/>
            <a:ext cx="3270441" cy="2034990"/>
          </a:xfrm>
          <a:prstGeom prst="rect">
            <a:avLst/>
          </a:prstGeom>
        </p:spPr>
      </p:pic>
      <p:sp>
        <p:nvSpPr>
          <p:cNvPr id="5" name="TextBox 4">
            <a:extLst>
              <a:ext uri="{FF2B5EF4-FFF2-40B4-BE49-F238E27FC236}">
                <a16:creationId xmlns:a16="http://schemas.microsoft.com/office/drawing/2014/main" id="{AAE57740-CAFF-09A2-6FB1-956D37000514}"/>
              </a:ext>
            </a:extLst>
          </p:cNvPr>
          <p:cNvSpPr txBox="1"/>
          <p:nvPr/>
        </p:nvSpPr>
        <p:spPr>
          <a:xfrm>
            <a:off x="303780" y="684575"/>
            <a:ext cx="7978588" cy="5800883"/>
          </a:xfrm>
          <a:prstGeom prst="rect">
            <a:avLst/>
          </a:prstGeom>
          <a:noFill/>
        </p:spPr>
        <p:txBody>
          <a:bodyPr wrap="square">
            <a:spAutoFit/>
          </a:bodyPr>
          <a:lstStyle/>
          <a:p>
            <a:pPr marL="0" marR="0">
              <a:lnSpc>
                <a:spcPct val="115000"/>
              </a:lnSpc>
              <a:spcAft>
                <a:spcPts val="800"/>
              </a:spcAft>
              <a:buNone/>
            </a:pPr>
            <a:r>
              <a:rPr lang="en-US" sz="32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Romans 8:38–39</a:t>
            </a:r>
          </a:p>
          <a:p>
            <a:pPr marL="0" marR="0">
              <a:lnSpc>
                <a:spcPct val="115000"/>
              </a:lnSpc>
              <a:spcAft>
                <a:spcPts val="800"/>
              </a:spcAft>
              <a:buNone/>
            </a:pPr>
            <a:r>
              <a:rPr lang="en-US" sz="32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38 </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For I am persuaded that neither </a:t>
            </a:r>
            <a:r>
              <a:rPr lang="en-US" sz="3200" u="sng" kern="100" dirty="0">
                <a:effectLst/>
                <a:latin typeface="Aharoni" panose="02010803020104030203" pitchFamily="2" charset="-79"/>
                <a:ea typeface="Calibri" panose="020F0502020204030204" pitchFamily="34" charset="0"/>
                <a:cs typeface="Aharoni" panose="02010803020104030203" pitchFamily="2" charset="-79"/>
              </a:rPr>
              <a:t>death</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nor </a:t>
            </a:r>
            <a:r>
              <a:rPr lang="en-US" sz="3200" u="sng" kern="100" dirty="0">
                <a:effectLst/>
                <a:latin typeface="Aharoni" panose="02010803020104030203" pitchFamily="2" charset="-79"/>
                <a:ea typeface="Calibri" panose="020F0502020204030204" pitchFamily="34" charset="0"/>
                <a:cs typeface="Aharoni" panose="02010803020104030203" pitchFamily="2" charset="-79"/>
              </a:rPr>
              <a:t>life</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nor </a:t>
            </a:r>
            <a:r>
              <a:rPr lang="en-US" sz="3200" u="sng" kern="100" dirty="0">
                <a:effectLst/>
                <a:latin typeface="Aharoni" panose="02010803020104030203" pitchFamily="2" charset="-79"/>
                <a:ea typeface="Calibri" panose="020F0502020204030204" pitchFamily="34" charset="0"/>
                <a:cs typeface="Aharoni" panose="02010803020104030203" pitchFamily="2" charset="-79"/>
              </a:rPr>
              <a:t>angels</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nor </a:t>
            </a:r>
            <a:r>
              <a:rPr lang="en-US" sz="3200" u="sng" kern="100" dirty="0">
                <a:effectLst/>
                <a:latin typeface="Aharoni" panose="02010803020104030203" pitchFamily="2" charset="-79"/>
                <a:ea typeface="Calibri" panose="020F0502020204030204" pitchFamily="34" charset="0"/>
                <a:cs typeface="Aharoni" panose="02010803020104030203" pitchFamily="2" charset="-79"/>
              </a:rPr>
              <a:t>principalities </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nor </a:t>
            </a:r>
            <a:r>
              <a:rPr lang="en-US" sz="3200" u="sng" kern="100" dirty="0">
                <a:effectLst/>
                <a:latin typeface="Aharoni" panose="02010803020104030203" pitchFamily="2" charset="-79"/>
                <a:ea typeface="Calibri" panose="020F0502020204030204" pitchFamily="34" charset="0"/>
                <a:cs typeface="Aharoni" panose="02010803020104030203" pitchFamily="2" charset="-79"/>
              </a:rPr>
              <a:t>powers</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3200" u="sng" kern="100" dirty="0">
                <a:effectLst/>
                <a:latin typeface="Aharoni" panose="02010803020104030203" pitchFamily="2" charset="-79"/>
                <a:ea typeface="Calibri" panose="020F0502020204030204" pitchFamily="34" charset="0"/>
                <a:cs typeface="Aharoni" panose="02010803020104030203" pitchFamily="2" charset="-79"/>
              </a:rPr>
              <a:t>nor things present</a:t>
            </a:r>
            <a:r>
              <a:rPr lang="en-US" sz="3200" kern="100" dirty="0">
                <a:effectLst/>
                <a:latin typeface="Aharoni" panose="02010803020104030203" pitchFamily="2" charset="-79"/>
                <a:ea typeface="Calibri" panose="020F0502020204030204" pitchFamily="34" charset="0"/>
                <a:cs typeface="Aharoni" panose="02010803020104030203" pitchFamily="2" charset="-79"/>
              </a:rPr>
              <a:t>   nor things to come,</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39 </a:t>
            </a:r>
            <a:r>
              <a:rPr lang="en-US" sz="3200" u="sng" kern="100" dirty="0">
                <a:effectLst/>
                <a:latin typeface="Aharoni" panose="02010803020104030203" pitchFamily="2" charset="-79"/>
                <a:ea typeface="Calibri" panose="020F0502020204030204" pitchFamily="34" charset="0"/>
                <a:cs typeface="Aharoni" panose="02010803020104030203" pitchFamily="2" charset="-79"/>
              </a:rPr>
              <a:t>nor height</a:t>
            </a:r>
            <a:r>
              <a:rPr lang="en-US" sz="3200" kern="100" dirty="0">
                <a:effectLst/>
                <a:latin typeface="Aharoni" panose="02010803020104030203" pitchFamily="2" charset="-79"/>
                <a:ea typeface="Calibri" panose="020F0502020204030204" pitchFamily="34" charset="0"/>
                <a:cs typeface="Aharoni" panose="02010803020104030203" pitchFamily="2" charset="-79"/>
              </a:rPr>
              <a:t>  </a:t>
            </a:r>
            <a:r>
              <a:rPr lang="en-US" sz="3200" u="sng" kern="100" dirty="0">
                <a:effectLst/>
                <a:latin typeface="Aharoni" panose="02010803020104030203" pitchFamily="2" charset="-79"/>
                <a:ea typeface="Calibri" panose="020F0502020204030204" pitchFamily="34" charset="0"/>
                <a:cs typeface="Aharoni" panose="02010803020104030203" pitchFamily="2" charset="-79"/>
              </a:rPr>
              <a:t>nor depth</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3200" u="sng" kern="100" dirty="0">
                <a:effectLst/>
                <a:latin typeface="Aharoni" panose="02010803020104030203" pitchFamily="2" charset="-79"/>
                <a:ea typeface="Calibri" panose="020F0502020204030204" pitchFamily="34" charset="0"/>
                <a:cs typeface="Aharoni" panose="02010803020104030203" pitchFamily="2" charset="-79"/>
              </a:rPr>
              <a:t>nor any other created thing</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shall be able to separate us from the love of God which                                  is </a:t>
            </a:r>
            <a:r>
              <a:rPr lang="en-US" sz="3600" b="1" u="sng"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in Christ Jesus our Lord</a:t>
            </a:r>
            <a:r>
              <a:rPr lang="en-US" sz="3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15000"/>
              </a:lnSpc>
              <a:spcAft>
                <a:spcPts val="800"/>
              </a:spcAft>
              <a:buNone/>
            </a:pP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8455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More than Conquerors">
            <a:extLst>
              <a:ext uri="{FF2B5EF4-FFF2-40B4-BE49-F238E27FC236}">
                <a16:creationId xmlns:a16="http://schemas.microsoft.com/office/drawing/2014/main" id="{1C145708-738F-0127-F4C4-F79A2FE2D5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1" y="582706"/>
            <a:ext cx="9105580" cy="5665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154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BF6E8E-E79D-FA78-3994-37B3AE120EE8}"/>
              </a:ext>
            </a:extLst>
          </p:cNvPr>
          <p:cNvSpPr txBox="1"/>
          <p:nvPr/>
        </p:nvSpPr>
        <p:spPr>
          <a:xfrm>
            <a:off x="640080" y="576072"/>
            <a:ext cx="7900416" cy="5232202"/>
          </a:xfrm>
          <a:prstGeom prst="rect">
            <a:avLst/>
          </a:prstGeom>
          <a:noFill/>
          <a:ln w="38100">
            <a:solidFill>
              <a:schemeClr val="tx1"/>
            </a:solidFill>
          </a:ln>
        </p:spPr>
        <p:txBody>
          <a:bodyPr wrap="square">
            <a:spAutoFit/>
          </a:bodyPr>
          <a:lstStyle/>
          <a:p>
            <a:pPr algn="l" rtl="0"/>
            <a:r>
              <a:rPr lang="en-US" sz="2800" b="1" dirty="0"/>
              <a:t>CONQUER, CONQUEROR</a:t>
            </a:r>
          </a:p>
          <a:p>
            <a:pPr algn="l" rtl="0"/>
            <a:endParaRPr lang="en-US" sz="2800" b="0" dirty="0"/>
          </a:p>
          <a:p>
            <a:pPr algn="l" rtl="0"/>
            <a:r>
              <a:rPr lang="en-US" sz="2800" b="0" dirty="0"/>
              <a:t>1.</a:t>
            </a:r>
            <a:r>
              <a:rPr lang="en-US" sz="2800" b="1" dirty="0"/>
              <a:t> </a:t>
            </a:r>
            <a:r>
              <a:rPr lang="en-US" sz="2800" b="0" dirty="0" err="1"/>
              <a:t>nikao</a:t>
            </a:r>
            <a:r>
              <a:rPr lang="en-US" sz="2800" b="0" dirty="0"/>
              <a:t> (</a:t>
            </a:r>
            <a:r>
              <a:rPr lang="el-GR" sz="2800" b="0" dirty="0"/>
              <a:t>νικάω</a:t>
            </a:r>
            <a:r>
              <a:rPr lang="en-US" sz="2800" b="0" dirty="0"/>
              <a:t>,</a:t>
            </a:r>
            <a:r>
              <a:rPr lang="en-US" sz="2800" b="1" dirty="0"/>
              <a:t> </a:t>
            </a:r>
            <a:r>
              <a:rPr lang="en-US" sz="2800" b="0" dirty="0"/>
              <a:t>3528), “</a:t>
            </a:r>
            <a:r>
              <a:rPr lang="en-US" sz="2800" b="1" u="sng" dirty="0"/>
              <a:t>to overcome</a:t>
            </a:r>
            <a:r>
              <a:rPr lang="en-US" sz="2800" b="0" dirty="0"/>
              <a:t>” (its usual meaning), is translated “conquering” and “to conquer” in</a:t>
            </a:r>
            <a:r>
              <a:rPr lang="en-US" sz="2800" b="1" dirty="0"/>
              <a:t> </a:t>
            </a:r>
            <a:r>
              <a:rPr lang="en-US" sz="2800" b="0" dirty="0"/>
              <a:t>Rev. 6:2. See</a:t>
            </a:r>
            <a:r>
              <a:rPr lang="en-US" sz="2800" b="1" dirty="0"/>
              <a:t> </a:t>
            </a:r>
            <a:r>
              <a:rPr lang="en-US" sz="2800" b="0" dirty="0"/>
              <a:t>overcome,</a:t>
            </a:r>
            <a:r>
              <a:rPr lang="en-US" sz="2800" b="1" dirty="0"/>
              <a:t> </a:t>
            </a:r>
            <a:r>
              <a:rPr lang="en-US" sz="2800" b="1" u="sng" dirty="0"/>
              <a:t>prevail, victory</a:t>
            </a:r>
            <a:r>
              <a:rPr lang="en-US" sz="2800" b="0" dirty="0"/>
              <a:t>.</a:t>
            </a:r>
          </a:p>
          <a:p>
            <a:pPr algn="l" rtl="0"/>
            <a:r>
              <a:rPr lang="en-US" sz="2800" dirty="0"/>
              <a:t>2. </a:t>
            </a:r>
            <a:r>
              <a:rPr lang="en-US" sz="2800" dirty="0" err="1"/>
              <a:t>hupernikao</a:t>
            </a:r>
            <a:r>
              <a:rPr lang="en-US" sz="2800" dirty="0"/>
              <a:t> (</a:t>
            </a:r>
            <a:r>
              <a:rPr lang="el-GR" sz="2800" dirty="0"/>
              <a:t>ὑπερνικάω</a:t>
            </a:r>
            <a:r>
              <a:rPr lang="en-US" sz="2800" dirty="0"/>
              <a:t>, 5245), “</a:t>
            </a:r>
            <a:r>
              <a:rPr lang="en-US" sz="2800" b="1" u="sng" dirty="0"/>
              <a:t>to be more than conqueror</a:t>
            </a:r>
            <a:r>
              <a:rPr lang="en-US" sz="2800" dirty="0"/>
              <a:t>” (</a:t>
            </a:r>
            <a:r>
              <a:rPr lang="en-US" sz="2800" dirty="0" err="1"/>
              <a:t>huper</a:t>
            </a:r>
            <a:r>
              <a:rPr lang="en-US" sz="2800" dirty="0"/>
              <a:t>, “over,” and No. 1), “</a:t>
            </a:r>
            <a:r>
              <a:rPr lang="en-US" sz="2800" b="1" u="sng" dirty="0"/>
              <a:t>to gain a surpassing victory</a:t>
            </a:r>
            <a:r>
              <a:rPr lang="en-US" sz="2800" dirty="0"/>
              <a:t>,” is found in Rom. 8:37, lit., “we are </a:t>
            </a:r>
            <a:r>
              <a:rPr lang="en-US" sz="2800" b="1" u="sng" dirty="0"/>
              <a:t>hyper-conquerors</a:t>
            </a:r>
            <a:r>
              <a:rPr lang="en-US" sz="2800" dirty="0"/>
              <a:t>,” i.e., we are </a:t>
            </a:r>
            <a:r>
              <a:rPr lang="en-US" sz="2800" b="1" u="sng" dirty="0"/>
              <a:t>pre-eminently victorious</a:t>
            </a:r>
          </a:p>
          <a:p>
            <a:pPr algn="l" rtl="0"/>
            <a:endParaRPr lang="en-US" dirty="0"/>
          </a:p>
          <a:p>
            <a:r>
              <a:rPr lang="en-US" b="0" i="0" u="none" strike="noStrike" baseline="0" dirty="0"/>
              <a:t> W. E. Vine, Merrill F. Unger, and William White Jr., </a:t>
            </a:r>
            <a:r>
              <a:rPr lang="en-US" b="0" i="1" u="sng" strike="noStrike" baseline="0" dirty="0">
                <a:solidFill>
                  <a:srgbClr val="0000FF"/>
                </a:solidFill>
                <a:hlinkClick r:id="rId2"/>
              </a:rPr>
              <a:t>Vine’s Complete Expository Dictionary of Old and New Testament Words</a:t>
            </a:r>
            <a:r>
              <a:rPr lang="en-US" b="0" i="0" u="none" strike="noStrike" baseline="0" dirty="0">
                <a:solidFill>
                  <a:srgbClr val="0000FF"/>
                </a:solidFill>
                <a:hlinkClick r:id="rId2"/>
              </a:rPr>
              <a:t> (Nashville, TN: T. Nelson, 1996), 122.</a:t>
            </a:r>
          </a:p>
        </p:txBody>
      </p:sp>
    </p:spTree>
    <p:extLst>
      <p:ext uri="{BB962C8B-B14F-4D97-AF65-F5344CB8AC3E}">
        <p14:creationId xmlns:p14="http://schemas.microsoft.com/office/powerpoint/2010/main" val="3690601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90A90-C70E-36DE-3185-B569DEEDF79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0031982-4D87-8CF5-5BCE-CD4FA0E45317}"/>
              </a:ext>
            </a:extLst>
          </p:cNvPr>
          <p:cNvSpPr txBox="1"/>
          <p:nvPr/>
        </p:nvSpPr>
        <p:spPr>
          <a:xfrm>
            <a:off x="1" y="17928"/>
            <a:ext cx="9144000" cy="584775"/>
          </a:xfrm>
          <a:prstGeom prst="rect">
            <a:avLst/>
          </a:prstGeom>
          <a:solidFill>
            <a:schemeClr val="tx2">
              <a:lumMod val="75000"/>
            </a:schemeClr>
          </a:solidFill>
        </p:spPr>
        <p:txBody>
          <a:bodyPr wrap="square" rtlCol="0">
            <a:spAutoFit/>
          </a:bodyPr>
          <a:lstStyle/>
          <a:p>
            <a:pPr algn="ctr"/>
            <a:r>
              <a:rPr lang="en-US" sz="3200" dirty="0">
                <a:solidFill>
                  <a:schemeClr val="bg1"/>
                </a:solidFill>
                <a:latin typeface="Aharoni" panose="02010803020104030203" pitchFamily="2" charset="-79"/>
                <a:cs typeface="Aharoni" panose="02010803020104030203" pitchFamily="2" charset="-79"/>
              </a:rPr>
              <a:t>More than Conquerors.    Romans 8</a:t>
            </a:r>
          </a:p>
        </p:txBody>
      </p:sp>
      <p:pic>
        <p:nvPicPr>
          <p:cNvPr id="3" name="Picture 2">
            <a:extLst>
              <a:ext uri="{FF2B5EF4-FFF2-40B4-BE49-F238E27FC236}">
                <a16:creationId xmlns:a16="http://schemas.microsoft.com/office/drawing/2014/main" id="{BCB13156-DB07-BDC8-D54D-5173C96408B9}"/>
              </a:ext>
            </a:extLst>
          </p:cNvPr>
          <p:cNvPicPr>
            <a:picLocks noChangeAspect="1"/>
          </p:cNvPicPr>
          <p:nvPr/>
        </p:nvPicPr>
        <p:blipFill>
          <a:blip r:embed="rId2"/>
          <a:stretch>
            <a:fillRect/>
          </a:stretch>
        </p:blipFill>
        <p:spPr>
          <a:xfrm rot="10800000" flipH="1" flipV="1">
            <a:off x="5873560" y="4805083"/>
            <a:ext cx="3270441" cy="2034990"/>
          </a:xfrm>
          <a:prstGeom prst="rect">
            <a:avLst/>
          </a:prstGeom>
        </p:spPr>
      </p:pic>
      <p:sp>
        <p:nvSpPr>
          <p:cNvPr id="5" name="TextBox 4">
            <a:extLst>
              <a:ext uri="{FF2B5EF4-FFF2-40B4-BE49-F238E27FC236}">
                <a16:creationId xmlns:a16="http://schemas.microsoft.com/office/drawing/2014/main" id="{F01E2A0C-7EA9-D980-3118-E365414F0FE0}"/>
              </a:ext>
            </a:extLst>
          </p:cNvPr>
          <p:cNvSpPr txBox="1"/>
          <p:nvPr/>
        </p:nvSpPr>
        <p:spPr>
          <a:xfrm>
            <a:off x="0" y="1019658"/>
            <a:ext cx="9144000" cy="625428"/>
          </a:xfrm>
          <a:prstGeom prst="rect">
            <a:avLst/>
          </a:prstGeom>
          <a:noFill/>
        </p:spPr>
        <p:txBody>
          <a:bodyPr wrap="square">
            <a:spAutoFit/>
          </a:bodyPr>
          <a:lstStyle/>
          <a:p>
            <a:pPr marL="0" marR="0" algn="ctr">
              <a:lnSpc>
                <a:spcPct val="115000"/>
              </a:lnSpc>
              <a:spcAft>
                <a:spcPts val="800"/>
              </a:spcAft>
            </a:pPr>
            <a:r>
              <a:rPr lang="en-US" sz="32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The Love Of God</a:t>
            </a:r>
            <a:endParaRPr lang="en-US" sz="32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3A60E10-7920-0AAA-7176-9887C3D81D4C}"/>
              </a:ext>
            </a:extLst>
          </p:cNvPr>
          <p:cNvSpPr txBox="1"/>
          <p:nvPr/>
        </p:nvSpPr>
        <p:spPr>
          <a:xfrm>
            <a:off x="498764" y="1759387"/>
            <a:ext cx="6400800" cy="646331"/>
          </a:xfrm>
          <a:prstGeom prst="rect">
            <a:avLst/>
          </a:prstGeom>
          <a:noFill/>
        </p:spPr>
        <p:txBody>
          <a:bodyPr wrap="square">
            <a:spAutoFit/>
          </a:bodyPr>
          <a:lstStyle/>
          <a:p>
            <a:r>
              <a:rPr lang="en-US" sz="3600" b="1" dirty="0">
                <a:effectLst/>
                <a:latin typeface="Franklin Gothic Demi" panose="020B0703020102020204" pitchFamily="34" charset="0"/>
                <a:ea typeface="Calibri" panose="020F0502020204030204" pitchFamily="34" charset="0"/>
                <a:cs typeface="Times New Roman" panose="02020603050405020304" pitchFamily="18" charset="0"/>
              </a:rPr>
              <a:t>1. Nature of It. </a:t>
            </a:r>
            <a:endParaRPr lang="en-US" sz="3600" b="1" dirty="0">
              <a:latin typeface="Franklin Gothic Demi" panose="020B0703020102020204" pitchFamily="34" charset="0"/>
            </a:endParaRPr>
          </a:p>
        </p:txBody>
      </p:sp>
      <p:sp>
        <p:nvSpPr>
          <p:cNvPr id="8" name="TextBox 7">
            <a:extLst>
              <a:ext uri="{FF2B5EF4-FFF2-40B4-BE49-F238E27FC236}">
                <a16:creationId xmlns:a16="http://schemas.microsoft.com/office/drawing/2014/main" id="{B2506E67-A6E8-9186-503E-2B0341501CF8}"/>
              </a:ext>
            </a:extLst>
          </p:cNvPr>
          <p:cNvSpPr txBox="1"/>
          <p:nvPr/>
        </p:nvSpPr>
        <p:spPr>
          <a:xfrm>
            <a:off x="498763" y="2595823"/>
            <a:ext cx="8376295" cy="3241528"/>
          </a:xfrm>
          <a:prstGeom prst="rect">
            <a:avLst/>
          </a:prstGeom>
          <a:noFill/>
        </p:spPr>
        <p:txBody>
          <a:bodyPr wrap="square" rtlCol="0">
            <a:spAutoFit/>
          </a:bodyPr>
          <a:lstStyle/>
          <a:p>
            <a:pPr marL="0" marR="0">
              <a:lnSpc>
                <a:spcPct val="115000"/>
              </a:lnSpc>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“The love of God.” God is love, so that in manifesting His love He manifests Himself. </a:t>
            </a:r>
            <a:endParaRPr lang="en-US" sz="2800"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pPr>
            <a:r>
              <a:rPr lang="en-US" sz="28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1John 4:10 In this is love, not that we loved God, </a:t>
            </a:r>
            <a:r>
              <a:rPr lang="en-US" sz="2800" b="1" u="sng"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but that He loved us </a:t>
            </a:r>
            <a:r>
              <a:rPr lang="en-US" sz="28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and </a:t>
            </a:r>
            <a:r>
              <a:rPr lang="en-US" sz="2800" b="1" u="sng"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sent His Son </a:t>
            </a:r>
            <a:r>
              <a:rPr lang="en-US" sz="28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to be </a:t>
            </a:r>
            <a:r>
              <a:rPr lang="en-US" sz="2800" b="1" u="sng"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the propitiation for our sins.</a:t>
            </a:r>
            <a:endParaRPr lang="en-US" sz="2800" b="1" u="sng" kern="1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Behold, what love!</a:t>
            </a:r>
          </a:p>
        </p:txBody>
      </p:sp>
      <p:sp>
        <p:nvSpPr>
          <p:cNvPr id="4" name="TextBox 3">
            <a:extLst>
              <a:ext uri="{FF2B5EF4-FFF2-40B4-BE49-F238E27FC236}">
                <a16:creationId xmlns:a16="http://schemas.microsoft.com/office/drawing/2014/main" id="{2389BFCC-6D43-DF79-CADB-A679C51BF38C}"/>
              </a:ext>
            </a:extLst>
          </p:cNvPr>
          <p:cNvSpPr txBox="1"/>
          <p:nvPr/>
        </p:nvSpPr>
        <p:spPr>
          <a:xfrm>
            <a:off x="530352" y="5980176"/>
            <a:ext cx="4565968" cy="584775"/>
          </a:xfrm>
          <a:prstGeom prst="rect">
            <a:avLst/>
          </a:prstGeom>
          <a:noFill/>
        </p:spPr>
        <p:txBody>
          <a:bodyPr wrap="square" rtlCol="0">
            <a:spAutoFit/>
          </a:bodyPr>
          <a:lstStyle/>
          <a:p>
            <a:r>
              <a:rPr lang="en-US" sz="3200" b="1" dirty="0">
                <a:latin typeface="Ink Free" panose="03080402000500000000" pitchFamily="66" charset="0"/>
              </a:rPr>
              <a:t>more than conquerors</a:t>
            </a:r>
          </a:p>
        </p:txBody>
      </p:sp>
    </p:spTree>
    <p:extLst>
      <p:ext uri="{BB962C8B-B14F-4D97-AF65-F5344CB8AC3E}">
        <p14:creationId xmlns:p14="http://schemas.microsoft.com/office/powerpoint/2010/main" val="2847228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E9A52-F328-A0F7-5C46-C25C0278AA9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E5E85F0-FBFC-5F7F-5D6B-C13F75A3C515}"/>
              </a:ext>
            </a:extLst>
          </p:cNvPr>
          <p:cNvSpPr txBox="1"/>
          <p:nvPr/>
        </p:nvSpPr>
        <p:spPr>
          <a:xfrm>
            <a:off x="1" y="17928"/>
            <a:ext cx="9144000" cy="584775"/>
          </a:xfrm>
          <a:prstGeom prst="rect">
            <a:avLst/>
          </a:prstGeom>
          <a:solidFill>
            <a:schemeClr val="tx2">
              <a:lumMod val="75000"/>
            </a:schemeClr>
          </a:solidFill>
        </p:spPr>
        <p:txBody>
          <a:bodyPr wrap="square" rtlCol="0">
            <a:spAutoFit/>
          </a:bodyPr>
          <a:lstStyle/>
          <a:p>
            <a:pPr algn="ctr"/>
            <a:r>
              <a:rPr lang="en-US" sz="3200" dirty="0">
                <a:solidFill>
                  <a:schemeClr val="bg1"/>
                </a:solidFill>
                <a:latin typeface="Aharoni" panose="02010803020104030203" pitchFamily="2" charset="-79"/>
                <a:cs typeface="Aharoni" panose="02010803020104030203" pitchFamily="2" charset="-79"/>
              </a:rPr>
              <a:t>More than Conquerors.    Romans 8</a:t>
            </a:r>
          </a:p>
        </p:txBody>
      </p:sp>
      <p:pic>
        <p:nvPicPr>
          <p:cNvPr id="3" name="Picture 2">
            <a:extLst>
              <a:ext uri="{FF2B5EF4-FFF2-40B4-BE49-F238E27FC236}">
                <a16:creationId xmlns:a16="http://schemas.microsoft.com/office/drawing/2014/main" id="{0F9250C2-776C-B385-1461-BA59C6DD481C}"/>
              </a:ext>
            </a:extLst>
          </p:cNvPr>
          <p:cNvPicPr>
            <a:picLocks noChangeAspect="1"/>
          </p:cNvPicPr>
          <p:nvPr/>
        </p:nvPicPr>
        <p:blipFill>
          <a:blip r:embed="rId2"/>
          <a:stretch>
            <a:fillRect/>
          </a:stretch>
        </p:blipFill>
        <p:spPr>
          <a:xfrm rot="10800000" flipH="1" flipV="1">
            <a:off x="5873560" y="4805083"/>
            <a:ext cx="3270441" cy="2034990"/>
          </a:xfrm>
          <a:prstGeom prst="rect">
            <a:avLst/>
          </a:prstGeom>
        </p:spPr>
      </p:pic>
      <p:sp>
        <p:nvSpPr>
          <p:cNvPr id="5" name="TextBox 4">
            <a:extLst>
              <a:ext uri="{FF2B5EF4-FFF2-40B4-BE49-F238E27FC236}">
                <a16:creationId xmlns:a16="http://schemas.microsoft.com/office/drawing/2014/main" id="{824E0317-A334-1E6B-09F4-F4B1E80621A4}"/>
              </a:ext>
            </a:extLst>
          </p:cNvPr>
          <p:cNvSpPr txBox="1"/>
          <p:nvPr/>
        </p:nvSpPr>
        <p:spPr>
          <a:xfrm>
            <a:off x="0" y="1019658"/>
            <a:ext cx="9144000" cy="625428"/>
          </a:xfrm>
          <a:prstGeom prst="rect">
            <a:avLst/>
          </a:prstGeom>
          <a:noFill/>
        </p:spPr>
        <p:txBody>
          <a:bodyPr wrap="square">
            <a:spAutoFit/>
          </a:bodyPr>
          <a:lstStyle/>
          <a:p>
            <a:pPr marL="0" marR="0" algn="ctr">
              <a:lnSpc>
                <a:spcPct val="115000"/>
              </a:lnSpc>
              <a:spcAft>
                <a:spcPts val="800"/>
              </a:spcAft>
            </a:pPr>
            <a:r>
              <a:rPr lang="en-US" sz="32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The Love Of God</a:t>
            </a:r>
            <a:endParaRPr lang="en-US" sz="32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2709F7A2-0EF7-2968-713E-9849A0E7A3FF}"/>
              </a:ext>
            </a:extLst>
          </p:cNvPr>
          <p:cNvSpPr txBox="1"/>
          <p:nvPr/>
        </p:nvSpPr>
        <p:spPr>
          <a:xfrm>
            <a:off x="498764" y="1759387"/>
            <a:ext cx="6400800" cy="646331"/>
          </a:xfrm>
          <a:prstGeom prst="rect">
            <a:avLst/>
          </a:prstGeom>
          <a:noFill/>
        </p:spPr>
        <p:txBody>
          <a:bodyPr wrap="square">
            <a:spAutoFit/>
          </a:bodyPr>
          <a:lstStyle/>
          <a:p>
            <a:r>
              <a:rPr lang="en-US" sz="3600" b="1" dirty="0">
                <a:effectLst/>
                <a:latin typeface="Franklin Gothic Demi" panose="020B0703020102020204" pitchFamily="34" charset="0"/>
                <a:ea typeface="Calibri" panose="020F0502020204030204" pitchFamily="34" charset="0"/>
                <a:cs typeface="Times New Roman" panose="02020603050405020304" pitchFamily="18" charset="0"/>
              </a:rPr>
              <a:t>2. The Channel of It</a:t>
            </a:r>
            <a:r>
              <a:rPr lang="en-US" sz="3600" dirty="0">
                <a:effectLst/>
                <a:latin typeface="Franklin Gothic Demi" panose="020B0703020102020204" pitchFamily="34" charset="0"/>
                <a:ea typeface="Calibri" panose="020F0502020204030204" pitchFamily="34" charset="0"/>
                <a:cs typeface="Times New Roman" panose="02020603050405020304" pitchFamily="18" charset="0"/>
              </a:rPr>
              <a:t>. </a:t>
            </a:r>
            <a:endParaRPr lang="en-US" sz="3600" dirty="0">
              <a:latin typeface="Franklin Gothic Demi" panose="020B0703020102020204" pitchFamily="34" charset="0"/>
            </a:endParaRPr>
          </a:p>
        </p:txBody>
      </p:sp>
      <p:sp>
        <p:nvSpPr>
          <p:cNvPr id="6" name="TextBox 5">
            <a:extLst>
              <a:ext uri="{FF2B5EF4-FFF2-40B4-BE49-F238E27FC236}">
                <a16:creationId xmlns:a16="http://schemas.microsoft.com/office/drawing/2014/main" id="{83DA069D-9E22-6074-577C-1DB7742059BD}"/>
              </a:ext>
            </a:extLst>
          </p:cNvPr>
          <p:cNvSpPr txBox="1"/>
          <p:nvPr/>
        </p:nvSpPr>
        <p:spPr>
          <a:xfrm>
            <a:off x="457199" y="2652110"/>
            <a:ext cx="8498541" cy="2045303"/>
          </a:xfrm>
          <a:prstGeom prst="rect">
            <a:avLst/>
          </a:prstGeom>
          <a:noFill/>
        </p:spPr>
        <p:txBody>
          <a:bodyPr wrap="square">
            <a:spAutoFit/>
          </a:bodyPr>
          <a:lstStyle/>
          <a:p>
            <a:pPr marL="0" marR="0">
              <a:lnSpc>
                <a:spcPct val="115000"/>
              </a:lnSpc>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“Which is in Christ Jesus.” He is the Mediator between God and men, the Ladder that reaches from earth to Heaven. In Him was manifested the love of God toward us that we might live through Him. “I am the Way.”</a:t>
            </a:r>
          </a:p>
        </p:txBody>
      </p:sp>
      <p:sp>
        <p:nvSpPr>
          <p:cNvPr id="4" name="TextBox 3">
            <a:extLst>
              <a:ext uri="{FF2B5EF4-FFF2-40B4-BE49-F238E27FC236}">
                <a16:creationId xmlns:a16="http://schemas.microsoft.com/office/drawing/2014/main" id="{3FB45037-70D6-BAF1-20A1-576E408EA888}"/>
              </a:ext>
            </a:extLst>
          </p:cNvPr>
          <p:cNvSpPr txBox="1"/>
          <p:nvPr/>
        </p:nvSpPr>
        <p:spPr>
          <a:xfrm>
            <a:off x="484632" y="4773168"/>
            <a:ext cx="4565968" cy="584775"/>
          </a:xfrm>
          <a:prstGeom prst="rect">
            <a:avLst/>
          </a:prstGeom>
          <a:noFill/>
        </p:spPr>
        <p:txBody>
          <a:bodyPr wrap="square" rtlCol="0">
            <a:spAutoFit/>
          </a:bodyPr>
          <a:lstStyle/>
          <a:p>
            <a:r>
              <a:rPr lang="en-US" sz="3200" b="1" dirty="0">
                <a:latin typeface="Ink Free" panose="03080402000500000000" pitchFamily="66" charset="0"/>
              </a:rPr>
              <a:t>more than conquerors</a:t>
            </a:r>
          </a:p>
        </p:txBody>
      </p:sp>
    </p:spTree>
    <p:extLst>
      <p:ext uri="{BB962C8B-B14F-4D97-AF65-F5344CB8AC3E}">
        <p14:creationId xmlns:p14="http://schemas.microsoft.com/office/powerpoint/2010/main" val="1088090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13AE6-4629-28AC-C01C-1D752D61290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5D93F94-1D5B-F4A5-8C68-22E945BF2778}"/>
              </a:ext>
            </a:extLst>
          </p:cNvPr>
          <p:cNvSpPr txBox="1"/>
          <p:nvPr/>
        </p:nvSpPr>
        <p:spPr>
          <a:xfrm>
            <a:off x="1" y="17928"/>
            <a:ext cx="9144000" cy="584775"/>
          </a:xfrm>
          <a:prstGeom prst="rect">
            <a:avLst/>
          </a:prstGeom>
          <a:solidFill>
            <a:schemeClr val="tx2">
              <a:lumMod val="75000"/>
            </a:schemeClr>
          </a:solidFill>
        </p:spPr>
        <p:txBody>
          <a:bodyPr wrap="square" rtlCol="0">
            <a:spAutoFit/>
          </a:bodyPr>
          <a:lstStyle/>
          <a:p>
            <a:pPr algn="ctr"/>
            <a:r>
              <a:rPr lang="en-US" sz="3200" dirty="0">
                <a:solidFill>
                  <a:schemeClr val="bg1"/>
                </a:solidFill>
                <a:latin typeface="Aharoni" panose="02010803020104030203" pitchFamily="2" charset="-79"/>
                <a:cs typeface="Aharoni" panose="02010803020104030203" pitchFamily="2" charset="-79"/>
              </a:rPr>
              <a:t>More than Conquerors.    Romans 8</a:t>
            </a:r>
          </a:p>
        </p:txBody>
      </p:sp>
      <p:pic>
        <p:nvPicPr>
          <p:cNvPr id="3" name="Picture 2">
            <a:extLst>
              <a:ext uri="{FF2B5EF4-FFF2-40B4-BE49-F238E27FC236}">
                <a16:creationId xmlns:a16="http://schemas.microsoft.com/office/drawing/2014/main" id="{30AE0403-39C0-D234-B9A3-8708FA3392BD}"/>
              </a:ext>
            </a:extLst>
          </p:cNvPr>
          <p:cNvPicPr>
            <a:picLocks noChangeAspect="1"/>
          </p:cNvPicPr>
          <p:nvPr/>
        </p:nvPicPr>
        <p:blipFill>
          <a:blip r:embed="rId2"/>
          <a:stretch>
            <a:fillRect/>
          </a:stretch>
        </p:blipFill>
        <p:spPr>
          <a:xfrm rot="10800000" flipH="1" flipV="1">
            <a:off x="5873560" y="4805083"/>
            <a:ext cx="3270441" cy="2034990"/>
          </a:xfrm>
          <a:prstGeom prst="rect">
            <a:avLst/>
          </a:prstGeom>
        </p:spPr>
      </p:pic>
      <p:sp>
        <p:nvSpPr>
          <p:cNvPr id="5" name="TextBox 4">
            <a:extLst>
              <a:ext uri="{FF2B5EF4-FFF2-40B4-BE49-F238E27FC236}">
                <a16:creationId xmlns:a16="http://schemas.microsoft.com/office/drawing/2014/main" id="{42C76692-928B-B540-DEEE-6AADB832BF97}"/>
              </a:ext>
            </a:extLst>
          </p:cNvPr>
          <p:cNvSpPr txBox="1"/>
          <p:nvPr/>
        </p:nvSpPr>
        <p:spPr>
          <a:xfrm>
            <a:off x="0" y="1019658"/>
            <a:ext cx="9144000" cy="625428"/>
          </a:xfrm>
          <a:prstGeom prst="rect">
            <a:avLst/>
          </a:prstGeom>
          <a:noFill/>
        </p:spPr>
        <p:txBody>
          <a:bodyPr wrap="square">
            <a:spAutoFit/>
          </a:bodyPr>
          <a:lstStyle/>
          <a:p>
            <a:pPr marL="0" marR="0" algn="ctr">
              <a:lnSpc>
                <a:spcPct val="115000"/>
              </a:lnSpc>
              <a:spcAft>
                <a:spcPts val="800"/>
              </a:spcAft>
            </a:pPr>
            <a:r>
              <a:rPr lang="en-US" sz="32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The Love Of God</a:t>
            </a:r>
            <a:endParaRPr lang="en-US" sz="32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FD4EE7B-715E-EF14-4B3D-2B858E2C664A}"/>
              </a:ext>
            </a:extLst>
          </p:cNvPr>
          <p:cNvSpPr txBox="1"/>
          <p:nvPr/>
        </p:nvSpPr>
        <p:spPr>
          <a:xfrm>
            <a:off x="498764" y="1759387"/>
            <a:ext cx="6400800" cy="646331"/>
          </a:xfrm>
          <a:prstGeom prst="rect">
            <a:avLst/>
          </a:prstGeom>
          <a:noFill/>
        </p:spPr>
        <p:txBody>
          <a:bodyPr wrap="square">
            <a:spAutoFit/>
          </a:bodyPr>
          <a:lstStyle/>
          <a:p>
            <a:r>
              <a:rPr lang="en-US" sz="3600" b="1" dirty="0">
                <a:effectLst/>
                <a:latin typeface="Franklin Gothic Demi" panose="020B0703020102020204" pitchFamily="34" charset="0"/>
                <a:ea typeface="Calibri" panose="020F0502020204030204" pitchFamily="34" charset="0"/>
                <a:cs typeface="Times New Roman" panose="02020603050405020304" pitchFamily="18" charset="0"/>
              </a:rPr>
              <a:t>3. The </a:t>
            </a:r>
            <a:r>
              <a:rPr lang="en-US" sz="3600" b="1" dirty="0">
                <a:latin typeface="Franklin Gothic Demi" panose="020B0703020102020204" pitchFamily="34" charset="0"/>
              </a:rPr>
              <a:t>Objects Of It</a:t>
            </a:r>
            <a:r>
              <a:rPr lang="en-US" sz="3600" dirty="0">
                <a:latin typeface="Franklin Gothic Demi" panose="020B0703020102020204" pitchFamily="34" charset="0"/>
              </a:rPr>
              <a:t>. </a:t>
            </a:r>
            <a:r>
              <a:rPr lang="en-US" sz="3600" dirty="0">
                <a:effectLst/>
                <a:latin typeface="Franklin Gothic Demi" panose="020B0703020102020204" pitchFamily="34" charset="0"/>
                <a:ea typeface="Calibri" panose="020F0502020204030204" pitchFamily="34" charset="0"/>
                <a:cs typeface="Times New Roman" panose="02020603050405020304" pitchFamily="18" charset="0"/>
              </a:rPr>
              <a:t> </a:t>
            </a:r>
            <a:endParaRPr lang="en-US" sz="3600" dirty="0">
              <a:latin typeface="Franklin Gothic Demi" panose="020B0703020102020204" pitchFamily="34" charset="0"/>
            </a:endParaRPr>
          </a:p>
        </p:txBody>
      </p:sp>
      <p:sp>
        <p:nvSpPr>
          <p:cNvPr id="6" name="TextBox 5">
            <a:extLst>
              <a:ext uri="{FF2B5EF4-FFF2-40B4-BE49-F238E27FC236}">
                <a16:creationId xmlns:a16="http://schemas.microsoft.com/office/drawing/2014/main" id="{9785621F-8AFF-69DF-492C-50245AC17E4E}"/>
              </a:ext>
            </a:extLst>
          </p:cNvPr>
          <p:cNvSpPr txBox="1"/>
          <p:nvPr/>
        </p:nvSpPr>
        <p:spPr>
          <a:xfrm>
            <a:off x="564776" y="2617694"/>
            <a:ext cx="8193742" cy="2753190"/>
          </a:xfrm>
          <a:prstGeom prst="rect">
            <a:avLst/>
          </a:prstGeom>
          <a:noFill/>
        </p:spPr>
        <p:txBody>
          <a:bodyPr wrap="square">
            <a:spAutoFit/>
          </a:bodyPr>
          <a:lstStyle/>
          <a:p>
            <a:pPr marL="0" marR="0">
              <a:lnSpc>
                <a:spcPct val="115000"/>
              </a:lnSpc>
              <a:spcAft>
                <a:spcPts val="800"/>
              </a:spcAft>
            </a:pP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4000" u="sng" kern="100" dirty="0">
                <a:effectLst/>
                <a:latin typeface="Calibri" panose="020F0502020204030204" pitchFamily="34" charset="0"/>
                <a:ea typeface="Calibri" panose="020F0502020204030204" pitchFamily="34" charset="0"/>
                <a:cs typeface="Times New Roman" panose="02020603050405020304" pitchFamily="18" charset="0"/>
              </a:rPr>
              <a:t>Us</a:t>
            </a: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He loved us and gave Himself for us (John 3:16). Herein is love, not that we loved God, but that He loved us, and sent His Son to be the propitiation for our sins. Us, even when we were dead in trespasses and sin.</a:t>
            </a:r>
          </a:p>
        </p:txBody>
      </p:sp>
      <p:sp>
        <p:nvSpPr>
          <p:cNvPr id="4" name="TextBox 3">
            <a:extLst>
              <a:ext uri="{FF2B5EF4-FFF2-40B4-BE49-F238E27FC236}">
                <a16:creationId xmlns:a16="http://schemas.microsoft.com/office/drawing/2014/main" id="{C4A3508E-6822-220F-8549-10A2A5765BA6}"/>
              </a:ext>
            </a:extLst>
          </p:cNvPr>
          <p:cNvSpPr txBox="1"/>
          <p:nvPr/>
        </p:nvSpPr>
        <p:spPr>
          <a:xfrm>
            <a:off x="566928" y="5376672"/>
            <a:ext cx="4565968" cy="584775"/>
          </a:xfrm>
          <a:prstGeom prst="rect">
            <a:avLst/>
          </a:prstGeom>
          <a:noFill/>
        </p:spPr>
        <p:txBody>
          <a:bodyPr wrap="square" rtlCol="0">
            <a:spAutoFit/>
          </a:bodyPr>
          <a:lstStyle/>
          <a:p>
            <a:r>
              <a:rPr lang="en-US" sz="3200" b="1" dirty="0">
                <a:latin typeface="Ink Free" panose="03080402000500000000" pitchFamily="66" charset="0"/>
              </a:rPr>
              <a:t>more than conquerors</a:t>
            </a:r>
          </a:p>
        </p:txBody>
      </p:sp>
    </p:spTree>
    <p:extLst>
      <p:ext uri="{BB962C8B-B14F-4D97-AF65-F5344CB8AC3E}">
        <p14:creationId xmlns:p14="http://schemas.microsoft.com/office/powerpoint/2010/main" val="2020223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272DA-C4E4-F681-4056-5ED09489253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B3153D2-84DB-39FA-039B-613A96A8903B}"/>
              </a:ext>
            </a:extLst>
          </p:cNvPr>
          <p:cNvSpPr txBox="1"/>
          <p:nvPr/>
        </p:nvSpPr>
        <p:spPr>
          <a:xfrm>
            <a:off x="1" y="17928"/>
            <a:ext cx="9144000" cy="584775"/>
          </a:xfrm>
          <a:prstGeom prst="rect">
            <a:avLst/>
          </a:prstGeom>
          <a:solidFill>
            <a:schemeClr val="tx2">
              <a:lumMod val="75000"/>
            </a:schemeClr>
          </a:solidFill>
        </p:spPr>
        <p:txBody>
          <a:bodyPr wrap="square" rtlCol="0">
            <a:spAutoFit/>
          </a:bodyPr>
          <a:lstStyle/>
          <a:p>
            <a:pPr algn="ctr"/>
            <a:r>
              <a:rPr lang="en-US" sz="3200" dirty="0">
                <a:solidFill>
                  <a:schemeClr val="bg1"/>
                </a:solidFill>
                <a:latin typeface="Aharoni" panose="02010803020104030203" pitchFamily="2" charset="-79"/>
                <a:cs typeface="Aharoni" panose="02010803020104030203" pitchFamily="2" charset="-79"/>
              </a:rPr>
              <a:t>More than Conquerors.    Romans 8</a:t>
            </a:r>
          </a:p>
        </p:txBody>
      </p:sp>
      <p:pic>
        <p:nvPicPr>
          <p:cNvPr id="3" name="Picture 2">
            <a:extLst>
              <a:ext uri="{FF2B5EF4-FFF2-40B4-BE49-F238E27FC236}">
                <a16:creationId xmlns:a16="http://schemas.microsoft.com/office/drawing/2014/main" id="{40FEA661-782A-24BA-A8DF-5EF17CFD379E}"/>
              </a:ext>
            </a:extLst>
          </p:cNvPr>
          <p:cNvPicPr>
            <a:picLocks noChangeAspect="1"/>
          </p:cNvPicPr>
          <p:nvPr/>
        </p:nvPicPr>
        <p:blipFill>
          <a:blip r:embed="rId2"/>
          <a:stretch>
            <a:fillRect/>
          </a:stretch>
        </p:blipFill>
        <p:spPr>
          <a:xfrm rot="10800000" flipH="1" flipV="1">
            <a:off x="5873560" y="4805083"/>
            <a:ext cx="3270441" cy="2034990"/>
          </a:xfrm>
          <a:prstGeom prst="rect">
            <a:avLst/>
          </a:prstGeom>
        </p:spPr>
      </p:pic>
      <p:sp>
        <p:nvSpPr>
          <p:cNvPr id="5" name="TextBox 4">
            <a:extLst>
              <a:ext uri="{FF2B5EF4-FFF2-40B4-BE49-F238E27FC236}">
                <a16:creationId xmlns:a16="http://schemas.microsoft.com/office/drawing/2014/main" id="{E8CCB831-EE80-4E2A-ED6F-4D2BC24D09CD}"/>
              </a:ext>
            </a:extLst>
          </p:cNvPr>
          <p:cNvSpPr txBox="1"/>
          <p:nvPr/>
        </p:nvSpPr>
        <p:spPr>
          <a:xfrm>
            <a:off x="0" y="1019658"/>
            <a:ext cx="9144000" cy="625428"/>
          </a:xfrm>
          <a:prstGeom prst="rect">
            <a:avLst/>
          </a:prstGeom>
          <a:noFill/>
        </p:spPr>
        <p:txBody>
          <a:bodyPr wrap="square">
            <a:spAutoFit/>
          </a:bodyPr>
          <a:lstStyle/>
          <a:p>
            <a:pPr marL="0" marR="0" algn="ctr">
              <a:lnSpc>
                <a:spcPct val="115000"/>
              </a:lnSpc>
              <a:spcAft>
                <a:spcPts val="800"/>
              </a:spcAft>
            </a:pPr>
            <a:r>
              <a:rPr lang="en-US" sz="32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The Love Of God</a:t>
            </a:r>
            <a:endParaRPr lang="en-US" sz="32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E00CD89F-5D25-14CE-D003-5A7BCBFDADBC}"/>
              </a:ext>
            </a:extLst>
          </p:cNvPr>
          <p:cNvSpPr txBox="1"/>
          <p:nvPr/>
        </p:nvSpPr>
        <p:spPr>
          <a:xfrm>
            <a:off x="498764" y="1759387"/>
            <a:ext cx="6400800" cy="646331"/>
          </a:xfrm>
          <a:prstGeom prst="rect">
            <a:avLst/>
          </a:prstGeom>
          <a:noFill/>
        </p:spPr>
        <p:txBody>
          <a:bodyPr wrap="square">
            <a:spAutoFit/>
          </a:bodyPr>
          <a:lstStyle/>
          <a:p>
            <a:r>
              <a:rPr lang="en-US" sz="3600" b="1" dirty="0">
                <a:effectLst/>
                <a:latin typeface="Franklin Gothic Demi" panose="020B0703020102020204" pitchFamily="34" charset="0"/>
                <a:ea typeface="Calibri" panose="020F0502020204030204" pitchFamily="34" charset="0"/>
                <a:cs typeface="Times New Roman" panose="02020603050405020304" pitchFamily="18" charset="0"/>
              </a:rPr>
              <a:t>4. The Power</a:t>
            </a:r>
            <a:r>
              <a:rPr lang="en-US" sz="3600" b="1" dirty="0">
                <a:latin typeface="Franklin Gothic Demi" panose="020B0703020102020204" pitchFamily="34" charset="0"/>
              </a:rPr>
              <a:t> Of It</a:t>
            </a:r>
            <a:r>
              <a:rPr lang="en-US" sz="3600" dirty="0">
                <a:latin typeface="Franklin Gothic Demi" panose="020B0703020102020204" pitchFamily="34" charset="0"/>
              </a:rPr>
              <a:t>. </a:t>
            </a:r>
            <a:r>
              <a:rPr lang="en-US" sz="3600" dirty="0">
                <a:effectLst/>
                <a:latin typeface="Franklin Gothic Demi" panose="020B0703020102020204" pitchFamily="34" charset="0"/>
                <a:ea typeface="Calibri" panose="020F0502020204030204" pitchFamily="34" charset="0"/>
                <a:cs typeface="Times New Roman" panose="02020603050405020304" pitchFamily="18" charset="0"/>
              </a:rPr>
              <a:t> </a:t>
            </a:r>
            <a:endParaRPr lang="en-US" sz="3600" dirty="0">
              <a:latin typeface="Franklin Gothic Demi" panose="020B0703020102020204" pitchFamily="34" charset="0"/>
            </a:endParaRPr>
          </a:p>
        </p:txBody>
      </p:sp>
      <p:sp>
        <p:nvSpPr>
          <p:cNvPr id="6" name="TextBox 5">
            <a:extLst>
              <a:ext uri="{FF2B5EF4-FFF2-40B4-BE49-F238E27FC236}">
                <a16:creationId xmlns:a16="http://schemas.microsoft.com/office/drawing/2014/main" id="{5040A3D2-B4CB-78F9-EF1A-AF60A7FC756E}"/>
              </a:ext>
            </a:extLst>
          </p:cNvPr>
          <p:cNvSpPr txBox="1"/>
          <p:nvPr/>
        </p:nvSpPr>
        <p:spPr>
          <a:xfrm>
            <a:off x="493058" y="2501568"/>
            <a:ext cx="7978588" cy="3036344"/>
          </a:xfrm>
          <a:prstGeom prst="rect">
            <a:avLst/>
          </a:prstGeom>
          <a:noFill/>
        </p:spPr>
        <p:txBody>
          <a:bodyPr wrap="square">
            <a:spAutoFit/>
          </a:bodyPr>
          <a:lstStyle/>
          <a:p>
            <a:pPr marL="0" marR="0">
              <a:lnSpc>
                <a:spcPct val="115000"/>
              </a:lnSpc>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“Neither death,” etc., “shall be able </a:t>
            </a:r>
            <a:r>
              <a:rPr lang="en-US" sz="2800" i="1" kern="100" dirty="0">
                <a:effectLst/>
                <a:latin typeface="Calibri" panose="020F0502020204030204" pitchFamily="34" charset="0"/>
                <a:ea typeface="Calibri" panose="020F0502020204030204" pitchFamily="34" charset="0"/>
                <a:cs typeface="Times New Roman" panose="02020603050405020304" pitchFamily="18" charset="0"/>
              </a:rPr>
              <a:t>to separate</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us from the love of God.” “I have loved thee with an everlasting love.” The trifling things of this world may be allowed at times to separate our love from Him, but, nothing can separate from His                            love. His love is stronger than death.</a:t>
            </a:r>
          </a:p>
        </p:txBody>
      </p:sp>
      <p:sp>
        <p:nvSpPr>
          <p:cNvPr id="4" name="TextBox 3">
            <a:extLst>
              <a:ext uri="{FF2B5EF4-FFF2-40B4-BE49-F238E27FC236}">
                <a16:creationId xmlns:a16="http://schemas.microsoft.com/office/drawing/2014/main" id="{ED67792D-3C07-56B7-1D23-271250C18AE7}"/>
              </a:ext>
            </a:extLst>
          </p:cNvPr>
          <p:cNvSpPr txBox="1"/>
          <p:nvPr/>
        </p:nvSpPr>
        <p:spPr>
          <a:xfrm>
            <a:off x="502920" y="5605272"/>
            <a:ext cx="4565968" cy="584775"/>
          </a:xfrm>
          <a:prstGeom prst="rect">
            <a:avLst/>
          </a:prstGeom>
          <a:noFill/>
        </p:spPr>
        <p:txBody>
          <a:bodyPr wrap="square" rtlCol="0">
            <a:spAutoFit/>
          </a:bodyPr>
          <a:lstStyle/>
          <a:p>
            <a:r>
              <a:rPr lang="en-US" sz="3200" b="1" dirty="0">
                <a:latin typeface="Ink Free" panose="03080402000500000000" pitchFamily="66" charset="0"/>
              </a:rPr>
              <a:t>more than conquerors</a:t>
            </a:r>
          </a:p>
        </p:txBody>
      </p:sp>
    </p:spTree>
    <p:extLst>
      <p:ext uri="{BB962C8B-B14F-4D97-AF65-F5344CB8AC3E}">
        <p14:creationId xmlns:p14="http://schemas.microsoft.com/office/powerpoint/2010/main" val="4586698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583</TotalTime>
  <Words>1021</Words>
  <Application>Microsoft Office PowerPoint</Application>
  <PresentationFormat>On-screen Show (4:3)</PresentationFormat>
  <Paragraphs>68</Paragraphs>
  <Slides>14</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Aharoni</vt:lpstr>
      <vt:lpstr>Arial</vt:lpstr>
      <vt:lpstr>Arial Unicode MS</vt:lpstr>
      <vt:lpstr>Calibri</vt:lpstr>
      <vt:lpstr>Calibri Light</vt:lpstr>
      <vt:lpstr>Franklin Gothic Demi</vt:lpstr>
      <vt:lpstr>Ink Free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ecurb hastings</dc:creator>
  <cp:lastModifiedBy>ecurb hastings</cp:lastModifiedBy>
  <cp:revision>7</cp:revision>
  <dcterms:created xsi:type="dcterms:W3CDTF">2025-07-01T19:27:54Z</dcterms:created>
  <dcterms:modified xsi:type="dcterms:W3CDTF">2025-07-05T18:10:38Z</dcterms:modified>
</cp:coreProperties>
</file>