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87" r:id="rId3"/>
    <p:sldId id="288" r:id="rId4"/>
    <p:sldId id="283" r:id="rId5"/>
    <p:sldId id="289" r:id="rId6"/>
    <p:sldId id="291" r:id="rId7"/>
    <p:sldId id="290" r:id="rId8"/>
    <p:sldId id="257" r:id="rId9"/>
    <p:sldId id="258" r:id="rId10"/>
    <p:sldId id="259" r:id="rId11"/>
    <p:sldId id="260" r:id="rId12"/>
    <p:sldId id="277" r:id="rId13"/>
    <p:sldId id="261" r:id="rId14"/>
    <p:sldId id="262" r:id="rId15"/>
    <p:sldId id="278" r:id="rId16"/>
    <p:sldId id="263" r:id="rId17"/>
    <p:sldId id="264" r:id="rId18"/>
    <p:sldId id="265" r:id="rId19"/>
    <p:sldId id="266" r:id="rId20"/>
    <p:sldId id="279" r:id="rId21"/>
    <p:sldId id="267" r:id="rId22"/>
    <p:sldId id="280" r:id="rId23"/>
    <p:sldId id="268" r:id="rId24"/>
    <p:sldId id="281" r:id="rId25"/>
    <p:sldId id="269" r:id="rId26"/>
    <p:sldId id="270" r:id="rId27"/>
    <p:sldId id="282" r:id="rId28"/>
    <p:sldId id="271" r:id="rId29"/>
    <p:sldId id="276" r:id="rId30"/>
    <p:sldId id="275"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2chdaGrDXUrTYPX2gA2GQ==" hashData="4LFem7tpWMBT285aWGr/3gyw4zs8DRsJa2D38U+bS3tfOezLoDNULWt3OlOhgYL1r6EJEiWOVKGR2kBxyorQP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94660"/>
  </p:normalViewPr>
  <p:slideViewPr>
    <p:cSldViewPr snapToGrid="0">
      <p:cViewPr varScale="1">
        <p:scale>
          <a:sx n="107" d="100"/>
          <a:sy n="107" d="100"/>
        </p:scale>
        <p:origin x="1716"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3AC47B-6899-47F0-AEFC-DDACACC3CF8A}" type="datetimeFigureOut">
              <a:rPr lang="en-US" smtClean="0"/>
              <a:t>7/13/2025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19051-B689-46F9-A456-C57F06FCC01F}" type="slidenum">
              <a:rPr lang="en-US" smtClean="0"/>
              <a:t>‹#›</a:t>
            </a:fld>
            <a:endParaRPr lang="en-US"/>
          </a:p>
        </p:txBody>
      </p:sp>
    </p:spTree>
    <p:extLst>
      <p:ext uri="{BB962C8B-B14F-4D97-AF65-F5344CB8AC3E}">
        <p14:creationId xmlns:p14="http://schemas.microsoft.com/office/powerpoint/2010/main" val="345886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19051-B689-46F9-A456-C57F06FCC01F}" type="slidenum">
              <a:rPr lang="en-US" smtClean="0"/>
              <a:t>21</a:t>
            </a:fld>
            <a:endParaRPr lang="en-US"/>
          </a:p>
        </p:txBody>
      </p:sp>
    </p:spTree>
    <p:extLst>
      <p:ext uri="{BB962C8B-B14F-4D97-AF65-F5344CB8AC3E}">
        <p14:creationId xmlns:p14="http://schemas.microsoft.com/office/powerpoint/2010/main" val="3607183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724E2B-823E-4A46-B969-61065D346CF6}" type="datetimeFigureOut">
              <a:rPr lang="en-US" smtClean="0"/>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11769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24E2B-823E-4A46-B969-61065D346CF6}" type="datetimeFigureOut">
              <a:rPr lang="en-US" smtClean="0"/>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175665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24E2B-823E-4A46-B969-61065D346CF6}" type="datetimeFigureOut">
              <a:rPr lang="en-US" smtClean="0"/>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1574456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65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4164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9529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656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91101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4128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7043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9482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24E2B-823E-4A46-B969-61065D346CF6}" type="datetimeFigureOut">
              <a:rPr lang="en-US" smtClean="0"/>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2476236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593999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29064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96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724E2B-823E-4A46-B969-61065D346CF6}" type="datetimeFigureOut">
              <a:rPr lang="en-US" smtClean="0"/>
              <a:t>7/13/2025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346079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724E2B-823E-4A46-B969-61065D346CF6}" type="datetimeFigureOut">
              <a:rPr lang="en-US" smtClean="0"/>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221904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24E2B-823E-4A46-B969-61065D346CF6}" type="datetimeFigureOut">
              <a:rPr lang="en-US" smtClean="0"/>
              <a:t>7/13/2025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180236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724E2B-823E-4A46-B969-61065D346CF6}" type="datetimeFigureOut">
              <a:rPr lang="en-US" smtClean="0"/>
              <a:t>7/13/2025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23623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24E2B-823E-4A46-B969-61065D346CF6}" type="datetimeFigureOut">
              <a:rPr lang="en-US" smtClean="0"/>
              <a:t>7/13/2025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21220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24E2B-823E-4A46-B969-61065D346CF6}" type="datetimeFigureOut">
              <a:rPr lang="en-US" smtClean="0"/>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1918213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724E2B-823E-4A46-B969-61065D346CF6}" type="datetimeFigureOut">
              <a:rPr lang="en-US" smtClean="0"/>
              <a:t>7/13/2025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BB9EC-74B3-4DDE-AD06-E839537942BD}" type="slidenum">
              <a:rPr lang="en-US" smtClean="0"/>
              <a:t>‹#›</a:t>
            </a:fld>
            <a:endParaRPr lang="en-US"/>
          </a:p>
        </p:txBody>
      </p:sp>
    </p:spTree>
    <p:extLst>
      <p:ext uri="{BB962C8B-B14F-4D97-AF65-F5344CB8AC3E}">
        <p14:creationId xmlns:p14="http://schemas.microsoft.com/office/powerpoint/2010/main" val="51087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24E2B-823E-4A46-B969-61065D346CF6}" type="datetimeFigureOut">
              <a:rPr lang="en-US" smtClean="0"/>
              <a:t>7/13/2025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BB9EC-74B3-4DDE-AD06-E839537942BD}" type="slidenum">
              <a:rPr lang="en-US" smtClean="0"/>
              <a:t>‹#›</a:t>
            </a:fld>
            <a:endParaRPr lang="en-US"/>
          </a:p>
        </p:txBody>
      </p:sp>
    </p:spTree>
    <p:extLst>
      <p:ext uri="{BB962C8B-B14F-4D97-AF65-F5344CB8AC3E}">
        <p14:creationId xmlns:p14="http://schemas.microsoft.com/office/powerpoint/2010/main" val="3204183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7/13/2025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744994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03553-2FB2-2857-B815-F4AA613627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5DF7FC-B675-4203-9D04-B51D56E52A62}"/>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9288A629-4206-5508-CC27-04992894F59E}"/>
              </a:ext>
            </a:extLst>
          </p:cNvPr>
          <p:cNvSpPr txBox="1"/>
          <p:nvPr/>
        </p:nvSpPr>
        <p:spPr>
          <a:xfrm>
            <a:off x="457199" y="1272987"/>
            <a:ext cx="8301318"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40:4 </a:t>
            </a:r>
            <a:r>
              <a:rPr lang="en-US" sz="4000" dirty="0"/>
              <a:t>Blessed is that man </a:t>
            </a:r>
            <a:r>
              <a:rPr lang="en-US" sz="4000" b="1" u="sng" dirty="0">
                <a:solidFill>
                  <a:srgbClr val="C00000"/>
                </a:solidFill>
              </a:rPr>
              <a:t>who makes the LORD his trust</a:t>
            </a:r>
            <a:r>
              <a:rPr lang="en-US" sz="4000" dirty="0"/>
              <a:t>, And does not respect the </a:t>
            </a:r>
            <a:r>
              <a:rPr lang="en-US" sz="4000" b="1" u="sng" dirty="0">
                <a:solidFill>
                  <a:srgbClr val="C00000"/>
                </a:solidFill>
              </a:rPr>
              <a:t>proud</a:t>
            </a:r>
            <a:r>
              <a:rPr lang="en-US" sz="4000" dirty="0"/>
              <a:t>, nor such as turn aside to lies.</a:t>
            </a:r>
          </a:p>
        </p:txBody>
      </p:sp>
      <p:sp>
        <p:nvSpPr>
          <p:cNvPr id="5" name="TextBox 4">
            <a:extLst>
              <a:ext uri="{FF2B5EF4-FFF2-40B4-BE49-F238E27FC236}">
                <a16:creationId xmlns:a16="http://schemas.microsoft.com/office/drawing/2014/main" id="{22FFDDE4-BE27-E84C-6B7B-BF1387BC20F3}"/>
              </a:ext>
            </a:extLst>
          </p:cNvPr>
          <p:cNvSpPr txBox="1"/>
          <p:nvPr/>
        </p:nvSpPr>
        <p:spPr>
          <a:xfrm>
            <a:off x="573739" y="4459525"/>
            <a:ext cx="7915837" cy="1938992"/>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David realizes that the blessed man (cf. Psalm 1) is the one who has made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the conscience choice</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Lord the direction of his trust.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God will challenge that trust sometimes by not answering the way we want or by making us wait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(v. 1).</a:t>
            </a:r>
            <a:r>
              <a:rPr lang="en-US" sz="2400" dirty="0">
                <a:effectLst/>
                <a:latin typeface="Calibri" panose="020F0502020204030204" pitchFamily="34" charset="0"/>
                <a:ea typeface="Calibri" panose="020F0502020204030204" pitchFamily="34" charset="0"/>
                <a:cs typeface="Times New Roman" panose="02020603050405020304" pitchFamily="18" charset="0"/>
              </a:rPr>
              <a:t> But ultimately we will be rewarded for our trust.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&gt;&gt;&gt; </a:t>
            </a:r>
            <a:endParaRPr lang="en-US" sz="2400" dirty="0">
              <a:solidFill>
                <a:srgbClr val="FF0000"/>
              </a:solidFill>
            </a:endParaRPr>
          </a:p>
        </p:txBody>
      </p:sp>
    </p:spTree>
    <p:extLst>
      <p:ext uri="{BB962C8B-B14F-4D97-AF65-F5344CB8AC3E}">
        <p14:creationId xmlns:p14="http://schemas.microsoft.com/office/powerpoint/2010/main" val="350627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A0BAA-9C14-AADD-39FF-BB5FE3846D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104CF4-922C-7868-DF25-DCDE3D7F5B5C}"/>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867F3B16-6D61-9AE5-7F97-403D3BA5A135}"/>
              </a:ext>
            </a:extLst>
          </p:cNvPr>
          <p:cNvSpPr txBox="1"/>
          <p:nvPr/>
        </p:nvSpPr>
        <p:spPr>
          <a:xfrm>
            <a:off x="358588" y="941292"/>
            <a:ext cx="8390964"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40:4 </a:t>
            </a:r>
            <a:r>
              <a:rPr lang="en-US" sz="4000" dirty="0"/>
              <a:t>Blessed is that man </a:t>
            </a:r>
            <a:r>
              <a:rPr lang="en-US" sz="4000" b="1" u="sng" dirty="0">
                <a:solidFill>
                  <a:srgbClr val="C00000"/>
                </a:solidFill>
              </a:rPr>
              <a:t>who makes the LORD his trust</a:t>
            </a:r>
            <a:r>
              <a:rPr lang="en-US" sz="4000" dirty="0"/>
              <a:t>, And does not respect the </a:t>
            </a:r>
            <a:r>
              <a:rPr lang="en-US" sz="4000" b="1" u="sng" dirty="0">
                <a:solidFill>
                  <a:srgbClr val="C00000"/>
                </a:solidFill>
              </a:rPr>
              <a:t>proud</a:t>
            </a:r>
            <a:r>
              <a:rPr lang="en-US" sz="4000" dirty="0"/>
              <a:t>, nor such as turn aside to lies.</a:t>
            </a:r>
          </a:p>
        </p:txBody>
      </p:sp>
      <p:sp>
        <p:nvSpPr>
          <p:cNvPr id="6" name="TextBox 5">
            <a:extLst>
              <a:ext uri="{FF2B5EF4-FFF2-40B4-BE49-F238E27FC236}">
                <a16:creationId xmlns:a16="http://schemas.microsoft.com/office/drawing/2014/main" id="{2BA51564-13A5-47DA-0DD1-9060A279C807}"/>
              </a:ext>
            </a:extLst>
          </p:cNvPr>
          <p:cNvSpPr txBox="1"/>
          <p:nvPr/>
        </p:nvSpPr>
        <p:spPr>
          <a:xfrm>
            <a:off x="331695" y="3917045"/>
            <a:ext cx="8453717" cy="2759730"/>
          </a:xfrm>
          <a:prstGeom prst="rect">
            <a:avLst/>
          </a:prstGeom>
          <a:noFill/>
        </p:spPr>
        <p:txBody>
          <a:bodyPr wrap="square">
            <a:spAutoFit/>
          </a:bodyPr>
          <a:lstStyle/>
          <a:p>
            <a:pPr marL="0" marR="0">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David also reveals two common alternatives to which people turn when they abandon their trust in God:</a:t>
            </a:r>
          </a:p>
          <a:p>
            <a:pPr marL="0" marR="0">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They turn to the proud, (those who have obtained wealth and power.) It’s a constant danger for God’s people to turn to the world to help them solve their problems. As David noted in Psalm </a:t>
            </a:r>
            <a:r>
              <a:rPr lang="en-US" sz="2000" u="sng" kern="100" dirty="0">
                <a:effectLst/>
                <a:latin typeface="Calibri" panose="020F0502020204030204" pitchFamily="34" charset="0"/>
                <a:ea typeface="Calibri" panose="020F0502020204030204" pitchFamily="34" charset="0"/>
                <a:cs typeface="Times New Roman" panose="02020603050405020304" pitchFamily="18" charset="0"/>
              </a:rPr>
              <a:t>118:8 it is better to trust in the Lord than in man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They turn to falsehood or false gods. In this case they are under the mistaken notion that if the true God will not save them perhaps these false gods will!</a:t>
            </a:r>
          </a:p>
        </p:txBody>
      </p:sp>
    </p:spTree>
    <p:extLst>
      <p:ext uri="{BB962C8B-B14F-4D97-AF65-F5344CB8AC3E}">
        <p14:creationId xmlns:p14="http://schemas.microsoft.com/office/powerpoint/2010/main" val="145253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7916-F2A0-70A3-0961-E9757F9CC4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D75EA0-E06F-3F3A-F236-A259FA47EC93}"/>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35F5065E-1DD5-44CF-F0C1-92CDD6E74737}"/>
              </a:ext>
            </a:extLst>
          </p:cNvPr>
          <p:cNvSpPr txBox="1"/>
          <p:nvPr/>
        </p:nvSpPr>
        <p:spPr>
          <a:xfrm>
            <a:off x="367553" y="977154"/>
            <a:ext cx="8444753" cy="3785652"/>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40:5 </a:t>
            </a:r>
            <a:r>
              <a:rPr lang="en-US" sz="4000" dirty="0"/>
              <a:t>Many, O LORD my God, are Your </a:t>
            </a:r>
            <a:r>
              <a:rPr lang="en-US" sz="4000" b="1" u="sng" dirty="0">
                <a:solidFill>
                  <a:srgbClr val="C00000"/>
                </a:solidFill>
              </a:rPr>
              <a:t>wonderful works </a:t>
            </a:r>
            <a:r>
              <a:rPr lang="en-US" sz="4000" dirty="0"/>
              <a:t>Which You have done; And Your thoughts toward us Cannot be recounted to You in order; If I would declare and speak of them, </a:t>
            </a:r>
            <a:r>
              <a:rPr lang="en-US" sz="4000" b="1" u="sng" dirty="0">
                <a:solidFill>
                  <a:srgbClr val="C00000"/>
                </a:solidFill>
              </a:rPr>
              <a:t>They are more than can be numbered</a:t>
            </a:r>
            <a:r>
              <a:rPr lang="en-US" sz="4000" b="1" dirty="0">
                <a:solidFill>
                  <a:srgbClr val="C00000"/>
                </a:solidFill>
              </a:rPr>
              <a:t>.</a:t>
            </a:r>
          </a:p>
        </p:txBody>
      </p:sp>
      <p:sp>
        <p:nvSpPr>
          <p:cNvPr id="5" name="TextBox 4">
            <a:extLst>
              <a:ext uri="{FF2B5EF4-FFF2-40B4-BE49-F238E27FC236}">
                <a16:creationId xmlns:a16="http://schemas.microsoft.com/office/drawing/2014/main" id="{ED92519E-9A66-BFB0-185C-591419FF83C7}"/>
              </a:ext>
            </a:extLst>
          </p:cNvPr>
          <p:cNvSpPr txBox="1"/>
          <p:nvPr/>
        </p:nvSpPr>
        <p:spPr>
          <a:xfrm>
            <a:off x="251012" y="5342500"/>
            <a:ext cx="8704729" cy="916854"/>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David confesses there is none to compare with Jehovah (Rom 11:33). He cannot even begin to number all of God’s wondrous deeds.</a:t>
            </a:r>
          </a:p>
        </p:txBody>
      </p:sp>
    </p:spTree>
    <p:extLst>
      <p:ext uri="{BB962C8B-B14F-4D97-AF65-F5344CB8AC3E}">
        <p14:creationId xmlns:p14="http://schemas.microsoft.com/office/powerpoint/2010/main" val="178402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1C2C-E9F2-9F85-A576-FB8AF26DE7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88A4165-A984-2A30-FDDC-43D2A5046E6B}"/>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48EFA814-C6AA-E0CA-D8D6-C61EB2416E87}"/>
              </a:ext>
            </a:extLst>
          </p:cNvPr>
          <p:cNvSpPr txBox="1"/>
          <p:nvPr/>
        </p:nvSpPr>
        <p:spPr>
          <a:xfrm>
            <a:off x="618565" y="1066801"/>
            <a:ext cx="7942729"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40:6 </a:t>
            </a:r>
            <a:r>
              <a:rPr lang="en-US" sz="4000" dirty="0"/>
              <a:t>Sacrifice and offering You did not desire; My ears You have opened. Burnt offering and sin offering You did not require.</a:t>
            </a:r>
          </a:p>
        </p:txBody>
      </p:sp>
      <p:sp>
        <p:nvSpPr>
          <p:cNvPr id="5" name="TextBox 4">
            <a:extLst>
              <a:ext uri="{FF2B5EF4-FFF2-40B4-BE49-F238E27FC236}">
                <a16:creationId xmlns:a16="http://schemas.microsoft.com/office/drawing/2014/main" id="{28D2797F-5B72-2AB5-904C-C800AF8390D1}"/>
              </a:ext>
            </a:extLst>
          </p:cNvPr>
          <p:cNvSpPr txBox="1"/>
          <p:nvPr/>
        </p:nvSpPr>
        <p:spPr>
          <a:xfrm>
            <a:off x="618565" y="3883788"/>
            <a:ext cx="7942729" cy="2615781"/>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Spiritual people know appropriate ways to express their gratitude for God’s blessings. In verses 6-8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David determines to offer the greatest sacrifice to God that he possibly can - </a:t>
            </a:r>
            <a:r>
              <a:rPr lang="en-US" sz="2400" b="1" u="sng" kern="100" dirty="0">
                <a:effectLst/>
                <a:latin typeface="Calibri" panose="020F0502020204030204" pitchFamily="34" charset="0"/>
                <a:ea typeface="Calibri" panose="020F0502020204030204" pitchFamily="34" charset="0"/>
                <a:cs typeface="Times New Roman" panose="02020603050405020304" pitchFamily="18" charset="0"/>
              </a:rPr>
              <a:t>himself</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Certainly the words of David took on greater significance in the Christ as illustrated by the Hebrew writer’s quotation of this section (Heb 10: 5-7).   </a:t>
            </a:r>
            <a:r>
              <a:rPr lang="en-US"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&gt;&gt;&gt;</a:t>
            </a:r>
          </a:p>
        </p:txBody>
      </p:sp>
    </p:spTree>
    <p:extLst>
      <p:ext uri="{BB962C8B-B14F-4D97-AF65-F5344CB8AC3E}">
        <p14:creationId xmlns:p14="http://schemas.microsoft.com/office/powerpoint/2010/main" val="186415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C11F7-23C8-82D8-D947-5FAAABB159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F55440-7266-6C1B-581A-C58CABD15B14}"/>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8DF6895A-CB30-C0DD-5959-86CADE8CBBC2}"/>
              </a:ext>
            </a:extLst>
          </p:cNvPr>
          <p:cNvSpPr txBox="1"/>
          <p:nvPr/>
        </p:nvSpPr>
        <p:spPr>
          <a:xfrm>
            <a:off x="618565" y="1066801"/>
            <a:ext cx="7942729" cy="1569660"/>
          </a:xfrm>
          <a:prstGeom prst="rect">
            <a:avLst/>
          </a:prstGeom>
          <a:noFill/>
          <a:ln w="38100">
            <a:solidFill>
              <a:schemeClr val="tx1"/>
            </a:solidFill>
          </a:ln>
        </p:spPr>
        <p:txBody>
          <a:bodyPr wrap="square">
            <a:spAutoFit/>
          </a:bodyPr>
          <a:lstStyle/>
          <a:p>
            <a:r>
              <a:rPr lang="en-US" sz="3200" dirty="0">
                <a:solidFill>
                  <a:srgbClr val="0070C0"/>
                </a:solidFill>
                <a:latin typeface="Franklin Gothic Demi Cond" panose="020B0706030402020204" pitchFamily="34" charset="0"/>
              </a:rPr>
              <a:t>Psalm 40:6 </a:t>
            </a:r>
            <a:r>
              <a:rPr lang="en-US" sz="3200" dirty="0"/>
              <a:t>Sacrifice and offering You did not desire; My ears You have opened. Burnt offering and sin offering You did not require.</a:t>
            </a:r>
          </a:p>
        </p:txBody>
      </p:sp>
      <p:sp>
        <p:nvSpPr>
          <p:cNvPr id="6" name="TextBox 5">
            <a:extLst>
              <a:ext uri="{FF2B5EF4-FFF2-40B4-BE49-F238E27FC236}">
                <a16:creationId xmlns:a16="http://schemas.microsoft.com/office/drawing/2014/main" id="{09A83326-F41F-8BAD-5FE1-8F9ECDCE69E4}"/>
              </a:ext>
            </a:extLst>
          </p:cNvPr>
          <p:cNvSpPr txBox="1"/>
          <p:nvPr/>
        </p:nvSpPr>
        <p:spPr>
          <a:xfrm>
            <a:off x="618565" y="3245225"/>
            <a:ext cx="7942729" cy="3214376"/>
          </a:xfrm>
          <a:prstGeom prst="rect">
            <a:avLst/>
          </a:prstGeom>
          <a:noFill/>
        </p:spPr>
        <p:txBody>
          <a:bodyPr wrap="square">
            <a:spAutoFit/>
          </a:bodyPr>
          <a:lstStyle/>
          <a:p>
            <a:r>
              <a:rPr lang="en-US" sz="2800" dirty="0"/>
              <a:t>Heb. 10:5 Therefore, when He came into the world, He said: "Sacrifice and offering You did not desire, But a body You have prepared for Me.</a:t>
            </a:r>
          </a:p>
          <a:p>
            <a:r>
              <a:rPr lang="en-US" sz="2800" dirty="0"/>
              <a:t> 6 In burnt offerings and sacrifices for sin You had no pleasure.</a:t>
            </a:r>
          </a:p>
          <a:p>
            <a:r>
              <a:rPr lang="en-US" sz="2800" dirty="0"/>
              <a:t> 7 Then I said, 'Behold, I have come--In the volume of the book it is written of Me--To do Your will, O God.'"</a:t>
            </a:r>
          </a:p>
        </p:txBody>
      </p:sp>
    </p:spTree>
    <p:extLst>
      <p:ext uri="{BB962C8B-B14F-4D97-AF65-F5344CB8AC3E}">
        <p14:creationId xmlns:p14="http://schemas.microsoft.com/office/powerpoint/2010/main" val="57496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BFB93-B490-0F24-D963-AFA828A4C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EF4C2C-D709-B22B-1CE9-A579589DD671}"/>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D1C9625F-ABF1-3AE1-024D-79E84F39A8EB}"/>
              </a:ext>
            </a:extLst>
          </p:cNvPr>
          <p:cNvSpPr txBox="1"/>
          <p:nvPr/>
        </p:nvSpPr>
        <p:spPr>
          <a:xfrm>
            <a:off x="322729" y="1210234"/>
            <a:ext cx="8588189" cy="1938992"/>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40:7 </a:t>
            </a:r>
            <a:r>
              <a:rPr lang="en-US" sz="4000" dirty="0"/>
              <a:t>Then I said, "Behold, </a:t>
            </a:r>
            <a:r>
              <a:rPr lang="en-US" sz="4000" b="1" u="sng" dirty="0">
                <a:solidFill>
                  <a:srgbClr val="C00000"/>
                </a:solidFill>
              </a:rPr>
              <a:t>I come</a:t>
            </a:r>
            <a:r>
              <a:rPr lang="en-US" sz="4000" dirty="0"/>
              <a:t>; In the scroll of the book it is written of </a:t>
            </a:r>
            <a:r>
              <a:rPr lang="en-US" sz="4000" b="1" u="sng" dirty="0">
                <a:solidFill>
                  <a:srgbClr val="C00000"/>
                </a:solidFill>
              </a:rPr>
              <a:t>me.</a:t>
            </a:r>
          </a:p>
        </p:txBody>
      </p:sp>
      <p:sp>
        <p:nvSpPr>
          <p:cNvPr id="5" name="TextBox 4">
            <a:extLst>
              <a:ext uri="{FF2B5EF4-FFF2-40B4-BE49-F238E27FC236}">
                <a16:creationId xmlns:a16="http://schemas.microsoft.com/office/drawing/2014/main" id="{BD695039-1759-8265-A0E7-2A527E2C421C}"/>
              </a:ext>
            </a:extLst>
          </p:cNvPr>
          <p:cNvSpPr txBox="1"/>
          <p:nvPr/>
        </p:nvSpPr>
        <p:spPr>
          <a:xfrm>
            <a:off x="457198" y="3553541"/>
            <a:ext cx="8139954" cy="2903359"/>
          </a:xfrm>
          <a:prstGeom prst="rect">
            <a:avLst/>
          </a:prstGeom>
          <a:noFill/>
        </p:spPr>
        <p:txBody>
          <a:bodyPr wrap="square">
            <a:spAutoFit/>
          </a:bodyPr>
          <a:lstStyle/>
          <a:p>
            <a:pPr marL="0" marR="0">
              <a:spcAft>
                <a:spcPts val="80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Like Isaiah (Isaiah 6:8) David willingly comes to do God’s will. He notes that in the scroll of the book (the Law) it is written of him. David considered himself personally accountable to obey what God has spoken, as if it was spoken directly to him.</a:t>
            </a:r>
          </a:p>
          <a:p>
            <a:pPr marL="0" marR="0">
              <a:spcAft>
                <a:spcPts val="800"/>
              </a:spcAft>
              <a:buNone/>
            </a:pPr>
            <a:r>
              <a:rPr lang="en-US" sz="2200" u="sng" kern="100" dirty="0">
                <a:latin typeface="Calibri" panose="020F0502020204030204" pitchFamily="34" charset="0"/>
                <a:ea typeface="Calibri" panose="020F0502020204030204" pitchFamily="34" charset="0"/>
                <a:cs typeface="Times New Roman" panose="02020603050405020304" pitchFamily="18" charset="0"/>
              </a:rPr>
              <a:t>Fo</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r David, God’s law was personal</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He viewed it as if God prescribed it just to him. In its New Testament application to Christ it was a reference to His delight to fulfill what was prophesied about Him         (Jn 5:46; Lk 24:27).</a:t>
            </a:r>
          </a:p>
        </p:txBody>
      </p:sp>
    </p:spTree>
    <p:extLst>
      <p:ext uri="{BB962C8B-B14F-4D97-AF65-F5344CB8AC3E}">
        <p14:creationId xmlns:p14="http://schemas.microsoft.com/office/powerpoint/2010/main" val="321545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CA01-518B-E3CA-B4F6-924D88B21B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189921-6982-0FE7-D47F-44A1DB2BB6AD}"/>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C55EB318-B371-2422-C1D8-1EC91866D9B5}"/>
              </a:ext>
            </a:extLst>
          </p:cNvPr>
          <p:cNvSpPr txBox="1"/>
          <p:nvPr/>
        </p:nvSpPr>
        <p:spPr>
          <a:xfrm>
            <a:off x="1057835" y="1317810"/>
            <a:ext cx="6902824" cy="1938992"/>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40:8 </a:t>
            </a:r>
            <a:r>
              <a:rPr lang="en-US" sz="4000" b="1" u="sng" dirty="0">
                <a:solidFill>
                  <a:srgbClr val="C00000"/>
                </a:solidFill>
              </a:rPr>
              <a:t>I delight to do Your will</a:t>
            </a:r>
            <a:r>
              <a:rPr lang="en-US" sz="4000" dirty="0"/>
              <a:t>, O my God, And Your </a:t>
            </a:r>
            <a:r>
              <a:rPr lang="en-US" sz="4000" b="1" u="sng" dirty="0">
                <a:solidFill>
                  <a:srgbClr val="C00000"/>
                </a:solidFill>
              </a:rPr>
              <a:t>law is within my heart</a:t>
            </a:r>
            <a:r>
              <a:rPr lang="en-US" sz="4000" b="1" dirty="0">
                <a:solidFill>
                  <a:srgbClr val="C00000"/>
                </a:solidFill>
              </a:rPr>
              <a:t>.</a:t>
            </a:r>
            <a:r>
              <a:rPr lang="en-US" sz="4000" dirty="0"/>
              <a:t>"</a:t>
            </a:r>
          </a:p>
        </p:txBody>
      </p:sp>
      <p:sp>
        <p:nvSpPr>
          <p:cNvPr id="5" name="TextBox 4">
            <a:extLst>
              <a:ext uri="{FF2B5EF4-FFF2-40B4-BE49-F238E27FC236}">
                <a16:creationId xmlns:a16="http://schemas.microsoft.com/office/drawing/2014/main" id="{D5F52BBE-7A81-C35D-BA98-CE5578711815}"/>
              </a:ext>
            </a:extLst>
          </p:cNvPr>
          <p:cNvSpPr txBox="1"/>
          <p:nvPr/>
        </p:nvSpPr>
        <p:spPr>
          <a:xfrm>
            <a:off x="878540" y="3756105"/>
            <a:ext cx="7503460" cy="2677656"/>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What is the attitude righteous people develop? They delight in doing what God wants them to do. Jesus was one totally committed to obeying the will of the Father. He is the perfect example for us as to how we should feel about God’s will. David also writes that God’s law is within my heart. This indicates it is more than a passive, shallow understanding of God’s Word. </a:t>
            </a:r>
            <a:endParaRPr lang="en-US" sz="2400" dirty="0"/>
          </a:p>
        </p:txBody>
      </p:sp>
    </p:spTree>
    <p:extLst>
      <p:ext uri="{BB962C8B-B14F-4D97-AF65-F5344CB8AC3E}">
        <p14:creationId xmlns:p14="http://schemas.microsoft.com/office/powerpoint/2010/main" val="86950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AD2C-4070-A2B1-C429-D50E054A30A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DF6513-F4CB-47A9-79D0-D87CBEB4F31D}"/>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2592499B-4B2B-84A3-0329-2FC5A2694643}"/>
              </a:ext>
            </a:extLst>
          </p:cNvPr>
          <p:cNvSpPr txBox="1"/>
          <p:nvPr/>
        </p:nvSpPr>
        <p:spPr>
          <a:xfrm>
            <a:off x="385482" y="1631577"/>
            <a:ext cx="8220635"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40:9 </a:t>
            </a:r>
            <a:r>
              <a:rPr lang="en-US" sz="4000" dirty="0"/>
              <a:t>I have </a:t>
            </a:r>
            <a:r>
              <a:rPr lang="en-US" sz="4000" b="1" u="sng" dirty="0">
                <a:solidFill>
                  <a:srgbClr val="C00000"/>
                </a:solidFill>
              </a:rPr>
              <a:t>proclaimed the good news of righteousness In the great assembly</a:t>
            </a:r>
            <a:r>
              <a:rPr lang="en-US" sz="4000" dirty="0"/>
              <a:t>; Indeed, </a:t>
            </a:r>
            <a:r>
              <a:rPr lang="en-US" sz="4000" b="1" u="sng" dirty="0">
                <a:solidFill>
                  <a:srgbClr val="C00000"/>
                </a:solidFill>
              </a:rPr>
              <a:t>I do not restrain my lips</a:t>
            </a:r>
            <a:r>
              <a:rPr lang="en-US" sz="4000" dirty="0"/>
              <a:t>, O LORD, You Yourself know.</a:t>
            </a:r>
          </a:p>
        </p:txBody>
      </p:sp>
      <p:sp>
        <p:nvSpPr>
          <p:cNvPr id="5" name="TextBox 4">
            <a:extLst>
              <a:ext uri="{FF2B5EF4-FFF2-40B4-BE49-F238E27FC236}">
                <a16:creationId xmlns:a16="http://schemas.microsoft.com/office/drawing/2014/main" id="{4E7559D6-7558-6C86-5CE8-27629F5F5907}"/>
              </a:ext>
            </a:extLst>
          </p:cNvPr>
          <p:cNvSpPr txBox="1"/>
          <p:nvPr/>
        </p:nvSpPr>
        <p:spPr>
          <a:xfrm>
            <a:off x="502023" y="4916263"/>
            <a:ext cx="8014448" cy="1341586"/>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Spiritual people do not keep the news of God’s blessings and redemptive acts to themselves. They joyously tell of those blessings.</a:t>
            </a:r>
          </a:p>
        </p:txBody>
      </p:sp>
    </p:spTree>
    <p:extLst>
      <p:ext uri="{BB962C8B-B14F-4D97-AF65-F5344CB8AC3E}">
        <p14:creationId xmlns:p14="http://schemas.microsoft.com/office/powerpoint/2010/main" val="240786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A84A2-FA1B-1CCB-8F03-4978E90C2C6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C89F92-CCD7-4048-5559-E80B9028EBCB}"/>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5CA0245E-E921-04F0-AEBB-DCF9E3F3FE54}"/>
              </a:ext>
            </a:extLst>
          </p:cNvPr>
          <p:cNvSpPr txBox="1"/>
          <p:nvPr/>
        </p:nvSpPr>
        <p:spPr>
          <a:xfrm>
            <a:off x="905435" y="1335741"/>
            <a:ext cx="7055224" cy="440120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40:10 </a:t>
            </a:r>
            <a:r>
              <a:rPr lang="en-US" sz="4000" dirty="0"/>
              <a:t>I have not hidden Your righteousness within my heart; I have declared Your faithfulness and Your salvation; I have not concealed Your lovingkindness and Your truth From the great assembly.</a:t>
            </a:r>
          </a:p>
        </p:txBody>
      </p:sp>
    </p:spTree>
    <p:extLst>
      <p:ext uri="{BB962C8B-B14F-4D97-AF65-F5344CB8AC3E}">
        <p14:creationId xmlns:p14="http://schemas.microsoft.com/office/powerpoint/2010/main" val="2533945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0A96E-3D0B-D329-3369-5D913CD207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442A5A-4AAD-D579-D178-B3336BD4AE76}"/>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B868EB06-4B19-4A55-4699-902AA5292627}"/>
              </a:ext>
            </a:extLst>
          </p:cNvPr>
          <p:cNvSpPr txBox="1"/>
          <p:nvPr/>
        </p:nvSpPr>
        <p:spPr>
          <a:xfrm>
            <a:off x="806824" y="1013012"/>
            <a:ext cx="7153835" cy="707886"/>
          </a:xfrm>
          <a:prstGeom prst="rect">
            <a:avLst/>
          </a:prstGeom>
          <a:noFill/>
        </p:spPr>
        <p:txBody>
          <a:bodyPr wrap="square">
            <a:spAutoFit/>
          </a:bodyPr>
          <a:lstStyle/>
          <a:p>
            <a:r>
              <a:rPr lang="en-US" sz="4000" dirty="0">
                <a:solidFill>
                  <a:srgbClr val="0070C0"/>
                </a:solidFill>
                <a:latin typeface="Franklin Gothic Demi Cond" panose="020B0706030402020204" pitchFamily="34" charset="0"/>
              </a:rPr>
              <a:t>Psalm 40:10</a:t>
            </a:r>
            <a:endParaRPr lang="en-US" sz="4000" dirty="0"/>
          </a:p>
        </p:txBody>
      </p:sp>
      <p:sp>
        <p:nvSpPr>
          <p:cNvPr id="5" name="TextBox 4">
            <a:extLst>
              <a:ext uri="{FF2B5EF4-FFF2-40B4-BE49-F238E27FC236}">
                <a16:creationId xmlns:a16="http://schemas.microsoft.com/office/drawing/2014/main" id="{5420BDE3-30C2-A18D-EF6E-3EB6FACF1006}"/>
              </a:ext>
            </a:extLst>
          </p:cNvPr>
          <p:cNvSpPr txBox="1"/>
          <p:nvPr/>
        </p:nvSpPr>
        <p:spPr>
          <a:xfrm>
            <a:off x="448236" y="1970668"/>
            <a:ext cx="8095129" cy="4460965"/>
          </a:xfrm>
          <a:prstGeom prst="rect">
            <a:avLst/>
          </a:prstGeom>
          <a:noFill/>
        </p:spPr>
        <p:txBody>
          <a:bodyPr wrap="square">
            <a:spAutoFit/>
          </a:bodyPr>
          <a:lstStyle/>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What are David’s points when he preaches his sermons about the greatness of the Lord? Here he lists five great traits of God:</a:t>
            </a:r>
          </a:p>
          <a:p>
            <a:pPr marL="342900" marR="0" lvl="0" indent="-342900">
              <a:lnSpc>
                <a:spcPct val="115000"/>
              </a:lnSpc>
              <a:buFont typeface="+mj-lt"/>
              <a:buAutoNum type="romanU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His righteousness</a:t>
            </a:r>
            <a:r>
              <a:rPr lang="en-U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God always does the right thing for His people,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romanU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His faithfulness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God is always true to His word,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romanUcPeriod"/>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His salvation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which David has personally experienced many times, and about which God’s people today should boldly proclaim (cf. Rom 1:14-16),</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mj-lt"/>
              <a:buAutoNum type="romanU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His lovingkindness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which is God’s covenant love, demonstrated to His people with abundant blessings when they are true to the covenant. Equally, people in the new covenant find God’s covenant love demon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strated</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by providing all spiritual blessings in Christ (Eph 1:3; cf. Rom 5:8 9) and</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Aft>
                <a:spcPts val="800"/>
              </a:spcAft>
              <a:buFont typeface="+mj-lt"/>
              <a:buAutoNum type="romanUcPeriod"/>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His truth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yet another of God’s great blessings to mankind. David has appreciated God’s word as truth, in contrast to the lies of pagan religions. Jesus teaches us that God’s word is truth (Jn 17:17) and it is the truth that frees one from sin (Jn 8:32).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51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Sad Dog Free Stock Photo - Public Domain Pictures">
            <a:extLst>
              <a:ext uri="{FF2B5EF4-FFF2-40B4-BE49-F238E27FC236}">
                <a16:creationId xmlns:a16="http://schemas.microsoft.com/office/drawing/2014/main" id="{9105BF4F-4B95-0AF2-FE33-0BA47320F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847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D7E-A4C5-1BFC-7711-ABCF25F252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672CA43-9629-43CF-7560-1592AAD81C69}"/>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5" name="TextBox 4">
            <a:extLst>
              <a:ext uri="{FF2B5EF4-FFF2-40B4-BE49-F238E27FC236}">
                <a16:creationId xmlns:a16="http://schemas.microsoft.com/office/drawing/2014/main" id="{38AE8970-11A7-5B43-265B-A541429C1E52}"/>
              </a:ext>
            </a:extLst>
          </p:cNvPr>
          <p:cNvSpPr txBox="1"/>
          <p:nvPr/>
        </p:nvSpPr>
        <p:spPr>
          <a:xfrm>
            <a:off x="645459" y="1317811"/>
            <a:ext cx="8175812" cy="4719818"/>
          </a:xfrm>
          <a:prstGeom prst="rect">
            <a:avLst/>
          </a:prstGeom>
          <a:noFill/>
        </p:spPr>
        <p:txBody>
          <a:bodyPr wrap="square">
            <a:spAutoFit/>
          </a:bodyPr>
          <a:lstStyle/>
          <a:p>
            <a:pPr marL="0" marR="0">
              <a:lnSpc>
                <a:spcPct val="115000"/>
              </a:lnSpc>
              <a:spcAft>
                <a:spcPts val="800"/>
              </a:spcAft>
              <a:buNone/>
            </a:pPr>
            <a:r>
              <a:rPr lang="en-US" sz="3600" kern="100" dirty="0">
                <a:solidFill>
                  <a:srgbClr val="EE0000"/>
                </a:solidFill>
                <a:effectLst/>
                <a:latin typeface="Calibri" panose="020F0502020204030204" pitchFamily="34" charset="0"/>
                <a:ea typeface="Calibri" panose="020F0502020204030204" pitchFamily="34" charset="0"/>
                <a:cs typeface="Times New Roman" panose="02020603050405020304" pitchFamily="18" charset="0"/>
              </a:rPr>
              <a:t>Part Two: Waiting renewed (11-17).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Where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the first section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demonstrated the joy and confidence instilled by God’s deliverance,</a:t>
            </a:r>
          </a:p>
          <a:p>
            <a:pPr marL="0" marR="0">
              <a:lnSpc>
                <a:spcPct val="115000"/>
              </a:lnSpc>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the second section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shows that David is not yet free from all trouble and again appeals to God to answer his pleas.</a:t>
            </a:r>
          </a:p>
        </p:txBody>
      </p:sp>
    </p:spTree>
    <p:extLst>
      <p:ext uri="{BB962C8B-B14F-4D97-AF65-F5344CB8AC3E}">
        <p14:creationId xmlns:p14="http://schemas.microsoft.com/office/powerpoint/2010/main" val="1508955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4F88D-1217-9752-F236-D58260DBA8F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868B6D-FB43-1CF7-FED6-6ED2FDC306DC}"/>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1A58A835-E08C-73BB-4A5A-C81176CCB6F5}"/>
              </a:ext>
            </a:extLst>
          </p:cNvPr>
          <p:cNvSpPr txBox="1"/>
          <p:nvPr/>
        </p:nvSpPr>
        <p:spPr>
          <a:xfrm>
            <a:off x="519953" y="1425389"/>
            <a:ext cx="8014447"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40:11 </a:t>
            </a:r>
            <a:r>
              <a:rPr lang="en-US" sz="4000" b="1" u="sng" dirty="0">
                <a:solidFill>
                  <a:srgbClr val="C00000"/>
                </a:solidFill>
              </a:rPr>
              <a:t>Do not withhold Your tender mercies from me, O LORD</a:t>
            </a:r>
            <a:r>
              <a:rPr lang="en-US" sz="4000" dirty="0"/>
              <a:t>; Let Your </a:t>
            </a:r>
            <a:r>
              <a:rPr lang="en-US" sz="4000" b="1" dirty="0">
                <a:solidFill>
                  <a:srgbClr val="C00000"/>
                </a:solidFill>
              </a:rPr>
              <a:t>lovingkindness</a:t>
            </a:r>
            <a:r>
              <a:rPr lang="en-US" sz="4000" dirty="0"/>
              <a:t> and Your </a:t>
            </a:r>
            <a:r>
              <a:rPr lang="en-US" sz="4000" b="1" dirty="0">
                <a:solidFill>
                  <a:srgbClr val="C00000"/>
                </a:solidFill>
              </a:rPr>
              <a:t>truth </a:t>
            </a:r>
            <a:r>
              <a:rPr lang="en-US" sz="4000" dirty="0"/>
              <a:t>continually preserve me.</a:t>
            </a:r>
          </a:p>
        </p:txBody>
      </p:sp>
      <p:sp>
        <p:nvSpPr>
          <p:cNvPr id="5" name="TextBox 4">
            <a:extLst>
              <a:ext uri="{FF2B5EF4-FFF2-40B4-BE49-F238E27FC236}">
                <a16:creationId xmlns:a16="http://schemas.microsoft.com/office/drawing/2014/main" id="{B7475A8A-F7DD-8C3A-BE35-100A64296468}"/>
              </a:ext>
            </a:extLst>
          </p:cNvPr>
          <p:cNvSpPr txBox="1"/>
          <p:nvPr/>
        </p:nvSpPr>
        <p:spPr>
          <a:xfrm>
            <a:off x="690282" y="4858871"/>
            <a:ext cx="7673789" cy="1341586"/>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Having preached about these great traits is verse 10 David now appeals to God to again grant these blessings to him, adding compassion to his list.</a:t>
            </a:r>
          </a:p>
        </p:txBody>
      </p:sp>
    </p:spTree>
    <p:extLst>
      <p:ext uri="{BB962C8B-B14F-4D97-AF65-F5344CB8AC3E}">
        <p14:creationId xmlns:p14="http://schemas.microsoft.com/office/powerpoint/2010/main" val="279243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04A2-E616-17BC-533F-E654C0B438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911850-C34A-FF3D-1B8F-5769672E84AA}"/>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A538F372-B538-379B-5314-90C8B557267B}"/>
              </a:ext>
            </a:extLst>
          </p:cNvPr>
          <p:cNvSpPr txBox="1"/>
          <p:nvPr/>
        </p:nvSpPr>
        <p:spPr>
          <a:xfrm>
            <a:off x="735106" y="1577789"/>
            <a:ext cx="7288306" cy="4401205"/>
          </a:xfrm>
          <a:prstGeom prst="rect">
            <a:avLst/>
          </a:prstGeom>
          <a:noFill/>
        </p:spPr>
        <p:txBody>
          <a:bodyPr wrap="square">
            <a:spAutoFit/>
          </a:bodyPr>
          <a:lstStyle/>
          <a:p>
            <a:r>
              <a:rPr lang="en-US" sz="4000" dirty="0">
                <a:solidFill>
                  <a:srgbClr val="0070C0"/>
                </a:solidFill>
                <a:latin typeface="Franklin Gothic Demi Cond" panose="020B0706030402020204" pitchFamily="34" charset="0"/>
              </a:rPr>
              <a:t>Psalm 40:12 </a:t>
            </a:r>
            <a:r>
              <a:rPr lang="en-US" sz="4000" dirty="0"/>
              <a:t>For </a:t>
            </a:r>
            <a:r>
              <a:rPr lang="en-US" sz="4000" b="1" u="sng" dirty="0">
                <a:solidFill>
                  <a:srgbClr val="C00000"/>
                </a:solidFill>
              </a:rPr>
              <a:t>innumerable evils have surrounded me</a:t>
            </a:r>
            <a:r>
              <a:rPr lang="en-US" sz="4000" b="1" dirty="0">
                <a:solidFill>
                  <a:srgbClr val="C00000"/>
                </a:solidFill>
              </a:rPr>
              <a:t>; </a:t>
            </a:r>
            <a:r>
              <a:rPr lang="en-US" sz="4000" dirty="0"/>
              <a:t>My iniquities have overtaken me, so that I am not able to look up; They are </a:t>
            </a:r>
            <a:r>
              <a:rPr lang="en-US" sz="4000" b="1" u="sng" dirty="0">
                <a:solidFill>
                  <a:srgbClr val="C00000"/>
                </a:solidFill>
              </a:rPr>
              <a:t>more than the hairs of my head</a:t>
            </a:r>
            <a:r>
              <a:rPr lang="en-US" sz="4000" dirty="0"/>
              <a:t>; </a:t>
            </a:r>
            <a:r>
              <a:rPr lang="en-US" sz="4000" b="1" u="sng" dirty="0">
                <a:solidFill>
                  <a:srgbClr val="C00000"/>
                </a:solidFill>
              </a:rPr>
              <a:t>Therefore my heart fails me</a:t>
            </a:r>
            <a:r>
              <a:rPr lang="en-US" sz="4000" b="1" dirty="0">
                <a:solidFill>
                  <a:srgbClr val="C00000"/>
                </a:solidFill>
              </a:rPr>
              <a:t>.</a:t>
            </a:r>
          </a:p>
        </p:txBody>
      </p:sp>
    </p:spTree>
    <p:extLst>
      <p:ext uri="{BB962C8B-B14F-4D97-AF65-F5344CB8AC3E}">
        <p14:creationId xmlns:p14="http://schemas.microsoft.com/office/powerpoint/2010/main" val="926919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297E9-F42E-F8FB-D9D6-BCDBE56793C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F25481-B199-B474-BC1C-865E6B66A987}"/>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D11A1369-9623-F66F-1B20-BA3DE732D734}"/>
              </a:ext>
            </a:extLst>
          </p:cNvPr>
          <p:cNvSpPr txBox="1"/>
          <p:nvPr/>
        </p:nvSpPr>
        <p:spPr>
          <a:xfrm>
            <a:off x="421341" y="851647"/>
            <a:ext cx="7602071" cy="707886"/>
          </a:xfrm>
          <a:prstGeom prst="rect">
            <a:avLst/>
          </a:prstGeom>
          <a:noFill/>
        </p:spPr>
        <p:txBody>
          <a:bodyPr wrap="square">
            <a:spAutoFit/>
          </a:bodyPr>
          <a:lstStyle/>
          <a:p>
            <a:r>
              <a:rPr lang="en-US" sz="4000" dirty="0">
                <a:solidFill>
                  <a:srgbClr val="0070C0"/>
                </a:solidFill>
                <a:latin typeface="Franklin Gothic Demi Cond" panose="020B0706030402020204" pitchFamily="34" charset="0"/>
              </a:rPr>
              <a:t>Psalm 40:12</a:t>
            </a:r>
            <a:endParaRPr lang="en-US" sz="4000" b="1" dirty="0">
              <a:solidFill>
                <a:srgbClr val="C00000"/>
              </a:solidFill>
            </a:endParaRPr>
          </a:p>
        </p:txBody>
      </p:sp>
      <p:sp>
        <p:nvSpPr>
          <p:cNvPr id="5" name="TextBox 4">
            <a:extLst>
              <a:ext uri="{FF2B5EF4-FFF2-40B4-BE49-F238E27FC236}">
                <a16:creationId xmlns:a16="http://schemas.microsoft.com/office/drawing/2014/main" id="{0A15EEEF-1F78-CEDA-C3A0-AEFEB0890B64}"/>
              </a:ext>
            </a:extLst>
          </p:cNvPr>
          <p:cNvSpPr txBox="1"/>
          <p:nvPr/>
        </p:nvSpPr>
        <p:spPr>
          <a:xfrm>
            <a:off x="519953" y="2465832"/>
            <a:ext cx="8130988" cy="3990836"/>
          </a:xfrm>
          <a:prstGeom prst="rect">
            <a:avLst/>
          </a:prstGeom>
          <a:noFill/>
        </p:spPr>
        <p:txBody>
          <a:bodyPr wrap="square">
            <a:spAutoFit/>
          </a:bodyPr>
          <a:lstStyle/>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David clearly realizes that the present trouble is of his own doing, crediting the problems to his sins. This “man after God’s own heart” was well aware that he had sinned, and sinned often. He knew that he had been overcome with sin, but he also knew forgiveness (1 Sam 12:13).</a:t>
            </a:r>
          </a:p>
          <a:p>
            <a:pPr marL="0" marR="0">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David also notes that his heart had failed him, perhaps indicating he had not been as loyal to God as he would like to be. Yet, when the heart is filled with God’s laws (v. 10) it cannot help but reveal its many weaknesses.</a:t>
            </a:r>
          </a:p>
        </p:txBody>
      </p:sp>
    </p:spTree>
    <p:extLst>
      <p:ext uri="{BB962C8B-B14F-4D97-AF65-F5344CB8AC3E}">
        <p14:creationId xmlns:p14="http://schemas.microsoft.com/office/powerpoint/2010/main" val="551866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1D13F-F17B-7A35-E6D1-AF0A48C3D1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A88C4B-2CCC-E61A-8820-9BFCF27F54F5}"/>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E79BCDB1-51F8-1A5A-75ED-31D62A2E8557}"/>
              </a:ext>
            </a:extLst>
          </p:cNvPr>
          <p:cNvSpPr txBox="1"/>
          <p:nvPr/>
        </p:nvSpPr>
        <p:spPr>
          <a:xfrm>
            <a:off x="699247" y="1335743"/>
            <a:ext cx="8050306" cy="1938992"/>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40:13 </a:t>
            </a:r>
            <a:r>
              <a:rPr lang="en-US" sz="4000" dirty="0"/>
              <a:t>Be pleased, O LORD, to deliver me; O LORD, make haste to help me!</a:t>
            </a:r>
          </a:p>
        </p:txBody>
      </p:sp>
      <p:sp>
        <p:nvSpPr>
          <p:cNvPr id="5" name="TextBox 4">
            <a:extLst>
              <a:ext uri="{FF2B5EF4-FFF2-40B4-BE49-F238E27FC236}">
                <a16:creationId xmlns:a16="http://schemas.microsoft.com/office/drawing/2014/main" id="{9D5E72C2-96CF-E794-84E1-5DDFF1C5E157}"/>
              </a:ext>
            </a:extLst>
          </p:cNvPr>
          <p:cNvSpPr txBox="1"/>
          <p:nvPr/>
        </p:nvSpPr>
        <p:spPr>
          <a:xfrm>
            <a:off x="833715" y="4079378"/>
            <a:ext cx="7664825" cy="1868910"/>
          </a:xfrm>
          <a:prstGeom prst="rect">
            <a:avLst/>
          </a:prstGeom>
          <a:noFill/>
        </p:spPr>
        <p:txBody>
          <a:bodyPr wrap="square">
            <a:spAutoFit/>
          </a:bodyPr>
          <a:lstStyle/>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Even though David knows there is sin in his life he does not feel his enemies should have victory over him.</a:t>
            </a:r>
          </a:p>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David is willing to accept discipline from the Lord and acknowledges the Lord’s right to render that discipline. </a:t>
            </a:r>
          </a:p>
        </p:txBody>
      </p:sp>
    </p:spTree>
    <p:extLst>
      <p:ext uri="{BB962C8B-B14F-4D97-AF65-F5344CB8AC3E}">
        <p14:creationId xmlns:p14="http://schemas.microsoft.com/office/powerpoint/2010/main" val="2290493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C165-101F-9C52-87EA-C04B6393662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08E5DC-F686-83E7-3FFD-B5288ED3A7AD}"/>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5521746A-5492-5DDA-8238-26C6CCFB2E1C}"/>
              </a:ext>
            </a:extLst>
          </p:cNvPr>
          <p:cNvSpPr txBox="1"/>
          <p:nvPr/>
        </p:nvSpPr>
        <p:spPr>
          <a:xfrm>
            <a:off x="995081" y="1631577"/>
            <a:ext cx="7252447" cy="3785652"/>
          </a:xfrm>
          <a:prstGeom prst="rect">
            <a:avLst/>
          </a:prstGeom>
          <a:noFill/>
        </p:spPr>
        <p:txBody>
          <a:bodyPr wrap="square">
            <a:spAutoFit/>
          </a:bodyPr>
          <a:lstStyle/>
          <a:p>
            <a:r>
              <a:rPr lang="en-US" sz="4000" dirty="0">
                <a:solidFill>
                  <a:srgbClr val="0070C0"/>
                </a:solidFill>
                <a:latin typeface="Franklin Gothic Demi Cond" panose="020B0706030402020204" pitchFamily="34" charset="0"/>
              </a:rPr>
              <a:t>Psalm 40:14 </a:t>
            </a:r>
            <a:r>
              <a:rPr lang="en-US" sz="4000" dirty="0"/>
              <a:t>Let them be </a:t>
            </a:r>
            <a:r>
              <a:rPr lang="en-US" sz="4000" b="1" u="sng" dirty="0">
                <a:solidFill>
                  <a:srgbClr val="C00000"/>
                </a:solidFill>
              </a:rPr>
              <a:t>ashamed</a:t>
            </a:r>
            <a:r>
              <a:rPr lang="en-US" sz="4000" dirty="0"/>
              <a:t> and brought to mutual </a:t>
            </a:r>
            <a:r>
              <a:rPr lang="en-US" sz="4000" b="1" u="sng" dirty="0">
                <a:solidFill>
                  <a:srgbClr val="C00000"/>
                </a:solidFill>
              </a:rPr>
              <a:t>confusion</a:t>
            </a:r>
            <a:r>
              <a:rPr lang="en-US" sz="4000" b="1" dirty="0">
                <a:solidFill>
                  <a:srgbClr val="C00000"/>
                </a:solidFill>
              </a:rPr>
              <a:t> </a:t>
            </a:r>
            <a:r>
              <a:rPr lang="en-US" sz="4000" dirty="0"/>
              <a:t>Who seek to destroy my life; Let them be </a:t>
            </a:r>
            <a:r>
              <a:rPr lang="en-US" sz="4000" b="1" u="sng" dirty="0">
                <a:solidFill>
                  <a:srgbClr val="C00000"/>
                </a:solidFill>
              </a:rPr>
              <a:t>driven backward </a:t>
            </a:r>
            <a:r>
              <a:rPr lang="en-US" sz="4000" dirty="0"/>
              <a:t>and brought to </a:t>
            </a:r>
            <a:r>
              <a:rPr lang="en-US" sz="4000" b="1" u="sng" dirty="0">
                <a:solidFill>
                  <a:srgbClr val="C00000"/>
                </a:solidFill>
              </a:rPr>
              <a:t>dishonor</a:t>
            </a:r>
            <a:r>
              <a:rPr lang="en-US" sz="4000" dirty="0"/>
              <a:t> Who wish me evil.</a:t>
            </a:r>
          </a:p>
        </p:txBody>
      </p:sp>
    </p:spTree>
    <p:extLst>
      <p:ext uri="{BB962C8B-B14F-4D97-AF65-F5344CB8AC3E}">
        <p14:creationId xmlns:p14="http://schemas.microsoft.com/office/powerpoint/2010/main" val="278697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510C6-2EB6-6D33-0E77-2CA91B5FE17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45F7C9-AE37-980F-BA40-800921DCBE61}"/>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30E0E634-54C0-0350-01DF-D8D7355373D9}"/>
              </a:ext>
            </a:extLst>
          </p:cNvPr>
          <p:cNvSpPr txBox="1"/>
          <p:nvPr/>
        </p:nvSpPr>
        <p:spPr>
          <a:xfrm>
            <a:off x="995081" y="878539"/>
            <a:ext cx="7252447" cy="1815882"/>
          </a:xfrm>
          <a:prstGeom prst="rect">
            <a:avLst/>
          </a:prstGeom>
          <a:noFill/>
          <a:ln w="38100">
            <a:solidFill>
              <a:schemeClr val="tx1"/>
            </a:solidFill>
          </a:ln>
        </p:spPr>
        <p:txBody>
          <a:bodyPr wrap="square">
            <a:spAutoFit/>
          </a:bodyPr>
          <a:lstStyle/>
          <a:p>
            <a:r>
              <a:rPr lang="en-US" sz="2800" dirty="0">
                <a:solidFill>
                  <a:srgbClr val="0070C0"/>
                </a:solidFill>
                <a:latin typeface="Franklin Gothic Demi Cond" panose="020B0706030402020204" pitchFamily="34" charset="0"/>
              </a:rPr>
              <a:t>Psalm 40:14 </a:t>
            </a:r>
            <a:r>
              <a:rPr lang="en-US" sz="2800" dirty="0"/>
              <a:t>Let them be </a:t>
            </a:r>
            <a:r>
              <a:rPr lang="en-US" sz="2800" b="1" u="sng" dirty="0">
                <a:solidFill>
                  <a:srgbClr val="C00000"/>
                </a:solidFill>
              </a:rPr>
              <a:t>ashamed</a:t>
            </a:r>
            <a:r>
              <a:rPr lang="en-US" sz="2800" dirty="0"/>
              <a:t> and brought to mutual </a:t>
            </a:r>
            <a:r>
              <a:rPr lang="en-US" sz="2800" b="1" u="sng" dirty="0">
                <a:solidFill>
                  <a:srgbClr val="C00000"/>
                </a:solidFill>
              </a:rPr>
              <a:t>confusion</a:t>
            </a:r>
            <a:r>
              <a:rPr lang="en-US" sz="2800" b="1" dirty="0">
                <a:solidFill>
                  <a:srgbClr val="C00000"/>
                </a:solidFill>
              </a:rPr>
              <a:t> </a:t>
            </a:r>
            <a:r>
              <a:rPr lang="en-US" sz="2800" dirty="0"/>
              <a:t>Who seek to destroy my life; Let them be </a:t>
            </a:r>
            <a:r>
              <a:rPr lang="en-US" sz="2800" b="1" u="sng" dirty="0">
                <a:solidFill>
                  <a:srgbClr val="C00000"/>
                </a:solidFill>
              </a:rPr>
              <a:t>driven backward </a:t>
            </a:r>
            <a:r>
              <a:rPr lang="en-US" sz="2800" dirty="0"/>
              <a:t>and brought to </a:t>
            </a:r>
            <a:r>
              <a:rPr lang="en-US" sz="2800" b="1" u="sng" dirty="0">
                <a:solidFill>
                  <a:srgbClr val="C00000"/>
                </a:solidFill>
              </a:rPr>
              <a:t>dishonor</a:t>
            </a:r>
            <a:r>
              <a:rPr lang="en-US" sz="2800" dirty="0"/>
              <a:t> Who wish me evil.</a:t>
            </a:r>
          </a:p>
        </p:txBody>
      </p:sp>
      <p:sp>
        <p:nvSpPr>
          <p:cNvPr id="5" name="TextBox 4">
            <a:extLst>
              <a:ext uri="{FF2B5EF4-FFF2-40B4-BE49-F238E27FC236}">
                <a16:creationId xmlns:a16="http://schemas.microsoft.com/office/drawing/2014/main" id="{063FE371-352C-7512-6EA8-57801B5EBE66}"/>
              </a:ext>
            </a:extLst>
          </p:cNvPr>
          <p:cNvSpPr txBox="1"/>
          <p:nvPr/>
        </p:nvSpPr>
        <p:spPr>
          <a:xfrm>
            <a:off x="905434" y="3068107"/>
            <a:ext cx="7530352" cy="3621504"/>
          </a:xfrm>
          <a:prstGeom prst="rect">
            <a:avLst/>
          </a:prstGeom>
          <a:noFill/>
        </p:spPr>
        <p:txBody>
          <a:bodyPr wrap="square">
            <a:spAutoFit/>
          </a:bodyPr>
          <a:lstStyle/>
          <a:p>
            <a:pPr marL="0" marR="0">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David wishes for four things to come upon his enemies. He wants them to be:</a:t>
            </a:r>
          </a:p>
          <a:p>
            <a:pPr marL="342900" marR="0" indent="-342900">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Shamed, </a:t>
            </a:r>
          </a:p>
          <a:p>
            <a:pPr marL="342900" marR="0" indent="-342900">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Humiliated,</a:t>
            </a:r>
          </a:p>
          <a:p>
            <a:pPr marL="342900" marR="0" indent="-342900">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Turned back and </a:t>
            </a:r>
          </a:p>
          <a:p>
            <a:pPr marL="342900" marR="0" indent="-342900">
              <a:spcAft>
                <a:spcPts val="800"/>
              </a:spcAft>
              <a:buFont typeface="Arial" panose="020B0604020202020204" pitchFamily="34" charset="0"/>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Dishonored.</a:t>
            </a:r>
          </a:p>
          <a:p>
            <a:pPr marL="0" marR="0">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Each of these David hopes will come about because his enemies have boldly attacked one of God’s children, and are enjoying whatever pain and hurt they can inflict upon him.</a:t>
            </a:r>
          </a:p>
        </p:txBody>
      </p:sp>
    </p:spTree>
    <p:extLst>
      <p:ext uri="{BB962C8B-B14F-4D97-AF65-F5344CB8AC3E}">
        <p14:creationId xmlns:p14="http://schemas.microsoft.com/office/powerpoint/2010/main" val="2607713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38818-F2E4-6CD5-3D71-EC0731B722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DA8EE26-7878-2305-2287-9A8ECB82292A}"/>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86AA6564-C99D-384A-0F97-6DBE18136E78}"/>
              </a:ext>
            </a:extLst>
          </p:cNvPr>
          <p:cNvSpPr txBox="1"/>
          <p:nvPr/>
        </p:nvSpPr>
        <p:spPr>
          <a:xfrm>
            <a:off x="519952" y="1204873"/>
            <a:ext cx="8229600" cy="1938992"/>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40:15 </a:t>
            </a:r>
            <a:r>
              <a:rPr lang="en-US" sz="4000" dirty="0"/>
              <a:t>Let them be </a:t>
            </a:r>
            <a:r>
              <a:rPr lang="en-US" sz="4000" b="1" u="sng" dirty="0">
                <a:solidFill>
                  <a:srgbClr val="C00000"/>
                </a:solidFill>
              </a:rPr>
              <a:t>confounded</a:t>
            </a:r>
            <a:r>
              <a:rPr lang="en-US" sz="4000" dirty="0"/>
              <a:t> because of their shame, Who say to me, "Aha, aha!"</a:t>
            </a:r>
          </a:p>
        </p:txBody>
      </p:sp>
      <p:sp>
        <p:nvSpPr>
          <p:cNvPr id="5" name="TextBox 4">
            <a:extLst>
              <a:ext uri="{FF2B5EF4-FFF2-40B4-BE49-F238E27FC236}">
                <a16:creationId xmlns:a16="http://schemas.microsoft.com/office/drawing/2014/main" id="{1D630591-CF8B-D65E-9848-5C8C7219220E}"/>
              </a:ext>
            </a:extLst>
          </p:cNvPr>
          <p:cNvSpPr txBox="1"/>
          <p:nvPr/>
        </p:nvSpPr>
        <p:spPr>
          <a:xfrm>
            <a:off x="600635" y="4365813"/>
            <a:ext cx="7763435" cy="1549783"/>
          </a:xfrm>
          <a:prstGeom prst="rect">
            <a:avLst/>
          </a:prstGeom>
          <a:noFill/>
        </p:spPr>
        <p:txBody>
          <a:bodyPr wrap="square">
            <a:spAutoFit/>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He wishes for them to be appalled (desolated or stunned) at how shameful they now appear having challenged one of God’s elect.</a:t>
            </a:r>
          </a:p>
        </p:txBody>
      </p:sp>
    </p:spTree>
    <p:extLst>
      <p:ext uri="{BB962C8B-B14F-4D97-AF65-F5344CB8AC3E}">
        <p14:creationId xmlns:p14="http://schemas.microsoft.com/office/powerpoint/2010/main" val="433298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C21A6-F29E-13EB-04EA-13FCB967CB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FB865F-05E5-09E4-8544-2F18CBF429C0}"/>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86A965CE-88C1-5081-FFDA-215952260124}"/>
              </a:ext>
            </a:extLst>
          </p:cNvPr>
          <p:cNvSpPr txBox="1"/>
          <p:nvPr/>
        </p:nvSpPr>
        <p:spPr>
          <a:xfrm>
            <a:off x="573741" y="1147482"/>
            <a:ext cx="8104094"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40:16 </a:t>
            </a:r>
            <a:r>
              <a:rPr lang="en-US" sz="4000" dirty="0"/>
              <a:t>Let </a:t>
            </a:r>
            <a:r>
              <a:rPr lang="en-US" sz="4000" b="1" u="sng" dirty="0">
                <a:solidFill>
                  <a:srgbClr val="C00000"/>
                </a:solidFill>
              </a:rPr>
              <a:t>all those who seek You rejoice</a:t>
            </a:r>
            <a:r>
              <a:rPr lang="en-US" sz="4000" b="1" dirty="0">
                <a:solidFill>
                  <a:srgbClr val="C00000"/>
                </a:solidFill>
              </a:rPr>
              <a:t> </a:t>
            </a:r>
            <a:r>
              <a:rPr lang="en-US" sz="4000" dirty="0"/>
              <a:t>and </a:t>
            </a:r>
            <a:r>
              <a:rPr lang="en-US" sz="4000" b="1" u="sng" dirty="0">
                <a:solidFill>
                  <a:srgbClr val="C00000"/>
                </a:solidFill>
              </a:rPr>
              <a:t>be glad in You</a:t>
            </a:r>
            <a:r>
              <a:rPr lang="en-US" sz="4000" dirty="0"/>
              <a:t>; Let such as love Your salvation say continually, "The LORD be magnified!"</a:t>
            </a:r>
          </a:p>
        </p:txBody>
      </p:sp>
      <p:sp>
        <p:nvSpPr>
          <p:cNvPr id="5" name="TextBox 4">
            <a:extLst>
              <a:ext uri="{FF2B5EF4-FFF2-40B4-BE49-F238E27FC236}">
                <a16:creationId xmlns:a16="http://schemas.microsoft.com/office/drawing/2014/main" id="{82DE8A99-F278-6212-7150-11A1E25D3974}"/>
              </a:ext>
            </a:extLst>
          </p:cNvPr>
          <p:cNvSpPr txBox="1"/>
          <p:nvPr/>
        </p:nvSpPr>
        <p:spPr>
          <a:xfrm>
            <a:off x="573741" y="3998259"/>
            <a:ext cx="7924799" cy="2677656"/>
          </a:xfrm>
          <a:prstGeom prst="rect">
            <a:avLst/>
          </a:prstGeom>
          <a:noFill/>
        </p:spPr>
        <p:txBody>
          <a:bodyPr wrap="square">
            <a:sp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joy the enemies experience in seeing David suffer pales in comparison with the rejoicing and gladness one has in Thee. David is truly thankful for those who are faithful to the Lord. When people fully appreciate God’s salvation they want to continually praise and magnify God’s glorious name.</a:t>
            </a:r>
            <a:endParaRPr lang="en-US" sz="2800" dirty="0"/>
          </a:p>
        </p:txBody>
      </p:sp>
    </p:spTree>
    <p:extLst>
      <p:ext uri="{BB962C8B-B14F-4D97-AF65-F5344CB8AC3E}">
        <p14:creationId xmlns:p14="http://schemas.microsoft.com/office/powerpoint/2010/main" val="1979442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C0315-542F-F2A0-698A-A3A7E0142C7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EB7B39-040E-8387-F1CE-EC76D506D949}"/>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60EA584D-E6FB-5700-E3C2-8F7BF03C70F7}"/>
              </a:ext>
            </a:extLst>
          </p:cNvPr>
          <p:cNvSpPr txBox="1"/>
          <p:nvPr/>
        </p:nvSpPr>
        <p:spPr>
          <a:xfrm>
            <a:off x="573741" y="986119"/>
            <a:ext cx="8050306"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cs typeface="Aharoni" panose="02010803020104030203" pitchFamily="2" charset="-79"/>
              </a:rPr>
              <a:t>Psalm 40:17 </a:t>
            </a:r>
            <a:r>
              <a:rPr lang="en-US" sz="4000" dirty="0"/>
              <a:t>But I am poor and needy; Yet the Lord thinks upon me. You are my help and my deliverer; Do not delay, O my God.</a:t>
            </a:r>
          </a:p>
        </p:txBody>
      </p:sp>
      <p:sp>
        <p:nvSpPr>
          <p:cNvPr id="5" name="TextBox 4">
            <a:extLst>
              <a:ext uri="{FF2B5EF4-FFF2-40B4-BE49-F238E27FC236}">
                <a16:creationId xmlns:a16="http://schemas.microsoft.com/office/drawing/2014/main" id="{476C5F43-DED6-4885-09D7-87C90340A6A1}"/>
              </a:ext>
            </a:extLst>
          </p:cNvPr>
          <p:cNvSpPr txBox="1"/>
          <p:nvPr/>
        </p:nvSpPr>
        <p:spPr>
          <a:xfrm>
            <a:off x="573741" y="3697578"/>
            <a:ext cx="8050306" cy="2903359"/>
          </a:xfrm>
          <a:prstGeom prst="rect">
            <a:avLst/>
          </a:prstGeom>
          <a:noFill/>
        </p:spPr>
        <p:txBody>
          <a:bodyPr wrap="square">
            <a:spAutoFit/>
          </a:bodyPr>
          <a:lstStyle/>
          <a:p>
            <a:pPr marL="0" marR="0">
              <a:spcAft>
                <a:spcPts val="80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He knows he desperately needs the Lord to be mindful of him since it is only God who can be his help and his deliverer. This is truly one of the great truths in the Old Testament and the New Testament. </a:t>
            </a:r>
          </a:p>
          <a:p>
            <a:pPr marL="0" marR="0">
              <a:spcAft>
                <a:spcPts val="80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It is </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only God who is our help</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It is </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only God who can truly deliver </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us from difficulties. Spiritual people know this and live lives that reflect that </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confidence</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David concludes this great Psalm with a re quest that God not delay although he knows that, either way, he will patiently</a:t>
            </a:r>
          </a:p>
        </p:txBody>
      </p:sp>
    </p:spTree>
    <p:extLst>
      <p:ext uri="{BB962C8B-B14F-4D97-AF65-F5344CB8AC3E}">
        <p14:creationId xmlns:p14="http://schemas.microsoft.com/office/powerpoint/2010/main" val="164870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F4778-51C3-A4FE-CF42-99DFAD8414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9A10D4-41DA-C282-C1C4-BDE88395FFAB}"/>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5" name="TextBox 4">
            <a:extLst>
              <a:ext uri="{FF2B5EF4-FFF2-40B4-BE49-F238E27FC236}">
                <a16:creationId xmlns:a16="http://schemas.microsoft.com/office/drawing/2014/main" id="{5119AE53-1C4C-30D4-AE8B-73A7B9A0FAEB}"/>
              </a:ext>
            </a:extLst>
          </p:cNvPr>
          <p:cNvSpPr txBox="1"/>
          <p:nvPr/>
        </p:nvSpPr>
        <p:spPr>
          <a:xfrm>
            <a:off x="977153" y="1595718"/>
            <a:ext cx="7297271" cy="4308872"/>
          </a:xfrm>
          <a:prstGeom prst="rect">
            <a:avLst/>
          </a:prstGeom>
          <a:noFill/>
          <a:ln w="38100">
            <a:solidFill>
              <a:schemeClr val="tx1"/>
            </a:solidFill>
          </a:ln>
        </p:spPr>
        <p:txBody>
          <a:bodyPr wrap="square">
            <a:spAutoFit/>
          </a:bodyPr>
          <a:lstStyle/>
          <a:p>
            <a:r>
              <a:rPr lang="en-US" sz="4400" dirty="0">
                <a:solidFill>
                  <a:srgbClr val="0070C0"/>
                </a:solidFill>
                <a:latin typeface="Franklin Gothic Demi Cond" panose="020B0706030402020204" pitchFamily="34" charset="0"/>
              </a:rPr>
              <a:t>Psalm 40:1 </a:t>
            </a:r>
          </a:p>
          <a:p>
            <a:r>
              <a:rPr lang="en-US" sz="4000" dirty="0"/>
              <a:t>&lt;&lt;To the Chief Musician. </a:t>
            </a:r>
          </a:p>
          <a:p>
            <a:r>
              <a:rPr lang="en-US" sz="4000" dirty="0"/>
              <a:t>A Psalm of David.&gt;&gt; </a:t>
            </a:r>
          </a:p>
          <a:p>
            <a:r>
              <a:rPr lang="en-US" sz="4400" b="1" u="sng" dirty="0">
                <a:solidFill>
                  <a:srgbClr val="C00000"/>
                </a:solidFill>
              </a:rPr>
              <a:t>I waited patiently </a:t>
            </a:r>
            <a:r>
              <a:rPr lang="en-US" sz="4400" dirty="0"/>
              <a:t>for the LORD; And He inclined to me, And heard my cry.</a:t>
            </a:r>
          </a:p>
          <a:p>
            <a:r>
              <a:rPr lang="en-US" dirty="0"/>
              <a:t> </a:t>
            </a:r>
          </a:p>
        </p:txBody>
      </p:sp>
    </p:spTree>
    <p:extLst>
      <p:ext uri="{BB962C8B-B14F-4D97-AF65-F5344CB8AC3E}">
        <p14:creationId xmlns:p14="http://schemas.microsoft.com/office/powerpoint/2010/main" val="177095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ime is Precious to Your Customers - Loyalty Leader Inc.">
            <a:extLst>
              <a:ext uri="{FF2B5EF4-FFF2-40B4-BE49-F238E27FC236}">
                <a16:creationId xmlns:a16="http://schemas.microsoft.com/office/drawing/2014/main" id="{A813AF6D-D0A1-9B3F-43EC-446A557704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9788"/>
            <a:ext cx="9144000" cy="517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0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3A6CA1-51D4-DDD2-F944-872F9BE3D87D}"/>
              </a:ext>
            </a:extLst>
          </p:cNvPr>
          <p:cNvPicPr>
            <a:picLocks noChangeAspect="1"/>
          </p:cNvPicPr>
          <p:nvPr/>
        </p:nvPicPr>
        <p:blipFill>
          <a:blip r:embed="rId2"/>
          <a:stretch>
            <a:fillRect/>
          </a:stretch>
        </p:blipFill>
        <p:spPr>
          <a:xfrm>
            <a:off x="0" y="383435"/>
            <a:ext cx="9143999" cy="6091130"/>
          </a:xfrm>
          <a:prstGeom prst="rect">
            <a:avLst/>
          </a:prstGeom>
        </p:spPr>
      </p:pic>
    </p:spTree>
    <p:extLst>
      <p:ext uri="{BB962C8B-B14F-4D97-AF65-F5344CB8AC3E}">
        <p14:creationId xmlns:p14="http://schemas.microsoft.com/office/powerpoint/2010/main" val="268859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15 Scientific Tricks to Make Waiting Easier">
            <a:extLst>
              <a:ext uri="{FF2B5EF4-FFF2-40B4-BE49-F238E27FC236}">
                <a16:creationId xmlns:a16="http://schemas.microsoft.com/office/drawing/2014/main" id="{8303B2C1-8CE1-2C1A-61DA-7BE404542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62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3079DC-23BD-57BB-5305-544FB4960113}"/>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5" name="TextBox 4">
            <a:extLst>
              <a:ext uri="{FF2B5EF4-FFF2-40B4-BE49-F238E27FC236}">
                <a16:creationId xmlns:a16="http://schemas.microsoft.com/office/drawing/2014/main" id="{0E87790F-E35F-517D-4144-F46A0F73143A}"/>
              </a:ext>
            </a:extLst>
          </p:cNvPr>
          <p:cNvSpPr txBox="1"/>
          <p:nvPr/>
        </p:nvSpPr>
        <p:spPr>
          <a:xfrm>
            <a:off x="681319" y="1021976"/>
            <a:ext cx="7960657" cy="3447098"/>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40:1 </a:t>
            </a:r>
          </a:p>
          <a:p>
            <a:r>
              <a:rPr lang="en-US" sz="4000" dirty="0"/>
              <a:t>&lt;&lt;To the Chief Musician. A Psalm of David.&gt;&gt; </a:t>
            </a:r>
            <a:r>
              <a:rPr lang="en-US" sz="4000" b="1" u="sng" dirty="0">
                <a:solidFill>
                  <a:srgbClr val="C00000"/>
                </a:solidFill>
              </a:rPr>
              <a:t>I waited patiently </a:t>
            </a:r>
            <a:r>
              <a:rPr lang="en-US" sz="4000" dirty="0"/>
              <a:t>for the LORD; And He inclined to me, And heard my cry.</a:t>
            </a:r>
          </a:p>
          <a:p>
            <a:r>
              <a:rPr lang="en-US" dirty="0"/>
              <a:t> </a:t>
            </a:r>
          </a:p>
        </p:txBody>
      </p:sp>
      <p:sp>
        <p:nvSpPr>
          <p:cNvPr id="4" name="TextBox 3">
            <a:extLst>
              <a:ext uri="{FF2B5EF4-FFF2-40B4-BE49-F238E27FC236}">
                <a16:creationId xmlns:a16="http://schemas.microsoft.com/office/drawing/2014/main" id="{963B5672-CFEF-39EE-4DC7-E4FBDFA58EA2}"/>
              </a:ext>
            </a:extLst>
          </p:cNvPr>
          <p:cNvSpPr txBox="1"/>
          <p:nvPr/>
        </p:nvSpPr>
        <p:spPr>
          <a:xfrm>
            <a:off x="681319" y="4583034"/>
            <a:ext cx="8247528" cy="2016193"/>
          </a:xfrm>
          <a:prstGeom prst="rect">
            <a:avLst/>
          </a:prstGeom>
          <a:noFill/>
        </p:spPr>
        <p:txBody>
          <a:bodyPr wrap="square">
            <a:spAutoFit/>
          </a:bodyPr>
          <a:lstStyle/>
          <a:p>
            <a:pPr marL="0" marR="0">
              <a:lnSpc>
                <a:spcPct val="115000"/>
              </a:lnSpc>
              <a:spcAft>
                <a:spcPts val="800"/>
              </a:spcAft>
              <a:buNone/>
            </a:pP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David begins this Psalm by immediately thanking God for rewarding his patient trust in God. The man of faith </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does not always receive the answer he desires</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nor does he always receive the answer </a:t>
            </a:r>
            <a:r>
              <a:rPr lang="en-US" sz="2200" u="sng" kern="100" dirty="0">
                <a:effectLst/>
                <a:latin typeface="Calibri" panose="020F0502020204030204" pitchFamily="34" charset="0"/>
                <a:ea typeface="Calibri" panose="020F0502020204030204" pitchFamily="34" charset="0"/>
                <a:cs typeface="Times New Roman" panose="02020603050405020304" pitchFamily="18" charset="0"/>
              </a:rPr>
              <a:t>when he desires it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u="sng" kern="100" dirty="0">
                <a:effectLst/>
                <a:latin typeface="Calibri" panose="020F0502020204030204" pitchFamily="34" charset="0"/>
                <a:ea typeface="Calibri" panose="020F0502020204030204" pitchFamily="34" charset="0"/>
                <a:cs typeface="Times New Roman" panose="02020603050405020304" pitchFamily="18" charset="0"/>
              </a:rPr>
              <a:t>God requires we learn to adjust ourselves to His timetable and trust He knows what is best</a:t>
            </a: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5073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9B3C7-5225-215C-C6B5-CDC0759352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474A852-C682-46EF-416B-8A712D1924EB}"/>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431B509D-0B77-6B3A-B78D-EA9C51A8DFA4}"/>
              </a:ext>
            </a:extLst>
          </p:cNvPr>
          <p:cNvSpPr txBox="1"/>
          <p:nvPr/>
        </p:nvSpPr>
        <p:spPr>
          <a:xfrm>
            <a:off x="546847" y="1048872"/>
            <a:ext cx="8130988"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40:2 </a:t>
            </a:r>
            <a:r>
              <a:rPr lang="en-US" sz="4000" dirty="0"/>
              <a:t>He also brought me up out of </a:t>
            </a:r>
            <a:r>
              <a:rPr lang="en-US" sz="4000" b="1" u="sng" dirty="0">
                <a:solidFill>
                  <a:srgbClr val="C00000"/>
                </a:solidFill>
              </a:rPr>
              <a:t>a horrible pit</a:t>
            </a:r>
            <a:r>
              <a:rPr lang="en-US" sz="4000" dirty="0"/>
              <a:t>, Out of the </a:t>
            </a:r>
            <a:r>
              <a:rPr lang="en-US" sz="4000" b="1" u="sng" dirty="0">
                <a:solidFill>
                  <a:srgbClr val="C00000"/>
                </a:solidFill>
              </a:rPr>
              <a:t>miry clay</a:t>
            </a:r>
            <a:r>
              <a:rPr lang="en-US" sz="4000" dirty="0"/>
              <a:t>, And </a:t>
            </a:r>
            <a:r>
              <a:rPr lang="en-US" sz="4000" b="1" u="sng" dirty="0">
                <a:solidFill>
                  <a:srgbClr val="C00000"/>
                </a:solidFill>
              </a:rPr>
              <a:t>set my feet upon a rock</a:t>
            </a:r>
            <a:r>
              <a:rPr lang="en-US" sz="4000" dirty="0"/>
              <a:t>, And </a:t>
            </a:r>
            <a:r>
              <a:rPr lang="en-US" sz="4000" b="1" u="sng" dirty="0">
                <a:solidFill>
                  <a:srgbClr val="C00000"/>
                </a:solidFill>
              </a:rPr>
              <a:t>established my steps</a:t>
            </a:r>
            <a:r>
              <a:rPr lang="en-US" sz="4000" b="1" dirty="0">
                <a:solidFill>
                  <a:srgbClr val="C00000"/>
                </a:solidFill>
              </a:rPr>
              <a:t>.</a:t>
            </a:r>
          </a:p>
        </p:txBody>
      </p:sp>
      <p:sp>
        <p:nvSpPr>
          <p:cNvPr id="5" name="TextBox 4">
            <a:extLst>
              <a:ext uri="{FF2B5EF4-FFF2-40B4-BE49-F238E27FC236}">
                <a16:creationId xmlns:a16="http://schemas.microsoft.com/office/drawing/2014/main" id="{ADFE9EC9-0869-3C12-FF12-A77B837E7602}"/>
              </a:ext>
            </a:extLst>
          </p:cNvPr>
          <p:cNvSpPr txBox="1"/>
          <p:nvPr/>
        </p:nvSpPr>
        <p:spPr>
          <a:xfrm>
            <a:off x="484095" y="4132729"/>
            <a:ext cx="8283387" cy="2410916"/>
          </a:xfrm>
          <a:prstGeom prst="rect">
            <a:avLst/>
          </a:prstGeom>
          <a:noFill/>
        </p:spPr>
        <p:txBody>
          <a:bodyPr wrap="square">
            <a:spAutoFit/>
          </a:bodyPr>
          <a:lstStyle/>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David uses two figures to illustrate how bad his plight was:</a:t>
            </a:r>
          </a:p>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 the pit of destruction (or desolate pit);</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and (2) the miry clay (which reminds us of the plight of Jeremiah (38:6). Yet God delivers, setting His child upon the rock. Not only does He save him from a difficult situation, but goes even farther. God completely restores.</a:t>
            </a:r>
          </a:p>
        </p:txBody>
      </p:sp>
    </p:spTree>
    <p:extLst>
      <p:ext uri="{BB962C8B-B14F-4D97-AF65-F5344CB8AC3E}">
        <p14:creationId xmlns:p14="http://schemas.microsoft.com/office/powerpoint/2010/main" val="221565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EB2F3-A973-6DB6-D5D3-D456E3ABC81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5EF405-3A1B-6A5F-E5CB-36337B1DF9A8}"/>
              </a:ext>
            </a:extLst>
          </p:cNvPr>
          <p:cNvSpPr txBox="1"/>
          <p:nvPr/>
        </p:nvSpPr>
        <p:spPr>
          <a:xfrm>
            <a:off x="0" y="22294"/>
            <a:ext cx="9144000" cy="625428"/>
          </a:xfrm>
          <a:prstGeom prst="rect">
            <a:avLst/>
          </a:prstGeom>
          <a:solidFill>
            <a:schemeClr val="tx1"/>
          </a:solidFill>
        </p:spPr>
        <p:txBody>
          <a:bodyPr wrap="square">
            <a:spAutoFit/>
          </a:bodyPr>
          <a:lstStyle/>
          <a:p>
            <a:pPr marL="0" marR="0" algn="ctr">
              <a:lnSpc>
                <a:spcPct val="115000"/>
              </a:lnSpc>
              <a:spcAft>
                <a:spcPts val="800"/>
              </a:spcAft>
              <a:buNone/>
            </a:pPr>
            <a:r>
              <a:rPr lang="en-US" sz="3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Waited Patiently For The LORD - Psalm 40</a:t>
            </a:r>
          </a:p>
        </p:txBody>
      </p:sp>
      <p:sp>
        <p:nvSpPr>
          <p:cNvPr id="4" name="TextBox 3">
            <a:extLst>
              <a:ext uri="{FF2B5EF4-FFF2-40B4-BE49-F238E27FC236}">
                <a16:creationId xmlns:a16="http://schemas.microsoft.com/office/drawing/2014/main" id="{8D2DE81B-80E6-D3CA-1312-5D6A178871A9}"/>
              </a:ext>
            </a:extLst>
          </p:cNvPr>
          <p:cNvSpPr txBox="1"/>
          <p:nvPr/>
        </p:nvSpPr>
        <p:spPr>
          <a:xfrm>
            <a:off x="564776" y="1030942"/>
            <a:ext cx="8077200" cy="2554545"/>
          </a:xfrm>
          <a:prstGeom prst="rect">
            <a:avLst/>
          </a:prstGeom>
          <a:noFill/>
          <a:ln w="38100">
            <a:solidFill>
              <a:schemeClr val="tx1"/>
            </a:solidFill>
          </a:ln>
        </p:spPr>
        <p:txBody>
          <a:bodyPr wrap="square">
            <a:spAutoFit/>
          </a:bodyPr>
          <a:lstStyle/>
          <a:p>
            <a:r>
              <a:rPr lang="en-US" sz="4000" dirty="0">
                <a:solidFill>
                  <a:srgbClr val="0070C0"/>
                </a:solidFill>
                <a:latin typeface="Franklin Gothic Demi Cond" panose="020B0706030402020204" pitchFamily="34" charset="0"/>
              </a:rPr>
              <a:t>Psalm 40:3 </a:t>
            </a:r>
            <a:r>
              <a:rPr lang="en-US" sz="4000" dirty="0"/>
              <a:t>He has put </a:t>
            </a:r>
            <a:r>
              <a:rPr lang="en-US" sz="4000" b="1" u="sng" dirty="0">
                <a:solidFill>
                  <a:srgbClr val="C00000"/>
                </a:solidFill>
              </a:rPr>
              <a:t>a new song in my mouth</a:t>
            </a:r>
            <a:r>
              <a:rPr lang="en-US" sz="4000" dirty="0"/>
              <a:t>-Praise to our God; Many will see it and </a:t>
            </a:r>
            <a:r>
              <a:rPr lang="en-US" sz="4000" b="1" u="sng" dirty="0">
                <a:solidFill>
                  <a:srgbClr val="C00000"/>
                </a:solidFill>
              </a:rPr>
              <a:t>fear</a:t>
            </a:r>
            <a:r>
              <a:rPr lang="en-US" sz="4000" dirty="0"/>
              <a:t>, And will </a:t>
            </a:r>
            <a:r>
              <a:rPr lang="en-US" sz="4000" b="1" u="sng" dirty="0">
                <a:solidFill>
                  <a:srgbClr val="C00000"/>
                </a:solidFill>
              </a:rPr>
              <a:t>trust in the LORD</a:t>
            </a:r>
            <a:r>
              <a:rPr lang="en-US" sz="4000" dirty="0"/>
              <a:t>.</a:t>
            </a:r>
          </a:p>
        </p:txBody>
      </p:sp>
      <p:sp>
        <p:nvSpPr>
          <p:cNvPr id="5" name="TextBox 4">
            <a:extLst>
              <a:ext uri="{FF2B5EF4-FFF2-40B4-BE49-F238E27FC236}">
                <a16:creationId xmlns:a16="http://schemas.microsoft.com/office/drawing/2014/main" id="{D72F46FD-FE43-D8DF-C947-0DE01C8C9593}"/>
              </a:ext>
            </a:extLst>
          </p:cNvPr>
          <p:cNvSpPr txBox="1"/>
          <p:nvPr/>
        </p:nvSpPr>
        <p:spPr>
          <a:xfrm>
            <a:off x="466165" y="4114800"/>
            <a:ext cx="8175811" cy="2410916"/>
          </a:xfrm>
          <a:prstGeom prst="rect">
            <a:avLst/>
          </a:prstGeom>
          <a:noFill/>
        </p:spPr>
        <p:txBody>
          <a:bodyPr wrap="square">
            <a:spAutoFit/>
          </a:bodyPr>
          <a:lstStyle/>
          <a:p>
            <a:pPr marL="0" marR="0">
              <a:spcAft>
                <a:spcPts val="800"/>
              </a:spcAft>
              <a:buNone/>
            </a:pP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When we are in agony we sing the song of complaint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Yet God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replaced that song with a new song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song of deliverance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a </a:t>
            </a:r>
            <a:r>
              <a:rPr lang="en-US" sz="2400" u="sng" kern="100" dirty="0">
                <a:effectLst/>
                <a:latin typeface="Calibri" panose="020F0502020204030204" pitchFamily="34" charset="0"/>
                <a:ea typeface="Calibri" panose="020F0502020204030204" pitchFamily="34" charset="0"/>
                <a:cs typeface="Times New Roman" panose="02020603050405020304" pitchFamily="18" charset="0"/>
              </a:rPr>
              <a:t>song of praise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David is confident that the spiritual will see what happened to him and will appropriately respond in two ways:</a:t>
            </a:r>
          </a:p>
          <a:p>
            <a:pPr marL="0" marR="0">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(1) They will fear, and  (2) they will trust.</a:t>
            </a:r>
          </a:p>
        </p:txBody>
      </p:sp>
    </p:spTree>
    <p:extLst>
      <p:ext uri="{BB962C8B-B14F-4D97-AF65-F5344CB8AC3E}">
        <p14:creationId xmlns:p14="http://schemas.microsoft.com/office/powerpoint/2010/main" val="37394847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531</TotalTime>
  <Words>2271</Words>
  <Application>Microsoft Office PowerPoint</Application>
  <PresentationFormat>On-screen Show (4:3)</PresentationFormat>
  <Paragraphs>103</Paragraphs>
  <Slides>29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Unicode MS</vt:lpstr>
      <vt:lpstr>Calibri</vt:lpstr>
      <vt:lpstr>Calibri Light</vt:lpstr>
      <vt:lpstr>Franklin Gothic Demi Cond</vt:lpstr>
      <vt:lpstr>Ink Free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9</cp:revision>
  <dcterms:created xsi:type="dcterms:W3CDTF">2025-07-07T14:36:17Z</dcterms:created>
  <dcterms:modified xsi:type="dcterms:W3CDTF">2025-07-13T11:02:08Z</dcterms:modified>
</cp:coreProperties>
</file>