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5" r:id="rId3"/>
    <p:sldId id="305" r:id="rId4"/>
    <p:sldId id="302" r:id="rId5"/>
    <p:sldId id="310" r:id="rId6"/>
    <p:sldId id="303" r:id="rId7"/>
    <p:sldId id="306" r:id="rId8"/>
    <p:sldId id="307" r:id="rId9"/>
    <p:sldId id="309" r:id="rId10"/>
    <p:sldId id="284" r:id="rId11"/>
    <p:sldId id="320" r:id="rId12"/>
    <p:sldId id="257" r:id="rId13"/>
    <p:sldId id="259" r:id="rId14"/>
    <p:sldId id="260" r:id="rId15"/>
    <p:sldId id="293" r:id="rId16"/>
    <p:sldId id="274" r:id="rId17"/>
    <p:sldId id="283" r:id="rId18"/>
    <p:sldId id="286" r:id="rId19"/>
    <p:sldId id="289" r:id="rId20"/>
    <p:sldId id="312" r:id="rId21"/>
    <p:sldId id="311" r:id="rId22"/>
    <p:sldId id="313" r:id="rId23"/>
    <p:sldId id="300" r:id="rId24"/>
    <p:sldId id="262" r:id="rId25"/>
    <p:sldId id="263" r:id="rId26"/>
    <p:sldId id="318" r:id="rId27"/>
    <p:sldId id="319" r:id="rId28"/>
    <p:sldId id="266" r:id="rId29"/>
    <p:sldId id="264" r:id="rId30"/>
    <p:sldId id="268" r:id="rId31"/>
    <p:sldId id="278" r:id="rId32"/>
    <p:sldId id="308" r:id="rId33"/>
    <p:sldId id="279" r:id="rId34"/>
    <p:sldId id="280" r:id="rId35"/>
    <p:sldId id="276" r:id="rId36"/>
    <p:sldId id="275" r:id="rId37"/>
    <p:sldId id="295" r:id="rId38"/>
    <p:sldId id="296" r:id="rId39"/>
    <p:sldId id="32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ufd/mHEnZwYT0ytFuADQ==" hashData="F1TJOvv1WhrtygHW9/EwmNDF/WRixYI1fLnHNwUnYmJBSQNeUQbNK+xRKgUffA/9kTBWehz/JhtyTdcpOpumc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7" d="100"/>
          <a:sy n="107" d="100"/>
        </p:scale>
        <p:origin x="1716"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32832E-D1B2-4C34-A373-BC4A6CF04EC8}"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1304111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32832E-D1B2-4C34-A373-BC4A6CF04EC8}"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256786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32832E-D1B2-4C34-A373-BC4A6CF04EC8}"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2233391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977420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08361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90481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048191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803557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569593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02988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67543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32832E-D1B2-4C34-A373-BC4A6CF04EC8}"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691361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251149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230565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87004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32832E-D1B2-4C34-A373-BC4A6CF04EC8}"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151202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32832E-D1B2-4C34-A373-BC4A6CF04EC8}" type="datetimeFigureOut">
              <a:rPr lang="en-US" smtClean="0"/>
              <a:t>7/19/2025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1404930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32832E-D1B2-4C34-A373-BC4A6CF04EC8}" type="datetimeFigureOut">
              <a:rPr lang="en-US" smtClean="0"/>
              <a:t>7/19/2025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1125674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32832E-D1B2-4C34-A373-BC4A6CF04EC8}" type="datetimeFigureOut">
              <a:rPr lang="en-US" smtClean="0"/>
              <a:t>7/19/2025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1310442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2832E-D1B2-4C34-A373-BC4A6CF04EC8}" type="datetimeFigureOut">
              <a:rPr lang="en-US" smtClean="0"/>
              <a:t>7/19/2025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3687363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32832E-D1B2-4C34-A373-BC4A6CF04EC8}" type="datetimeFigureOut">
              <a:rPr lang="en-US" smtClean="0"/>
              <a:t>7/19/2025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320755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32832E-D1B2-4C34-A373-BC4A6CF04EC8}" type="datetimeFigureOut">
              <a:rPr lang="en-US" smtClean="0"/>
              <a:t>7/19/2025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626D8-C5E7-4017-927F-76FAF59E5A7D}" type="slidenum">
              <a:rPr lang="en-US" smtClean="0"/>
              <a:t>‹#›</a:t>
            </a:fld>
            <a:endParaRPr lang="en-US"/>
          </a:p>
        </p:txBody>
      </p:sp>
    </p:spTree>
    <p:extLst>
      <p:ext uri="{BB962C8B-B14F-4D97-AF65-F5344CB8AC3E}">
        <p14:creationId xmlns:p14="http://schemas.microsoft.com/office/powerpoint/2010/main" val="277924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2832E-D1B2-4C34-A373-BC4A6CF04EC8}" type="datetimeFigureOut">
              <a:rPr lang="en-US" smtClean="0"/>
              <a:t>7/19/2025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626D8-C5E7-4017-927F-76FAF59E5A7D}" type="slidenum">
              <a:rPr lang="en-US" smtClean="0"/>
              <a:t>‹#›</a:t>
            </a:fld>
            <a:endParaRPr lang="en-US"/>
          </a:p>
        </p:txBody>
      </p:sp>
    </p:spTree>
    <p:extLst>
      <p:ext uri="{BB962C8B-B14F-4D97-AF65-F5344CB8AC3E}">
        <p14:creationId xmlns:p14="http://schemas.microsoft.com/office/powerpoint/2010/main" val="1003786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7/19/2025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5020751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ypass Valves | TLV">
            <a:extLst>
              <a:ext uri="{FF2B5EF4-FFF2-40B4-BE49-F238E27FC236}">
                <a16:creationId xmlns:a16="http://schemas.microsoft.com/office/drawing/2014/main" id="{DD545B6B-F0B6-845C-2AC2-63EDE5C7D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46" y="1443317"/>
            <a:ext cx="8636508" cy="51995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D3446C-CDB6-BCEB-D427-6F8C7E75E917}"/>
              </a:ext>
            </a:extLst>
          </p:cNvPr>
          <p:cNvSpPr txBox="1"/>
          <p:nvPr/>
        </p:nvSpPr>
        <p:spPr>
          <a:xfrm>
            <a:off x="161365" y="242047"/>
            <a:ext cx="8731623" cy="1200329"/>
          </a:xfrm>
          <a:prstGeom prst="rect">
            <a:avLst/>
          </a:prstGeom>
          <a:noFill/>
        </p:spPr>
        <p:txBody>
          <a:bodyPr wrap="square" rtlCol="0">
            <a:spAutoFit/>
          </a:bodyPr>
          <a:lstStyle/>
          <a:p>
            <a:pPr algn="ctr"/>
            <a:r>
              <a:rPr lang="en-US" sz="3600" dirty="0"/>
              <a:t>Digital addiction bypasses emotional depth  of real life connections</a:t>
            </a:r>
          </a:p>
        </p:txBody>
      </p:sp>
    </p:spTree>
    <p:extLst>
      <p:ext uri="{BB962C8B-B14F-4D97-AF65-F5344CB8AC3E}">
        <p14:creationId xmlns:p14="http://schemas.microsoft.com/office/powerpoint/2010/main" val="420480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C540C-3334-ECEA-E9A5-4ED6C4A68FE6}"/>
              </a:ext>
            </a:extLst>
          </p:cNvPr>
          <p:cNvPicPr>
            <a:picLocks noChangeAspect="1"/>
          </p:cNvPicPr>
          <p:nvPr/>
        </p:nvPicPr>
        <p:blipFill>
          <a:blip r:embed="rId2"/>
          <a:srcRect l="38896" t="22375" r="39424" b="58176"/>
          <a:stretch>
            <a:fillRect/>
          </a:stretch>
        </p:blipFill>
        <p:spPr>
          <a:xfrm>
            <a:off x="48520" y="1243964"/>
            <a:ext cx="9046960" cy="4565166"/>
          </a:xfrm>
          <a:prstGeom prst="rect">
            <a:avLst/>
          </a:prstGeom>
        </p:spPr>
      </p:pic>
      <p:sp>
        <p:nvSpPr>
          <p:cNvPr id="4" name="TextBox 3">
            <a:extLst>
              <a:ext uri="{FF2B5EF4-FFF2-40B4-BE49-F238E27FC236}">
                <a16:creationId xmlns:a16="http://schemas.microsoft.com/office/drawing/2014/main" id="{E49734D7-CD91-C416-DC2A-B6124BADC8BE}"/>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Tree>
    <p:extLst>
      <p:ext uri="{BB962C8B-B14F-4D97-AF65-F5344CB8AC3E}">
        <p14:creationId xmlns:p14="http://schemas.microsoft.com/office/powerpoint/2010/main" val="408277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C51F-EEA6-64A2-0AF5-A741417755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170CAA-7D88-93E5-8EE3-6F9B571F783B}"/>
              </a:ext>
            </a:extLst>
          </p:cNvPr>
          <p:cNvPicPr>
            <a:picLocks noChangeAspect="1"/>
          </p:cNvPicPr>
          <p:nvPr/>
        </p:nvPicPr>
        <p:blipFill>
          <a:blip r:embed="rId2"/>
          <a:srcRect l="39628" t="41904" r="39403" b="36959"/>
          <a:stretch>
            <a:fillRect/>
          </a:stretch>
        </p:blipFill>
        <p:spPr>
          <a:xfrm>
            <a:off x="204216" y="1313124"/>
            <a:ext cx="8735568" cy="4953205"/>
          </a:xfrm>
          <a:prstGeom prst="rect">
            <a:avLst/>
          </a:prstGeom>
        </p:spPr>
      </p:pic>
      <p:sp>
        <p:nvSpPr>
          <p:cNvPr id="2" name="TextBox 1">
            <a:extLst>
              <a:ext uri="{FF2B5EF4-FFF2-40B4-BE49-F238E27FC236}">
                <a16:creationId xmlns:a16="http://schemas.microsoft.com/office/drawing/2014/main" id="{22CB8B73-0AE5-F28F-777D-540DDA6B2CED}"/>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Tree>
    <p:extLst>
      <p:ext uri="{BB962C8B-B14F-4D97-AF65-F5344CB8AC3E}">
        <p14:creationId xmlns:p14="http://schemas.microsoft.com/office/powerpoint/2010/main" val="438604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1340-ACFC-C318-55DF-38EACEB92AC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A8D56A3-16C6-E297-3CA4-86C8F026DC04}"/>
              </a:ext>
            </a:extLst>
          </p:cNvPr>
          <p:cNvPicPr>
            <a:picLocks noChangeAspect="1"/>
          </p:cNvPicPr>
          <p:nvPr/>
        </p:nvPicPr>
        <p:blipFill>
          <a:blip r:embed="rId2"/>
          <a:stretch>
            <a:fillRect/>
          </a:stretch>
        </p:blipFill>
        <p:spPr>
          <a:xfrm>
            <a:off x="4598892" y="2702298"/>
            <a:ext cx="4381500" cy="3286125"/>
          </a:xfrm>
          <a:prstGeom prst="rect">
            <a:avLst/>
          </a:prstGeom>
        </p:spPr>
      </p:pic>
      <p:pic>
        <p:nvPicPr>
          <p:cNvPr id="3" name="Picture 2">
            <a:extLst>
              <a:ext uri="{FF2B5EF4-FFF2-40B4-BE49-F238E27FC236}">
                <a16:creationId xmlns:a16="http://schemas.microsoft.com/office/drawing/2014/main" id="{42F84AFD-B113-288F-989F-58D720C52828}"/>
              </a:ext>
            </a:extLst>
          </p:cNvPr>
          <p:cNvPicPr>
            <a:picLocks noChangeAspect="1"/>
          </p:cNvPicPr>
          <p:nvPr/>
        </p:nvPicPr>
        <p:blipFill>
          <a:blip r:embed="rId3"/>
          <a:srcRect l="38505" t="62823" r="39651" b="20633"/>
          <a:stretch>
            <a:fillRect/>
          </a:stretch>
        </p:blipFill>
        <p:spPr>
          <a:xfrm>
            <a:off x="0" y="679790"/>
            <a:ext cx="6302188" cy="2684727"/>
          </a:xfrm>
          <a:prstGeom prst="rect">
            <a:avLst/>
          </a:prstGeom>
        </p:spPr>
      </p:pic>
      <p:sp>
        <p:nvSpPr>
          <p:cNvPr id="2" name="TextBox 1">
            <a:extLst>
              <a:ext uri="{FF2B5EF4-FFF2-40B4-BE49-F238E27FC236}">
                <a16:creationId xmlns:a16="http://schemas.microsoft.com/office/drawing/2014/main" id="{302A114E-D90B-4E51-5F89-86A5B1CBDF68}"/>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
        <p:nvSpPr>
          <p:cNvPr id="4" name="TextBox 3">
            <a:extLst>
              <a:ext uri="{FF2B5EF4-FFF2-40B4-BE49-F238E27FC236}">
                <a16:creationId xmlns:a16="http://schemas.microsoft.com/office/drawing/2014/main" id="{B12CBD28-1336-9681-9767-484831243F96}"/>
              </a:ext>
            </a:extLst>
          </p:cNvPr>
          <p:cNvSpPr txBox="1"/>
          <p:nvPr/>
        </p:nvSpPr>
        <p:spPr>
          <a:xfrm>
            <a:off x="134470" y="3792070"/>
            <a:ext cx="4177553" cy="2246769"/>
          </a:xfrm>
          <a:prstGeom prst="rect">
            <a:avLst/>
          </a:prstGeom>
          <a:noFill/>
        </p:spPr>
        <p:txBody>
          <a:bodyPr wrap="square" rtlCol="0">
            <a:spAutoFit/>
          </a:bodyPr>
          <a:lstStyle/>
          <a:p>
            <a:pPr algn="ctr"/>
            <a:r>
              <a:rPr lang="en-US" sz="2800" dirty="0">
                <a:solidFill>
                  <a:srgbClr val="FF0000"/>
                </a:solidFill>
              </a:rPr>
              <a:t>Like pushing on the brake pedal in your car to slow down but the brakes are not working and your car keeps going.</a:t>
            </a:r>
          </a:p>
        </p:txBody>
      </p:sp>
    </p:spTree>
    <p:extLst>
      <p:ext uri="{BB962C8B-B14F-4D97-AF65-F5344CB8AC3E}">
        <p14:creationId xmlns:p14="http://schemas.microsoft.com/office/powerpoint/2010/main" val="25472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AFA1-C65E-635D-7035-02688D41E51E}"/>
              </a:ext>
            </a:extLst>
          </p:cNvPr>
          <p:cNvPicPr>
            <a:picLocks noChangeAspect="1"/>
          </p:cNvPicPr>
          <p:nvPr/>
        </p:nvPicPr>
        <p:blipFill>
          <a:blip r:embed="rId2"/>
          <a:srcRect l="36667" t="62810" r="37451" b="15751"/>
          <a:stretch>
            <a:fillRect/>
          </a:stretch>
        </p:blipFill>
        <p:spPr>
          <a:xfrm>
            <a:off x="0" y="1299983"/>
            <a:ext cx="9139189" cy="4258033"/>
          </a:xfrm>
          <a:prstGeom prst="rect">
            <a:avLst/>
          </a:prstGeom>
        </p:spPr>
      </p:pic>
    </p:spTree>
    <p:extLst>
      <p:ext uri="{BB962C8B-B14F-4D97-AF65-F5344CB8AC3E}">
        <p14:creationId xmlns:p14="http://schemas.microsoft.com/office/powerpoint/2010/main" val="2191858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9785C-6C9C-E60A-55C0-7C18EE5794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F8A01A8-D058-9F8D-097C-D6A33FB2FD77}"/>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50E2F300-3950-146F-3D02-916563E37F79}"/>
              </a:ext>
            </a:extLst>
          </p:cNvPr>
          <p:cNvPicPr>
            <a:picLocks noChangeAspect="1"/>
          </p:cNvPicPr>
          <p:nvPr/>
        </p:nvPicPr>
        <p:blipFill>
          <a:blip r:embed="rId2"/>
          <a:srcRect l="37942" t="35098" r="38725" b="10523"/>
          <a:stretch>
            <a:fillRect/>
          </a:stretch>
        </p:blipFill>
        <p:spPr>
          <a:xfrm>
            <a:off x="2420471" y="892930"/>
            <a:ext cx="4428564" cy="5805512"/>
          </a:xfrm>
          <a:prstGeom prst="rect">
            <a:avLst/>
          </a:prstGeom>
        </p:spPr>
      </p:pic>
      <p:sp>
        <p:nvSpPr>
          <p:cNvPr id="3" name="Arrow: Right 2">
            <a:extLst>
              <a:ext uri="{FF2B5EF4-FFF2-40B4-BE49-F238E27FC236}">
                <a16:creationId xmlns:a16="http://schemas.microsoft.com/office/drawing/2014/main" id="{1408308C-CF65-C7A6-BFE5-DE7FB219BBEB}"/>
              </a:ext>
            </a:extLst>
          </p:cNvPr>
          <p:cNvSpPr/>
          <p:nvPr/>
        </p:nvSpPr>
        <p:spPr>
          <a:xfrm>
            <a:off x="1041990" y="2944368"/>
            <a:ext cx="1477925" cy="62817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901E40-DFF9-65E0-1ECC-B33D4F7A5E17}"/>
              </a:ext>
            </a:extLst>
          </p:cNvPr>
          <p:cNvSpPr/>
          <p:nvPr/>
        </p:nvSpPr>
        <p:spPr>
          <a:xfrm>
            <a:off x="2420471" y="4465674"/>
            <a:ext cx="4428564" cy="214777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6E8556-968D-F524-DAC2-5BD8818ED287}"/>
              </a:ext>
            </a:extLst>
          </p:cNvPr>
          <p:cNvSpPr txBox="1"/>
          <p:nvPr/>
        </p:nvSpPr>
        <p:spPr>
          <a:xfrm>
            <a:off x="6768353" y="3496235"/>
            <a:ext cx="2268071" cy="369332"/>
          </a:xfrm>
          <a:prstGeom prst="rect">
            <a:avLst/>
          </a:prstGeom>
          <a:noFill/>
        </p:spPr>
        <p:txBody>
          <a:bodyPr wrap="square" rtlCol="0">
            <a:spAutoFit/>
          </a:bodyPr>
          <a:lstStyle/>
          <a:p>
            <a:r>
              <a:rPr lang="en-US" dirty="0"/>
              <a:t>(The bypass principle)</a:t>
            </a:r>
          </a:p>
        </p:txBody>
      </p:sp>
    </p:spTree>
    <p:extLst>
      <p:ext uri="{BB962C8B-B14F-4D97-AF65-F5344CB8AC3E}">
        <p14:creationId xmlns:p14="http://schemas.microsoft.com/office/powerpoint/2010/main" val="564043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5752A-29D5-04C3-9731-C0AA5318B3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7062C7-87CA-8E87-21DF-CAC439751EDA}"/>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AD5D36E9-2F2A-6E70-99CC-6EC241A6999E}"/>
              </a:ext>
            </a:extLst>
          </p:cNvPr>
          <p:cNvPicPr>
            <a:picLocks noChangeAspect="1"/>
          </p:cNvPicPr>
          <p:nvPr/>
        </p:nvPicPr>
        <p:blipFill>
          <a:blip r:embed="rId2"/>
          <a:srcRect l="37647" t="63281" r="38725" b="18714"/>
          <a:stretch>
            <a:fillRect/>
          </a:stretch>
        </p:blipFill>
        <p:spPr>
          <a:xfrm>
            <a:off x="34054" y="1533084"/>
            <a:ext cx="9138431" cy="3917126"/>
          </a:xfrm>
          <a:prstGeom prst="rect">
            <a:avLst/>
          </a:prstGeom>
        </p:spPr>
      </p:pic>
    </p:spTree>
    <p:extLst>
      <p:ext uri="{BB962C8B-B14F-4D97-AF65-F5344CB8AC3E}">
        <p14:creationId xmlns:p14="http://schemas.microsoft.com/office/powerpoint/2010/main" val="3996669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34150-C2FF-07FF-F13A-715BE1B25D9F}"/>
              </a:ext>
            </a:extLst>
          </p:cNvPr>
          <p:cNvPicPr>
            <a:picLocks noChangeAspect="1"/>
          </p:cNvPicPr>
          <p:nvPr/>
        </p:nvPicPr>
        <p:blipFill>
          <a:blip r:embed="rId2"/>
          <a:srcRect l="2325" t="20283" r="43837" b="22898"/>
          <a:stretch>
            <a:fillRect/>
          </a:stretch>
        </p:blipFill>
        <p:spPr>
          <a:xfrm>
            <a:off x="-2274" y="1222744"/>
            <a:ext cx="9026793" cy="5358809"/>
          </a:xfrm>
          <a:prstGeom prst="rect">
            <a:avLst/>
          </a:prstGeom>
        </p:spPr>
      </p:pic>
      <p:sp>
        <p:nvSpPr>
          <p:cNvPr id="2" name="TextBox 1">
            <a:extLst>
              <a:ext uri="{FF2B5EF4-FFF2-40B4-BE49-F238E27FC236}">
                <a16:creationId xmlns:a16="http://schemas.microsoft.com/office/drawing/2014/main" id="{9E0F00DC-E04E-6676-B66D-2A454E9DCC46}"/>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Tree>
    <p:extLst>
      <p:ext uri="{BB962C8B-B14F-4D97-AF65-F5344CB8AC3E}">
        <p14:creationId xmlns:p14="http://schemas.microsoft.com/office/powerpoint/2010/main" val="71990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29E9CC6-3E2C-9456-EF06-88EB4221A7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8A78FF-DD38-5A7F-D7CA-FEA57C4D868A}"/>
              </a:ext>
            </a:extLst>
          </p:cNvPr>
          <p:cNvPicPr>
            <a:picLocks noChangeAspect="1"/>
          </p:cNvPicPr>
          <p:nvPr/>
        </p:nvPicPr>
        <p:blipFill>
          <a:blip r:embed="rId2"/>
          <a:srcRect l="7999" t="39479" r="43397" b="4947"/>
          <a:stretch>
            <a:fillRect/>
          </a:stretch>
        </p:blipFill>
        <p:spPr>
          <a:xfrm>
            <a:off x="49784" y="1040934"/>
            <a:ext cx="9044432" cy="5817066"/>
          </a:xfrm>
          <a:prstGeom prst="rect">
            <a:avLst/>
          </a:prstGeom>
        </p:spPr>
      </p:pic>
      <p:sp>
        <p:nvSpPr>
          <p:cNvPr id="2" name="TextBox 1">
            <a:extLst>
              <a:ext uri="{FF2B5EF4-FFF2-40B4-BE49-F238E27FC236}">
                <a16:creationId xmlns:a16="http://schemas.microsoft.com/office/drawing/2014/main" id="{21AD482D-DC97-B1DF-3FE3-B0497F3F18FD}"/>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Tree>
    <p:extLst>
      <p:ext uri="{BB962C8B-B14F-4D97-AF65-F5344CB8AC3E}">
        <p14:creationId xmlns:p14="http://schemas.microsoft.com/office/powerpoint/2010/main" val="2045219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C1F0E4B-A118-B498-47B8-74FEADC5A248}"/>
            </a:ext>
          </a:extLst>
        </p:cNvPr>
        <p:cNvGrpSpPr/>
        <p:nvPr/>
      </p:nvGrpSpPr>
      <p:grpSpPr>
        <a:xfrm>
          <a:off x="0" y="0"/>
          <a:ext cx="0" cy="0"/>
          <a:chOff x="0" y="0"/>
          <a:chExt cx="0" cy="0"/>
        </a:xfrm>
      </p:grpSpPr>
      <p:pic>
        <p:nvPicPr>
          <p:cNvPr id="4098" name="Picture 2" descr="Premium Photo | Woman talking to female friend using smartphone ...">
            <a:extLst>
              <a:ext uri="{FF2B5EF4-FFF2-40B4-BE49-F238E27FC236}">
                <a16:creationId xmlns:a16="http://schemas.microsoft.com/office/drawing/2014/main" id="{E0B7956A-3604-4A04-4966-4C808E2E0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410793"/>
            <a:ext cx="9135035" cy="608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13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5974-10DE-FED0-C171-363435FD79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62A812-FCB6-8E21-47D7-F4CCC29C6987}"/>
              </a:ext>
            </a:extLst>
          </p:cNvPr>
          <p:cNvSpPr txBox="1"/>
          <p:nvPr/>
        </p:nvSpPr>
        <p:spPr>
          <a:xfrm>
            <a:off x="372035" y="274290"/>
            <a:ext cx="8399929" cy="6309420"/>
          </a:xfrm>
          <a:prstGeom prst="rect">
            <a:avLst/>
          </a:prstGeom>
          <a:noFill/>
        </p:spPr>
        <p:txBody>
          <a:bodyPr wrap="square">
            <a:spAutoFit/>
          </a:bodyPr>
          <a:lstStyle/>
          <a:p>
            <a:r>
              <a:rPr lang="en-US" sz="3600" b="1" dirty="0">
                <a:solidFill>
                  <a:srgbClr val="0070C0"/>
                </a:solidFill>
              </a:rPr>
              <a:t>Romans 6:13 </a:t>
            </a:r>
            <a:r>
              <a:rPr lang="en-US" sz="2400" dirty="0"/>
              <a:t>And do not present your members as instruments of unrighteousness to sin, but present yourselves to God as being alive from the dead, and your members as instruments of righteousness to God. 14 For sin shall not have dominion over you, for you are not under law but under grace. 15 What then? Shall we sin because we are not under law but under grace? Certainly not!</a:t>
            </a:r>
          </a:p>
          <a:p>
            <a:endParaRPr lang="en-US" sz="2400" dirty="0"/>
          </a:p>
          <a:p>
            <a:r>
              <a:rPr lang="en-US" sz="2600" b="1" dirty="0"/>
              <a:t>16 Do you not know that to whom you present yourselves </a:t>
            </a:r>
            <a:r>
              <a:rPr lang="en-US" sz="2600" b="1" u="sng" dirty="0"/>
              <a:t>slaves to obey</a:t>
            </a:r>
            <a:r>
              <a:rPr lang="en-US" sz="2600" b="1" dirty="0"/>
              <a:t>, you are that </a:t>
            </a:r>
            <a:r>
              <a:rPr lang="en-US" sz="2600" b="1" u="sng" dirty="0"/>
              <a:t>one's slaves whom you obey</a:t>
            </a:r>
            <a:r>
              <a:rPr lang="en-US" sz="2600" b="1" dirty="0"/>
              <a:t>, whether of sin leading to death, or of obedience leading to righteousness?</a:t>
            </a:r>
          </a:p>
          <a:p>
            <a:r>
              <a:rPr lang="en-US" sz="2400" dirty="0"/>
              <a:t>17 But God be thanked that though you were slaves of sin, yet you obeyed from the heart that form of doctrine to which you were delivered. 18 And having been set free from sin, you became slaves of righteousness.</a:t>
            </a:r>
          </a:p>
        </p:txBody>
      </p:sp>
      <p:sp>
        <p:nvSpPr>
          <p:cNvPr id="2" name="Rectangle: Rounded Corners 1">
            <a:extLst>
              <a:ext uri="{FF2B5EF4-FFF2-40B4-BE49-F238E27FC236}">
                <a16:creationId xmlns:a16="http://schemas.microsoft.com/office/drawing/2014/main" id="{235E2760-CBE6-CF1F-B100-8C8458034E04}"/>
              </a:ext>
            </a:extLst>
          </p:cNvPr>
          <p:cNvSpPr/>
          <p:nvPr/>
        </p:nvSpPr>
        <p:spPr>
          <a:xfrm>
            <a:off x="251013" y="3429000"/>
            <a:ext cx="8641976" cy="163209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85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9 Ventajas y Desventajas de los Medios de Comunicación">
            <a:extLst>
              <a:ext uri="{FF2B5EF4-FFF2-40B4-BE49-F238E27FC236}">
                <a16:creationId xmlns:a16="http://schemas.microsoft.com/office/drawing/2014/main" id="{934C854D-474C-6FE0-55A6-2DA7D8E12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138"/>
            <a:ext cx="9144000" cy="643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477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4746067-0EDA-7D10-8403-933584E187A1}"/>
            </a:ext>
          </a:extLst>
        </p:cNvPr>
        <p:cNvGrpSpPr/>
        <p:nvPr/>
      </p:nvGrpSpPr>
      <p:grpSpPr>
        <a:xfrm>
          <a:off x="0" y="0"/>
          <a:ext cx="0" cy="0"/>
          <a:chOff x="0" y="0"/>
          <a:chExt cx="0" cy="0"/>
        </a:xfrm>
      </p:grpSpPr>
      <p:pic>
        <p:nvPicPr>
          <p:cNvPr id="3074" name="Picture 2" descr="Premium Photo | Group of friends ignoring each other due to mobile phones">
            <a:extLst>
              <a:ext uri="{FF2B5EF4-FFF2-40B4-BE49-F238E27FC236}">
                <a16:creationId xmlns:a16="http://schemas.microsoft.com/office/drawing/2014/main" id="{965D6F93-BE35-6D70-122D-457A79162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 y="376130"/>
            <a:ext cx="9143420" cy="610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66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4E3CB-ABD0-C05F-974F-ED8E573779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C82926-0932-C717-9633-12E9500F9C32}"/>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013A7453-85DD-83A0-A03C-36CA6F5F5238}"/>
              </a:ext>
            </a:extLst>
          </p:cNvPr>
          <p:cNvPicPr>
            <a:picLocks noChangeAspect="1"/>
          </p:cNvPicPr>
          <p:nvPr/>
        </p:nvPicPr>
        <p:blipFill>
          <a:blip r:embed="rId2"/>
          <a:srcRect l="37745" t="43980" r="38823" b="44522"/>
          <a:stretch>
            <a:fillRect/>
          </a:stretch>
        </p:blipFill>
        <p:spPr>
          <a:xfrm>
            <a:off x="53790" y="1257196"/>
            <a:ext cx="8531023" cy="2354800"/>
          </a:xfrm>
          <a:prstGeom prst="rect">
            <a:avLst/>
          </a:prstGeom>
        </p:spPr>
      </p:pic>
      <p:sp>
        <p:nvSpPr>
          <p:cNvPr id="5" name="Rectangle: Rounded Corners 4">
            <a:extLst>
              <a:ext uri="{FF2B5EF4-FFF2-40B4-BE49-F238E27FC236}">
                <a16:creationId xmlns:a16="http://schemas.microsoft.com/office/drawing/2014/main" id="{F80965D0-4408-18BD-FC40-F4733A9E8FC4}"/>
              </a:ext>
            </a:extLst>
          </p:cNvPr>
          <p:cNvSpPr/>
          <p:nvPr/>
        </p:nvSpPr>
        <p:spPr>
          <a:xfrm>
            <a:off x="237864" y="1105150"/>
            <a:ext cx="8531023" cy="268000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9A69E2-5833-50D7-98BE-7043DCFF5525}"/>
              </a:ext>
            </a:extLst>
          </p:cNvPr>
          <p:cNvPicPr>
            <a:picLocks noChangeAspect="1"/>
          </p:cNvPicPr>
          <p:nvPr/>
        </p:nvPicPr>
        <p:blipFill>
          <a:blip r:embed="rId3"/>
          <a:stretch>
            <a:fillRect/>
          </a:stretch>
        </p:blipFill>
        <p:spPr>
          <a:xfrm>
            <a:off x="4477038" y="3937202"/>
            <a:ext cx="4021503" cy="2806769"/>
          </a:xfrm>
          <a:prstGeom prst="rect">
            <a:avLst/>
          </a:prstGeom>
        </p:spPr>
      </p:pic>
    </p:spTree>
    <p:extLst>
      <p:ext uri="{BB962C8B-B14F-4D97-AF65-F5344CB8AC3E}">
        <p14:creationId xmlns:p14="http://schemas.microsoft.com/office/powerpoint/2010/main" val="3266292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9BE1-A221-30E0-3B4D-00C13A19E3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572A1C-E9F1-9CFE-2E3F-95DF5A653661}"/>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
        <p:nvSpPr>
          <p:cNvPr id="4" name="TextBox 3">
            <a:extLst>
              <a:ext uri="{FF2B5EF4-FFF2-40B4-BE49-F238E27FC236}">
                <a16:creationId xmlns:a16="http://schemas.microsoft.com/office/drawing/2014/main" id="{11BBE6F7-DC56-2193-89D5-3319BF93D580}"/>
              </a:ext>
            </a:extLst>
          </p:cNvPr>
          <p:cNvSpPr txBox="1"/>
          <p:nvPr/>
        </p:nvSpPr>
        <p:spPr>
          <a:xfrm>
            <a:off x="851647" y="2224592"/>
            <a:ext cx="7763434" cy="4162293"/>
          </a:xfrm>
          <a:prstGeom prst="rect">
            <a:avLst/>
          </a:prstGeom>
          <a:noFill/>
        </p:spPr>
        <p:txBody>
          <a:bodyPr wrap="square">
            <a:spAutoFit/>
          </a:bodyPr>
          <a:lstStyle/>
          <a:p>
            <a:pPr marL="0" marR="0">
              <a:lnSpc>
                <a:spcPct val="115000"/>
              </a:lnSpc>
              <a:spcAft>
                <a:spcPts val="1000"/>
              </a:spcAft>
              <a:buNone/>
            </a:pP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your brain, they have the same effect as drugs.</a:t>
            </a:r>
          </a:p>
          <a:p>
            <a:pPr marL="0" marR="0">
              <a:lnSpc>
                <a:spcPct val="115000"/>
              </a:lnSpc>
              <a:spcAft>
                <a:spcPts val="1000"/>
              </a:spcAft>
              <a:buNone/>
            </a:pPr>
            <a:r>
              <a:rPr lang="en-US" sz="3000" dirty="0">
                <a:effectLst/>
                <a:latin typeface="Calibri" panose="020F0502020204030204" pitchFamily="34" charset="0"/>
                <a:ea typeface="Calibri" panose="020F0502020204030204" pitchFamily="34" charset="0"/>
                <a:cs typeface="Times New Roman" panose="02020603050405020304" pitchFamily="18" charset="0"/>
              </a:rPr>
              <a:t>• They hijack the reward pathway in the brain.</a:t>
            </a:r>
          </a:p>
          <a:p>
            <a:pPr marL="0" marR="0">
              <a:lnSpc>
                <a:spcPct val="115000"/>
              </a:lnSpc>
              <a:spcAft>
                <a:spcPts val="1000"/>
              </a:spcAft>
              <a:buNone/>
            </a:pPr>
            <a:r>
              <a:rPr lang="en-US" sz="3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Just like drugs, </a:t>
            </a:r>
            <a:r>
              <a:rPr lang="en-US" sz="30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you build up a tolerance, so you need more images for the same effects</a:t>
            </a:r>
            <a:r>
              <a:rPr lang="en-US" sz="3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15000"/>
              </a:lnSpc>
              <a:spcAft>
                <a:spcPts val="1000"/>
              </a:spcAft>
              <a:buNone/>
            </a:pPr>
            <a:r>
              <a:rPr lang="en-US" sz="3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Withdrawal symptoms can occur when you try and walk away.</a:t>
            </a:r>
          </a:p>
        </p:txBody>
      </p:sp>
      <p:sp>
        <p:nvSpPr>
          <p:cNvPr id="3" name="TextBox 2">
            <a:extLst>
              <a:ext uri="{FF2B5EF4-FFF2-40B4-BE49-F238E27FC236}">
                <a16:creationId xmlns:a16="http://schemas.microsoft.com/office/drawing/2014/main" id="{E0A6324F-82AE-FE44-64CA-75DD9118535D}"/>
              </a:ext>
            </a:extLst>
          </p:cNvPr>
          <p:cNvSpPr txBox="1"/>
          <p:nvPr/>
        </p:nvSpPr>
        <p:spPr>
          <a:xfrm>
            <a:off x="304800" y="1228165"/>
            <a:ext cx="8310281" cy="707886"/>
          </a:xfrm>
          <a:prstGeom prst="rect">
            <a:avLst/>
          </a:prstGeom>
          <a:noFill/>
        </p:spPr>
        <p:txBody>
          <a:bodyPr wrap="square" rtlCol="0">
            <a:spAutoFit/>
          </a:bodyPr>
          <a:lstStyle/>
          <a:p>
            <a:r>
              <a:rPr lang="en-US" sz="4000" dirty="0"/>
              <a:t>Explicit images are addictive</a:t>
            </a:r>
          </a:p>
        </p:txBody>
      </p:sp>
    </p:spTree>
    <p:extLst>
      <p:ext uri="{BB962C8B-B14F-4D97-AF65-F5344CB8AC3E}">
        <p14:creationId xmlns:p14="http://schemas.microsoft.com/office/powerpoint/2010/main" val="1001370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3DC3-1AC8-4006-586D-80887518D1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ACD1DD-2674-B885-34F2-11F579607CFD}"/>
              </a:ext>
            </a:extLst>
          </p:cNvPr>
          <p:cNvPicPr>
            <a:picLocks noChangeAspect="1"/>
          </p:cNvPicPr>
          <p:nvPr/>
        </p:nvPicPr>
        <p:blipFill>
          <a:blip r:embed="rId2"/>
          <a:srcRect l="38317" t="26732" r="39118" b="20477"/>
          <a:stretch>
            <a:fillRect/>
          </a:stretch>
        </p:blipFill>
        <p:spPr>
          <a:xfrm>
            <a:off x="0" y="1018385"/>
            <a:ext cx="4437529" cy="5839615"/>
          </a:xfrm>
          <a:prstGeom prst="rect">
            <a:avLst/>
          </a:prstGeom>
        </p:spPr>
      </p:pic>
      <p:sp>
        <p:nvSpPr>
          <p:cNvPr id="3" name="Arrow: Right 2">
            <a:extLst>
              <a:ext uri="{FF2B5EF4-FFF2-40B4-BE49-F238E27FC236}">
                <a16:creationId xmlns:a16="http://schemas.microsoft.com/office/drawing/2014/main" id="{52FB7FFA-3DBE-891F-9302-1FB57C1279B0}"/>
              </a:ext>
            </a:extLst>
          </p:cNvPr>
          <p:cNvSpPr/>
          <p:nvPr/>
        </p:nvSpPr>
        <p:spPr>
          <a:xfrm rot="9400849">
            <a:off x="4396352" y="1195511"/>
            <a:ext cx="1366479" cy="7080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81F3E2-DB65-DAB3-6673-4253C26CC5A6}"/>
              </a:ext>
            </a:extLst>
          </p:cNvPr>
          <p:cNvSpPr txBox="1"/>
          <p:nvPr/>
        </p:nvSpPr>
        <p:spPr>
          <a:xfrm>
            <a:off x="0" y="233082"/>
            <a:ext cx="9144000" cy="830997"/>
          </a:xfrm>
          <a:prstGeom prst="rect">
            <a:avLst/>
          </a:prstGeom>
          <a:noFill/>
        </p:spPr>
        <p:txBody>
          <a:bodyPr wrap="square" rtlCol="0">
            <a:spAutoFit/>
          </a:bodyPr>
          <a:lstStyle/>
          <a:p>
            <a:pPr algn="ctr"/>
            <a:r>
              <a:rPr lang="en-US" sz="4800" dirty="0"/>
              <a:t>Problem for Men </a:t>
            </a:r>
            <a:r>
              <a:rPr lang="en-US" sz="4800" b="1" u="sng" dirty="0"/>
              <a:t>and Women</a:t>
            </a:r>
            <a:r>
              <a:rPr lang="en-US" sz="4800" dirty="0"/>
              <a:t>.</a:t>
            </a:r>
          </a:p>
        </p:txBody>
      </p:sp>
      <p:sp>
        <p:nvSpPr>
          <p:cNvPr id="6" name="TextBox 5">
            <a:extLst>
              <a:ext uri="{FF2B5EF4-FFF2-40B4-BE49-F238E27FC236}">
                <a16:creationId xmlns:a16="http://schemas.microsoft.com/office/drawing/2014/main" id="{83FCFACC-3A2B-2F75-9606-4DDF132E4FC8}"/>
              </a:ext>
            </a:extLst>
          </p:cNvPr>
          <p:cNvSpPr txBox="1"/>
          <p:nvPr/>
        </p:nvSpPr>
        <p:spPr>
          <a:xfrm>
            <a:off x="4312023" y="2707341"/>
            <a:ext cx="4742330" cy="646331"/>
          </a:xfrm>
          <a:prstGeom prst="rect">
            <a:avLst/>
          </a:prstGeom>
          <a:noFill/>
        </p:spPr>
        <p:txBody>
          <a:bodyPr wrap="square" rtlCol="0">
            <a:spAutoFit/>
          </a:bodyPr>
          <a:lstStyle/>
          <a:p>
            <a:r>
              <a:rPr lang="en-US" sz="3600" dirty="0"/>
              <a:t>? Men – </a:t>
            </a:r>
            <a:r>
              <a:rPr lang="en-US" sz="3600" dirty="0">
                <a:solidFill>
                  <a:srgbClr val="FF0000"/>
                </a:solidFill>
              </a:rPr>
              <a:t>visual addiction</a:t>
            </a:r>
          </a:p>
        </p:txBody>
      </p:sp>
      <p:sp>
        <p:nvSpPr>
          <p:cNvPr id="7" name="TextBox 6">
            <a:extLst>
              <a:ext uri="{FF2B5EF4-FFF2-40B4-BE49-F238E27FC236}">
                <a16:creationId xmlns:a16="http://schemas.microsoft.com/office/drawing/2014/main" id="{21BCCF79-45D8-3610-3682-246561B17CC8}"/>
              </a:ext>
            </a:extLst>
          </p:cNvPr>
          <p:cNvSpPr txBox="1"/>
          <p:nvPr/>
        </p:nvSpPr>
        <p:spPr>
          <a:xfrm>
            <a:off x="2976282" y="3379695"/>
            <a:ext cx="6409762" cy="646331"/>
          </a:xfrm>
          <a:prstGeom prst="rect">
            <a:avLst/>
          </a:prstGeom>
          <a:noFill/>
        </p:spPr>
        <p:txBody>
          <a:bodyPr wrap="square" rtlCol="0">
            <a:spAutoFit/>
          </a:bodyPr>
          <a:lstStyle/>
          <a:p>
            <a:r>
              <a:rPr lang="en-US" sz="3600" dirty="0"/>
              <a:t>? Women – </a:t>
            </a:r>
            <a:r>
              <a:rPr lang="en-US" sz="3600" dirty="0">
                <a:solidFill>
                  <a:srgbClr val="FF0000"/>
                </a:solidFill>
              </a:rPr>
              <a:t>emotional addiction</a:t>
            </a:r>
          </a:p>
        </p:txBody>
      </p:sp>
      <p:sp>
        <p:nvSpPr>
          <p:cNvPr id="8" name="TextBox 7">
            <a:extLst>
              <a:ext uri="{FF2B5EF4-FFF2-40B4-BE49-F238E27FC236}">
                <a16:creationId xmlns:a16="http://schemas.microsoft.com/office/drawing/2014/main" id="{ECFFD069-3FC2-DA63-6E17-6BEFC4A4C25E}"/>
              </a:ext>
            </a:extLst>
          </p:cNvPr>
          <p:cNvSpPr txBox="1"/>
          <p:nvPr/>
        </p:nvSpPr>
        <p:spPr>
          <a:xfrm>
            <a:off x="4814046" y="4069976"/>
            <a:ext cx="4240305" cy="1938992"/>
          </a:xfrm>
          <a:prstGeom prst="rect">
            <a:avLst/>
          </a:prstGeom>
          <a:noFill/>
        </p:spPr>
        <p:txBody>
          <a:bodyPr wrap="square" rtlCol="0">
            <a:spAutoFit/>
          </a:bodyPr>
          <a:lstStyle/>
          <a:p>
            <a:pPr marL="571500" indent="-571500">
              <a:buFont typeface="Arial" panose="020B0604020202020204" pitchFamily="34" charset="0"/>
              <a:buChar char="•"/>
            </a:pPr>
            <a:r>
              <a:rPr lang="en-US" sz="4000" dirty="0"/>
              <a:t>Emo stories</a:t>
            </a:r>
          </a:p>
          <a:p>
            <a:pPr marL="571500" indent="-571500">
              <a:buFont typeface="Arial" panose="020B0604020202020204" pitchFamily="34" charset="0"/>
              <a:buChar char="•"/>
            </a:pPr>
            <a:r>
              <a:rPr lang="en-US" sz="4000" dirty="0"/>
              <a:t>Soap operas</a:t>
            </a:r>
          </a:p>
          <a:p>
            <a:pPr marL="571500" indent="-571500">
              <a:buFont typeface="Arial" panose="020B0604020202020204" pitchFamily="34" charset="0"/>
              <a:buChar char="•"/>
            </a:pPr>
            <a:r>
              <a:rPr lang="en-US" sz="4000" dirty="0"/>
              <a:t>Romance novels</a:t>
            </a:r>
          </a:p>
        </p:txBody>
      </p:sp>
    </p:spTree>
    <p:extLst>
      <p:ext uri="{BB962C8B-B14F-4D97-AF65-F5344CB8AC3E}">
        <p14:creationId xmlns:p14="http://schemas.microsoft.com/office/powerpoint/2010/main" val="3333010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he enduring appeal of romance novels - ABC listen">
            <a:extLst>
              <a:ext uri="{FF2B5EF4-FFF2-40B4-BE49-F238E27FC236}">
                <a16:creationId xmlns:a16="http://schemas.microsoft.com/office/drawing/2014/main" id="{4F940C35-5DAC-196A-546D-762B708C7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 y="856588"/>
            <a:ext cx="9136845" cy="514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136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Librarian: Older Woman Younger Man Steamy Romance - Kindle edition ...">
            <a:extLst>
              <a:ext uri="{FF2B5EF4-FFF2-40B4-BE49-F238E27FC236}">
                <a16:creationId xmlns:a16="http://schemas.microsoft.com/office/drawing/2014/main" id="{D22E87E1-0FA2-5BD4-968C-43ECFF858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953"/>
          <a:stretch>
            <a:fillRect/>
          </a:stretch>
        </p:blipFill>
        <p:spPr bwMode="auto">
          <a:xfrm>
            <a:off x="21946" y="1044703"/>
            <a:ext cx="4643718" cy="5196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 | Too Good to Be True: An Older Woman Younger Man Romance (Kiss ...">
            <a:extLst>
              <a:ext uri="{FF2B5EF4-FFF2-40B4-BE49-F238E27FC236}">
                <a16:creationId xmlns:a16="http://schemas.microsoft.com/office/drawing/2014/main" id="{F260D573-A941-972F-8120-9CEA1427AF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0" t="1442" r="4210" b="8872"/>
          <a:stretch>
            <a:fillRect/>
          </a:stretch>
        </p:blipFill>
        <p:spPr bwMode="auto">
          <a:xfrm>
            <a:off x="5271247" y="874373"/>
            <a:ext cx="4071655" cy="58333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508F2A-2515-CB97-EBD7-C157B6154F27}"/>
              </a:ext>
            </a:extLst>
          </p:cNvPr>
          <p:cNvSpPr txBox="1"/>
          <p:nvPr/>
        </p:nvSpPr>
        <p:spPr>
          <a:xfrm>
            <a:off x="645459" y="125506"/>
            <a:ext cx="8068235" cy="646331"/>
          </a:xfrm>
          <a:prstGeom prst="rect">
            <a:avLst/>
          </a:prstGeom>
          <a:noFill/>
        </p:spPr>
        <p:txBody>
          <a:bodyPr wrap="square" rtlCol="0">
            <a:spAutoFit/>
          </a:bodyPr>
          <a:lstStyle/>
          <a:p>
            <a:r>
              <a:rPr lang="en-US" sz="3600" dirty="0"/>
              <a:t>Emotional Fantasizing - coping - addiction </a:t>
            </a:r>
          </a:p>
        </p:txBody>
      </p:sp>
    </p:spTree>
    <p:extLst>
      <p:ext uri="{BB962C8B-B14F-4D97-AF65-F5344CB8AC3E}">
        <p14:creationId xmlns:p14="http://schemas.microsoft.com/office/powerpoint/2010/main" val="301172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ED0C5-B3BF-89DE-2241-44E0CE717CE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875243-6B1B-B68A-AF8E-AC8192EE1A8D}"/>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
        <p:nvSpPr>
          <p:cNvPr id="5" name="TextBox 4">
            <a:extLst>
              <a:ext uri="{FF2B5EF4-FFF2-40B4-BE49-F238E27FC236}">
                <a16:creationId xmlns:a16="http://schemas.microsoft.com/office/drawing/2014/main" id="{5B8AE53C-6730-9FBD-4C11-11DD198F156C}"/>
              </a:ext>
            </a:extLst>
          </p:cNvPr>
          <p:cNvSpPr txBox="1"/>
          <p:nvPr/>
        </p:nvSpPr>
        <p:spPr>
          <a:xfrm>
            <a:off x="363557" y="1123720"/>
            <a:ext cx="8284684" cy="1580677"/>
          </a:xfrm>
          <a:prstGeom prst="rect">
            <a:avLst/>
          </a:prstGeom>
          <a:noFill/>
        </p:spPr>
        <p:txBody>
          <a:bodyPr wrap="square">
            <a:spAutoFit/>
          </a:bodyPr>
          <a:lstStyle/>
          <a:p>
            <a:r>
              <a:rPr lang="en-US" dirty="0"/>
              <a:t> </a:t>
            </a:r>
            <a:r>
              <a:rPr lang="en-US" sz="3200" dirty="0"/>
              <a:t>Matt. 5:28 "But I say to you that </a:t>
            </a:r>
            <a:r>
              <a:rPr lang="en-US" sz="3200" u="sng" dirty="0"/>
              <a:t>whoever</a:t>
            </a:r>
            <a:r>
              <a:rPr lang="en-US" sz="3200" dirty="0"/>
              <a:t> </a:t>
            </a:r>
            <a:r>
              <a:rPr lang="en-US" sz="3200" dirty="0">
                <a:latin typeface="Arial Black" panose="020B0A04020102020204" pitchFamily="34" charset="0"/>
              </a:rPr>
              <a:t>looks</a:t>
            </a:r>
            <a:r>
              <a:rPr lang="en-US" sz="3200" dirty="0"/>
              <a:t> at a woman </a:t>
            </a:r>
            <a:r>
              <a:rPr lang="en-US" sz="3200" dirty="0">
                <a:latin typeface="Arial Black" panose="020B0A04020102020204" pitchFamily="34" charset="0"/>
              </a:rPr>
              <a:t>to lust </a:t>
            </a:r>
            <a:r>
              <a:rPr lang="en-US" sz="3200" dirty="0"/>
              <a:t>for her has already committed </a:t>
            </a:r>
            <a:r>
              <a:rPr lang="en-US" sz="3200" dirty="0">
                <a:latin typeface="Arial Black" panose="020B0A04020102020204" pitchFamily="34" charset="0"/>
              </a:rPr>
              <a:t>adultery</a:t>
            </a:r>
            <a:r>
              <a:rPr lang="en-US" sz="3200" dirty="0"/>
              <a:t> with her in his heart.</a:t>
            </a:r>
          </a:p>
        </p:txBody>
      </p:sp>
      <p:sp>
        <p:nvSpPr>
          <p:cNvPr id="6" name="TextBox 5">
            <a:extLst>
              <a:ext uri="{FF2B5EF4-FFF2-40B4-BE49-F238E27FC236}">
                <a16:creationId xmlns:a16="http://schemas.microsoft.com/office/drawing/2014/main" id="{EAC4C468-17AA-248C-0206-E61E7E94A3B8}"/>
              </a:ext>
            </a:extLst>
          </p:cNvPr>
          <p:cNvSpPr txBox="1"/>
          <p:nvPr/>
        </p:nvSpPr>
        <p:spPr>
          <a:xfrm>
            <a:off x="363557" y="3349129"/>
            <a:ext cx="2644048" cy="2123658"/>
          </a:xfrm>
          <a:prstGeom prst="rect">
            <a:avLst/>
          </a:prstGeom>
          <a:noFill/>
        </p:spPr>
        <p:txBody>
          <a:bodyPr wrap="square" rtlCol="0">
            <a:spAutoFit/>
          </a:bodyPr>
          <a:lstStyle/>
          <a:p>
            <a:pPr marL="342900" indent="-342900">
              <a:buAutoNum type="arabicPeriod"/>
            </a:pPr>
            <a:r>
              <a:rPr lang="en-US" sz="4400" dirty="0"/>
              <a:t>Look</a:t>
            </a:r>
          </a:p>
          <a:p>
            <a:pPr marL="342900" indent="-342900">
              <a:buAutoNum type="arabicPeriod"/>
            </a:pPr>
            <a:r>
              <a:rPr lang="en-US" sz="4400" dirty="0"/>
              <a:t>Lust</a:t>
            </a:r>
          </a:p>
          <a:p>
            <a:pPr marL="342900" indent="-342900">
              <a:buAutoNum type="arabicPeriod"/>
            </a:pPr>
            <a:r>
              <a:rPr lang="en-US" sz="4400" dirty="0"/>
              <a:t>Adultery</a:t>
            </a:r>
          </a:p>
        </p:txBody>
      </p:sp>
      <p:pic>
        <p:nvPicPr>
          <p:cNvPr id="7" name="Picture 6">
            <a:extLst>
              <a:ext uri="{FF2B5EF4-FFF2-40B4-BE49-F238E27FC236}">
                <a16:creationId xmlns:a16="http://schemas.microsoft.com/office/drawing/2014/main" id="{12861D03-25FF-500C-5D14-452AA46DF099}"/>
              </a:ext>
            </a:extLst>
          </p:cNvPr>
          <p:cNvPicPr>
            <a:picLocks noChangeAspect="1"/>
          </p:cNvPicPr>
          <p:nvPr/>
        </p:nvPicPr>
        <p:blipFill>
          <a:blip r:embed="rId2"/>
          <a:stretch>
            <a:fillRect/>
          </a:stretch>
        </p:blipFill>
        <p:spPr>
          <a:xfrm>
            <a:off x="3007605" y="2881116"/>
            <a:ext cx="2545437" cy="2853164"/>
          </a:xfrm>
          <a:prstGeom prst="rect">
            <a:avLst/>
          </a:prstGeom>
        </p:spPr>
      </p:pic>
      <p:pic>
        <p:nvPicPr>
          <p:cNvPr id="8" name="Picture 7">
            <a:extLst>
              <a:ext uri="{FF2B5EF4-FFF2-40B4-BE49-F238E27FC236}">
                <a16:creationId xmlns:a16="http://schemas.microsoft.com/office/drawing/2014/main" id="{7F6EFC77-C91B-4A3E-911E-62113831E761}"/>
              </a:ext>
            </a:extLst>
          </p:cNvPr>
          <p:cNvPicPr>
            <a:picLocks noChangeAspect="1"/>
          </p:cNvPicPr>
          <p:nvPr/>
        </p:nvPicPr>
        <p:blipFill>
          <a:blip r:embed="rId3"/>
          <a:srcRect b="21769"/>
          <a:stretch>
            <a:fillRect/>
          </a:stretch>
        </p:blipFill>
        <p:spPr>
          <a:xfrm>
            <a:off x="5761558" y="2881116"/>
            <a:ext cx="2754481" cy="2853164"/>
          </a:xfrm>
          <a:prstGeom prst="rect">
            <a:avLst/>
          </a:prstGeom>
        </p:spPr>
      </p:pic>
      <p:sp>
        <p:nvSpPr>
          <p:cNvPr id="3" name="TextBox 2">
            <a:extLst>
              <a:ext uri="{FF2B5EF4-FFF2-40B4-BE49-F238E27FC236}">
                <a16:creationId xmlns:a16="http://schemas.microsoft.com/office/drawing/2014/main" id="{426559DA-FBBA-BC53-FEB2-F0AC86051727}"/>
              </a:ext>
            </a:extLst>
          </p:cNvPr>
          <p:cNvSpPr txBox="1"/>
          <p:nvPr/>
        </p:nvSpPr>
        <p:spPr>
          <a:xfrm>
            <a:off x="878541" y="6167717"/>
            <a:ext cx="7655858" cy="461665"/>
          </a:xfrm>
          <a:prstGeom prst="rect">
            <a:avLst/>
          </a:prstGeom>
          <a:noFill/>
        </p:spPr>
        <p:txBody>
          <a:bodyPr wrap="square" rtlCol="0">
            <a:spAutoFit/>
          </a:bodyPr>
          <a:lstStyle/>
          <a:p>
            <a:r>
              <a:rPr lang="en-US" sz="2400" dirty="0"/>
              <a:t>Whoever – whosoever  (universal, all men, all women)</a:t>
            </a:r>
          </a:p>
        </p:txBody>
      </p:sp>
    </p:spTree>
    <p:extLst>
      <p:ext uri="{BB962C8B-B14F-4D97-AF65-F5344CB8AC3E}">
        <p14:creationId xmlns:p14="http://schemas.microsoft.com/office/powerpoint/2010/main" val="3845605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8143-D220-9DAC-F957-5DC6B4BA1F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E3F971-8EE6-E8C3-522F-2F856D982543}"/>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
        <p:nvSpPr>
          <p:cNvPr id="4" name="TextBox 3">
            <a:extLst>
              <a:ext uri="{FF2B5EF4-FFF2-40B4-BE49-F238E27FC236}">
                <a16:creationId xmlns:a16="http://schemas.microsoft.com/office/drawing/2014/main" id="{715A513B-E01D-ABAE-87E0-C9D2C8684229}"/>
              </a:ext>
            </a:extLst>
          </p:cNvPr>
          <p:cNvSpPr txBox="1"/>
          <p:nvPr/>
        </p:nvSpPr>
        <p:spPr>
          <a:xfrm>
            <a:off x="537882" y="1021976"/>
            <a:ext cx="8247530" cy="5581015"/>
          </a:xfrm>
          <a:prstGeom prst="rect">
            <a:avLst/>
          </a:prstGeom>
          <a:noFill/>
        </p:spPr>
        <p:txBody>
          <a:bodyPr wrap="square">
            <a:spAutoFit/>
          </a:bodyPr>
          <a:lstStyle/>
          <a:p>
            <a:pPr marL="0" marR="0">
              <a:spcAft>
                <a:spcPts val="10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But we need to tread carefully:  When sinful conduct is defined as an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addiction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it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tends to remove accountability for guilt and shame </a:t>
            </a:r>
            <a:r>
              <a:rPr lang="en-US" sz="2400" dirty="0">
                <a:effectLst/>
                <a:latin typeface="Calibri" panose="020F0502020204030204" pitchFamily="34" charset="0"/>
                <a:ea typeface="Calibri" panose="020F0502020204030204" pitchFamily="34" charset="0"/>
                <a:cs typeface="Times New Roman" panose="02020603050405020304" pitchFamily="18" charset="0"/>
              </a:rPr>
              <a:t>of the sin.  Addicts are not viewed as sinners, but as "victims." (that removes free will)</a:t>
            </a:r>
          </a:p>
          <a:p>
            <a:pPr marL="0" marR="0">
              <a:spcAft>
                <a:spcPts val="1000"/>
              </a:spcAft>
              <a:buNone/>
            </a:pPr>
            <a:r>
              <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some point, one's addictive behavior was chosen</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Alcohol, drugs, lust, sex, pornography, gambling, lying, etc. Sin becomes addicting (habit-forming) as one lives in sin, walking in its darkness:</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Rom. 6:15-17</a:t>
            </a:r>
            <a:r>
              <a:rPr lang="en-US" sz="2400" dirty="0">
                <a:effectLst/>
                <a:latin typeface="Calibri" panose="020F0502020204030204" pitchFamily="34" charset="0"/>
                <a:ea typeface="Calibri" panose="020F0502020204030204" pitchFamily="34" charset="0"/>
                <a:cs typeface="Times New Roman" panose="02020603050405020304" pitchFamily="18" charset="0"/>
              </a:rPr>
              <a:t>:  "What then?  Shall we sin because we are not under law but under grace?  Certainly not! 16 Do you not know that to whom you present yourselves slaves to obey, you are that one's slaves whom you obey, whether of sin leading to death, or of obedience leading to righteousness?"</a:t>
            </a:r>
          </a:p>
        </p:txBody>
      </p:sp>
      <p:sp>
        <p:nvSpPr>
          <p:cNvPr id="3" name="Rectangle: Rounded Corners 2">
            <a:extLst>
              <a:ext uri="{FF2B5EF4-FFF2-40B4-BE49-F238E27FC236}">
                <a16:creationId xmlns:a16="http://schemas.microsoft.com/office/drawing/2014/main" id="{1D3CDCD4-CC84-7C4A-1C9F-BD18471F77C6}"/>
              </a:ext>
            </a:extLst>
          </p:cNvPr>
          <p:cNvSpPr/>
          <p:nvPr/>
        </p:nvSpPr>
        <p:spPr>
          <a:xfrm>
            <a:off x="358588" y="4428566"/>
            <a:ext cx="8507506" cy="226807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21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F005A-2D6C-7FE4-D7FE-6AF93DB1A9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654C4D-15F7-5BDC-C156-A976AFE92BA5}"/>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
        <p:nvSpPr>
          <p:cNvPr id="4" name="TextBox 3">
            <a:extLst>
              <a:ext uri="{FF2B5EF4-FFF2-40B4-BE49-F238E27FC236}">
                <a16:creationId xmlns:a16="http://schemas.microsoft.com/office/drawing/2014/main" id="{9249ADCD-EEE4-3BBB-1D76-B5C84B9BBBBD}"/>
              </a:ext>
            </a:extLst>
          </p:cNvPr>
          <p:cNvSpPr txBox="1"/>
          <p:nvPr/>
        </p:nvSpPr>
        <p:spPr>
          <a:xfrm>
            <a:off x="318977" y="1063257"/>
            <a:ext cx="8373331" cy="5293476"/>
          </a:xfrm>
          <a:prstGeom prst="rect">
            <a:avLst/>
          </a:prstGeom>
          <a:noFill/>
        </p:spPr>
        <p:txBody>
          <a:bodyPr wrap="square">
            <a:spAutoFit/>
          </a:bodyPr>
          <a:lstStyle/>
          <a:p>
            <a:pPr marL="0" marR="0">
              <a:lnSpc>
                <a:spcPct val="115000"/>
              </a:lnSpc>
              <a:spcAft>
                <a:spcPts val="1000"/>
              </a:spcAft>
              <a:buNone/>
            </a:pPr>
            <a:r>
              <a:rPr lang="en-US" sz="3000" dirty="0">
                <a:effectLst/>
                <a:latin typeface="Calibri" panose="020F0502020204030204" pitchFamily="34" charset="0"/>
                <a:ea typeface="Calibri" panose="020F0502020204030204" pitchFamily="34" charset="0"/>
                <a:cs typeface="Times New Roman" panose="02020603050405020304" pitchFamily="18" charset="0"/>
              </a:rPr>
              <a:t>We must realize that when sin is repeated over and over it:</a:t>
            </a:r>
          </a:p>
          <a:p>
            <a:pPr marL="342900" marR="0" indent="-342900">
              <a:lnSpc>
                <a:spcPct val="115000"/>
              </a:lnSpc>
              <a:spcAft>
                <a:spcPts val="1000"/>
              </a:spcAft>
              <a:buFont typeface="Arial" panose="020B0604020202020204" pitchFamily="34" charset="0"/>
              <a:buChar char="•"/>
            </a:pPr>
            <a:r>
              <a:rPr lang="en-US" sz="3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Sears the conscience (1 Tim. 4:1-2),</a:t>
            </a:r>
          </a:p>
          <a:p>
            <a:pPr marL="342900" marR="0" indent="-342900">
              <a:lnSpc>
                <a:spcPct val="115000"/>
              </a:lnSpc>
              <a:spcAft>
                <a:spcPts val="1000"/>
              </a:spcAft>
              <a:buFont typeface="Arial" panose="020B0604020202020204" pitchFamily="34" charset="0"/>
              <a:buChar char="•"/>
            </a:pPr>
            <a:r>
              <a:rPr lang="en-US" sz="3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Hardens the heart (Heb. 3:12-13),</a:t>
            </a:r>
          </a:p>
          <a:p>
            <a:pPr marL="342900" marR="0" indent="-342900">
              <a:lnSpc>
                <a:spcPct val="115000"/>
              </a:lnSpc>
              <a:spcAft>
                <a:spcPts val="1000"/>
              </a:spcAft>
              <a:buFont typeface="Arial" panose="020B0604020202020204" pitchFamily="34" charset="0"/>
              <a:buChar char="•"/>
            </a:pPr>
            <a:r>
              <a:rPr lang="en-US" sz="3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Can make repentance "impossible" (Heb. 6:4-6).</a:t>
            </a:r>
          </a:p>
          <a:p>
            <a:pPr marL="0" marR="0">
              <a:spcAft>
                <a:spcPts val="1000"/>
              </a:spcAft>
              <a:buNone/>
            </a:pPr>
            <a:r>
              <a:rPr lang="en-US" sz="3000" dirty="0">
                <a:effectLst/>
                <a:latin typeface="Calibri" panose="020F0502020204030204" pitchFamily="34" charset="0"/>
                <a:ea typeface="Calibri" panose="020F0502020204030204" pitchFamily="34" charset="0"/>
                <a:cs typeface="Times New Roman" panose="02020603050405020304" pitchFamily="18" charset="0"/>
              </a:rPr>
              <a:t>We must be diligent to develop the "fruit of the Spirit" in our lives; especially:                               </a:t>
            </a:r>
            <a:r>
              <a:rPr lang="en-US" sz="3000" dirty="0">
                <a:latin typeface="Calibri" panose="020F0502020204030204" pitchFamily="34" charset="0"/>
                <a:ea typeface="Calibri" panose="020F0502020204030204" pitchFamily="34" charset="0"/>
                <a:cs typeface="Times New Roman" panose="02020603050405020304" pitchFamily="18" charset="0"/>
              </a:rPr>
              <a:t>    </a:t>
            </a:r>
            <a:r>
              <a:rPr lang="en-US" sz="3000" dirty="0">
                <a:effectLst/>
                <a:latin typeface="Calibri" panose="020F0502020204030204" pitchFamily="34" charset="0"/>
                <a:ea typeface="Calibri" panose="020F0502020204030204" pitchFamily="34" charset="0"/>
                <a:cs typeface="Times New Roman" panose="02020603050405020304" pitchFamily="18" charset="0"/>
              </a:rPr>
              <a:t>Self-control (Gal. 5:22-25),                                                              Discipline (1 Cor. 9:24-27).</a:t>
            </a:r>
          </a:p>
        </p:txBody>
      </p:sp>
    </p:spTree>
    <p:extLst>
      <p:ext uri="{BB962C8B-B14F-4D97-AF65-F5344CB8AC3E}">
        <p14:creationId xmlns:p14="http://schemas.microsoft.com/office/powerpoint/2010/main" val="4222974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4FE63E-1AF9-7DA9-CC92-B93BD8540849}"/>
              </a:ext>
            </a:extLst>
          </p:cNvPr>
          <p:cNvSpPr txBox="1"/>
          <p:nvPr/>
        </p:nvSpPr>
        <p:spPr>
          <a:xfrm>
            <a:off x="600636" y="905436"/>
            <a:ext cx="7906870" cy="5016758"/>
          </a:xfrm>
          <a:prstGeom prst="rect">
            <a:avLst/>
          </a:prstGeom>
          <a:noFill/>
        </p:spPr>
        <p:txBody>
          <a:bodyPr wrap="square">
            <a:spAutoFit/>
          </a:bodyPr>
          <a:lstStyle/>
          <a:p>
            <a:r>
              <a:rPr lang="en-US" sz="3200" b="1" dirty="0">
                <a:solidFill>
                  <a:srgbClr val="0070C0"/>
                </a:solidFill>
              </a:rPr>
              <a:t>Matt. 4:10 </a:t>
            </a:r>
            <a:r>
              <a:rPr lang="en-US" sz="3200" dirty="0"/>
              <a:t>Then Jesus said to him, "Away with you, Satan! For it is written, 'You shall worship the LORD your God, </a:t>
            </a:r>
            <a:r>
              <a:rPr lang="en-US" sz="3200" u="sng" dirty="0">
                <a:latin typeface="Arial Black" panose="020B0A04020102020204" pitchFamily="34" charset="0"/>
              </a:rPr>
              <a:t>and Him only</a:t>
            </a:r>
            <a:r>
              <a:rPr lang="en-US" sz="3200" u="sng" dirty="0"/>
              <a:t> </a:t>
            </a:r>
            <a:r>
              <a:rPr lang="en-US" sz="3200" dirty="0"/>
              <a:t>you shall serve.’”</a:t>
            </a:r>
          </a:p>
          <a:p>
            <a:endParaRPr lang="en-US" sz="3200" dirty="0"/>
          </a:p>
          <a:p>
            <a:r>
              <a:rPr lang="en-US" sz="3200" b="1" dirty="0">
                <a:solidFill>
                  <a:srgbClr val="0070C0"/>
                </a:solidFill>
              </a:rPr>
              <a:t>Matt. 6:24 </a:t>
            </a:r>
            <a:r>
              <a:rPr lang="en-US" sz="3200" dirty="0"/>
              <a:t>"No one can serve two masters; for either he will hate the one and love the other, or else he will be loyal to the one and despise the other. </a:t>
            </a:r>
            <a:r>
              <a:rPr lang="en-US" sz="3200" u="sng" dirty="0">
                <a:latin typeface="Arial Black" panose="020B0A04020102020204" pitchFamily="34" charset="0"/>
              </a:rPr>
              <a:t>You cannot serve God and mammon.</a:t>
            </a:r>
          </a:p>
        </p:txBody>
      </p:sp>
    </p:spTree>
    <p:extLst>
      <p:ext uri="{BB962C8B-B14F-4D97-AF65-F5344CB8AC3E}">
        <p14:creationId xmlns:p14="http://schemas.microsoft.com/office/powerpoint/2010/main" val="221991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FF9E-A480-745A-EC1D-DA427EEAA2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CBEA5D-1707-2473-DFEB-FA82AF99C66A}"/>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A59EFB18-FDA3-4146-DC1B-F478CB5683DF}"/>
              </a:ext>
            </a:extLst>
          </p:cNvPr>
          <p:cNvPicPr>
            <a:picLocks noChangeAspect="1"/>
          </p:cNvPicPr>
          <p:nvPr/>
        </p:nvPicPr>
        <p:blipFill>
          <a:blip r:embed="rId2"/>
          <a:srcRect l="38039" t="32484" r="38824" b="15577"/>
          <a:stretch>
            <a:fillRect/>
          </a:stretch>
        </p:blipFill>
        <p:spPr>
          <a:xfrm>
            <a:off x="112208" y="760473"/>
            <a:ext cx="4540474" cy="5733313"/>
          </a:xfrm>
          <a:prstGeom prst="rect">
            <a:avLst/>
          </a:prstGeom>
        </p:spPr>
      </p:pic>
      <p:pic>
        <p:nvPicPr>
          <p:cNvPr id="3" name="Picture 2">
            <a:extLst>
              <a:ext uri="{FF2B5EF4-FFF2-40B4-BE49-F238E27FC236}">
                <a16:creationId xmlns:a16="http://schemas.microsoft.com/office/drawing/2014/main" id="{A3327CEC-A68E-8EC8-957C-A85A896CFA1F}"/>
              </a:ext>
            </a:extLst>
          </p:cNvPr>
          <p:cNvPicPr>
            <a:picLocks noChangeAspect="1"/>
          </p:cNvPicPr>
          <p:nvPr/>
        </p:nvPicPr>
        <p:blipFill>
          <a:blip r:embed="rId3"/>
          <a:stretch>
            <a:fillRect/>
          </a:stretch>
        </p:blipFill>
        <p:spPr>
          <a:xfrm>
            <a:off x="5387788" y="3747554"/>
            <a:ext cx="3381404" cy="2823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B2485AD7-5E7C-F170-FB5F-6C18A9590F4B}"/>
              </a:ext>
            </a:extLst>
          </p:cNvPr>
          <p:cNvPicPr>
            <a:picLocks noChangeAspect="1"/>
          </p:cNvPicPr>
          <p:nvPr/>
        </p:nvPicPr>
        <p:blipFill>
          <a:blip r:embed="rId4"/>
          <a:stretch>
            <a:fillRect/>
          </a:stretch>
        </p:blipFill>
        <p:spPr>
          <a:xfrm>
            <a:off x="5387788" y="1159476"/>
            <a:ext cx="3381404" cy="23567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02172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2375-F17F-DE56-C1B2-F9C20C3BA1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F517A06-D5A4-498B-F7EA-B39E08BD6C25}"/>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1F80D533-1CEA-65BB-D00D-D053D4BBA5EE}"/>
              </a:ext>
            </a:extLst>
          </p:cNvPr>
          <p:cNvPicPr>
            <a:picLocks noChangeAspect="1"/>
          </p:cNvPicPr>
          <p:nvPr/>
        </p:nvPicPr>
        <p:blipFill>
          <a:blip r:embed="rId2"/>
          <a:srcRect l="36765" t="61145" r="37549" b="15229"/>
          <a:stretch>
            <a:fillRect/>
          </a:stretch>
        </p:blipFill>
        <p:spPr>
          <a:xfrm>
            <a:off x="85813" y="1418946"/>
            <a:ext cx="8968540" cy="4640120"/>
          </a:xfrm>
          <a:prstGeom prst="rect">
            <a:avLst/>
          </a:prstGeom>
        </p:spPr>
      </p:pic>
    </p:spTree>
    <p:extLst>
      <p:ext uri="{BB962C8B-B14F-4D97-AF65-F5344CB8AC3E}">
        <p14:creationId xmlns:p14="http://schemas.microsoft.com/office/powerpoint/2010/main" val="1416705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5F9F8-D386-F16E-3235-773507238D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40CAB98-60B8-440A-016B-B221E7C72352}"/>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0A987D15-B4D0-CF98-1426-0B33C7EB9965}"/>
              </a:ext>
            </a:extLst>
          </p:cNvPr>
          <p:cNvPicPr>
            <a:picLocks noChangeAspect="1"/>
          </p:cNvPicPr>
          <p:nvPr/>
        </p:nvPicPr>
        <p:blipFill>
          <a:blip r:embed="rId2"/>
          <a:srcRect l="37647" t="30915" r="38824" b="16274"/>
          <a:stretch>
            <a:fillRect/>
          </a:stretch>
        </p:blipFill>
        <p:spPr>
          <a:xfrm>
            <a:off x="2187388" y="828896"/>
            <a:ext cx="4688541" cy="5919287"/>
          </a:xfrm>
          <a:prstGeom prst="rect">
            <a:avLst/>
          </a:prstGeom>
        </p:spPr>
      </p:pic>
      <p:sp>
        <p:nvSpPr>
          <p:cNvPr id="3" name="Rectangle: Rounded Corners 2">
            <a:extLst>
              <a:ext uri="{FF2B5EF4-FFF2-40B4-BE49-F238E27FC236}">
                <a16:creationId xmlns:a16="http://schemas.microsoft.com/office/drawing/2014/main" id="{54FA2CD8-8427-8B78-B5E4-DCAE030D072D}"/>
              </a:ext>
            </a:extLst>
          </p:cNvPr>
          <p:cNvSpPr/>
          <p:nvPr/>
        </p:nvSpPr>
        <p:spPr>
          <a:xfrm>
            <a:off x="2187388" y="1326776"/>
            <a:ext cx="4769224" cy="226807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9152BDA-F455-1242-F113-F958A52276DD}"/>
              </a:ext>
            </a:extLst>
          </p:cNvPr>
          <p:cNvSpPr/>
          <p:nvPr/>
        </p:nvSpPr>
        <p:spPr>
          <a:xfrm>
            <a:off x="2079813" y="4518213"/>
            <a:ext cx="4984376" cy="13178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007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FF7C2-838B-CEA8-8120-FC98BA808E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E2B329-6FAA-5195-7A21-6B8AA8725ECC}"/>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D3C8F9D7-B682-749E-B1EB-967C8DDAF9F2}"/>
              </a:ext>
            </a:extLst>
          </p:cNvPr>
          <p:cNvPicPr>
            <a:picLocks noChangeAspect="1"/>
          </p:cNvPicPr>
          <p:nvPr/>
        </p:nvPicPr>
        <p:blipFill>
          <a:blip r:embed="rId2"/>
          <a:srcRect l="37549" t="27952" r="38726" b="19586"/>
          <a:stretch>
            <a:fillRect/>
          </a:stretch>
        </p:blipFill>
        <p:spPr>
          <a:xfrm>
            <a:off x="2061882" y="903730"/>
            <a:ext cx="4787153" cy="5954270"/>
          </a:xfrm>
          <a:prstGeom prst="rect">
            <a:avLst/>
          </a:prstGeom>
        </p:spPr>
      </p:pic>
      <p:sp>
        <p:nvSpPr>
          <p:cNvPr id="3" name="Arrow: Right 2">
            <a:extLst>
              <a:ext uri="{FF2B5EF4-FFF2-40B4-BE49-F238E27FC236}">
                <a16:creationId xmlns:a16="http://schemas.microsoft.com/office/drawing/2014/main" id="{A82502DA-72E1-9472-3B24-CB0AA66CE65D}"/>
              </a:ext>
            </a:extLst>
          </p:cNvPr>
          <p:cNvSpPr/>
          <p:nvPr/>
        </p:nvSpPr>
        <p:spPr>
          <a:xfrm>
            <a:off x="385483" y="1801906"/>
            <a:ext cx="1810870" cy="92336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58B564A-3721-E35D-F4EB-7CF5C83ED7FD}"/>
              </a:ext>
            </a:extLst>
          </p:cNvPr>
          <p:cNvSpPr/>
          <p:nvPr/>
        </p:nvSpPr>
        <p:spPr>
          <a:xfrm>
            <a:off x="1981200" y="5253318"/>
            <a:ext cx="5100918" cy="149710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45C805-B630-498C-0FE7-864070360843}"/>
              </a:ext>
            </a:extLst>
          </p:cNvPr>
          <p:cNvPicPr>
            <a:picLocks noChangeAspect="1"/>
          </p:cNvPicPr>
          <p:nvPr/>
        </p:nvPicPr>
        <p:blipFill>
          <a:blip r:embed="rId3"/>
          <a:stretch>
            <a:fillRect/>
          </a:stretch>
        </p:blipFill>
        <p:spPr>
          <a:xfrm>
            <a:off x="869577" y="2810092"/>
            <a:ext cx="7575175" cy="2358405"/>
          </a:xfrm>
          <a:prstGeom prst="rect">
            <a:avLst/>
          </a:prstGeom>
        </p:spPr>
      </p:pic>
    </p:spTree>
    <p:extLst>
      <p:ext uri="{BB962C8B-B14F-4D97-AF65-F5344CB8AC3E}">
        <p14:creationId xmlns:p14="http://schemas.microsoft.com/office/powerpoint/2010/main" val="2367688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235-3CBB-0AD4-37FA-FA01DD8BC4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5A693B-AB5E-2BA7-61AA-E83CC4449BE0}"/>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79DFE19F-F14E-CD7C-A431-1DC512B92BF7}"/>
              </a:ext>
            </a:extLst>
          </p:cNvPr>
          <p:cNvPicPr>
            <a:picLocks noChangeAspect="1"/>
          </p:cNvPicPr>
          <p:nvPr/>
        </p:nvPicPr>
        <p:blipFill>
          <a:blip r:embed="rId2"/>
          <a:srcRect l="36079" t="27952" r="37058" b="15229"/>
          <a:stretch>
            <a:fillRect/>
          </a:stretch>
        </p:blipFill>
        <p:spPr>
          <a:xfrm>
            <a:off x="349624" y="760470"/>
            <a:ext cx="5172635" cy="6154305"/>
          </a:xfrm>
          <a:prstGeom prst="rect">
            <a:avLst/>
          </a:prstGeom>
        </p:spPr>
      </p:pic>
      <p:sp>
        <p:nvSpPr>
          <p:cNvPr id="3" name="Rectangle: Rounded Corners 2">
            <a:extLst>
              <a:ext uri="{FF2B5EF4-FFF2-40B4-BE49-F238E27FC236}">
                <a16:creationId xmlns:a16="http://schemas.microsoft.com/office/drawing/2014/main" id="{3E45E134-5849-E1A9-CF67-9C18A6F201C3}"/>
              </a:ext>
            </a:extLst>
          </p:cNvPr>
          <p:cNvSpPr/>
          <p:nvPr/>
        </p:nvSpPr>
        <p:spPr>
          <a:xfrm>
            <a:off x="206186" y="1529914"/>
            <a:ext cx="5540188" cy="112363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9BEAE-B048-8EBB-72F9-C1C783B7A811}"/>
              </a:ext>
            </a:extLst>
          </p:cNvPr>
          <p:cNvPicPr>
            <a:picLocks noChangeAspect="1"/>
          </p:cNvPicPr>
          <p:nvPr/>
        </p:nvPicPr>
        <p:blipFill>
          <a:blip r:embed="rId3"/>
          <a:stretch>
            <a:fillRect/>
          </a:stretch>
        </p:blipFill>
        <p:spPr>
          <a:xfrm>
            <a:off x="5364545" y="2943651"/>
            <a:ext cx="3612908" cy="25215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00729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B359F-CE30-770A-0707-1DE9FE93595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BBD3D72-AAC3-1DD5-1735-ADECA3A739AC}"/>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9A8FB1B5-3F62-F783-095C-2C52F42B93F9}"/>
              </a:ext>
            </a:extLst>
          </p:cNvPr>
          <p:cNvPicPr>
            <a:picLocks noChangeAspect="1"/>
          </p:cNvPicPr>
          <p:nvPr/>
        </p:nvPicPr>
        <p:blipFill>
          <a:blip r:embed="rId2"/>
          <a:srcRect l="37451" t="17669" r="38333" b="52308"/>
          <a:stretch>
            <a:fillRect/>
          </a:stretch>
        </p:blipFill>
        <p:spPr>
          <a:xfrm>
            <a:off x="519954" y="864348"/>
            <a:ext cx="8274900" cy="5770727"/>
          </a:xfrm>
          <a:prstGeom prst="rect">
            <a:avLst/>
          </a:prstGeom>
        </p:spPr>
      </p:pic>
    </p:spTree>
    <p:extLst>
      <p:ext uri="{BB962C8B-B14F-4D97-AF65-F5344CB8AC3E}">
        <p14:creationId xmlns:p14="http://schemas.microsoft.com/office/powerpoint/2010/main" val="152873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430762-F03C-927B-0331-D1AC97D3D35B}"/>
              </a:ext>
            </a:extLst>
          </p:cNvPr>
          <p:cNvSpPr txBox="1"/>
          <p:nvPr/>
        </p:nvSpPr>
        <p:spPr>
          <a:xfrm>
            <a:off x="1111624" y="1326776"/>
            <a:ext cx="6732494" cy="3970318"/>
          </a:xfrm>
          <a:prstGeom prst="rect">
            <a:avLst/>
          </a:prstGeom>
          <a:noFill/>
        </p:spPr>
        <p:txBody>
          <a:bodyPr wrap="square">
            <a:spAutoFit/>
          </a:bodyPr>
          <a:lstStyle/>
          <a:p>
            <a:r>
              <a:rPr lang="en-US" sz="3600" b="1" dirty="0">
                <a:solidFill>
                  <a:srgbClr val="0070C0"/>
                </a:solidFill>
              </a:rPr>
              <a:t>James 4:4 </a:t>
            </a:r>
          </a:p>
          <a:p>
            <a:r>
              <a:rPr lang="en-US" sz="3600" dirty="0"/>
              <a:t>Adulterers and adulteresses! Do you not know that friendship with the world is enmity with God? Whoever therefore wants to be a friend of the world makes himself an enemy of God.</a:t>
            </a:r>
          </a:p>
        </p:txBody>
      </p:sp>
      <p:sp>
        <p:nvSpPr>
          <p:cNvPr id="2" name="TextBox 1">
            <a:extLst>
              <a:ext uri="{FF2B5EF4-FFF2-40B4-BE49-F238E27FC236}">
                <a16:creationId xmlns:a16="http://schemas.microsoft.com/office/drawing/2014/main" id="{CCE860CB-6EE2-4448-44C6-280C353290A1}"/>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Tree>
    <p:extLst>
      <p:ext uri="{BB962C8B-B14F-4D97-AF65-F5344CB8AC3E}">
        <p14:creationId xmlns:p14="http://schemas.microsoft.com/office/powerpoint/2010/main" val="4040681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12E5-963A-AC94-9F68-F5B35289D8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7398D8-F476-15D5-13FF-A9C30FB58076}"/>
              </a:ext>
            </a:extLst>
          </p:cNvPr>
          <p:cNvSpPr txBox="1"/>
          <p:nvPr/>
        </p:nvSpPr>
        <p:spPr>
          <a:xfrm>
            <a:off x="645459" y="1228165"/>
            <a:ext cx="7835153" cy="5078313"/>
          </a:xfrm>
          <a:prstGeom prst="rect">
            <a:avLst/>
          </a:prstGeom>
          <a:noFill/>
        </p:spPr>
        <p:txBody>
          <a:bodyPr wrap="square">
            <a:spAutoFit/>
          </a:bodyPr>
          <a:lstStyle/>
          <a:p>
            <a:r>
              <a:rPr lang="en-US" sz="3600" b="1" dirty="0">
                <a:solidFill>
                  <a:srgbClr val="0070C0"/>
                </a:solidFill>
              </a:rPr>
              <a:t>1Thess. 4:3</a:t>
            </a:r>
          </a:p>
          <a:p>
            <a:r>
              <a:rPr lang="en-US" sz="3600" dirty="0"/>
              <a:t>For this is the will of God, your sanctification: that you should abstain from sexual immorality;</a:t>
            </a:r>
          </a:p>
          <a:p>
            <a:r>
              <a:rPr lang="en-US" sz="3600" dirty="0"/>
              <a:t>4 that each of you should know how to </a:t>
            </a:r>
            <a:r>
              <a:rPr lang="en-US" sz="3600" u="sng" dirty="0"/>
              <a:t>possess his own vessel in sanctification and honor</a:t>
            </a:r>
            <a:r>
              <a:rPr lang="en-US" sz="3600" dirty="0"/>
              <a:t>,</a:t>
            </a:r>
          </a:p>
          <a:p>
            <a:r>
              <a:rPr lang="en-US" sz="3600" dirty="0"/>
              <a:t>5 </a:t>
            </a:r>
            <a:r>
              <a:rPr lang="en-US" sz="3600" u="sng" dirty="0"/>
              <a:t>not in passion of lust</a:t>
            </a:r>
            <a:r>
              <a:rPr lang="en-US" sz="3600" dirty="0"/>
              <a:t>, </a:t>
            </a:r>
            <a:r>
              <a:rPr lang="en-US" sz="3600" u="sng" dirty="0"/>
              <a:t>like the Gentiles who do not know God</a:t>
            </a:r>
            <a:r>
              <a:rPr lang="en-US" sz="3600" dirty="0"/>
              <a:t>;</a:t>
            </a:r>
          </a:p>
        </p:txBody>
      </p:sp>
      <p:sp>
        <p:nvSpPr>
          <p:cNvPr id="2" name="TextBox 1">
            <a:extLst>
              <a:ext uri="{FF2B5EF4-FFF2-40B4-BE49-F238E27FC236}">
                <a16:creationId xmlns:a16="http://schemas.microsoft.com/office/drawing/2014/main" id="{A4DB3F80-FA92-3322-7C9E-BA08E7327CD6}"/>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spTree>
    <p:extLst>
      <p:ext uri="{BB962C8B-B14F-4D97-AF65-F5344CB8AC3E}">
        <p14:creationId xmlns:p14="http://schemas.microsoft.com/office/powerpoint/2010/main" val="369428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ge 12 | Jesus With People Images - Free Download on Freepik">
            <a:extLst>
              <a:ext uri="{FF2B5EF4-FFF2-40B4-BE49-F238E27FC236}">
                <a16:creationId xmlns:a16="http://schemas.microsoft.com/office/drawing/2014/main" id="{461FE790-4F8A-D50F-70BC-FFD996995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52" y="2220865"/>
            <a:ext cx="4273065" cy="284643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Selfie jesus Stock Photos, Royalty Free Selfie jesus Images | Depositphotos">
            <a:extLst>
              <a:ext uri="{FF2B5EF4-FFF2-40B4-BE49-F238E27FC236}">
                <a16:creationId xmlns:a16="http://schemas.microsoft.com/office/drawing/2014/main" id="{75474B33-793E-98A5-C61F-87F885BEC69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F6F65692-0489-FA5C-50A1-6ECA9533734D}"/>
              </a:ext>
            </a:extLst>
          </p:cNvPr>
          <p:cNvPicPr>
            <a:picLocks noChangeAspect="1"/>
          </p:cNvPicPr>
          <p:nvPr/>
        </p:nvPicPr>
        <p:blipFill>
          <a:blip r:embed="rId3"/>
          <a:stretch>
            <a:fillRect/>
          </a:stretch>
        </p:blipFill>
        <p:spPr>
          <a:xfrm>
            <a:off x="4285129" y="3254118"/>
            <a:ext cx="4773810" cy="3182540"/>
          </a:xfrm>
          <a:prstGeom prst="rect">
            <a:avLst/>
          </a:prstGeom>
        </p:spPr>
      </p:pic>
      <p:sp>
        <p:nvSpPr>
          <p:cNvPr id="4" name="TextBox 3">
            <a:extLst>
              <a:ext uri="{FF2B5EF4-FFF2-40B4-BE49-F238E27FC236}">
                <a16:creationId xmlns:a16="http://schemas.microsoft.com/office/drawing/2014/main" id="{6BF5BA5E-3B0E-392F-B0A1-73F578B61090}"/>
              </a:ext>
            </a:extLst>
          </p:cNvPr>
          <p:cNvSpPr txBox="1"/>
          <p:nvPr/>
        </p:nvSpPr>
        <p:spPr>
          <a:xfrm>
            <a:off x="180752" y="116958"/>
            <a:ext cx="8878187" cy="2062103"/>
          </a:xfrm>
          <a:prstGeom prst="rect">
            <a:avLst/>
          </a:prstGeom>
          <a:noFill/>
        </p:spPr>
        <p:txBody>
          <a:bodyPr wrap="square">
            <a:spAutoFit/>
          </a:bodyPr>
          <a:lstStyle/>
          <a:p>
            <a:r>
              <a:rPr lang="en-US" sz="3200" b="1" dirty="0">
                <a:solidFill>
                  <a:srgbClr val="0070C0"/>
                </a:solidFill>
              </a:rPr>
              <a:t>Romans 6:16 </a:t>
            </a:r>
            <a:r>
              <a:rPr lang="en-US" sz="3200" dirty="0"/>
              <a:t>Do you not know that to whom you present yourselves </a:t>
            </a:r>
            <a:r>
              <a:rPr lang="en-US" sz="3200" u="sng" dirty="0"/>
              <a:t>slaves to obey</a:t>
            </a:r>
            <a:r>
              <a:rPr lang="en-US" sz="3200" dirty="0"/>
              <a:t>, you are that </a:t>
            </a:r>
            <a:r>
              <a:rPr lang="en-US" sz="3200" u="sng" dirty="0"/>
              <a:t>one's slaves whom you obey</a:t>
            </a:r>
            <a:r>
              <a:rPr lang="en-US" sz="3200" dirty="0"/>
              <a:t>, whether of sin leading to death, or of obedience leading to righteousness?</a:t>
            </a:r>
          </a:p>
        </p:txBody>
      </p:sp>
      <p:sp>
        <p:nvSpPr>
          <p:cNvPr id="5" name="TextBox 4">
            <a:extLst>
              <a:ext uri="{FF2B5EF4-FFF2-40B4-BE49-F238E27FC236}">
                <a16:creationId xmlns:a16="http://schemas.microsoft.com/office/drawing/2014/main" id="{C5D7D441-9C8A-4E11-4C9A-CDDD9A6136E9}"/>
              </a:ext>
            </a:extLst>
          </p:cNvPr>
          <p:cNvSpPr txBox="1"/>
          <p:nvPr/>
        </p:nvSpPr>
        <p:spPr>
          <a:xfrm>
            <a:off x="135927" y="5100915"/>
            <a:ext cx="4104377" cy="1754326"/>
          </a:xfrm>
          <a:prstGeom prst="rect">
            <a:avLst/>
          </a:prstGeom>
          <a:noFill/>
        </p:spPr>
        <p:txBody>
          <a:bodyPr wrap="square" rtlCol="0">
            <a:spAutoFit/>
          </a:bodyPr>
          <a:lstStyle/>
          <a:p>
            <a:pPr algn="ctr"/>
            <a:r>
              <a:rPr lang="en-US" sz="3600" dirty="0">
                <a:solidFill>
                  <a:srgbClr val="C00000"/>
                </a:solidFill>
              </a:rPr>
              <a:t>Stop the sin.        Take back control     of your life!</a:t>
            </a:r>
          </a:p>
        </p:txBody>
      </p:sp>
    </p:spTree>
    <p:extLst>
      <p:ext uri="{BB962C8B-B14F-4D97-AF65-F5344CB8AC3E}">
        <p14:creationId xmlns:p14="http://schemas.microsoft.com/office/powerpoint/2010/main" val="103489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ypes of logic gates - Digital devices - KS3 Computer Science Revision ...">
            <a:extLst>
              <a:ext uri="{FF2B5EF4-FFF2-40B4-BE49-F238E27FC236}">
                <a16:creationId xmlns:a16="http://schemas.microsoft.com/office/drawing/2014/main" id="{090D449A-4CCB-4472-60CA-09827CAAC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277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D1EA9-54F4-0C6C-89A0-C79667817A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28E8F3-B772-2D63-0A89-8501DF0814C7}"/>
              </a:ext>
            </a:extLst>
          </p:cNvPr>
          <p:cNvSpPr txBox="1"/>
          <p:nvPr/>
        </p:nvSpPr>
        <p:spPr>
          <a:xfrm>
            <a:off x="507233" y="259771"/>
            <a:ext cx="8014447" cy="2308324"/>
          </a:xfrm>
          <a:prstGeom prst="rect">
            <a:avLst/>
          </a:prstGeom>
          <a:noFill/>
        </p:spPr>
        <p:txBody>
          <a:bodyPr wrap="square" rtlCol="0">
            <a:spAutoFit/>
          </a:bodyPr>
          <a:lstStyle/>
          <a:p>
            <a:pPr algn="ctr"/>
            <a:r>
              <a:rPr lang="en-US" sz="7200" dirty="0"/>
              <a:t>Being a slave to sin – Digital Addiction.</a:t>
            </a:r>
          </a:p>
        </p:txBody>
      </p:sp>
      <p:sp>
        <p:nvSpPr>
          <p:cNvPr id="3" name="TextBox 2">
            <a:extLst>
              <a:ext uri="{FF2B5EF4-FFF2-40B4-BE49-F238E27FC236}">
                <a16:creationId xmlns:a16="http://schemas.microsoft.com/office/drawing/2014/main" id="{E5B3C1B3-32F0-289C-E9F7-6E0B8319286F}"/>
              </a:ext>
            </a:extLst>
          </p:cNvPr>
          <p:cNvSpPr txBox="1"/>
          <p:nvPr/>
        </p:nvSpPr>
        <p:spPr>
          <a:xfrm>
            <a:off x="480341" y="3666149"/>
            <a:ext cx="8697433" cy="3139321"/>
          </a:xfrm>
          <a:prstGeom prst="rect">
            <a:avLst/>
          </a:prstGeom>
          <a:noFill/>
        </p:spPr>
        <p:txBody>
          <a:bodyPr wrap="square" rtlCol="0">
            <a:spAutoFit/>
          </a:bodyPr>
          <a:lstStyle/>
          <a:p>
            <a:pPr marL="571500" indent="-571500">
              <a:buFont typeface="Arial" panose="020B0604020202020204" pitchFamily="34" charset="0"/>
              <a:buChar char="•"/>
            </a:pPr>
            <a:r>
              <a:rPr lang="en-US" sz="3600" dirty="0"/>
              <a:t>Screen time</a:t>
            </a:r>
          </a:p>
          <a:p>
            <a:pPr marL="571500" indent="-571500">
              <a:buFont typeface="Arial" panose="020B0604020202020204" pitchFamily="34" charset="0"/>
              <a:buChar char="•"/>
            </a:pPr>
            <a:r>
              <a:rPr lang="en-US" sz="3600" dirty="0"/>
              <a:t>Excessive / addictive screen time</a:t>
            </a:r>
          </a:p>
          <a:p>
            <a:pPr marL="571500" indent="-571500">
              <a:buFont typeface="Arial" panose="020B0604020202020204" pitchFamily="34" charset="0"/>
              <a:buChar char="•"/>
            </a:pPr>
            <a:r>
              <a:rPr lang="en-US" sz="3600" dirty="0"/>
              <a:t>Explicit – addictive screen time</a:t>
            </a:r>
          </a:p>
          <a:p>
            <a:pPr marL="571500" indent="-571500">
              <a:buFont typeface="Arial" panose="020B0604020202020204" pitchFamily="34" charset="0"/>
              <a:buChar char="•"/>
            </a:pPr>
            <a:r>
              <a:rPr lang="en-US" sz="3600" dirty="0"/>
              <a:t>Emotional fantasizing </a:t>
            </a:r>
          </a:p>
          <a:p>
            <a:pPr marL="571500" indent="-571500">
              <a:buFont typeface="Arial" panose="020B0604020202020204" pitchFamily="34" charset="0"/>
              <a:buChar char="•"/>
            </a:pPr>
            <a:r>
              <a:rPr lang="en-US" sz="3600" dirty="0"/>
              <a:t>Family / Social / Christ-like Relationships </a:t>
            </a:r>
          </a:p>
          <a:p>
            <a:pPr marL="285750" indent="-285750">
              <a:buFont typeface="Arial" panose="020B0604020202020204" pitchFamily="34" charset="0"/>
              <a:buChar char="•"/>
            </a:pPr>
            <a:endParaRPr lang="en-US" dirty="0"/>
          </a:p>
        </p:txBody>
      </p:sp>
      <p:pic>
        <p:nvPicPr>
          <p:cNvPr id="4" name="Picture 2" descr="Banco de imagens : vício, Smartphone, viciado, braço, azul, limite ...">
            <a:extLst>
              <a:ext uri="{FF2B5EF4-FFF2-40B4-BE49-F238E27FC236}">
                <a16:creationId xmlns:a16="http://schemas.microsoft.com/office/drawing/2014/main" id="{725D45A9-103D-05C5-772A-80A63884B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506" y="2431877"/>
            <a:ext cx="2663576" cy="185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762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F3BFAB-EEE2-8067-A21B-2B6B22F08503}"/>
              </a:ext>
            </a:extLst>
          </p:cNvPr>
          <p:cNvSpPr txBox="1"/>
          <p:nvPr/>
        </p:nvSpPr>
        <p:spPr>
          <a:xfrm>
            <a:off x="878541" y="654424"/>
            <a:ext cx="7458635" cy="2308324"/>
          </a:xfrm>
          <a:prstGeom prst="rect">
            <a:avLst/>
          </a:prstGeom>
          <a:noFill/>
        </p:spPr>
        <p:txBody>
          <a:bodyPr wrap="square" rtlCol="0">
            <a:spAutoFit/>
          </a:bodyPr>
          <a:lstStyle/>
          <a:p>
            <a:pPr algn="ctr"/>
            <a:r>
              <a:rPr lang="en-US" sz="3600" dirty="0"/>
              <a:t>The obsession to a screen            (coping mechanism) prevents you from focusing. How could I be a Christian without focus on Christ?</a:t>
            </a:r>
          </a:p>
        </p:txBody>
      </p:sp>
      <p:sp>
        <p:nvSpPr>
          <p:cNvPr id="4" name="TextBox 3">
            <a:extLst>
              <a:ext uri="{FF2B5EF4-FFF2-40B4-BE49-F238E27FC236}">
                <a16:creationId xmlns:a16="http://schemas.microsoft.com/office/drawing/2014/main" id="{9EB17766-C863-7D58-3393-DF4E47DB2C11}"/>
              </a:ext>
            </a:extLst>
          </p:cNvPr>
          <p:cNvSpPr txBox="1"/>
          <p:nvPr/>
        </p:nvSpPr>
        <p:spPr>
          <a:xfrm>
            <a:off x="1013013" y="3666583"/>
            <a:ext cx="7530352" cy="2308324"/>
          </a:xfrm>
          <a:prstGeom prst="rect">
            <a:avLst/>
          </a:prstGeom>
          <a:noFill/>
          <a:ln w="38100">
            <a:solidFill>
              <a:schemeClr val="tx1"/>
            </a:solidFill>
          </a:ln>
        </p:spPr>
        <p:txBody>
          <a:bodyPr wrap="square">
            <a:spAutoFit/>
          </a:bodyPr>
          <a:lstStyle/>
          <a:p>
            <a:r>
              <a:rPr lang="en-US" sz="3600" b="1" dirty="0">
                <a:solidFill>
                  <a:srgbClr val="0070C0"/>
                </a:solidFill>
              </a:rPr>
              <a:t>1Peter 5:8 </a:t>
            </a:r>
            <a:r>
              <a:rPr lang="en-US" sz="3600" dirty="0"/>
              <a:t>Be sober, be vigilant; because your adversary the devil walks about like a roaring lion, seeking whom he may devour.</a:t>
            </a:r>
          </a:p>
        </p:txBody>
      </p:sp>
    </p:spTree>
    <p:extLst>
      <p:ext uri="{BB962C8B-B14F-4D97-AF65-F5344CB8AC3E}">
        <p14:creationId xmlns:p14="http://schemas.microsoft.com/office/powerpoint/2010/main" val="370683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03DD0-C7C9-DE42-8C2F-C56C855ADB7C}"/>
              </a:ext>
            </a:extLst>
          </p:cNvPr>
          <p:cNvSpPr txBox="1"/>
          <p:nvPr/>
        </p:nvSpPr>
        <p:spPr>
          <a:xfrm>
            <a:off x="1497106" y="2160494"/>
            <a:ext cx="5629835" cy="2123658"/>
          </a:xfrm>
          <a:prstGeom prst="rect">
            <a:avLst/>
          </a:prstGeom>
          <a:noFill/>
        </p:spPr>
        <p:txBody>
          <a:bodyPr wrap="square" rtlCol="0">
            <a:spAutoFit/>
          </a:bodyPr>
          <a:lstStyle/>
          <a:p>
            <a:pPr algn="ctr"/>
            <a:r>
              <a:rPr lang="en-US" sz="4400" dirty="0"/>
              <a:t>Slides with medical information from         Dr. Trish Leigh.</a:t>
            </a:r>
          </a:p>
        </p:txBody>
      </p:sp>
    </p:spTree>
    <p:extLst>
      <p:ext uri="{BB962C8B-B14F-4D97-AF65-F5344CB8AC3E}">
        <p14:creationId xmlns:p14="http://schemas.microsoft.com/office/powerpoint/2010/main" val="5567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F3F53-3ED5-AEFF-3CE3-3D8AE1C8EC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063BCB-04A8-8936-899B-18EB33B1588A}"/>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C5162875-2B9A-F2F9-99D9-97D6F14C8616}"/>
              </a:ext>
            </a:extLst>
          </p:cNvPr>
          <p:cNvPicPr>
            <a:picLocks noChangeAspect="1"/>
          </p:cNvPicPr>
          <p:nvPr/>
        </p:nvPicPr>
        <p:blipFill>
          <a:blip r:embed="rId2"/>
          <a:srcRect l="37255" t="17494" r="37451" b="57088"/>
          <a:stretch>
            <a:fillRect/>
          </a:stretch>
        </p:blipFill>
        <p:spPr>
          <a:xfrm>
            <a:off x="0" y="1278406"/>
            <a:ext cx="9014755" cy="5095499"/>
          </a:xfrm>
          <a:prstGeom prst="rect">
            <a:avLst/>
          </a:prstGeom>
        </p:spPr>
      </p:pic>
    </p:spTree>
    <p:extLst>
      <p:ext uri="{BB962C8B-B14F-4D97-AF65-F5344CB8AC3E}">
        <p14:creationId xmlns:p14="http://schemas.microsoft.com/office/powerpoint/2010/main" val="3413453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BEE63-F0AD-90BC-305A-CEE003804E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FBD058-DA1E-6A70-2BFD-1F17F9206622}"/>
              </a:ext>
            </a:extLst>
          </p:cNvPr>
          <p:cNvSpPr txBox="1"/>
          <p:nvPr/>
        </p:nvSpPr>
        <p:spPr>
          <a:xfrm>
            <a:off x="0" y="-8968"/>
            <a:ext cx="9143999" cy="769441"/>
          </a:xfrm>
          <a:prstGeom prst="rect">
            <a:avLst/>
          </a:prstGeom>
          <a:solidFill>
            <a:schemeClr val="tx1"/>
          </a:solidFill>
        </p:spPr>
        <p:txBody>
          <a:bodyPr wrap="square" rtlCol="0">
            <a:spAutoFit/>
          </a:bodyPr>
          <a:lstStyle/>
          <a:p>
            <a:pPr algn="ctr"/>
            <a:r>
              <a:rPr lang="en-US" sz="4400" dirty="0">
                <a:solidFill>
                  <a:schemeClr val="bg1"/>
                </a:solidFill>
              </a:rPr>
              <a:t>Digital Addiction</a:t>
            </a:r>
          </a:p>
        </p:txBody>
      </p:sp>
      <p:pic>
        <p:nvPicPr>
          <p:cNvPr id="4" name="Picture 3">
            <a:extLst>
              <a:ext uri="{FF2B5EF4-FFF2-40B4-BE49-F238E27FC236}">
                <a16:creationId xmlns:a16="http://schemas.microsoft.com/office/drawing/2014/main" id="{5EDEEF8E-99B4-B754-DAD5-D0720B27CA0D}"/>
              </a:ext>
            </a:extLst>
          </p:cNvPr>
          <p:cNvPicPr>
            <a:picLocks noChangeAspect="1"/>
          </p:cNvPicPr>
          <p:nvPr/>
        </p:nvPicPr>
        <p:blipFill>
          <a:blip r:embed="rId2"/>
          <a:srcRect l="37255" t="55747" r="37451" b="19411"/>
          <a:stretch>
            <a:fillRect/>
          </a:stretch>
        </p:blipFill>
        <p:spPr>
          <a:xfrm>
            <a:off x="130248" y="1201270"/>
            <a:ext cx="8883502" cy="4907585"/>
          </a:xfrm>
          <a:prstGeom prst="rect">
            <a:avLst/>
          </a:prstGeom>
        </p:spPr>
      </p:pic>
      <p:sp>
        <p:nvSpPr>
          <p:cNvPr id="5" name="Rectangle: Rounded Corners 4">
            <a:extLst>
              <a:ext uri="{FF2B5EF4-FFF2-40B4-BE49-F238E27FC236}">
                <a16:creationId xmlns:a16="http://schemas.microsoft.com/office/drawing/2014/main" id="{71AE7D24-0C15-2B66-C9C1-D12913E0EAD2}"/>
              </a:ext>
            </a:extLst>
          </p:cNvPr>
          <p:cNvSpPr/>
          <p:nvPr/>
        </p:nvSpPr>
        <p:spPr>
          <a:xfrm>
            <a:off x="340660" y="1201271"/>
            <a:ext cx="8211670" cy="278802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1569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791</TotalTime>
  <Words>954</Words>
  <Application>Microsoft Office PowerPoint</Application>
  <PresentationFormat>On-screen Show (4:3)</PresentationFormat>
  <Paragraphs>80</Paragraphs>
  <Slides>38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Arial Black</vt:lpstr>
      <vt:lpstr>Arial Unicode MS</vt:lpstr>
      <vt:lpstr>Calibri</vt:lpstr>
      <vt:lpstr>Calibri Light</vt:lpstr>
      <vt:lpstr>Ink Free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ecurb hastings</dc:creator>
  <cp:lastModifiedBy>ecurb hastings</cp:lastModifiedBy>
  <cp:revision>15</cp:revision>
  <dcterms:created xsi:type="dcterms:W3CDTF">2025-07-13T11:31:40Z</dcterms:created>
  <dcterms:modified xsi:type="dcterms:W3CDTF">2025-07-19T22:48:32Z</dcterms:modified>
</cp:coreProperties>
</file>