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7"/>
  </p:notesMasterIdLst>
  <p:sldIdLst>
    <p:sldId id="265" r:id="rId4"/>
    <p:sldId id="311" r:id="rId5"/>
    <p:sldId id="312" r:id="rId6"/>
    <p:sldId id="314" r:id="rId7"/>
    <p:sldId id="313" r:id="rId8"/>
    <p:sldId id="316" r:id="rId9"/>
    <p:sldId id="257" r:id="rId10"/>
    <p:sldId id="258" r:id="rId11"/>
    <p:sldId id="259" r:id="rId12"/>
    <p:sldId id="261" r:id="rId13"/>
    <p:sldId id="326" r:id="rId14"/>
    <p:sldId id="329" r:id="rId15"/>
    <p:sldId id="328" r:id="rId16"/>
    <p:sldId id="327" r:id="rId17"/>
    <p:sldId id="330" r:id="rId18"/>
    <p:sldId id="342" r:id="rId19"/>
    <p:sldId id="343" r:id="rId20"/>
    <p:sldId id="331" r:id="rId21"/>
    <p:sldId id="332" r:id="rId22"/>
    <p:sldId id="333" r:id="rId23"/>
    <p:sldId id="334" r:id="rId24"/>
    <p:sldId id="336" r:id="rId25"/>
    <p:sldId id="267" r:id="rId26"/>
    <p:sldId id="337" r:id="rId27"/>
    <p:sldId id="335" r:id="rId28"/>
    <p:sldId id="338" r:id="rId29"/>
    <p:sldId id="339" r:id="rId30"/>
    <p:sldId id="262" r:id="rId31"/>
    <p:sldId id="320" r:id="rId32"/>
    <p:sldId id="321" r:id="rId33"/>
    <p:sldId id="317" r:id="rId34"/>
    <p:sldId id="341" r:id="rId35"/>
    <p:sldId id="31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zA1gN60VHoLBRsUmX6eaQ==" hashData="UDxq7mGowAY9158YdLPS65U7eTntv7jgI9wj1RKb+6q5swP8dbf6d5DWzsogQcLxRSAw/G7ix/XbEEzr83zBa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07" d="100"/>
          <a:sy n="107" d="100"/>
        </p:scale>
        <p:origin x="996" y="138"/>
      </p:cViewPr>
      <p:guideLst/>
    </p:cSldViewPr>
  </p:slideViewPr>
  <p:notesTextViewPr>
    <p:cViewPr>
      <p:scale>
        <a:sx n="1" d="1"/>
        <a:sy n="1" d="1"/>
      </p:scale>
      <p:origin x="0" y="0"/>
    </p:cViewPr>
  </p:notesTextViewPr>
  <p:sorterViewPr>
    <p:cViewPr>
      <p:scale>
        <a:sx n="100" d="100"/>
        <a:sy n="100" d="100"/>
      </p:scale>
      <p:origin x="0" y="-48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6EF38-1D94-4104-A921-5058A8255A18}" type="datetimeFigureOut">
              <a:rPr lang="en-US" smtClean="0"/>
              <a:t>6/21/2025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E841F-6690-44A2-A687-123F7C04031A}" type="slidenum">
              <a:rPr lang="en-US" smtClean="0"/>
              <a:t>‹#›</a:t>
            </a:fld>
            <a:endParaRPr lang="en-US"/>
          </a:p>
        </p:txBody>
      </p:sp>
    </p:spTree>
    <p:extLst>
      <p:ext uri="{BB962C8B-B14F-4D97-AF65-F5344CB8AC3E}">
        <p14:creationId xmlns:p14="http://schemas.microsoft.com/office/powerpoint/2010/main" val="44234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FDEDF6-4E5C-4729-AF57-C67FFA893D9D}"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177814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DEDF6-4E5C-4729-AF57-C67FFA893D9D}"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394622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DEDF6-4E5C-4729-AF57-C67FFA893D9D}"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131036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5EB063-D2E2-4856-8C1E-7FE216FFDE5A}" type="datetime1">
              <a:rPr lang="en-US" smtClean="0"/>
              <a:t>6/21/2025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97296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09FC-DC0D-4B9A-8F90-0C2D7966CA1A}" type="datetime1">
              <a:rPr lang="en-US" smtClean="0"/>
              <a:t>6/21/2025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731190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C2F563-72D4-43AE-98D7-4186326920EB}" type="datetime1">
              <a:rPr lang="en-US" smtClean="0"/>
              <a:t>6/21/2025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1775465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2B33B7-1738-4099-A38E-A13B2F29FECB}" type="datetime1">
              <a:rPr lang="en-US" smtClean="0"/>
              <a:t>6/21/2025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440718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EE2F3-92D4-485D-951F-351CFCEE2D30}" type="datetime1">
              <a:rPr lang="en-US" smtClean="0"/>
              <a:t>6/21/2025</a:t>
            </a:fld>
            <a:endParaRPr lang="en-US" dirty="0"/>
          </a:p>
        </p:txBody>
      </p:sp>
      <p:sp>
        <p:nvSpPr>
          <p:cNvPr id="8" name="Footer Placeholder 7"/>
          <p:cNvSpPr>
            <a:spLocks noGrp="1"/>
          </p:cNvSpPr>
          <p:nvPr>
            <p:ph type="ftr" sz="quarter" idx="11"/>
          </p:nvPr>
        </p:nvSpPr>
        <p:spPr/>
        <p:txBody>
          <a:bodyPr/>
          <a:lstStyle/>
          <a:p>
            <a:r>
              <a:rPr lang="en-US" dirty="0"/>
              <a:t>b hastings  newlebanoncoc.com</a:t>
            </a:r>
          </a:p>
        </p:txBody>
      </p:sp>
      <p:sp>
        <p:nvSpPr>
          <p:cNvPr id="9" name="Slide Number Placeholder 8"/>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61093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3D796C-15DB-4D7B-BAEC-F5D43CB03040}" type="datetime1">
              <a:rPr lang="en-US" smtClean="0"/>
              <a:t>6/21/2025</a:t>
            </a:fld>
            <a:endParaRPr lang="en-US" dirty="0"/>
          </a:p>
        </p:txBody>
      </p:sp>
      <p:sp>
        <p:nvSpPr>
          <p:cNvPr id="4" name="Footer Placeholder 3"/>
          <p:cNvSpPr>
            <a:spLocks noGrp="1"/>
          </p:cNvSpPr>
          <p:nvPr>
            <p:ph type="ftr" sz="quarter" idx="11"/>
          </p:nvPr>
        </p:nvSpPr>
        <p:spPr/>
        <p:txBody>
          <a:bodyPr/>
          <a:lstStyle/>
          <a:p>
            <a:r>
              <a:rPr lang="en-US" dirty="0"/>
              <a:t>b hastings  newlebanoncoc.com</a:t>
            </a:r>
          </a:p>
        </p:txBody>
      </p:sp>
      <p:sp>
        <p:nvSpPr>
          <p:cNvPr id="5" name="Slide Number Placeholder 4"/>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2222204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F1B6E-C553-4004-8BA1-C12D029E617A}" type="datetime1">
              <a:rPr lang="en-US" smtClean="0"/>
              <a:t>6/21/2025</a:t>
            </a:fld>
            <a:endParaRPr lang="en-US" dirty="0"/>
          </a:p>
        </p:txBody>
      </p:sp>
      <p:sp>
        <p:nvSpPr>
          <p:cNvPr id="3" name="Footer Placeholder 2"/>
          <p:cNvSpPr>
            <a:spLocks noGrp="1"/>
          </p:cNvSpPr>
          <p:nvPr>
            <p:ph type="ftr" sz="quarter" idx="11"/>
          </p:nvPr>
        </p:nvSpPr>
        <p:spPr/>
        <p:txBody>
          <a:bodyPr/>
          <a:lstStyle/>
          <a:p>
            <a:r>
              <a:rPr lang="en-US" dirty="0"/>
              <a:t>b hastings  newlebanoncoc.com</a:t>
            </a:r>
          </a:p>
        </p:txBody>
      </p:sp>
      <p:sp>
        <p:nvSpPr>
          <p:cNvPr id="4" name="Slide Number Placeholder 3"/>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1239908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7119E-9CC2-47C8-A431-DE7E15DB9D5B}" type="datetime1">
              <a:rPr lang="en-US" smtClean="0"/>
              <a:t>6/21/2025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73750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DEDF6-4E5C-4729-AF57-C67FFA893D9D}"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2720218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AF7012-669F-43C4-BAED-B49AF8F69812}" type="datetime1">
              <a:rPr lang="en-US" smtClean="0"/>
              <a:t>6/21/2025</a:t>
            </a:fld>
            <a:endParaRPr lang="en-US" dirty="0"/>
          </a:p>
        </p:txBody>
      </p:sp>
      <p:sp>
        <p:nvSpPr>
          <p:cNvPr id="6" name="Footer Placeholder 5"/>
          <p:cNvSpPr>
            <a:spLocks noGrp="1"/>
          </p:cNvSpPr>
          <p:nvPr>
            <p:ph type="ftr" sz="quarter" idx="11"/>
          </p:nvPr>
        </p:nvSpPr>
        <p:spPr/>
        <p:txBody>
          <a:bodyPr/>
          <a:lstStyle/>
          <a:p>
            <a:r>
              <a:rPr lang="en-US" dirty="0"/>
              <a:t>b hastings  newlebanoncoc.com</a:t>
            </a:r>
          </a:p>
        </p:txBody>
      </p:sp>
      <p:sp>
        <p:nvSpPr>
          <p:cNvPr id="7" name="Slide Number Placeholder 6"/>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3368198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3EA51-4800-42CD-8DED-9B91CB3F928D}" type="datetime1">
              <a:rPr lang="en-US" smtClean="0"/>
              <a:t>6/21/2025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713396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124FD7-F91A-4B72-9E8D-61EEEBD90EE3}" type="datetime1">
              <a:rPr lang="en-US" smtClean="0"/>
              <a:t>6/21/2025</a:t>
            </a:fld>
            <a:endParaRPr lang="en-US" dirty="0"/>
          </a:p>
        </p:txBody>
      </p:sp>
      <p:sp>
        <p:nvSpPr>
          <p:cNvPr id="5" name="Footer Placeholder 4"/>
          <p:cNvSpPr>
            <a:spLocks noGrp="1"/>
          </p:cNvSpPr>
          <p:nvPr>
            <p:ph type="ftr" sz="quarter" idx="11"/>
          </p:nvPr>
        </p:nvSpPr>
        <p:spPr/>
        <p:txBody>
          <a:bodyPr/>
          <a:lstStyle/>
          <a:p>
            <a:r>
              <a:rPr lang="en-US" dirty="0"/>
              <a:t>b hastings  newlebanoncoc.com</a:t>
            </a:r>
          </a:p>
        </p:txBody>
      </p:sp>
      <p:sp>
        <p:nvSpPr>
          <p:cNvPr id="6" name="Slide Number Placeholder 5"/>
          <p:cNvSpPr>
            <a:spLocks noGrp="1"/>
          </p:cNvSpPr>
          <p:nvPr>
            <p:ph type="sldNum" sz="quarter" idx="12"/>
          </p:nvPr>
        </p:nvSpPr>
        <p:spPr/>
        <p:txBody>
          <a:bodyPr/>
          <a:lstStyle/>
          <a:p>
            <a:fld id="{725D902B-8473-43F9-89CA-D590A76E7D6A}" type="slidenum">
              <a:rPr lang="en-US" smtClean="0"/>
              <a:t>‹#›</a:t>
            </a:fld>
            <a:endParaRPr lang="en-US" dirty="0"/>
          </a:p>
        </p:txBody>
      </p:sp>
    </p:spTree>
    <p:extLst>
      <p:ext uri="{BB962C8B-B14F-4D97-AF65-F5344CB8AC3E}">
        <p14:creationId xmlns:p14="http://schemas.microsoft.com/office/powerpoint/2010/main" val="1957092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8977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8587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60951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90684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47782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70965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3363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DEDF6-4E5C-4729-AF57-C67FFA893D9D}"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1312383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27836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63426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64829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4861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DEDF6-4E5C-4729-AF57-C67FFA893D9D}"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231391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FDEDF6-4E5C-4729-AF57-C67FFA893D9D}" type="datetimeFigureOut">
              <a:rPr lang="en-US" smtClean="0"/>
              <a:t>6/21/2025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151610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FDEDF6-4E5C-4729-AF57-C67FFA893D9D}" type="datetimeFigureOut">
              <a:rPr lang="en-US" smtClean="0"/>
              <a:t>6/21/2025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210463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DEDF6-4E5C-4729-AF57-C67FFA893D9D}" type="datetimeFigureOut">
              <a:rPr lang="en-US" smtClean="0"/>
              <a:t>6/21/2025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222940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FDEDF6-4E5C-4729-AF57-C67FFA893D9D}"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224594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FDEDF6-4E5C-4729-AF57-C67FFA893D9D}"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1ED31-B6BB-4C05-A2CD-27D0DB1695F6}" type="slidenum">
              <a:rPr lang="en-US" smtClean="0"/>
              <a:t>‹#›</a:t>
            </a:fld>
            <a:endParaRPr lang="en-US"/>
          </a:p>
        </p:txBody>
      </p:sp>
    </p:spTree>
    <p:extLst>
      <p:ext uri="{BB962C8B-B14F-4D97-AF65-F5344CB8AC3E}">
        <p14:creationId xmlns:p14="http://schemas.microsoft.com/office/powerpoint/2010/main" val="425656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DEDF6-4E5C-4729-AF57-C67FFA893D9D}" type="datetimeFigureOut">
              <a:rPr lang="en-US" smtClean="0"/>
              <a:t>6/21/2025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1ED31-B6BB-4C05-A2CD-27D0DB1695F6}" type="slidenum">
              <a:rPr lang="en-US" smtClean="0"/>
              <a:t>‹#›</a:t>
            </a:fld>
            <a:endParaRPr lang="en-US"/>
          </a:p>
        </p:txBody>
      </p:sp>
    </p:spTree>
    <p:extLst>
      <p:ext uri="{BB962C8B-B14F-4D97-AF65-F5344CB8AC3E}">
        <p14:creationId xmlns:p14="http://schemas.microsoft.com/office/powerpoint/2010/main" val="90225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34DC-CA6D-4403-BA85-29171FB6B784}" type="datetime1">
              <a:rPr lang="en-US" smtClean="0"/>
              <a:t>6/21/2025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 hastings  newlebanoncoc.com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D902B-8473-43F9-89CA-D590A76E7D6A}" type="slidenum">
              <a:rPr lang="en-US" smtClean="0"/>
              <a:t>‹#›</a:t>
            </a:fld>
            <a:endParaRPr lang="en-US" dirty="0"/>
          </a:p>
        </p:txBody>
      </p:sp>
    </p:spTree>
    <p:extLst>
      <p:ext uri="{BB962C8B-B14F-4D97-AF65-F5344CB8AC3E}">
        <p14:creationId xmlns:p14="http://schemas.microsoft.com/office/powerpoint/2010/main" val="3544620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6/21/2025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4430908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image4.slideserve.com/9198853/what-is-under-review-l.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mage4.slideserve.com/9198853/what-is-under-review-l.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image4.slideserve.com/9198853/house-church-formations-l.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mage4.slideserve.com/9198853/house-church-formations-l.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image4.slideserve.com/9198853/house-church-advocates-l.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image4.slideserve.com/9198853/house-church-assumptions-l.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mage4.slideserve.com/9198853/house-church-assumptions-l.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image4.slideserve.com/9198853/house-church-characteristics-l.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mage4.slideserve.com/9198853/house-church-characteristics-l.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mage4.slideserve.com/9198853/house-church-characteristics-l.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456A3-B99F-4541-7166-0C463795E19E}"/>
              </a:ext>
            </a:extLst>
          </p:cNvPr>
          <p:cNvSpPr txBox="1"/>
          <p:nvPr/>
        </p:nvSpPr>
        <p:spPr>
          <a:xfrm>
            <a:off x="367553" y="333332"/>
            <a:ext cx="8426823" cy="6124754"/>
          </a:xfrm>
          <a:prstGeom prst="rect">
            <a:avLst/>
          </a:prstGeom>
          <a:noFill/>
        </p:spPr>
        <p:txBody>
          <a:bodyPr wrap="square">
            <a:spAutoFit/>
          </a:bodyPr>
          <a:lstStyle/>
          <a:p>
            <a:pPr algn="just">
              <a:buNone/>
            </a:pPr>
            <a:r>
              <a:rPr lang="en-US" sz="1400" b="0" i="0" dirty="0">
                <a:effectLst/>
                <a:latin typeface="Poppins" panose="020B0502040204020203" pitchFamily="2" charset="0"/>
              </a:rPr>
              <a:t>With the </a:t>
            </a:r>
            <a:r>
              <a:rPr lang="en-US" sz="1400" b="0" i="0" u="sng" dirty="0">
                <a:effectLst/>
                <a:latin typeface="Poppins" panose="020B0502040204020203" pitchFamily="2" charset="0"/>
              </a:rPr>
              <a:t>Find A House Church website</a:t>
            </a:r>
            <a:r>
              <a:rPr lang="en-US" sz="1400" b="0" i="0" dirty="0">
                <a:effectLst/>
                <a:latin typeface="Poppins" panose="020B0502040204020203" pitchFamily="2" charset="0"/>
              </a:rPr>
              <a:t>, it is easy to start something right where you are! The </a:t>
            </a:r>
            <a:r>
              <a:rPr lang="en-US" sz="1400" b="0" i="0" u="sng" dirty="0">
                <a:effectLst/>
                <a:latin typeface="Poppins" panose="020B0502040204020203" pitchFamily="2" charset="0"/>
              </a:rPr>
              <a:t>website is free and does not solicit funds</a:t>
            </a:r>
            <a:r>
              <a:rPr lang="en-US" sz="1400" b="0" i="0" dirty="0">
                <a:effectLst/>
                <a:latin typeface="Poppins" panose="020B0502040204020203" pitchFamily="2" charset="0"/>
              </a:rPr>
              <a:t>, so promoting it is a ministry in itself. With very little to nothing, you can start spreading the word in your area and potentially start a movement. All of this is dependent on God bringing favor and quickening the spirit of those finding the website. His hand will be on it! Here in the Dallas / Fort Worth area, I use a percentage of my company’s radio advertising budget to run ads for Find A House Church. That is a more expensive way to do it and gets broader results. </a:t>
            </a:r>
            <a:r>
              <a:rPr lang="en-US" sz="1400" b="0" i="0" u="sng" dirty="0">
                <a:effectLst/>
                <a:latin typeface="Poppins" panose="020B0502040204020203" pitchFamily="2" charset="0"/>
              </a:rPr>
              <a:t>However, when I started my own house church, I went to the local Sign Shop and had a few yard signs made</a:t>
            </a:r>
            <a:r>
              <a:rPr lang="en-US" sz="1400" b="0" i="0" dirty="0">
                <a:effectLst/>
                <a:latin typeface="Poppins" panose="020B0502040204020203" pitchFamily="2" charset="0"/>
              </a:rPr>
              <a:t>.</a:t>
            </a:r>
          </a:p>
          <a:p>
            <a:pPr algn="just">
              <a:buNone/>
            </a:pPr>
            <a:endParaRPr lang="en-US" sz="1400" b="0" i="0" dirty="0">
              <a:effectLst/>
              <a:latin typeface="Poppins" panose="020B0502040204020203" pitchFamily="2" charset="0"/>
            </a:endParaRPr>
          </a:p>
          <a:p>
            <a:pPr algn="just"/>
            <a:r>
              <a:rPr lang="en-US" sz="1400" b="0" i="0" u="sng" dirty="0">
                <a:effectLst/>
                <a:latin typeface="Poppins" panose="020B0502040204020203" pitchFamily="2" charset="0"/>
              </a:rPr>
              <a:t>Within 3 weeks we had over 20 people that we didn’t know contact us</a:t>
            </a:r>
            <a:r>
              <a:rPr lang="en-US" sz="1400" b="0" i="0" dirty="0">
                <a:effectLst/>
                <a:latin typeface="Poppins" panose="020B0502040204020203" pitchFamily="2" charset="0"/>
              </a:rPr>
              <a:t>. We met with them for coffee or dinner and invited them to our home. This led to salvations and a bond that goes beyond gathering together. These signs also alerted other house churches in the area to list their house church! So, whether you have your own house church or are looking for house churches, this simple and fairly inexpensive sign could spark something amazing. Once there are several listed, then someone may feel led to reach out to all the leaders and bring them together. </a:t>
            </a:r>
            <a:r>
              <a:rPr lang="en-US" sz="1400" b="0" i="0" u="sng" dirty="0">
                <a:effectLst/>
                <a:latin typeface="Poppins" panose="020B0502040204020203" pitchFamily="2" charset="0"/>
              </a:rPr>
              <a:t>This is an apostolic work that multiplies and spreads</a:t>
            </a:r>
            <a:r>
              <a:rPr lang="en-US" sz="1400" b="0" i="0" dirty="0">
                <a:effectLst/>
                <a:latin typeface="Poppins" panose="020B0502040204020203" pitchFamily="2" charset="0"/>
              </a:rPr>
              <a:t>. </a:t>
            </a:r>
            <a:r>
              <a:rPr lang="en-US" sz="1400" b="0" i="0" u="sng" dirty="0">
                <a:effectLst/>
                <a:latin typeface="Poppins" panose="020B0502040204020203" pitchFamily="2" charset="0"/>
              </a:rPr>
              <a:t>Do you feel the leading of the Holy Spirit to do something? This simple act of purchasing and putting out signs could lead to the salvation of many souls</a:t>
            </a:r>
            <a:r>
              <a:rPr lang="en-US" sz="1400" b="0" i="0" dirty="0">
                <a:effectLst/>
                <a:latin typeface="Poppins" panose="020B0502040204020203" pitchFamily="2" charset="0"/>
              </a:rPr>
              <a:t>. It could bring about a great move of God in your area! You can also simply share the website on social media or come up with your own creative ways to get the movement started in your area. </a:t>
            </a:r>
            <a:r>
              <a:rPr lang="en-US" sz="1400" b="0" i="0" u="sng" dirty="0">
                <a:effectLst/>
                <a:latin typeface="Poppins" panose="020B0502040204020203" pitchFamily="2" charset="0"/>
              </a:rPr>
              <a:t>If you are part a traditional church, then you can share the website with your pastor, and he can help equip the saints to do the work of ministry in their own neighborhoods. </a:t>
            </a:r>
          </a:p>
          <a:p>
            <a:pPr algn="just"/>
            <a:endParaRPr lang="en-US" sz="1400" dirty="0">
              <a:latin typeface="Poppins" panose="020B0502040204020203" pitchFamily="2" charset="0"/>
            </a:endParaRPr>
          </a:p>
          <a:p>
            <a:pPr algn="just"/>
            <a:r>
              <a:rPr lang="en-US" sz="1400" b="0" i="0" dirty="0">
                <a:effectLst/>
                <a:latin typeface="Poppins" panose="020B0502040204020203" pitchFamily="2" charset="0"/>
              </a:rPr>
              <a:t>The church’s small groups can become evangelistic by simply listing them! For traditional churches and organizations, we even give the ability to have their own free landing page to send their people to and keep track of their house churches. CLICK HERE to create your free landing page. If enough people get onboard with promoting the website, there is no telling how that could affect the neighborhoods in your city and the growth of the local church.</a:t>
            </a:r>
          </a:p>
        </p:txBody>
      </p:sp>
    </p:spTree>
    <p:extLst>
      <p:ext uri="{BB962C8B-B14F-4D97-AF65-F5344CB8AC3E}">
        <p14:creationId xmlns:p14="http://schemas.microsoft.com/office/powerpoint/2010/main" val="139673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6330E-B60F-D3CF-0EEB-933914F8BDD6}"/>
              </a:ext>
            </a:extLst>
          </p:cNvPr>
          <p:cNvSpPr txBox="1"/>
          <p:nvPr/>
        </p:nvSpPr>
        <p:spPr>
          <a:xfrm>
            <a:off x="340658" y="1147483"/>
            <a:ext cx="8552330" cy="5437386"/>
          </a:xfrm>
          <a:prstGeom prst="rect">
            <a:avLst/>
          </a:prstGeom>
          <a:noFill/>
        </p:spPr>
        <p:txBody>
          <a:bodyPr wrap="square">
            <a:spAutoFit/>
          </a:bodyPr>
          <a:lstStyle/>
          <a:p>
            <a:pPr algn="l">
              <a:spcAft>
                <a:spcPts val="375"/>
              </a:spcAft>
            </a:pPr>
            <a:r>
              <a:rPr lang="en-US" sz="3600" b="1" i="0" u="none" strike="noStrike" dirty="0">
                <a:solidFill>
                  <a:srgbClr val="2B2A2A"/>
                </a:solidFill>
                <a:effectLst/>
                <a:latin typeface="Open Sans" panose="020B0606030504020204" pitchFamily="34" charset="0"/>
                <a:hlinkClick r:id="rId2" tooltip="what is under review"/>
              </a:rPr>
              <a:t>What Is Not Under Review?</a:t>
            </a:r>
            <a:r>
              <a:rPr lang="en-US" sz="3600" b="0" i="0" dirty="0">
                <a:solidFill>
                  <a:srgbClr val="212529"/>
                </a:solidFill>
                <a:effectLst/>
                <a:latin typeface="Open Sans" panose="020B0606030504020204" pitchFamily="34" charset="0"/>
              </a:rPr>
              <a:t> </a:t>
            </a:r>
          </a:p>
          <a:p>
            <a:pPr algn="l">
              <a:spcAft>
                <a:spcPts val="375"/>
              </a:spcAft>
            </a:pPr>
            <a:r>
              <a:rPr lang="en-US" sz="2400" b="0" i="0" dirty="0">
                <a:solidFill>
                  <a:srgbClr val="212529"/>
                </a:solidFill>
                <a:effectLst/>
                <a:latin typeface="Open Sans" panose="020B0606030504020204" pitchFamily="34" charset="0"/>
              </a:rPr>
              <a:t>• Christians meeting in a home is not under review.</a:t>
            </a:r>
          </a:p>
          <a:p>
            <a:pPr algn="l">
              <a:spcAft>
                <a:spcPts val="375"/>
              </a:spcAft>
            </a:pPr>
            <a:endParaRPr lang="en-US" sz="2400" b="0" i="0" dirty="0">
              <a:solidFill>
                <a:srgbClr val="212529"/>
              </a:solidFill>
              <a:effectLst/>
              <a:latin typeface="Open Sans" panose="020B0606030504020204" pitchFamily="34" charset="0"/>
            </a:endParaRPr>
          </a:p>
          <a:p>
            <a:pPr algn="l">
              <a:spcAft>
                <a:spcPts val="375"/>
              </a:spcAft>
            </a:pPr>
            <a:r>
              <a:rPr lang="en-US" sz="2400" b="0" i="0" dirty="0">
                <a:solidFill>
                  <a:srgbClr val="212529"/>
                </a:solidFill>
                <a:effectLst/>
                <a:latin typeface="Open Sans" panose="020B0606030504020204" pitchFamily="34" charset="0"/>
              </a:rPr>
              <a:t>The practice of Christians meeting in a home is as old as the NT and often expedient today. </a:t>
            </a:r>
          </a:p>
          <a:p>
            <a:pPr algn="l">
              <a:spcAft>
                <a:spcPts val="375"/>
              </a:spcAft>
            </a:pPr>
            <a:endParaRPr lang="en-US" sz="2400" dirty="0">
              <a:solidFill>
                <a:srgbClr val="212529"/>
              </a:solidFill>
              <a:latin typeface="Open Sans" panose="020B0606030504020204" pitchFamily="34" charset="0"/>
            </a:endParaRPr>
          </a:p>
          <a:p>
            <a:pPr algn="l">
              <a:spcAft>
                <a:spcPts val="375"/>
              </a:spcAft>
            </a:pPr>
            <a:r>
              <a:rPr lang="en-US" sz="2400" b="0" i="0" dirty="0">
                <a:solidFill>
                  <a:srgbClr val="212529"/>
                </a:solidFill>
                <a:effectLst/>
                <a:latin typeface="Open Sans" panose="020B0606030504020204" pitchFamily="34" charset="0"/>
              </a:rPr>
              <a:t>• Christians desiring to be more spiritually minded in their service to God, more active in their participation, and closer in fellowship with one another is not under review. </a:t>
            </a:r>
          </a:p>
          <a:p>
            <a:pPr algn="l">
              <a:spcAft>
                <a:spcPts val="375"/>
              </a:spcAft>
            </a:pPr>
            <a:endParaRPr lang="en-US" sz="2400" dirty="0">
              <a:solidFill>
                <a:srgbClr val="212529"/>
              </a:solidFill>
              <a:latin typeface="Open Sans" panose="020B0606030504020204" pitchFamily="34" charset="0"/>
            </a:endParaRPr>
          </a:p>
          <a:p>
            <a:pPr algn="l">
              <a:spcAft>
                <a:spcPts val="375"/>
              </a:spcAft>
            </a:pPr>
            <a:r>
              <a:rPr lang="en-US" sz="2400" b="0" i="0" dirty="0">
                <a:solidFill>
                  <a:srgbClr val="212529"/>
                </a:solidFill>
                <a:effectLst/>
                <a:latin typeface="Open Sans" panose="020B0606030504020204" pitchFamily="34" charset="0"/>
              </a:rPr>
              <a:t>The NT teaches that we all must be spiritually-minded (</a:t>
            </a:r>
            <a:r>
              <a:rPr lang="en-US" sz="2400" b="1" i="0" dirty="0">
                <a:solidFill>
                  <a:srgbClr val="0070C0"/>
                </a:solidFill>
                <a:effectLst/>
                <a:latin typeface="Open Sans" panose="020B0606030504020204" pitchFamily="34" charset="0"/>
              </a:rPr>
              <a:t>Rom. 12:1-2</a:t>
            </a:r>
            <a:r>
              <a:rPr lang="en-US" sz="2400" b="1" i="0" dirty="0">
                <a:solidFill>
                  <a:srgbClr val="212529"/>
                </a:solidFill>
                <a:effectLst/>
                <a:latin typeface="Open Sans" panose="020B0606030504020204" pitchFamily="34" charset="0"/>
              </a:rPr>
              <a:t>, </a:t>
            </a:r>
            <a:r>
              <a:rPr lang="en-US" sz="2400" b="0" i="0" dirty="0">
                <a:solidFill>
                  <a:srgbClr val="212529"/>
                </a:solidFill>
                <a:effectLst/>
                <a:latin typeface="Open Sans" panose="020B0606030504020204" pitchFamily="34" charset="0"/>
              </a:rPr>
              <a:t>etc.), active in our participation (</a:t>
            </a:r>
            <a:r>
              <a:rPr lang="en-US" sz="2400" b="1" i="0" dirty="0">
                <a:solidFill>
                  <a:srgbClr val="0070C0"/>
                </a:solidFill>
                <a:effectLst/>
                <a:latin typeface="Open Sans" panose="020B0606030504020204" pitchFamily="34" charset="0"/>
              </a:rPr>
              <a:t>Heb. 12:28</a:t>
            </a:r>
            <a:r>
              <a:rPr lang="en-US" sz="2400" b="0" i="0" dirty="0">
                <a:solidFill>
                  <a:srgbClr val="212529"/>
                </a:solidFill>
                <a:effectLst/>
                <a:latin typeface="Open Sans" panose="020B0606030504020204" pitchFamily="34" charset="0"/>
              </a:rPr>
              <a:t>; </a:t>
            </a:r>
            <a:r>
              <a:rPr lang="en-US" sz="2400" b="1" i="0" dirty="0">
                <a:solidFill>
                  <a:srgbClr val="0070C0"/>
                </a:solidFill>
                <a:effectLst/>
                <a:latin typeface="Open Sans" panose="020B0606030504020204" pitchFamily="34" charset="0"/>
              </a:rPr>
              <a:t>13:15</a:t>
            </a:r>
            <a:r>
              <a:rPr lang="en-US" sz="2400" b="0" i="0" dirty="0">
                <a:solidFill>
                  <a:srgbClr val="212529"/>
                </a:solidFill>
                <a:effectLst/>
                <a:latin typeface="Open Sans" panose="020B0606030504020204" pitchFamily="34" charset="0"/>
              </a:rPr>
              <a:t>; etc.), and close in fellowship (</a:t>
            </a:r>
            <a:r>
              <a:rPr lang="en-US" sz="2400" b="1" i="0" dirty="0">
                <a:solidFill>
                  <a:srgbClr val="0070C0"/>
                </a:solidFill>
                <a:effectLst/>
                <a:latin typeface="Open Sans" panose="020B0606030504020204" pitchFamily="34" charset="0"/>
              </a:rPr>
              <a:t>1 John 1:3</a:t>
            </a:r>
            <a:r>
              <a:rPr lang="en-US" sz="2400" b="0" i="0" dirty="0">
                <a:solidFill>
                  <a:srgbClr val="212529"/>
                </a:solidFill>
                <a:effectLst/>
                <a:latin typeface="Open Sans" panose="020B0606030504020204" pitchFamily="34" charset="0"/>
              </a:rPr>
              <a:t>; etc.).</a:t>
            </a:r>
          </a:p>
        </p:txBody>
      </p:sp>
      <p:sp>
        <p:nvSpPr>
          <p:cNvPr id="4" name="TextBox 3">
            <a:extLst>
              <a:ext uri="{FF2B5EF4-FFF2-40B4-BE49-F238E27FC236}">
                <a16:creationId xmlns:a16="http://schemas.microsoft.com/office/drawing/2014/main" id="{50128CE5-E203-0225-9A67-AC39939299A4}"/>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42418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1A267-08A1-03F8-6775-6CC1B6B818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CA7F67-BEEE-836C-44F5-98C32B5BCAEA}"/>
              </a:ext>
            </a:extLst>
          </p:cNvPr>
          <p:cNvSpPr txBox="1"/>
          <p:nvPr/>
        </p:nvSpPr>
        <p:spPr>
          <a:xfrm>
            <a:off x="428625" y="1047750"/>
            <a:ext cx="8248650" cy="5262979"/>
          </a:xfrm>
          <a:prstGeom prst="rect">
            <a:avLst/>
          </a:prstGeom>
          <a:noFill/>
        </p:spPr>
        <p:txBody>
          <a:bodyPr wrap="square">
            <a:spAutoFit/>
          </a:bodyPr>
          <a:lstStyle/>
          <a:p>
            <a:r>
              <a:rPr lang="en-US" sz="3600" b="1" i="0" u="none" strike="noStrike" dirty="0">
                <a:solidFill>
                  <a:srgbClr val="2B2A2A"/>
                </a:solidFill>
                <a:effectLst/>
                <a:latin typeface="Open Sans" panose="020B0606030504020204" pitchFamily="34" charset="0"/>
                <a:hlinkClick r:id="rId2" tooltip="what is under review"/>
              </a:rPr>
              <a:t>What Is Under Review?</a:t>
            </a:r>
            <a:endParaRPr lang="en-US" sz="3600" b="1" i="0" u="none" strike="noStrike" dirty="0">
              <a:solidFill>
                <a:srgbClr val="2B2A2A"/>
              </a:solidFill>
              <a:effectLst/>
              <a:latin typeface="Open Sans" panose="020B0606030504020204" pitchFamily="34" charset="0"/>
            </a:endParaRPr>
          </a:p>
          <a:p>
            <a:endParaRPr lang="en-US" sz="3600" b="1" dirty="0">
              <a:solidFill>
                <a:srgbClr val="2B2A2A"/>
              </a:solidFill>
              <a:latin typeface="Open Sans" panose="020B0606030504020204" pitchFamily="34" charset="0"/>
            </a:endParaRPr>
          </a:p>
          <a:p>
            <a:r>
              <a:rPr lang="en-US" sz="2400" b="0" i="0" dirty="0">
                <a:solidFill>
                  <a:srgbClr val="212529"/>
                </a:solidFill>
                <a:effectLst/>
                <a:latin typeface="Open Sans" panose="020B0606030504020204" pitchFamily="34" charset="0"/>
              </a:rPr>
              <a:t> • What is under review is </a:t>
            </a:r>
            <a:r>
              <a:rPr lang="en-US" sz="2400" b="1" i="0" dirty="0">
                <a:solidFill>
                  <a:srgbClr val="212529"/>
                </a:solidFill>
                <a:effectLst/>
                <a:latin typeface="Open Sans" panose="020B0606030504020204" pitchFamily="34" charset="0"/>
              </a:rPr>
              <a:t>the practice of some Christians today who make meeting in a home “essential” to true and proper Christianity. These Christians “attempt to get away from institutional church” by meeting in homes. They believe that this is the way to “really worship” God today.</a:t>
            </a:r>
          </a:p>
          <a:p>
            <a:endParaRPr lang="en-US" sz="2400" dirty="0">
              <a:solidFill>
                <a:srgbClr val="212529"/>
              </a:solidFill>
              <a:latin typeface="Open Sans" panose="020B0606030504020204" pitchFamily="34" charset="0"/>
            </a:endParaRPr>
          </a:p>
          <a:p>
            <a:r>
              <a:rPr lang="en-US" sz="2400" b="0" i="0" dirty="0">
                <a:solidFill>
                  <a:srgbClr val="212529"/>
                </a:solidFill>
                <a:effectLst/>
                <a:latin typeface="Open Sans" panose="020B0606030504020204" pitchFamily="34" charset="0"/>
              </a:rPr>
              <a:t> • What is under review is the </a:t>
            </a:r>
            <a:r>
              <a:rPr lang="en-US" sz="2400" b="1" i="0" dirty="0">
                <a:solidFill>
                  <a:srgbClr val="212529"/>
                </a:solidFill>
                <a:effectLst/>
                <a:latin typeface="Open Sans" panose="020B0606030504020204" pitchFamily="34" charset="0"/>
              </a:rPr>
              <a:t>mind-set of some </a:t>
            </a:r>
            <a:r>
              <a:rPr lang="en-US" sz="2400" b="0" i="0" dirty="0">
                <a:solidFill>
                  <a:srgbClr val="212529"/>
                </a:solidFill>
                <a:effectLst/>
                <a:latin typeface="Open Sans" panose="020B0606030504020204" pitchFamily="34" charset="0"/>
              </a:rPr>
              <a:t>Christians who believe that small, informal, and casual meetings in a home produce more spirituality and fellowship, than meetings in a church building</a:t>
            </a:r>
            <a:endParaRPr lang="en-US" sz="2400" dirty="0"/>
          </a:p>
        </p:txBody>
      </p:sp>
      <p:sp>
        <p:nvSpPr>
          <p:cNvPr id="4" name="TextBox 3">
            <a:extLst>
              <a:ext uri="{FF2B5EF4-FFF2-40B4-BE49-F238E27FC236}">
                <a16:creationId xmlns:a16="http://schemas.microsoft.com/office/drawing/2014/main" id="{D5041729-6620-F06E-7846-964C7D3BEFCE}"/>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pic>
        <p:nvPicPr>
          <p:cNvPr id="5" name="Picture 2" descr="Online Schoolof Prayer Cincinnati House Church : Sister Lara : Free ...">
            <a:extLst>
              <a:ext uri="{FF2B5EF4-FFF2-40B4-BE49-F238E27FC236}">
                <a16:creationId xmlns:a16="http://schemas.microsoft.com/office/drawing/2014/main" id="{93105EFE-2ACE-0BA1-DD2F-9DBEFD82B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321" y="5915588"/>
            <a:ext cx="996587" cy="71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6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46784-038A-C826-D478-583E8EE0E5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7E7C87-4380-FD2A-59C5-02338196ECEC}"/>
              </a:ext>
            </a:extLst>
          </p:cNvPr>
          <p:cNvSpPr txBox="1"/>
          <p:nvPr/>
        </p:nvSpPr>
        <p:spPr>
          <a:xfrm>
            <a:off x="352425" y="828675"/>
            <a:ext cx="8715375" cy="5909310"/>
          </a:xfrm>
          <a:prstGeom prst="rect">
            <a:avLst/>
          </a:prstGeom>
          <a:noFill/>
        </p:spPr>
        <p:txBody>
          <a:bodyPr wrap="square">
            <a:spAutoFit/>
          </a:bodyPr>
          <a:lstStyle/>
          <a:p>
            <a:pPr algn="l">
              <a:spcAft>
                <a:spcPts val="375"/>
              </a:spcAft>
            </a:pPr>
            <a:r>
              <a:rPr lang="en-US" sz="3600" b="1" i="0" u="none" strike="noStrike" dirty="0">
                <a:solidFill>
                  <a:srgbClr val="2B2A2A"/>
                </a:solidFill>
                <a:effectLst/>
                <a:latin typeface="Open Sans" panose="020B0606030504020204" pitchFamily="34" charset="0"/>
                <a:hlinkClick r:id="rId2" tooltip="house church formations"/>
              </a:rPr>
              <a:t>House Church Formations</a:t>
            </a:r>
            <a:endParaRPr lang="en-US" sz="3600" b="1" i="0" u="none" strike="noStrike" dirty="0">
              <a:solidFill>
                <a:srgbClr val="2B2A2A"/>
              </a:solidFill>
              <a:effectLst/>
              <a:latin typeface="Open Sans" panose="020B0606030504020204" pitchFamily="34" charset="0"/>
            </a:endParaRPr>
          </a:p>
          <a:p>
            <a:pPr algn="l">
              <a:spcAft>
                <a:spcPts val="375"/>
              </a:spcAft>
              <a:buFont typeface="+mj-lt"/>
              <a:buAutoNum type="arabicPeriod" startAt="4"/>
            </a:pPr>
            <a:endParaRPr lang="en-US" sz="1400" b="1" dirty="0">
              <a:solidFill>
                <a:srgbClr val="2B2A2A"/>
              </a:solidFill>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First arose among the denominations in the </a:t>
            </a:r>
            <a:r>
              <a:rPr lang="en-US" sz="2800" b="1" i="0" dirty="0">
                <a:solidFill>
                  <a:srgbClr val="212529"/>
                </a:solidFill>
                <a:effectLst/>
                <a:latin typeface="Open Sans" panose="020B0606030504020204" pitchFamily="34" charset="0"/>
              </a:rPr>
              <a:t>1980’s</a:t>
            </a:r>
            <a:r>
              <a:rPr lang="en-US" sz="2800" b="0" i="0" dirty="0">
                <a:solidFill>
                  <a:srgbClr val="212529"/>
                </a:solidFill>
                <a:effectLst/>
                <a:latin typeface="Open Sans" panose="020B0606030504020204" pitchFamily="34" charset="0"/>
              </a:rPr>
              <a:t> in opposition to organized, institutional religion and traditional churches </a:t>
            </a:r>
          </a:p>
          <a:p>
            <a:pPr algn="l">
              <a:spcAft>
                <a:spcPts val="375"/>
              </a:spcAft>
            </a:pPr>
            <a:endParaRPr lang="en-US" sz="2800" dirty="0">
              <a:solidFill>
                <a:srgbClr val="212529"/>
              </a:solidFill>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There was a desire for change in organizational structure more than doctrinal changes</a:t>
            </a:r>
          </a:p>
          <a:p>
            <a:pPr algn="l">
              <a:spcAft>
                <a:spcPts val="375"/>
              </a:spcAft>
            </a:pPr>
            <a:endParaRPr lang="en-US" sz="2800" dirty="0">
              <a:solidFill>
                <a:srgbClr val="212529"/>
              </a:solidFill>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The religious pendulum swung away from the “mega-church” structure (thousands of members) to the “house church” structure (12 members or less)</a:t>
            </a:r>
          </a:p>
        </p:txBody>
      </p:sp>
      <p:sp>
        <p:nvSpPr>
          <p:cNvPr id="4" name="TextBox 3">
            <a:extLst>
              <a:ext uri="{FF2B5EF4-FFF2-40B4-BE49-F238E27FC236}">
                <a16:creationId xmlns:a16="http://schemas.microsoft.com/office/drawing/2014/main" id="{F94AE711-651D-98A1-3E77-8D971095DE08}"/>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19111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55E22-E3FB-8BC8-5583-98EFC79270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7E46A8-E6D2-CA96-71A5-7F4ADE952F16}"/>
              </a:ext>
            </a:extLst>
          </p:cNvPr>
          <p:cNvSpPr txBox="1"/>
          <p:nvPr/>
        </p:nvSpPr>
        <p:spPr>
          <a:xfrm>
            <a:off x="452437" y="1133475"/>
            <a:ext cx="8239125" cy="5078313"/>
          </a:xfrm>
          <a:prstGeom prst="rect">
            <a:avLst/>
          </a:prstGeom>
          <a:noFill/>
        </p:spPr>
        <p:txBody>
          <a:bodyPr wrap="square">
            <a:spAutoFit/>
          </a:bodyPr>
          <a:lstStyle/>
          <a:p>
            <a:r>
              <a:rPr lang="en-US" sz="3600" b="1" i="0" u="none" strike="noStrike" dirty="0">
                <a:solidFill>
                  <a:srgbClr val="2B2A2A"/>
                </a:solidFill>
                <a:effectLst/>
                <a:latin typeface="Open Sans" panose="020B0606030504020204" pitchFamily="34" charset="0"/>
                <a:hlinkClick r:id="rId2" tooltip="house church formations"/>
              </a:rPr>
              <a:t>House Church Formations</a:t>
            </a:r>
            <a:endParaRPr lang="en-US" sz="3600" b="1" i="0" u="none" strike="noStrike" dirty="0">
              <a:solidFill>
                <a:srgbClr val="2B2A2A"/>
              </a:solidFill>
              <a:effectLst/>
              <a:latin typeface="Open Sans" panose="020B0606030504020204" pitchFamily="34" charset="0"/>
            </a:endParaRPr>
          </a:p>
          <a:p>
            <a:endParaRPr lang="en-US" sz="3200" b="1" dirty="0">
              <a:solidFill>
                <a:srgbClr val="2B2A2A"/>
              </a:solidFill>
              <a:latin typeface="Open Sans" panose="020B0606030504020204" pitchFamily="34" charset="0"/>
            </a:endParaRPr>
          </a:p>
          <a:p>
            <a:r>
              <a:rPr lang="en-US" sz="3200" b="0" i="0" dirty="0">
                <a:solidFill>
                  <a:srgbClr val="212529"/>
                </a:solidFill>
                <a:effectLst/>
                <a:latin typeface="Open Sans" panose="020B0606030504020204" pitchFamily="34" charset="0"/>
              </a:rPr>
              <a:t> • In January 2011, Barna Research, found that about 11.5 million American adults, say they attend a house church or simple church, which is not associated in any way with a local, congregational type of church, at least weekly or monthly. </a:t>
            </a:r>
          </a:p>
          <a:p>
            <a:r>
              <a:rPr lang="en-US" sz="3200" b="0" i="0" dirty="0">
                <a:solidFill>
                  <a:srgbClr val="212529"/>
                </a:solidFill>
                <a:effectLst/>
                <a:latin typeface="Open Sans" panose="020B0606030504020204" pitchFamily="34" charset="0"/>
              </a:rPr>
              <a:t>That number is up from 8.8 million adults in 2006</a:t>
            </a:r>
            <a:endParaRPr lang="en-US" sz="3200" dirty="0"/>
          </a:p>
        </p:txBody>
      </p:sp>
      <p:sp>
        <p:nvSpPr>
          <p:cNvPr id="4" name="TextBox 3">
            <a:extLst>
              <a:ext uri="{FF2B5EF4-FFF2-40B4-BE49-F238E27FC236}">
                <a16:creationId xmlns:a16="http://schemas.microsoft.com/office/drawing/2014/main" id="{95398765-7552-1240-8014-CE4EBC2FB5D7}"/>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pic>
        <p:nvPicPr>
          <p:cNvPr id="5" name="Picture 2" descr="Online Schoolof Prayer Cincinnati House Church : Sister Lara : Free ...">
            <a:extLst>
              <a:ext uri="{FF2B5EF4-FFF2-40B4-BE49-F238E27FC236}">
                <a16:creationId xmlns:a16="http://schemas.microsoft.com/office/drawing/2014/main" id="{160A4553-4C84-A0BF-DEC9-FA73BE44E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201" y="5951303"/>
            <a:ext cx="996587" cy="71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2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10C82-643B-47F8-4B89-69C437771B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547682-E2B3-D694-082F-D2ABDFA71E60}"/>
              </a:ext>
            </a:extLst>
          </p:cNvPr>
          <p:cNvSpPr txBox="1"/>
          <p:nvPr/>
        </p:nvSpPr>
        <p:spPr>
          <a:xfrm>
            <a:off x="530352" y="914400"/>
            <a:ext cx="8540496" cy="5437386"/>
          </a:xfrm>
          <a:prstGeom prst="rect">
            <a:avLst/>
          </a:prstGeom>
          <a:noFill/>
        </p:spPr>
        <p:txBody>
          <a:bodyPr wrap="square">
            <a:spAutoFit/>
          </a:bodyPr>
          <a:lstStyle/>
          <a:p>
            <a:pPr algn="l">
              <a:spcAft>
                <a:spcPts val="375"/>
              </a:spcAft>
            </a:pPr>
            <a:r>
              <a:rPr lang="en-US" sz="3600" b="1" i="0" u="none" strike="noStrike" dirty="0">
                <a:solidFill>
                  <a:srgbClr val="2B2A2A"/>
                </a:solidFill>
                <a:effectLst/>
                <a:latin typeface="Open Sans" panose="020B0606030504020204" pitchFamily="34" charset="0"/>
                <a:hlinkClick r:id="rId2" tooltip="house church advocates"/>
              </a:rPr>
              <a:t>House Church Advocates</a:t>
            </a:r>
            <a:r>
              <a:rPr lang="en-US" sz="3600" b="0" i="0" dirty="0">
                <a:solidFill>
                  <a:srgbClr val="212529"/>
                </a:solidFill>
                <a:effectLst/>
                <a:latin typeface="Open Sans" panose="020B0606030504020204" pitchFamily="34" charset="0"/>
              </a:rPr>
              <a:t> </a:t>
            </a:r>
          </a:p>
          <a:p>
            <a:pPr algn="l">
              <a:spcAft>
                <a:spcPts val="375"/>
              </a:spcAft>
            </a:pPr>
            <a:endParaRPr lang="en-US" sz="3200" dirty="0">
              <a:solidFill>
                <a:srgbClr val="212529"/>
              </a:solidFill>
              <a:latin typeface="Open Sans" panose="020B0606030504020204" pitchFamily="34" charset="0"/>
            </a:endParaRPr>
          </a:p>
          <a:p>
            <a:pPr algn="l">
              <a:spcAft>
                <a:spcPts val="375"/>
              </a:spcAft>
            </a:pPr>
            <a:r>
              <a:rPr lang="en-US" sz="3200" b="0" i="0" dirty="0">
                <a:solidFill>
                  <a:srgbClr val="212529"/>
                </a:solidFill>
                <a:effectLst/>
                <a:latin typeface="Open Sans" panose="020B0606030504020204" pitchFamily="34" charset="0"/>
              </a:rPr>
              <a:t>• Advocates among the brethren include…   </a:t>
            </a:r>
          </a:p>
          <a:p>
            <a:pPr algn="l">
              <a:spcAft>
                <a:spcPts val="375"/>
              </a:spcAft>
            </a:pPr>
            <a:r>
              <a:rPr lang="en-US" sz="3200" b="0" i="0" dirty="0">
                <a:solidFill>
                  <a:srgbClr val="212529"/>
                </a:solidFill>
                <a:effectLst/>
                <a:latin typeface="Open Sans" panose="020B0606030504020204" pitchFamily="34" charset="0"/>
              </a:rPr>
              <a:t>• Alvin Jennings (How Christianity Grows in the City, 1985) </a:t>
            </a:r>
          </a:p>
          <a:p>
            <a:pPr algn="l">
              <a:spcAft>
                <a:spcPts val="375"/>
              </a:spcAft>
            </a:pPr>
            <a:endParaRPr lang="en-US" sz="3200" dirty="0">
              <a:solidFill>
                <a:srgbClr val="212529"/>
              </a:solidFill>
              <a:latin typeface="Open Sans" panose="020B0606030504020204" pitchFamily="34" charset="0"/>
            </a:endParaRPr>
          </a:p>
          <a:p>
            <a:pPr algn="l">
              <a:spcAft>
                <a:spcPts val="375"/>
              </a:spcAft>
            </a:pPr>
            <a:r>
              <a:rPr lang="en-US" sz="3200" b="0" i="0" dirty="0">
                <a:solidFill>
                  <a:srgbClr val="212529"/>
                </a:solidFill>
                <a:effectLst/>
                <a:latin typeface="Open Sans" panose="020B0606030504020204" pitchFamily="34" charset="0"/>
              </a:rPr>
              <a:t>• F. LaGard Smith (Radical Restoration, 2001)</a:t>
            </a:r>
          </a:p>
          <a:p>
            <a:pPr algn="l">
              <a:spcAft>
                <a:spcPts val="375"/>
              </a:spcAft>
            </a:pPr>
            <a:endParaRPr lang="en-US" sz="3200" dirty="0">
              <a:solidFill>
                <a:srgbClr val="212529"/>
              </a:solidFill>
              <a:latin typeface="Open Sans" panose="020B0606030504020204" pitchFamily="34" charset="0"/>
            </a:endParaRPr>
          </a:p>
          <a:p>
            <a:pPr algn="l">
              <a:spcAft>
                <a:spcPts val="375"/>
              </a:spcAft>
            </a:pPr>
            <a:r>
              <a:rPr lang="en-US" sz="3200" b="0" i="0" dirty="0">
                <a:solidFill>
                  <a:srgbClr val="212529"/>
                </a:solidFill>
                <a:effectLst/>
                <a:latin typeface="Open Sans" panose="020B0606030504020204" pitchFamily="34" charset="0"/>
              </a:rPr>
              <a:t>• Other advocates include members of non-institutional churches</a:t>
            </a:r>
            <a:r>
              <a:rPr lang="en-US" sz="3200" dirty="0">
                <a:solidFill>
                  <a:srgbClr val="212529"/>
                </a:solidFill>
                <a:latin typeface="Open Sans" panose="020B0606030504020204" pitchFamily="34" charset="0"/>
              </a:rPr>
              <a:t>.</a:t>
            </a:r>
            <a:endParaRPr lang="en-US" sz="3200" b="0" i="0" dirty="0">
              <a:solidFill>
                <a:srgbClr val="212529"/>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BBCC857F-7747-D13D-076D-7B0928EA57C5}"/>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53475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CA0C7-F1C2-44C8-5E0F-D41212BDC4D1}"/>
              </a:ext>
            </a:extLst>
          </p:cNvPr>
          <p:cNvPicPr>
            <a:picLocks noChangeAspect="1"/>
          </p:cNvPicPr>
          <p:nvPr/>
        </p:nvPicPr>
        <p:blipFill>
          <a:blip r:embed="rId2"/>
          <a:srcRect l="31177" t="20458" r="27941" b="15054"/>
          <a:stretch>
            <a:fillRect/>
          </a:stretch>
        </p:blipFill>
        <p:spPr>
          <a:xfrm>
            <a:off x="1084729" y="16359"/>
            <a:ext cx="7637930" cy="6777060"/>
          </a:xfrm>
          <a:prstGeom prst="rect">
            <a:avLst/>
          </a:prstGeom>
        </p:spPr>
      </p:pic>
    </p:spTree>
    <p:extLst>
      <p:ext uri="{BB962C8B-B14F-4D97-AF65-F5344CB8AC3E}">
        <p14:creationId xmlns:p14="http://schemas.microsoft.com/office/powerpoint/2010/main" val="34881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B4E813-9BD5-7A7B-BFF2-F7957589958B}"/>
              </a:ext>
            </a:extLst>
          </p:cNvPr>
          <p:cNvPicPr>
            <a:picLocks noChangeAspect="1"/>
          </p:cNvPicPr>
          <p:nvPr/>
        </p:nvPicPr>
        <p:blipFill>
          <a:blip r:embed="rId2"/>
          <a:srcRect l="31176" t="20806" r="27647" b="15055"/>
          <a:stretch>
            <a:fillRect/>
          </a:stretch>
        </p:blipFill>
        <p:spPr>
          <a:xfrm>
            <a:off x="667871" y="0"/>
            <a:ext cx="7808258" cy="6841520"/>
          </a:xfrm>
          <a:prstGeom prst="rect">
            <a:avLst/>
          </a:prstGeom>
        </p:spPr>
      </p:pic>
      <p:sp>
        <p:nvSpPr>
          <p:cNvPr id="2" name="Arrow: Right 1">
            <a:extLst>
              <a:ext uri="{FF2B5EF4-FFF2-40B4-BE49-F238E27FC236}">
                <a16:creationId xmlns:a16="http://schemas.microsoft.com/office/drawing/2014/main" id="{1E412E77-3C4D-4E29-5B70-DB1BCB6056B9}"/>
              </a:ext>
            </a:extLst>
          </p:cNvPr>
          <p:cNvSpPr/>
          <p:nvPr/>
        </p:nvSpPr>
        <p:spPr>
          <a:xfrm>
            <a:off x="233083" y="2384612"/>
            <a:ext cx="1417678" cy="9144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48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5F7D8-57EC-4F10-DF7F-66FE484BF5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75F254-DB5E-E8D0-12AD-8C6F645C509D}"/>
              </a:ext>
            </a:extLst>
          </p:cNvPr>
          <p:cNvSpPr txBox="1"/>
          <p:nvPr/>
        </p:nvSpPr>
        <p:spPr>
          <a:xfrm>
            <a:off x="329185" y="859536"/>
            <a:ext cx="8501994" cy="6063198"/>
          </a:xfrm>
          <a:prstGeom prst="rect">
            <a:avLst/>
          </a:prstGeom>
          <a:noFill/>
        </p:spPr>
        <p:txBody>
          <a:bodyPr wrap="square">
            <a:spAutoFit/>
          </a:bodyPr>
          <a:lstStyle/>
          <a:p>
            <a:r>
              <a:rPr lang="en-US" sz="3600" b="1" i="0" u="none" strike="noStrike" dirty="0">
                <a:solidFill>
                  <a:srgbClr val="2B2A2A"/>
                </a:solidFill>
                <a:effectLst/>
                <a:latin typeface="Open Sans" panose="020B0606030504020204" pitchFamily="34" charset="0"/>
                <a:hlinkClick r:id="rId2" tooltip="house church assumptions"/>
              </a:rPr>
              <a:t>House Church Assumptions</a:t>
            </a:r>
            <a:r>
              <a:rPr lang="en-US" sz="3600" b="0" i="0" dirty="0">
                <a:solidFill>
                  <a:srgbClr val="212529"/>
                </a:solidFill>
                <a:effectLst/>
                <a:latin typeface="Open Sans" panose="020B0606030504020204" pitchFamily="34" charset="0"/>
              </a:rPr>
              <a:t> </a:t>
            </a:r>
          </a:p>
          <a:p>
            <a:endParaRPr lang="en-US" sz="1600" dirty="0">
              <a:solidFill>
                <a:srgbClr val="212529"/>
              </a:solidFill>
              <a:latin typeface="Open Sans" panose="020B0606030504020204" pitchFamily="34" charset="0"/>
            </a:endParaRPr>
          </a:p>
          <a:p>
            <a:r>
              <a:rPr lang="en-US" sz="2800" b="0" i="0" dirty="0">
                <a:solidFill>
                  <a:srgbClr val="212529"/>
                </a:solidFill>
                <a:effectLst/>
                <a:latin typeface="Open Sans" panose="020B0606030504020204" pitchFamily="34" charset="0"/>
              </a:rPr>
              <a:t>• </a:t>
            </a:r>
            <a:r>
              <a:rPr lang="en-US" sz="2800" b="1" i="0" u="sng" dirty="0">
                <a:solidFill>
                  <a:srgbClr val="C00000"/>
                </a:solidFill>
                <a:effectLst/>
                <a:latin typeface="Open Sans" panose="020B0606030504020204" pitchFamily="34" charset="0"/>
              </a:rPr>
              <a:t>Assumption</a:t>
            </a:r>
            <a:r>
              <a:rPr lang="en-US" sz="2800" b="0" i="0" dirty="0">
                <a:solidFill>
                  <a:srgbClr val="212529"/>
                </a:solidFill>
                <a:effectLst/>
                <a:latin typeface="Open Sans" panose="020B0606030504020204" pitchFamily="34" charset="0"/>
              </a:rPr>
              <a:t>: “House church” means a local church that meets in a house. </a:t>
            </a:r>
          </a:p>
          <a:p>
            <a:r>
              <a:rPr lang="en-US" sz="2800" b="1" i="0" u="sng" dirty="0">
                <a:solidFill>
                  <a:srgbClr val="00B0F0"/>
                </a:solidFill>
                <a:effectLst/>
                <a:latin typeface="Open Sans" panose="020B0606030504020204" pitchFamily="34" charset="0"/>
              </a:rPr>
              <a:t>Fact:</a:t>
            </a:r>
            <a:r>
              <a:rPr lang="en-US" sz="2800" b="0" i="0" u="sng" dirty="0">
                <a:solidFill>
                  <a:srgbClr val="212529"/>
                </a:solidFill>
                <a:effectLst/>
                <a:latin typeface="Open Sans" panose="020B0606030504020204" pitchFamily="34" charset="0"/>
              </a:rPr>
              <a:t> </a:t>
            </a:r>
            <a:r>
              <a:rPr lang="en-US" sz="2800" b="0" i="0" dirty="0">
                <a:solidFill>
                  <a:srgbClr val="212529"/>
                </a:solidFill>
                <a:effectLst/>
                <a:latin typeface="Open Sans" panose="020B0606030504020204" pitchFamily="34" charset="0"/>
              </a:rPr>
              <a:t>The phrase can mean the church itself, or the church meeting place ( “the church that is in their house” - </a:t>
            </a:r>
            <a:r>
              <a:rPr lang="en-US" sz="2800" b="1" i="0" dirty="0">
                <a:solidFill>
                  <a:srgbClr val="0070C0"/>
                </a:solidFill>
                <a:effectLst/>
                <a:latin typeface="Open Sans" panose="020B0606030504020204" pitchFamily="34" charset="0"/>
              </a:rPr>
              <a:t>Rom. 16:5; 1 Cor. 16:19; Col. 4:15; Philemon 2</a:t>
            </a:r>
            <a:r>
              <a:rPr lang="en-US" sz="2800" b="0" i="0" dirty="0">
                <a:solidFill>
                  <a:srgbClr val="212529"/>
                </a:solidFill>
                <a:effectLst/>
                <a:latin typeface="Open Sans" panose="020B0606030504020204" pitchFamily="34" charset="0"/>
              </a:rPr>
              <a:t>).</a:t>
            </a:r>
          </a:p>
          <a:p>
            <a:endParaRPr lang="en-US" sz="1400" dirty="0">
              <a:solidFill>
                <a:srgbClr val="212529"/>
              </a:solidFill>
              <a:latin typeface="Open Sans" panose="020B0606030504020204" pitchFamily="34" charset="0"/>
            </a:endParaRPr>
          </a:p>
          <a:p>
            <a:r>
              <a:rPr lang="en-US" sz="2800" b="0" i="0" dirty="0">
                <a:solidFill>
                  <a:srgbClr val="212529"/>
                </a:solidFill>
                <a:effectLst/>
                <a:latin typeface="Open Sans" panose="020B0606030504020204" pitchFamily="34" charset="0"/>
              </a:rPr>
              <a:t>• </a:t>
            </a:r>
            <a:r>
              <a:rPr lang="en-US" sz="2800" b="1" i="0" u="sng" dirty="0">
                <a:solidFill>
                  <a:srgbClr val="C00000"/>
                </a:solidFill>
                <a:effectLst/>
                <a:latin typeface="Open Sans" panose="020B0606030504020204" pitchFamily="34" charset="0"/>
              </a:rPr>
              <a:t>Assumption</a:t>
            </a:r>
            <a:r>
              <a:rPr lang="en-US" sz="2800" b="1" i="0" dirty="0">
                <a:solidFill>
                  <a:srgbClr val="C00000"/>
                </a:solidFill>
                <a:effectLst/>
                <a:latin typeface="Open Sans" panose="020B0606030504020204" pitchFamily="34" charset="0"/>
              </a:rPr>
              <a:t>:</a:t>
            </a:r>
            <a:r>
              <a:rPr lang="en-US" sz="2800" b="0" i="0" dirty="0">
                <a:solidFill>
                  <a:srgbClr val="212529"/>
                </a:solidFill>
                <a:effectLst/>
                <a:latin typeface="Open Sans" panose="020B0606030504020204" pitchFamily="34" charset="0"/>
              </a:rPr>
              <a:t> Meeting in a house was normal</a:t>
            </a:r>
          </a:p>
          <a:p>
            <a:r>
              <a:rPr lang="en-US" sz="2800" b="0" i="0" dirty="0">
                <a:solidFill>
                  <a:srgbClr val="212529"/>
                </a:solidFill>
                <a:effectLst/>
                <a:latin typeface="Open Sans" panose="020B0606030504020204" pitchFamily="34" charset="0"/>
              </a:rPr>
              <a:t>in the NT. </a:t>
            </a:r>
          </a:p>
          <a:p>
            <a:r>
              <a:rPr lang="en-US" sz="2800" b="1" i="0" u="sng" dirty="0">
                <a:solidFill>
                  <a:srgbClr val="00B0F0"/>
                </a:solidFill>
                <a:effectLst/>
                <a:latin typeface="Open Sans" panose="020B0606030504020204" pitchFamily="34" charset="0"/>
              </a:rPr>
              <a:t>Fact:</a:t>
            </a:r>
            <a:r>
              <a:rPr lang="en-US" sz="2800" b="0" i="0" dirty="0">
                <a:solidFill>
                  <a:srgbClr val="212529"/>
                </a:solidFill>
                <a:effectLst/>
                <a:latin typeface="Open Sans" panose="020B0606030504020204" pitchFamily="34" charset="0"/>
              </a:rPr>
              <a:t> Local churches in the NT met in different locations, including public meeting places (</a:t>
            </a:r>
            <a:r>
              <a:rPr lang="en-US" sz="2800" b="1" i="0" dirty="0">
                <a:solidFill>
                  <a:srgbClr val="0070C0"/>
                </a:solidFill>
                <a:effectLst/>
                <a:latin typeface="Open Sans" panose="020B0606030504020204" pitchFamily="34" charset="0"/>
              </a:rPr>
              <a:t>Acts 5:12; 20:7;</a:t>
            </a:r>
            <a:r>
              <a:rPr lang="en-US" sz="2800" b="0" i="0" dirty="0">
                <a:solidFill>
                  <a:srgbClr val="212529"/>
                </a:solidFill>
                <a:effectLst/>
                <a:latin typeface="Open Sans" panose="020B0606030504020204" pitchFamily="34" charset="0"/>
              </a:rPr>
              <a:t> etc.)</a:t>
            </a:r>
            <a:endParaRPr lang="en-US" sz="2800" dirty="0"/>
          </a:p>
        </p:txBody>
      </p:sp>
      <p:sp>
        <p:nvSpPr>
          <p:cNvPr id="4" name="TextBox 3">
            <a:extLst>
              <a:ext uri="{FF2B5EF4-FFF2-40B4-BE49-F238E27FC236}">
                <a16:creationId xmlns:a16="http://schemas.microsoft.com/office/drawing/2014/main" id="{DDCCC445-6F07-990F-607D-EE38CE143647}"/>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6849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F791D-E7C6-A65B-E749-DDA553A8A9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C754D5-CF7E-EC2C-496C-060242064108}"/>
              </a:ext>
            </a:extLst>
          </p:cNvPr>
          <p:cNvSpPr txBox="1"/>
          <p:nvPr/>
        </p:nvSpPr>
        <p:spPr>
          <a:xfrm>
            <a:off x="433137" y="1118937"/>
            <a:ext cx="8349916" cy="4955203"/>
          </a:xfrm>
          <a:prstGeom prst="rect">
            <a:avLst/>
          </a:prstGeom>
          <a:noFill/>
        </p:spPr>
        <p:txBody>
          <a:bodyPr wrap="square">
            <a:spAutoFit/>
          </a:bodyPr>
          <a:lstStyle/>
          <a:p>
            <a:r>
              <a:rPr lang="en-US" sz="3600" b="1" i="0" u="none" strike="noStrike" dirty="0">
                <a:solidFill>
                  <a:srgbClr val="2B2A2A"/>
                </a:solidFill>
                <a:effectLst/>
                <a:latin typeface="Open Sans" panose="020B0606030504020204" pitchFamily="34" charset="0"/>
                <a:hlinkClick r:id="rId2" tooltip="house church assumptions"/>
              </a:rPr>
              <a:t>House Church Assumptions</a:t>
            </a:r>
            <a:r>
              <a:rPr lang="en-US" sz="3600" b="0" i="0" dirty="0">
                <a:solidFill>
                  <a:srgbClr val="212529"/>
                </a:solidFill>
                <a:effectLst/>
                <a:latin typeface="Open Sans" panose="020B0606030504020204" pitchFamily="34" charset="0"/>
              </a:rPr>
              <a:t> </a:t>
            </a:r>
          </a:p>
          <a:p>
            <a:endParaRPr lang="en-US" sz="2800" dirty="0">
              <a:solidFill>
                <a:srgbClr val="212529"/>
              </a:solidFill>
              <a:latin typeface="Open Sans" panose="020B0606030504020204" pitchFamily="34" charset="0"/>
            </a:endParaRPr>
          </a:p>
          <a:p>
            <a:r>
              <a:rPr lang="en-US" sz="2800" b="0" i="0" dirty="0">
                <a:solidFill>
                  <a:srgbClr val="212529"/>
                </a:solidFill>
                <a:effectLst/>
                <a:latin typeface="Open Sans" panose="020B0606030504020204" pitchFamily="34" charset="0"/>
              </a:rPr>
              <a:t>• </a:t>
            </a:r>
            <a:r>
              <a:rPr lang="en-US" sz="2800" b="1" i="0" u="sng" dirty="0">
                <a:solidFill>
                  <a:srgbClr val="C00000"/>
                </a:solidFill>
                <a:effectLst/>
                <a:latin typeface="Open Sans" panose="020B0606030504020204" pitchFamily="34" charset="0"/>
              </a:rPr>
              <a:t>Assumption</a:t>
            </a:r>
            <a:r>
              <a:rPr lang="en-US" sz="2800" b="0" i="0" dirty="0">
                <a:solidFill>
                  <a:srgbClr val="212529"/>
                </a:solidFill>
                <a:effectLst/>
                <a:latin typeface="Open Sans" panose="020B0606030504020204" pitchFamily="34" charset="0"/>
              </a:rPr>
              <a:t>: Small, informal, and casual groups are more spiritual and closer in fellowship. </a:t>
            </a:r>
          </a:p>
          <a:p>
            <a:endParaRPr lang="en-US" sz="2800" dirty="0">
              <a:solidFill>
                <a:srgbClr val="212529"/>
              </a:solidFill>
              <a:latin typeface="Open Sans" panose="020B0606030504020204" pitchFamily="34" charset="0"/>
            </a:endParaRPr>
          </a:p>
          <a:p>
            <a:r>
              <a:rPr lang="en-US" sz="2800" b="1" i="0" u="sng" dirty="0">
                <a:solidFill>
                  <a:srgbClr val="00B0F0"/>
                </a:solidFill>
                <a:effectLst/>
                <a:latin typeface="Open Sans" panose="020B0606030504020204" pitchFamily="34" charset="0"/>
              </a:rPr>
              <a:t>Fact</a:t>
            </a:r>
            <a:r>
              <a:rPr lang="en-US" sz="2800" b="0" i="0" u="sng" dirty="0">
                <a:solidFill>
                  <a:srgbClr val="00B0F0"/>
                </a:solidFill>
                <a:effectLst/>
                <a:latin typeface="Open Sans" panose="020B0606030504020204" pitchFamily="34" charset="0"/>
              </a:rPr>
              <a:t>:</a:t>
            </a:r>
            <a:r>
              <a:rPr lang="en-US" sz="2800" b="0" i="0" dirty="0">
                <a:solidFill>
                  <a:srgbClr val="212529"/>
                </a:solidFill>
                <a:effectLst/>
                <a:latin typeface="Open Sans" panose="020B0606030504020204" pitchFamily="34" charset="0"/>
              </a:rPr>
              <a:t> Spirituality is not determined by outward size, structure, or dress of the group, but rather by the inward, mental attitude and heart of the individual Christian in relationship to God’s word (</a:t>
            </a:r>
            <a:r>
              <a:rPr lang="en-US" sz="2800" b="1" i="0" dirty="0">
                <a:solidFill>
                  <a:srgbClr val="0070C0"/>
                </a:solidFill>
                <a:effectLst/>
                <a:latin typeface="Open Sans" panose="020B0606030504020204" pitchFamily="34" charset="0"/>
              </a:rPr>
              <a:t>Rom. 12:1; 1 Cor. 2:13; Col. 1:9</a:t>
            </a:r>
            <a:r>
              <a:rPr lang="en-US" sz="2800" b="0" i="0" dirty="0">
                <a:solidFill>
                  <a:srgbClr val="212529"/>
                </a:solidFill>
                <a:effectLst/>
                <a:latin typeface="Open Sans" panose="020B0606030504020204" pitchFamily="34" charset="0"/>
              </a:rPr>
              <a:t>)</a:t>
            </a:r>
            <a:endParaRPr lang="en-US" sz="2800" dirty="0"/>
          </a:p>
        </p:txBody>
      </p:sp>
      <p:sp>
        <p:nvSpPr>
          <p:cNvPr id="4" name="TextBox 3">
            <a:extLst>
              <a:ext uri="{FF2B5EF4-FFF2-40B4-BE49-F238E27FC236}">
                <a16:creationId xmlns:a16="http://schemas.microsoft.com/office/drawing/2014/main" id="{BB09F638-19CA-26B2-C505-722B7D1A9798}"/>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pic>
        <p:nvPicPr>
          <p:cNvPr id="5" name="Picture 2" descr="Online Schoolof Prayer Cincinnati House Church : Sister Lara : Free ...">
            <a:extLst>
              <a:ext uri="{FF2B5EF4-FFF2-40B4-BE49-F238E27FC236}">
                <a16:creationId xmlns:a16="http://schemas.microsoft.com/office/drawing/2014/main" id="{02704807-70DE-E307-F76F-6AC7C42C5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242" y="6028799"/>
            <a:ext cx="996587" cy="71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19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DB1912-44A9-F33E-CBC5-DC7F1CCD0A38}"/>
              </a:ext>
            </a:extLst>
          </p:cNvPr>
          <p:cNvSpPr txBox="1"/>
          <p:nvPr/>
        </p:nvSpPr>
        <p:spPr>
          <a:xfrm>
            <a:off x="375586" y="1023946"/>
            <a:ext cx="8198462" cy="5755422"/>
          </a:xfrm>
          <a:prstGeom prst="rect">
            <a:avLst/>
          </a:prstGeom>
          <a:noFill/>
        </p:spPr>
        <p:txBody>
          <a:bodyPr wrap="square">
            <a:spAutoFit/>
          </a:bodyPr>
          <a:lstStyle/>
          <a:p>
            <a:endParaRPr lang="en-US" dirty="0"/>
          </a:p>
          <a:p>
            <a:r>
              <a:rPr lang="en-US" sz="3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Acts 2:46 </a:t>
            </a:r>
            <a:r>
              <a:rPr lang="en-US" sz="3200" dirty="0">
                <a:latin typeface="Open Sans" panose="020B0606030504020204" pitchFamily="34" charset="0"/>
                <a:ea typeface="Open Sans" panose="020B0606030504020204" pitchFamily="34" charset="0"/>
                <a:cs typeface="Open Sans" panose="020B0606030504020204" pitchFamily="34" charset="0"/>
              </a:rPr>
              <a:t>So continuing daily with one accord in the temple, and breaking bread </a:t>
            </a:r>
            <a:r>
              <a:rPr lang="en-US" sz="3200" u="sng" dirty="0">
                <a:latin typeface="Open Sans" panose="020B0606030504020204" pitchFamily="34" charset="0"/>
                <a:ea typeface="Open Sans" panose="020B0606030504020204" pitchFamily="34" charset="0"/>
                <a:cs typeface="Open Sans" panose="020B0606030504020204" pitchFamily="34" charset="0"/>
              </a:rPr>
              <a:t>from house to house</a:t>
            </a:r>
            <a:r>
              <a:rPr lang="en-US" sz="3200" dirty="0">
                <a:latin typeface="Open Sans" panose="020B0606030504020204" pitchFamily="34" charset="0"/>
                <a:ea typeface="Open Sans" panose="020B0606030504020204" pitchFamily="34" charset="0"/>
                <a:cs typeface="Open Sans" panose="020B0606030504020204" pitchFamily="34" charset="0"/>
              </a:rPr>
              <a:t>, they ate their food with gladness and simplicity of heart,</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r>
              <a:rPr lang="en-US" sz="3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Acts 20:20 </a:t>
            </a:r>
            <a:r>
              <a:rPr lang="en-US" sz="3200" dirty="0">
                <a:latin typeface="Open Sans" panose="020B0606030504020204" pitchFamily="34" charset="0"/>
                <a:ea typeface="Open Sans" panose="020B0606030504020204" pitchFamily="34" charset="0"/>
                <a:cs typeface="Open Sans" panose="020B0606030504020204" pitchFamily="34" charset="0"/>
              </a:rPr>
              <a:t>"how I kept back nothing that was helpful, but proclaimed it to you, and taught you publicly and </a:t>
            </a:r>
            <a:r>
              <a:rPr lang="en-US" sz="3200" u="sng" dirty="0">
                <a:latin typeface="Open Sans" panose="020B0606030504020204" pitchFamily="34" charset="0"/>
                <a:ea typeface="Open Sans" panose="020B0606030504020204" pitchFamily="34" charset="0"/>
                <a:cs typeface="Open Sans" panose="020B0606030504020204" pitchFamily="34" charset="0"/>
              </a:rPr>
              <a:t>from house to house,</a:t>
            </a:r>
          </a:p>
          <a:p>
            <a:endParaRPr lang="en-US" dirty="0"/>
          </a:p>
          <a:p>
            <a:endParaRPr lang="en-US" dirty="0"/>
          </a:p>
          <a:p>
            <a:endParaRPr lang="en-US" dirty="0"/>
          </a:p>
        </p:txBody>
      </p:sp>
      <p:sp>
        <p:nvSpPr>
          <p:cNvPr id="2" name="TextBox 1">
            <a:extLst>
              <a:ext uri="{FF2B5EF4-FFF2-40B4-BE49-F238E27FC236}">
                <a16:creationId xmlns:a16="http://schemas.microsoft.com/office/drawing/2014/main" id="{B6C2A3AB-9296-2995-A39F-CAD2890C06D8}"/>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374528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8ED7F-6D04-7674-6DBA-671C92049B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53AD1C3-1FBA-FDFC-00A8-4F831EEBE2CC}"/>
              </a:ext>
            </a:extLst>
          </p:cNvPr>
          <p:cNvSpPr txBox="1"/>
          <p:nvPr/>
        </p:nvSpPr>
        <p:spPr>
          <a:xfrm>
            <a:off x="283464" y="813816"/>
            <a:ext cx="8686799" cy="5827236"/>
          </a:xfrm>
          <a:prstGeom prst="rect">
            <a:avLst/>
          </a:prstGeom>
          <a:noFill/>
        </p:spPr>
        <p:txBody>
          <a:bodyPr wrap="square">
            <a:spAutoFit/>
          </a:bodyPr>
          <a:lstStyle/>
          <a:p>
            <a:pPr algn="l">
              <a:spcAft>
                <a:spcPts val="375"/>
              </a:spcAft>
            </a:pPr>
            <a:r>
              <a:rPr lang="en-US" sz="3600" b="1" i="0" u="none" strike="noStrike" dirty="0">
                <a:solidFill>
                  <a:srgbClr val="2B2A2A"/>
                </a:solidFill>
                <a:effectLst/>
                <a:latin typeface="Open Sans" panose="020B0606030504020204" pitchFamily="34" charset="0"/>
                <a:hlinkClick r:id="rId2" tooltip="house church characteristics"/>
              </a:rPr>
              <a:t>House Church Characteristics</a:t>
            </a:r>
            <a:r>
              <a:rPr lang="en-US" sz="3600" b="0" i="0" dirty="0">
                <a:solidFill>
                  <a:srgbClr val="212529"/>
                </a:solidFill>
                <a:effectLst/>
                <a:latin typeface="Open Sans" panose="020B0606030504020204" pitchFamily="34" charset="0"/>
              </a:rPr>
              <a:t> </a:t>
            </a:r>
          </a:p>
          <a:p>
            <a:pPr algn="l">
              <a:spcAft>
                <a:spcPts val="375"/>
              </a:spcAft>
            </a:pPr>
            <a:endParaRPr lang="en-US" sz="2400" dirty="0">
              <a:solidFill>
                <a:srgbClr val="212529"/>
              </a:solidFill>
              <a:latin typeface="Open Sans" panose="020B0606030504020204" pitchFamily="34" charset="0"/>
            </a:endParaRPr>
          </a:p>
          <a:p>
            <a:pPr algn="l">
              <a:spcAft>
                <a:spcPts val="375"/>
              </a:spcAft>
            </a:pPr>
            <a:r>
              <a:rPr lang="en-US" sz="2600" b="0" i="0" dirty="0">
                <a:solidFill>
                  <a:srgbClr val="212529"/>
                </a:solidFill>
                <a:effectLst/>
                <a:latin typeface="Open Sans" panose="020B0606030504020204" pitchFamily="34" charset="0"/>
              </a:rPr>
              <a:t>• Remove “church of Christ” (or other identifying names) from the sign (</a:t>
            </a:r>
            <a:r>
              <a:rPr lang="en-US" sz="2600" b="1" i="0" dirty="0">
                <a:solidFill>
                  <a:srgbClr val="0070C0"/>
                </a:solidFill>
                <a:effectLst/>
                <a:latin typeface="Open Sans" panose="020B0606030504020204" pitchFamily="34" charset="0"/>
              </a:rPr>
              <a:t>Rom. 16:16</a:t>
            </a:r>
            <a:r>
              <a:rPr lang="en-US" sz="2600" b="0" i="0" dirty="0">
                <a:solidFill>
                  <a:srgbClr val="212529"/>
                </a:solidFill>
                <a:effectLst/>
                <a:latin typeface="Open Sans" panose="020B0606030504020204" pitchFamily="34" charset="0"/>
              </a:rPr>
              <a:t>) </a:t>
            </a:r>
          </a:p>
          <a:p>
            <a:pPr algn="l">
              <a:spcAft>
                <a:spcPts val="375"/>
              </a:spcAft>
            </a:pPr>
            <a:endParaRPr lang="en-US" sz="2600" dirty="0">
              <a:solidFill>
                <a:srgbClr val="212529"/>
              </a:solidFill>
              <a:latin typeface="Open Sans" panose="020B0606030504020204" pitchFamily="34" charset="0"/>
            </a:endParaRPr>
          </a:p>
          <a:p>
            <a:pPr algn="l">
              <a:spcAft>
                <a:spcPts val="375"/>
              </a:spcAft>
            </a:pPr>
            <a:r>
              <a:rPr lang="en-US" sz="2600" b="0" i="0" dirty="0">
                <a:solidFill>
                  <a:srgbClr val="212529"/>
                </a:solidFill>
                <a:effectLst/>
                <a:latin typeface="Open Sans" panose="020B0606030504020204" pitchFamily="34" charset="0"/>
              </a:rPr>
              <a:t>• Small (</a:t>
            </a:r>
            <a:r>
              <a:rPr lang="en-US" sz="2600" b="1" i="0" dirty="0">
                <a:solidFill>
                  <a:srgbClr val="0070C0"/>
                </a:solidFill>
                <a:effectLst/>
                <a:latin typeface="Open Sans" panose="020B0606030504020204" pitchFamily="34" charset="0"/>
              </a:rPr>
              <a:t>Acts 2:41-42; 4:4; 5:14; 6:1</a:t>
            </a:r>
            <a:r>
              <a:rPr lang="en-US" sz="2600" b="0" i="0" dirty="0">
                <a:solidFill>
                  <a:srgbClr val="212529"/>
                </a:solidFill>
                <a:effectLst/>
                <a:latin typeface="Open Sans" panose="020B0606030504020204" pitchFamily="34" charset="0"/>
              </a:rPr>
              <a:t>; note the large assembly of saints in Jerusalem flourished)</a:t>
            </a:r>
          </a:p>
          <a:p>
            <a:pPr algn="l">
              <a:spcAft>
                <a:spcPts val="375"/>
              </a:spcAft>
            </a:pPr>
            <a:endParaRPr lang="en-US" sz="2600" dirty="0">
              <a:solidFill>
                <a:srgbClr val="212529"/>
              </a:solidFill>
              <a:latin typeface="Open Sans" panose="020B0606030504020204" pitchFamily="34" charset="0"/>
            </a:endParaRPr>
          </a:p>
          <a:p>
            <a:pPr algn="l">
              <a:spcAft>
                <a:spcPts val="375"/>
              </a:spcAft>
            </a:pPr>
            <a:r>
              <a:rPr lang="en-US" sz="2600" b="0" i="0" dirty="0">
                <a:solidFill>
                  <a:srgbClr val="212529"/>
                </a:solidFill>
                <a:effectLst/>
                <a:latin typeface="Open Sans" panose="020B0606030504020204" pitchFamily="34" charset="0"/>
              </a:rPr>
              <a:t>• Informal, casual, sit in a circle (? </a:t>
            </a:r>
            <a:r>
              <a:rPr lang="en-US" sz="2600" b="1" i="0" dirty="0">
                <a:solidFill>
                  <a:srgbClr val="0070C0"/>
                </a:solidFill>
                <a:effectLst/>
                <a:latin typeface="Open Sans" panose="020B0606030504020204" pitchFamily="34" charset="0"/>
              </a:rPr>
              <a:t>Jas. 2:1-4 </a:t>
            </a:r>
            <a:r>
              <a:rPr lang="en-US" sz="2600" b="0" i="0" dirty="0">
                <a:solidFill>
                  <a:srgbClr val="212529"/>
                </a:solidFill>
                <a:effectLst/>
                <a:latin typeface="Open Sans" panose="020B0606030504020204" pitchFamily="34" charset="0"/>
              </a:rPr>
              <a:t>?)</a:t>
            </a:r>
          </a:p>
          <a:p>
            <a:pPr algn="l">
              <a:spcAft>
                <a:spcPts val="375"/>
              </a:spcAft>
            </a:pPr>
            <a:endParaRPr lang="en-US" sz="2600" dirty="0">
              <a:solidFill>
                <a:srgbClr val="212529"/>
              </a:solidFill>
              <a:latin typeface="Open Sans" panose="020B0606030504020204" pitchFamily="34" charset="0"/>
            </a:endParaRPr>
          </a:p>
          <a:p>
            <a:pPr algn="l">
              <a:spcAft>
                <a:spcPts val="375"/>
              </a:spcAft>
            </a:pPr>
            <a:r>
              <a:rPr lang="en-US" sz="2600" b="0" i="0" dirty="0">
                <a:solidFill>
                  <a:srgbClr val="212529"/>
                </a:solidFill>
                <a:effectLst/>
                <a:latin typeface="Open Sans" panose="020B0606030504020204" pitchFamily="34" charset="0"/>
              </a:rPr>
              <a:t>• Emphasis on social or relational practices, not doctrinal preaching and teaching (</a:t>
            </a:r>
            <a:r>
              <a:rPr lang="en-US" sz="2600" b="1" i="0" dirty="0">
                <a:solidFill>
                  <a:srgbClr val="0070C0"/>
                </a:solidFill>
                <a:effectLst/>
                <a:latin typeface="Open Sans" panose="020B0606030504020204" pitchFamily="34" charset="0"/>
              </a:rPr>
              <a:t>Acts 2:42; 20:7; 1 Cor. 14:26</a:t>
            </a:r>
            <a:r>
              <a:rPr lang="en-US" sz="2600" b="0" i="0" dirty="0">
                <a:solidFill>
                  <a:srgbClr val="0070C0"/>
                </a:solidFill>
                <a:effectLst/>
                <a:latin typeface="Open Sans" panose="020B0606030504020204" pitchFamily="34" charset="0"/>
              </a:rPr>
              <a:t>)</a:t>
            </a:r>
          </a:p>
        </p:txBody>
      </p:sp>
      <p:sp>
        <p:nvSpPr>
          <p:cNvPr id="4" name="TextBox 3">
            <a:extLst>
              <a:ext uri="{FF2B5EF4-FFF2-40B4-BE49-F238E27FC236}">
                <a16:creationId xmlns:a16="http://schemas.microsoft.com/office/drawing/2014/main" id="{A2F80082-18DB-842F-447D-448F70954749}"/>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317626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1933F-1B1B-0C3F-B2EF-42B96CBE95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484A0A1-0B91-918A-6894-124EF16782F8}"/>
              </a:ext>
            </a:extLst>
          </p:cNvPr>
          <p:cNvSpPr txBox="1"/>
          <p:nvPr/>
        </p:nvSpPr>
        <p:spPr>
          <a:xfrm>
            <a:off x="433137" y="974558"/>
            <a:ext cx="8169442" cy="5632311"/>
          </a:xfrm>
          <a:prstGeom prst="rect">
            <a:avLst/>
          </a:prstGeom>
          <a:noFill/>
        </p:spPr>
        <p:txBody>
          <a:bodyPr wrap="square">
            <a:spAutoFit/>
          </a:bodyPr>
          <a:lstStyle/>
          <a:p>
            <a:pPr algn="l">
              <a:spcAft>
                <a:spcPts val="375"/>
              </a:spcAft>
            </a:pPr>
            <a:r>
              <a:rPr lang="en-US" sz="3600" b="1" i="0" u="none" strike="noStrike" dirty="0">
                <a:solidFill>
                  <a:srgbClr val="2B2A2A"/>
                </a:solidFill>
                <a:effectLst/>
                <a:latin typeface="Open Sans" panose="020B0606030504020204" pitchFamily="34" charset="0"/>
                <a:hlinkClick r:id="rId2" tooltip="house church characteristics"/>
              </a:rPr>
              <a:t>House Church Characteristics</a:t>
            </a:r>
            <a:r>
              <a:rPr lang="en-US" sz="3600" b="0" i="0" dirty="0">
                <a:solidFill>
                  <a:srgbClr val="212529"/>
                </a:solidFill>
                <a:effectLst/>
                <a:latin typeface="Open Sans" panose="020B0606030504020204" pitchFamily="34" charset="0"/>
              </a:rPr>
              <a:t> </a:t>
            </a:r>
          </a:p>
          <a:p>
            <a:pPr algn="l">
              <a:spcAft>
                <a:spcPts val="375"/>
              </a:spcAft>
            </a:pPr>
            <a:endParaRPr lang="en-US" sz="2400" dirty="0">
              <a:solidFill>
                <a:srgbClr val="212529"/>
              </a:solidFill>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Favor mutual ministry over a located preacher (</a:t>
            </a:r>
            <a:r>
              <a:rPr lang="en-US" sz="2800" b="1" i="0" dirty="0">
                <a:solidFill>
                  <a:srgbClr val="0070C0"/>
                </a:solidFill>
                <a:effectLst/>
                <a:latin typeface="Open Sans" panose="020B0606030504020204" pitchFamily="34" charset="0"/>
              </a:rPr>
              <a:t>Acts 18:11; 20:31; Eph. 4:11; 1 Tim. 1:3</a:t>
            </a:r>
            <a:r>
              <a:rPr lang="en-US" sz="2800" b="0" i="0" dirty="0">
                <a:solidFill>
                  <a:srgbClr val="212529"/>
                </a:solidFill>
                <a:effectLst/>
                <a:latin typeface="Open Sans" panose="020B0606030504020204" pitchFamily="34" charset="0"/>
              </a:rPr>
              <a:t>)</a:t>
            </a:r>
          </a:p>
          <a:p>
            <a:pPr algn="l">
              <a:spcAft>
                <a:spcPts val="375"/>
              </a:spcAft>
            </a:pPr>
            <a:endParaRPr lang="en-US" sz="2800" b="0" i="0" dirty="0">
              <a:solidFill>
                <a:srgbClr val="212529"/>
              </a:solidFill>
              <a:effectLst/>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No standing treasury (</a:t>
            </a:r>
            <a:r>
              <a:rPr lang="en-US" sz="2800" b="1" i="0" dirty="0">
                <a:solidFill>
                  <a:srgbClr val="0070C0"/>
                </a:solidFill>
                <a:effectLst/>
                <a:latin typeface="Open Sans" panose="020B0606030504020204" pitchFamily="34" charset="0"/>
              </a:rPr>
              <a:t>1 Cor. 16:1-2</a:t>
            </a:r>
            <a:r>
              <a:rPr lang="en-US" sz="2800" b="0" i="0" dirty="0">
                <a:solidFill>
                  <a:srgbClr val="212529"/>
                </a:solidFill>
                <a:effectLst/>
                <a:latin typeface="Open Sans" panose="020B0606030504020204" pitchFamily="34" charset="0"/>
              </a:rPr>
              <a:t>)</a:t>
            </a:r>
          </a:p>
          <a:p>
            <a:pPr algn="l">
              <a:spcAft>
                <a:spcPts val="375"/>
              </a:spcAft>
            </a:pPr>
            <a:endParaRPr lang="en-US" sz="2800" b="0" i="0" dirty="0">
              <a:solidFill>
                <a:srgbClr val="212529"/>
              </a:solidFill>
              <a:effectLst/>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Offering a “fellowship meal” (common meal) in connection with the Lord’s supper or sometime during the assembly (</a:t>
            </a:r>
            <a:r>
              <a:rPr lang="en-US" sz="2800" b="1" i="0" dirty="0">
                <a:solidFill>
                  <a:srgbClr val="0070C0"/>
                </a:solidFill>
                <a:effectLst/>
                <a:latin typeface="Open Sans" panose="020B0606030504020204" pitchFamily="34" charset="0"/>
              </a:rPr>
              <a:t>Lk. 22:20; Acts 2:42,46; 1 Cor. 11:20-34</a:t>
            </a:r>
            <a:r>
              <a:rPr lang="en-US" sz="2800" b="0" i="0" dirty="0">
                <a:solidFill>
                  <a:srgbClr val="212529"/>
                </a:solidFill>
                <a:effectLst/>
                <a:latin typeface="Open Sans" panose="020B0606030504020204" pitchFamily="34" charset="0"/>
              </a:rPr>
              <a:t>; note that the assembly of saints at Corinth was not in a home)</a:t>
            </a:r>
          </a:p>
        </p:txBody>
      </p:sp>
      <p:sp>
        <p:nvSpPr>
          <p:cNvPr id="4" name="TextBox 3">
            <a:extLst>
              <a:ext uri="{FF2B5EF4-FFF2-40B4-BE49-F238E27FC236}">
                <a16:creationId xmlns:a16="http://schemas.microsoft.com/office/drawing/2014/main" id="{75A8B2DF-1D31-7971-37CD-51D7EFBA400B}"/>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pic>
        <p:nvPicPr>
          <p:cNvPr id="5" name="Picture 2" descr="Online Schoolof Prayer Cincinnati House Church : Sister Lara : Free ...">
            <a:extLst>
              <a:ext uri="{FF2B5EF4-FFF2-40B4-BE49-F238E27FC236}">
                <a16:creationId xmlns:a16="http://schemas.microsoft.com/office/drawing/2014/main" id="{78CB7CE4-FC74-4AE1-9375-2365C67E2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076" y="5950422"/>
            <a:ext cx="996587" cy="71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95790-3334-A399-B9FF-45F040681A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554A18-6018-A90A-856A-571DC5608C4F}"/>
              </a:ext>
            </a:extLst>
          </p:cNvPr>
          <p:cNvSpPr txBox="1"/>
          <p:nvPr/>
        </p:nvSpPr>
        <p:spPr>
          <a:xfrm>
            <a:off x="541421" y="1105491"/>
            <a:ext cx="7423003" cy="523220"/>
          </a:xfrm>
          <a:prstGeom prst="rect">
            <a:avLst/>
          </a:prstGeom>
          <a:noFill/>
        </p:spPr>
        <p:txBody>
          <a:bodyPr wrap="square">
            <a:spAutoFit/>
          </a:bodyPr>
          <a:lstStyle/>
          <a:p>
            <a:pPr algn="l">
              <a:spcAft>
                <a:spcPts val="375"/>
              </a:spcAft>
            </a:pPr>
            <a:r>
              <a:rPr lang="en-US" sz="2800" b="1" i="0" dirty="0">
                <a:solidFill>
                  <a:srgbClr val="212529"/>
                </a:solidFill>
                <a:effectLst/>
                <a:latin typeface="Open Sans" panose="020B0606030504020204" pitchFamily="34" charset="0"/>
              </a:rPr>
              <a:t>1 Corinthians 11:20-</a:t>
            </a:r>
            <a:r>
              <a:rPr lang="en-US" sz="2800" b="1" dirty="0">
                <a:solidFill>
                  <a:srgbClr val="212529"/>
                </a:solidFill>
                <a:latin typeface="Open Sans" panose="020B0606030504020204" pitchFamily="34" charset="0"/>
              </a:rPr>
              <a:t>22</a:t>
            </a:r>
            <a:endParaRPr lang="en-US" sz="2800" b="1" i="0" dirty="0">
              <a:solidFill>
                <a:srgbClr val="212529"/>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3079E2A9-A236-BFF9-F637-B35FD6D92AB6}"/>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pic>
        <p:nvPicPr>
          <p:cNvPr id="5" name="Picture 2" descr="Online Schoolof Prayer Cincinnati House Church : Sister Lara : Free ...">
            <a:extLst>
              <a:ext uri="{FF2B5EF4-FFF2-40B4-BE49-F238E27FC236}">
                <a16:creationId xmlns:a16="http://schemas.microsoft.com/office/drawing/2014/main" id="{92A1E383-575C-8A4E-FF31-97AB47348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910" y="6011382"/>
            <a:ext cx="996587" cy="714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709CBD-A6E9-43E9-21AA-89DA62BB52BE}"/>
              </a:ext>
            </a:extLst>
          </p:cNvPr>
          <p:cNvSpPr txBox="1"/>
          <p:nvPr/>
        </p:nvSpPr>
        <p:spPr>
          <a:xfrm>
            <a:off x="591670" y="1909482"/>
            <a:ext cx="8005483" cy="3970318"/>
          </a:xfrm>
          <a:prstGeom prst="rect">
            <a:avLst/>
          </a:prstGeom>
          <a:noFill/>
        </p:spPr>
        <p:txBody>
          <a:bodyPr wrap="square">
            <a:spAutoFit/>
          </a:bodyPr>
          <a:lstStyle/>
          <a:p>
            <a:r>
              <a:rPr lang="en-US" sz="2800" b="1" dirty="0"/>
              <a:t>1Cor. 11:20 </a:t>
            </a:r>
            <a:r>
              <a:rPr lang="en-US" sz="2800" dirty="0"/>
              <a:t>Therefore </a:t>
            </a:r>
            <a:r>
              <a:rPr lang="en-US" sz="2800" u="sng" dirty="0">
                <a:solidFill>
                  <a:srgbClr val="FF0000"/>
                </a:solidFill>
              </a:rPr>
              <a:t>when you come together in one place</a:t>
            </a:r>
            <a:r>
              <a:rPr lang="en-US" sz="2800" dirty="0"/>
              <a:t>, it is not to eat the Lord's Supper.</a:t>
            </a:r>
          </a:p>
          <a:p>
            <a:r>
              <a:rPr lang="en-US" sz="2800" dirty="0"/>
              <a:t> 21 For in eating, each one takes his own supper ahead of others; and one is hungry and another is drunk.</a:t>
            </a:r>
          </a:p>
          <a:p>
            <a:r>
              <a:rPr lang="en-US" sz="2800" dirty="0"/>
              <a:t> 22 What! </a:t>
            </a:r>
            <a:r>
              <a:rPr lang="en-US" sz="2800" u="sng" dirty="0">
                <a:solidFill>
                  <a:srgbClr val="FF0000"/>
                </a:solidFill>
              </a:rPr>
              <a:t>Do you not have houses to eat and drink in?</a:t>
            </a:r>
            <a:r>
              <a:rPr lang="en-US" sz="2800" dirty="0"/>
              <a:t> Or do you despise the church of God and shame those who have nothing? What shall I say to you? Shall I praise you in this? I do not praise you.</a:t>
            </a:r>
          </a:p>
        </p:txBody>
      </p:sp>
    </p:spTree>
    <p:extLst>
      <p:ext uri="{BB962C8B-B14F-4D97-AF65-F5344CB8AC3E}">
        <p14:creationId xmlns:p14="http://schemas.microsoft.com/office/powerpoint/2010/main" val="2497514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rved Left Arrow 5"/>
          <p:cNvSpPr/>
          <p:nvPr/>
        </p:nvSpPr>
        <p:spPr>
          <a:xfrm rot="2526136">
            <a:off x="6159815" y="2766617"/>
            <a:ext cx="1069874" cy="2527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412374" y="3167280"/>
            <a:ext cx="8480613"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rPr>
              <a:t>Heb. 10:24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And let us consider one another in order to stir up love and good works,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25 not </a:t>
            </a: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forsaking the assembling of ourselves together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as is the manner of some, but exhorting one another, and so much the more as you see the Day approaching.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26 For </a:t>
            </a: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if we sin willfully</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after we have received the knowledge of the truth, there no longer remains a sacrifice for sins,</a:t>
            </a:r>
          </a:p>
        </p:txBody>
      </p:sp>
      <p:sp>
        <p:nvSpPr>
          <p:cNvPr id="3" name="Rectangle 2"/>
          <p:cNvSpPr/>
          <p:nvPr/>
        </p:nvSpPr>
        <p:spPr>
          <a:xfrm>
            <a:off x="484094" y="1126629"/>
            <a:ext cx="8408893"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0070C0"/>
                </a:solidFill>
                <a:effectLst/>
                <a:uLnTx/>
                <a:uFillTx/>
                <a:latin typeface="Calibri" panose="020F0502020204030204"/>
                <a:ea typeface="+mn-ea"/>
                <a:cs typeface="+mn-cs"/>
              </a:rPr>
              <a:t>NT:1577 (Strong’s number) Thayer’s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FF0000"/>
                </a:solidFill>
                <a:effectLst/>
                <a:uLnTx/>
                <a:uFillTx/>
                <a:latin typeface="Calibri" panose="020F0502020204030204"/>
                <a:ea typeface="+mn-ea"/>
                <a:cs typeface="+mn-cs"/>
              </a:rPr>
              <a:t>ekkleesia</a:t>
            </a:r>
            <a:r>
              <a:rPr kumimoji="0" lang="en-US" sz="2600" b="1" i="0" u="none" strike="noStrike" kern="0" cap="none" spc="0" normalizeH="0" baseline="0" noProof="0" dirty="0">
                <a:ln>
                  <a:noFill/>
                </a:ln>
                <a:solidFill>
                  <a:srgbClr val="FF0000"/>
                </a:solidFill>
                <a:effectLst/>
                <a:uLnTx/>
                <a:uFillTx/>
                <a:latin typeface="Calibri" panose="020F0502020204030204"/>
                <a:ea typeface="+mn-ea"/>
                <a:cs typeface="+mn-cs"/>
              </a:rPr>
              <a:t>, </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(from </a:t>
            </a:r>
            <a:r>
              <a:rPr kumimoji="0" lang="en-US" sz="2600" b="0" i="0" u="none" strike="noStrike" kern="0" cap="none" spc="0" normalizeH="0" baseline="0" noProof="0" dirty="0" err="1">
                <a:ln>
                  <a:noFill/>
                </a:ln>
                <a:solidFill>
                  <a:prstClr val="black"/>
                </a:solidFill>
                <a:effectLst/>
                <a:uLnTx/>
                <a:uFillTx/>
                <a:latin typeface="Calibri" panose="020F0502020204030204"/>
                <a:ea typeface="+mn-ea"/>
                <a:cs typeface="+mn-cs"/>
              </a:rPr>
              <a:t>ekkleetos</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 called out or forth, and this from </a:t>
            </a:r>
            <a:r>
              <a:rPr kumimoji="0" lang="en-US" sz="2600" b="0" i="0" u="none" strike="noStrike" kern="0" cap="none" spc="0" normalizeH="0" baseline="0" noProof="0" dirty="0" err="1">
                <a:ln>
                  <a:noFill/>
                </a:ln>
                <a:solidFill>
                  <a:prstClr val="black"/>
                </a:solidFill>
                <a:effectLst/>
                <a:uLnTx/>
                <a:uFillTx/>
                <a:latin typeface="Calibri" panose="020F0502020204030204"/>
                <a:ea typeface="+mn-ea"/>
                <a:cs typeface="+mn-cs"/>
              </a:rPr>
              <a:t>ekkaleoo</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 properly, </a:t>
            </a:r>
            <a:r>
              <a:rPr kumimoji="0" lang="en-US" sz="2600" b="1" i="0" u="none" strike="noStrike" kern="0" cap="none" spc="0" normalizeH="0" baseline="0" noProof="0" dirty="0">
                <a:ln>
                  <a:noFill/>
                </a:ln>
                <a:solidFill>
                  <a:prstClr val="black"/>
                </a:solidFill>
                <a:effectLst/>
                <a:uLnTx/>
                <a:uFillTx/>
                <a:latin typeface="Calibri" panose="020F0502020204030204"/>
                <a:ea typeface="+mn-ea"/>
                <a:cs typeface="+mn-cs"/>
              </a:rPr>
              <a:t>a gathering of citizens called out from their homes </a:t>
            </a:r>
            <a:r>
              <a:rPr kumimoji="0" lang="en-US" sz="2600" b="1" i="0" u="none" strike="noStrike" kern="0" cap="none" spc="0" normalizeH="0" baseline="0" noProof="0" dirty="0">
                <a:ln>
                  <a:noFill/>
                </a:ln>
                <a:solidFill>
                  <a:srgbClr val="FF0000"/>
                </a:solidFill>
                <a:effectLst/>
                <a:uLnTx/>
                <a:uFillTx/>
                <a:latin typeface="Calibri" panose="020F0502020204030204"/>
                <a:ea typeface="+mn-ea"/>
                <a:cs typeface="+mn-cs"/>
              </a:rPr>
              <a:t>into some public place; an assembly</a:t>
            </a:r>
            <a:r>
              <a:rPr kumimoji="0" lang="en-US" sz="2600" b="0" i="0" u="none" strike="noStrike" kern="0" cap="none" spc="0" normalizeH="0" baseline="0" noProof="0" dirty="0">
                <a:ln>
                  <a:noFill/>
                </a:ln>
                <a:solidFill>
                  <a:prstClr val="black"/>
                </a:solidFill>
                <a:effectLst/>
                <a:uLnTx/>
                <a:uFillTx/>
                <a:latin typeface="Calibri" panose="020F0502020204030204"/>
                <a:ea typeface="+mn-ea"/>
                <a:cs typeface="+mn-cs"/>
              </a:rPr>
              <a:t>; so used:</a:t>
            </a:r>
          </a:p>
        </p:txBody>
      </p:sp>
      <p:sp>
        <p:nvSpPr>
          <p:cNvPr id="4" name="Rectangle 3"/>
          <p:cNvSpPr/>
          <p:nvPr/>
        </p:nvSpPr>
        <p:spPr>
          <a:xfrm>
            <a:off x="385483" y="1126629"/>
            <a:ext cx="8346142" cy="16972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85483" y="3167280"/>
            <a:ext cx="8399929" cy="31890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0F4B04-9EED-D283-6CB7-9C3E28050BDF}"/>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1843978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484D9-FE0C-770B-09BD-762DDB13A5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2952FE-9CB1-6196-0FF7-94A785430957}"/>
              </a:ext>
            </a:extLst>
          </p:cNvPr>
          <p:cNvSpPr txBox="1"/>
          <p:nvPr/>
        </p:nvSpPr>
        <p:spPr>
          <a:xfrm>
            <a:off x="372979" y="878306"/>
            <a:ext cx="8674768" cy="5755422"/>
          </a:xfrm>
          <a:prstGeom prst="rect">
            <a:avLst/>
          </a:prstGeom>
          <a:noFill/>
        </p:spPr>
        <p:txBody>
          <a:bodyPr wrap="square">
            <a:spAutoFit/>
          </a:bodyPr>
          <a:lstStyle/>
          <a:p>
            <a:pPr algn="l">
              <a:spcAft>
                <a:spcPts val="375"/>
              </a:spcAft>
            </a:pPr>
            <a:r>
              <a:rPr lang="en-US" sz="3600" b="1" i="0" u="none" strike="noStrike" dirty="0">
                <a:solidFill>
                  <a:srgbClr val="2B2A2A"/>
                </a:solidFill>
                <a:effectLst/>
                <a:latin typeface="Open Sans" panose="020B0606030504020204" pitchFamily="34" charset="0"/>
                <a:hlinkClick r:id="rId2" tooltip="house church characteristics"/>
              </a:rPr>
              <a:t>House Church Characteristics</a:t>
            </a:r>
            <a:endParaRPr lang="en-US" sz="3600" b="1" i="0" u="none" strike="noStrike" dirty="0">
              <a:solidFill>
                <a:srgbClr val="2B2A2A"/>
              </a:solidFill>
              <a:effectLst/>
              <a:latin typeface="Open Sans" panose="020B0606030504020204" pitchFamily="34" charset="0"/>
            </a:endParaRPr>
          </a:p>
          <a:p>
            <a:pPr algn="l">
              <a:spcAft>
                <a:spcPts val="375"/>
              </a:spcAft>
            </a:pPr>
            <a:endParaRPr lang="en-US" sz="2800" b="1" dirty="0">
              <a:solidFill>
                <a:srgbClr val="2B2A2A"/>
              </a:solidFill>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One set of elders in a city over many house churches (</a:t>
            </a:r>
            <a:r>
              <a:rPr lang="en-US" sz="2800" b="1" i="0" dirty="0">
                <a:solidFill>
                  <a:srgbClr val="212529"/>
                </a:solidFill>
                <a:effectLst/>
                <a:latin typeface="Open Sans" panose="020B0606030504020204" pitchFamily="34" charset="0"/>
              </a:rPr>
              <a:t>Acts 14:23; Acts 20:28; Phil. 1:1; Tit. 1:5; 1 Pet. 5:2</a:t>
            </a:r>
            <a:r>
              <a:rPr lang="en-US" sz="2800" b="0" i="0" dirty="0">
                <a:solidFill>
                  <a:srgbClr val="212529"/>
                </a:solidFill>
                <a:effectLst/>
                <a:latin typeface="Open Sans" panose="020B0606030504020204" pitchFamily="34" charset="0"/>
              </a:rPr>
              <a:t>)</a:t>
            </a:r>
          </a:p>
          <a:p>
            <a:pPr algn="l">
              <a:spcAft>
                <a:spcPts val="375"/>
              </a:spcAft>
            </a:pPr>
            <a:endParaRPr lang="en-US" sz="1600" dirty="0">
              <a:solidFill>
                <a:srgbClr val="212529"/>
              </a:solidFill>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Informal, spontaneous worship and mutual participation (including the expanded role of women), not structure (</a:t>
            </a:r>
            <a:r>
              <a:rPr lang="en-US" sz="2800" b="1" i="0" dirty="0">
                <a:solidFill>
                  <a:srgbClr val="212529"/>
                </a:solidFill>
                <a:effectLst/>
                <a:latin typeface="Open Sans" panose="020B0606030504020204" pitchFamily="34" charset="0"/>
              </a:rPr>
              <a:t>1 Cor. 14:26, 27, 29, 30, 34, 40</a:t>
            </a:r>
            <a:r>
              <a:rPr lang="en-US" sz="2800" b="0" i="0" dirty="0">
                <a:solidFill>
                  <a:srgbClr val="212529"/>
                </a:solidFill>
                <a:effectLst/>
                <a:latin typeface="Open Sans" panose="020B0606030504020204" pitchFamily="34" charset="0"/>
              </a:rPr>
              <a:t>)</a:t>
            </a:r>
          </a:p>
          <a:p>
            <a:pPr algn="l">
              <a:spcAft>
                <a:spcPts val="375"/>
              </a:spcAft>
            </a:pPr>
            <a:endParaRPr lang="en-US" sz="1600" dirty="0">
              <a:solidFill>
                <a:srgbClr val="212529"/>
              </a:solidFill>
              <a:latin typeface="Open Sans" panose="020B0606030504020204" pitchFamily="34" charset="0"/>
            </a:endParaRPr>
          </a:p>
          <a:p>
            <a:pPr algn="l">
              <a:spcAft>
                <a:spcPts val="375"/>
              </a:spcAft>
            </a:pPr>
            <a:r>
              <a:rPr lang="en-US" sz="2800" b="0" i="0" dirty="0">
                <a:solidFill>
                  <a:srgbClr val="212529"/>
                </a:solidFill>
                <a:effectLst/>
                <a:latin typeface="Open Sans" panose="020B0606030504020204" pitchFamily="34" charset="0"/>
              </a:rPr>
              <a:t>• Hand clapping, lifting up and swaying hands, drama and role-playing, etc. (</a:t>
            </a:r>
            <a:r>
              <a:rPr lang="en-US" sz="2800" b="1" i="0" dirty="0">
                <a:solidFill>
                  <a:srgbClr val="212529"/>
                </a:solidFill>
                <a:effectLst/>
                <a:latin typeface="Open Sans" panose="020B0606030504020204" pitchFamily="34" charset="0"/>
              </a:rPr>
              <a:t>Col. 3:17</a:t>
            </a:r>
            <a:r>
              <a:rPr lang="en-US" sz="2800" b="0" i="0" dirty="0">
                <a:solidFill>
                  <a:srgbClr val="212529"/>
                </a:solidFill>
                <a:effectLst/>
                <a:latin typeface="Open Sans" panose="020B0606030504020204" pitchFamily="34" charset="0"/>
              </a:rPr>
              <a:t>)</a:t>
            </a:r>
          </a:p>
        </p:txBody>
      </p:sp>
      <p:sp>
        <p:nvSpPr>
          <p:cNvPr id="4" name="TextBox 3">
            <a:extLst>
              <a:ext uri="{FF2B5EF4-FFF2-40B4-BE49-F238E27FC236}">
                <a16:creationId xmlns:a16="http://schemas.microsoft.com/office/drawing/2014/main" id="{F689F6B5-F29F-E2CB-3C8F-CA8B1A9FE2CD}"/>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pic>
        <p:nvPicPr>
          <p:cNvPr id="5" name="Picture 4">
            <a:extLst>
              <a:ext uri="{FF2B5EF4-FFF2-40B4-BE49-F238E27FC236}">
                <a16:creationId xmlns:a16="http://schemas.microsoft.com/office/drawing/2014/main" id="{2E33E200-4902-64F8-377D-6D6148DE6B82}"/>
              </a:ext>
            </a:extLst>
          </p:cNvPr>
          <p:cNvPicPr>
            <a:picLocks noChangeAspect="1"/>
          </p:cNvPicPr>
          <p:nvPr/>
        </p:nvPicPr>
        <p:blipFill>
          <a:blip r:embed="rId3"/>
          <a:stretch>
            <a:fillRect/>
          </a:stretch>
        </p:blipFill>
        <p:spPr>
          <a:xfrm>
            <a:off x="8047916" y="6012351"/>
            <a:ext cx="999831" cy="713294"/>
          </a:xfrm>
          <a:prstGeom prst="rect">
            <a:avLst/>
          </a:prstGeom>
        </p:spPr>
      </p:pic>
    </p:spTree>
    <p:extLst>
      <p:ext uri="{BB962C8B-B14F-4D97-AF65-F5344CB8AC3E}">
        <p14:creationId xmlns:p14="http://schemas.microsoft.com/office/powerpoint/2010/main" val="24121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752B5A9-B1D6-689E-5A0E-5BC816B91F1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22A53B-796D-5871-3097-15A57C3FF838}"/>
              </a:ext>
            </a:extLst>
          </p:cNvPr>
          <p:cNvPicPr>
            <a:picLocks noChangeAspect="1"/>
          </p:cNvPicPr>
          <p:nvPr/>
        </p:nvPicPr>
        <p:blipFill>
          <a:blip r:embed="rId2"/>
          <a:srcRect l="15263" t="13742" r="39474" b="23802"/>
          <a:stretch>
            <a:fillRect/>
          </a:stretch>
        </p:blipFill>
        <p:spPr>
          <a:xfrm>
            <a:off x="636075" y="716852"/>
            <a:ext cx="7871849" cy="6109838"/>
          </a:xfrm>
          <a:prstGeom prst="rect">
            <a:avLst/>
          </a:prstGeom>
        </p:spPr>
      </p:pic>
      <p:sp>
        <p:nvSpPr>
          <p:cNvPr id="4" name="TextBox 3">
            <a:extLst>
              <a:ext uri="{FF2B5EF4-FFF2-40B4-BE49-F238E27FC236}">
                <a16:creationId xmlns:a16="http://schemas.microsoft.com/office/drawing/2014/main" id="{636F92F6-4447-74B7-8C97-5B9E495C74D0}"/>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97942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86B83E-3EF6-B29F-5A05-C288290309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880D88-3872-FF68-67F9-7F74F89B60FD}"/>
              </a:ext>
            </a:extLst>
          </p:cNvPr>
          <p:cNvPicPr>
            <a:picLocks noChangeAspect="1"/>
          </p:cNvPicPr>
          <p:nvPr/>
        </p:nvPicPr>
        <p:blipFill>
          <a:blip r:embed="rId2"/>
          <a:srcRect l="15395" t="20292" r="39473" b="14912"/>
          <a:stretch>
            <a:fillRect/>
          </a:stretch>
        </p:blipFill>
        <p:spPr>
          <a:xfrm>
            <a:off x="986589" y="921992"/>
            <a:ext cx="7339263" cy="5927042"/>
          </a:xfrm>
          <a:prstGeom prst="rect">
            <a:avLst/>
          </a:prstGeom>
        </p:spPr>
      </p:pic>
      <p:sp>
        <p:nvSpPr>
          <p:cNvPr id="4" name="TextBox 3">
            <a:extLst>
              <a:ext uri="{FF2B5EF4-FFF2-40B4-BE49-F238E27FC236}">
                <a16:creationId xmlns:a16="http://schemas.microsoft.com/office/drawing/2014/main" id="{65F3BD0A-D073-C4D6-4369-4D4AE0EF701A}"/>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107728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ED5DDF-0920-B342-D34F-70F4B2D85CB6}"/>
              </a:ext>
            </a:extLst>
          </p:cNvPr>
          <p:cNvPicPr>
            <a:picLocks noChangeAspect="1"/>
          </p:cNvPicPr>
          <p:nvPr/>
        </p:nvPicPr>
        <p:blipFill>
          <a:blip r:embed="rId2"/>
          <a:srcRect l="35921" t="25906" r="36053" b="20994"/>
          <a:stretch>
            <a:fillRect/>
          </a:stretch>
        </p:blipFill>
        <p:spPr>
          <a:xfrm>
            <a:off x="1712249" y="869830"/>
            <a:ext cx="5494666" cy="5855821"/>
          </a:xfrm>
          <a:prstGeom prst="rect">
            <a:avLst/>
          </a:prstGeom>
        </p:spPr>
      </p:pic>
      <p:sp>
        <p:nvSpPr>
          <p:cNvPr id="4" name="TextBox 3">
            <a:extLst>
              <a:ext uri="{FF2B5EF4-FFF2-40B4-BE49-F238E27FC236}">
                <a16:creationId xmlns:a16="http://schemas.microsoft.com/office/drawing/2014/main" id="{5F2A423C-A525-1422-FEA0-5B64024E5DDC}"/>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45605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0796A3-3E9B-4E6B-C885-3C3E8B49C2D1}"/>
              </a:ext>
            </a:extLst>
          </p:cNvPr>
          <p:cNvSpPr txBox="1"/>
          <p:nvPr/>
        </p:nvSpPr>
        <p:spPr>
          <a:xfrm>
            <a:off x="618309" y="1053737"/>
            <a:ext cx="8059526" cy="5232202"/>
          </a:xfrm>
          <a:prstGeom prst="rect">
            <a:avLst/>
          </a:prstGeom>
          <a:noFill/>
        </p:spPr>
        <p:txBody>
          <a:bodyPr wrap="square">
            <a:spAutoFit/>
          </a:bodyPr>
          <a:lstStyle/>
          <a:p>
            <a:r>
              <a:rPr lang="en-US" sz="3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1Cor. 11:17 </a:t>
            </a:r>
            <a:r>
              <a:rPr lang="en-US" sz="2800" dirty="0">
                <a:latin typeface="Open Sans" panose="020B0606030504020204" pitchFamily="34" charset="0"/>
                <a:ea typeface="Open Sans" panose="020B0606030504020204" pitchFamily="34" charset="0"/>
                <a:cs typeface="Open Sans" panose="020B0606030504020204" pitchFamily="34" charset="0"/>
              </a:rPr>
              <a:t>Now in giving these instructions I do not praise you, since </a:t>
            </a:r>
            <a:r>
              <a:rPr lang="en-US" sz="28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come together </a:t>
            </a:r>
            <a:r>
              <a:rPr lang="en-US" sz="2800" dirty="0">
                <a:latin typeface="Open Sans" panose="020B0606030504020204" pitchFamily="34" charset="0"/>
                <a:ea typeface="Open Sans" panose="020B0606030504020204" pitchFamily="34" charset="0"/>
                <a:cs typeface="Open Sans" panose="020B0606030504020204" pitchFamily="34" charset="0"/>
              </a:rPr>
              <a:t>not for the better but for the worse.</a:t>
            </a:r>
          </a:p>
          <a:p>
            <a:r>
              <a:rPr lang="en-US" sz="2800" dirty="0">
                <a:latin typeface="Open Sans" panose="020B0606030504020204" pitchFamily="34" charset="0"/>
                <a:ea typeface="Open Sans" panose="020B0606030504020204" pitchFamily="34" charset="0"/>
                <a:cs typeface="Open Sans" panose="020B0606030504020204" pitchFamily="34" charset="0"/>
              </a:rPr>
              <a:t> 18 For first of all, </a:t>
            </a:r>
            <a:r>
              <a:rPr lang="en-US" sz="28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when you come together as a church</a:t>
            </a: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800" dirty="0">
                <a:latin typeface="Open Sans" panose="020B0606030504020204" pitchFamily="34" charset="0"/>
                <a:ea typeface="Open Sans" panose="020B0606030504020204" pitchFamily="34" charset="0"/>
                <a:cs typeface="Open Sans" panose="020B0606030504020204" pitchFamily="34" charset="0"/>
              </a:rPr>
              <a:t>I hear that there are divisions among you, and in part I believe it.</a:t>
            </a:r>
          </a:p>
          <a:p>
            <a:r>
              <a:rPr lang="en-US" sz="2800" dirty="0">
                <a:latin typeface="Open Sans" panose="020B0606030504020204" pitchFamily="34" charset="0"/>
                <a:ea typeface="Open Sans" panose="020B0606030504020204" pitchFamily="34" charset="0"/>
                <a:cs typeface="Open Sans" panose="020B0606030504020204" pitchFamily="34" charset="0"/>
              </a:rPr>
              <a:t> 19 For there must also be factions among you, that those who are approved may be recognized among you.</a:t>
            </a:r>
          </a:p>
          <a:p>
            <a:r>
              <a:rPr lang="en-US" sz="2800" dirty="0">
                <a:latin typeface="Open Sans" panose="020B0606030504020204" pitchFamily="34" charset="0"/>
                <a:ea typeface="Open Sans" panose="020B0606030504020204" pitchFamily="34" charset="0"/>
                <a:cs typeface="Open Sans" panose="020B0606030504020204" pitchFamily="34" charset="0"/>
              </a:rPr>
              <a:t> 20 Therefore </a:t>
            </a:r>
            <a:r>
              <a:rPr lang="en-US" sz="28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when you come together in one place,</a:t>
            </a: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800" dirty="0">
                <a:latin typeface="Open Sans" panose="020B0606030504020204" pitchFamily="34" charset="0"/>
                <a:ea typeface="Open Sans" panose="020B0606030504020204" pitchFamily="34" charset="0"/>
                <a:cs typeface="Open Sans" panose="020B0606030504020204" pitchFamily="34" charset="0"/>
              </a:rPr>
              <a:t>it is not to eat the Lord's Supper.</a:t>
            </a:r>
          </a:p>
          <a:p>
            <a:r>
              <a:rPr lang="en-US" dirty="0"/>
              <a:t> (NKJV)</a:t>
            </a:r>
          </a:p>
        </p:txBody>
      </p:sp>
      <p:sp>
        <p:nvSpPr>
          <p:cNvPr id="2" name="TextBox 1">
            <a:extLst>
              <a:ext uri="{FF2B5EF4-FFF2-40B4-BE49-F238E27FC236}">
                <a16:creationId xmlns:a16="http://schemas.microsoft.com/office/drawing/2014/main" id="{9E4659DA-CA17-5D1E-BA4B-E877655BC8C8}"/>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2492878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B8EB-BB49-8C3D-24B0-1DFB6A1244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21D45D-48CC-1D0E-2A29-62965950B5E7}"/>
              </a:ext>
            </a:extLst>
          </p:cNvPr>
          <p:cNvSpPr txBox="1"/>
          <p:nvPr/>
        </p:nvSpPr>
        <p:spPr>
          <a:xfrm>
            <a:off x="312820" y="818147"/>
            <a:ext cx="8831179" cy="5724644"/>
          </a:xfrm>
          <a:prstGeom prst="rect">
            <a:avLst/>
          </a:prstGeom>
          <a:noFill/>
        </p:spPr>
        <p:txBody>
          <a:bodyPr wrap="square">
            <a:spAutoFit/>
          </a:bodyPr>
          <a:lstStyle/>
          <a:p>
            <a:r>
              <a:rPr lang="en-US" dirty="0"/>
              <a:t> </a:t>
            </a:r>
            <a:r>
              <a:rPr lang="en-US" sz="2400" dirty="0">
                <a:latin typeface="Open Sans" panose="020B0606030504020204" pitchFamily="34" charset="0"/>
                <a:ea typeface="Open Sans" panose="020B0606030504020204" pitchFamily="34" charset="0"/>
                <a:cs typeface="Open Sans" panose="020B0606030504020204" pitchFamily="34" charset="0"/>
              </a:rPr>
              <a:t>Differences Between The Universal &amp; Local Church.</a:t>
            </a:r>
          </a:p>
          <a:p>
            <a:r>
              <a:rPr lang="en-US" sz="2400" dirty="0">
                <a:latin typeface="Open Sans" panose="020B0606030504020204" pitchFamily="34" charset="0"/>
                <a:ea typeface="Open Sans" panose="020B0606030504020204" pitchFamily="34" charset="0"/>
                <a:cs typeface="Open Sans" panose="020B0606030504020204" pitchFamily="34" charset="0"/>
              </a:rPr>
              <a:t> Universal: Worldwide in scope, composed of saints -- not congregations or churches - </a:t>
            </a:r>
            <a:r>
              <a:rPr lang="en-US" sz="2400" b="1" dirty="0">
                <a:latin typeface="Open Sans" panose="020B0606030504020204" pitchFamily="34" charset="0"/>
                <a:ea typeface="Open Sans" panose="020B0606030504020204" pitchFamily="34" charset="0"/>
                <a:cs typeface="Open Sans" panose="020B0606030504020204" pitchFamily="34" charset="0"/>
              </a:rPr>
              <a:t>Heb. 12:22-23; 1 Cor. 12:27</a:t>
            </a:r>
            <a:r>
              <a:rPr lang="en-US" sz="2400" dirty="0">
                <a:latin typeface="Open Sans" panose="020B0606030504020204" pitchFamily="34" charset="0"/>
                <a:ea typeface="Open Sans" panose="020B0606030504020204" pitchFamily="34" charset="0"/>
                <a:cs typeface="Open Sans" panose="020B0606030504020204" pitchFamily="34" charset="0"/>
              </a:rPr>
              <a:t>.</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In universal sense, the church is (only) viewed as a spiritual relationship, not a collective, a functioning organization.</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Body - Christ its head - Signifies relation to Christ (rule, authority)-</a:t>
            </a:r>
            <a:r>
              <a:rPr lang="en-US" sz="2200" b="1" dirty="0">
                <a:latin typeface="Open Sans" panose="020B0606030504020204" pitchFamily="34" charset="0"/>
                <a:ea typeface="Open Sans" panose="020B0606030504020204" pitchFamily="34" charset="0"/>
                <a:cs typeface="Open Sans" panose="020B0606030504020204" pitchFamily="34" charset="0"/>
              </a:rPr>
              <a:t>Col.1:18</a:t>
            </a:r>
            <a:r>
              <a:rPr lang="en-US" sz="2200"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House - Family - God the Father, provisions, etc. - </a:t>
            </a:r>
            <a:r>
              <a:rPr lang="en-US" sz="2200" b="1" dirty="0">
                <a:latin typeface="Open Sans" panose="020B0606030504020204" pitchFamily="34" charset="0"/>
                <a:ea typeface="Open Sans" panose="020B0606030504020204" pitchFamily="34" charset="0"/>
                <a:cs typeface="Open Sans" panose="020B0606030504020204" pitchFamily="34" charset="0"/>
              </a:rPr>
              <a:t>Eph. 2:19</a:t>
            </a:r>
            <a:r>
              <a:rPr lang="en-US" sz="2200"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Temple - Habitation of God w/ His people - </a:t>
            </a:r>
            <a:r>
              <a:rPr lang="en-US" sz="2200" b="1" dirty="0">
                <a:latin typeface="Open Sans" panose="020B0606030504020204" pitchFamily="34" charset="0"/>
                <a:ea typeface="Open Sans" panose="020B0606030504020204" pitchFamily="34" charset="0"/>
                <a:cs typeface="Open Sans" panose="020B0606030504020204" pitchFamily="34" charset="0"/>
              </a:rPr>
              <a:t>Eph. 2:20-22 (2 Cor. 6:16-18).</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No functional organization of universal church in the NT:</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No governing organization - Hierarchy, ecclesiastical framework.</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No worship &amp; work organization - To control worldwide activity.</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No disciplinary organization – </a:t>
            </a:r>
          </a:p>
        </p:txBody>
      </p:sp>
      <p:sp>
        <p:nvSpPr>
          <p:cNvPr id="4" name="TextBox 3">
            <a:extLst>
              <a:ext uri="{FF2B5EF4-FFF2-40B4-BE49-F238E27FC236}">
                <a16:creationId xmlns:a16="http://schemas.microsoft.com/office/drawing/2014/main" id="{49227F1C-3F61-4DC8-6B27-842B5FE3E13C}"/>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126443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04FA2D-ACE7-0005-9471-ED3326E5D67F}"/>
              </a:ext>
            </a:extLst>
          </p:cNvPr>
          <p:cNvPicPr>
            <a:picLocks noChangeAspect="1"/>
          </p:cNvPicPr>
          <p:nvPr/>
        </p:nvPicPr>
        <p:blipFill>
          <a:blip r:embed="rId2"/>
          <a:srcRect t="10174" b="3900"/>
          <a:stretch>
            <a:fillRect/>
          </a:stretch>
        </p:blipFill>
        <p:spPr>
          <a:xfrm>
            <a:off x="0" y="1380564"/>
            <a:ext cx="9144000" cy="4419601"/>
          </a:xfrm>
          <a:prstGeom prst="rect">
            <a:avLst/>
          </a:prstGeom>
        </p:spPr>
      </p:pic>
    </p:spTree>
    <p:extLst>
      <p:ext uri="{BB962C8B-B14F-4D97-AF65-F5344CB8AC3E}">
        <p14:creationId xmlns:p14="http://schemas.microsoft.com/office/powerpoint/2010/main" val="3934384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475036-3A4E-24A0-8B9F-DC43A6D73A4D}"/>
              </a:ext>
            </a:extLst>
          </p:cNvPr>
          <p:cNvSpPr txBox="1"/>
          <p:nvPr/>
        </p:nvSpPr>
        <p:spPr>
          <a:xfrm>
            <a:off x="438913" y="1033272"/>
            <a:ext cx="8380234" cy="5509200"/>
          </a:xfrm>
          <a:prstGeom prst="rect">
            <a:avLst/>
          </a:prstGeom>
          <a:noFill/>
        </p:spPr>
        <p:txBody>
          <a:bodyPr wrap="square">
            <a:sp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Organization of the universal church into collective action is unauthorized!  (</a:t>
            </a:r>
            <a:r>
              <a:rPr lang="en-US" sz="3200" b="1" dirty="0">
                <a:latin typeface="Open Sans" panose="020B0606030504020204" pitchFamily="34" charset="0"/>
                <a:ea typeface="Open Sans" panose="020B0606030504020204" pitchFamily="34" charset="0"/>
                <a:cs typeface="Open Sans" panose="020B0606030504020204" pitchFamily="34" charset="0"/>
              </a:rPr>
              <a:t>Col. 3:17</a:t>
            </a:r>
            <a:r>
              <a:rPr lang="en-US" sz="3200" dirty="0">
                <a:latin typeface="Open Sans" panose="020B0606030504020204" pitchFamily="34" charset="0"/>
                <a:ea typeface="Open Sans" panose="020B0606030504020204" pitchFamily="34" charset="0"/>
                <a:cs typeface="Open Sans" panose="020B0606030504020204" pitchFamily="34" charset="0"/>
              </a:rPr>
              <a:t>).</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r>
              <a:rPr lang="en-US" sz="3200" dirty="0">
                <a:latin typeface="Open Sans" panose="020B0606030504020204" pitchFamily="34" charset="0"/>
                <a:ea typeface="Open Sans" panose="020B0606030504020204" pitchFamily="34" charset="0"/>
                <a:cs typeface="Open Sans" panose="020B0606030504020204" pitchFamily="34" charset="0"/>
              </a:rPr>
              <a:t>Local: Composed of saints who form an organic body -- an organization.</a:t>
            </a:r>
          </a:p>
          <a:p>
            <a:pPr marL="285750" indent="-28575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It too describes a spiritual relationship - </a:t>
            </a:r>
            <a:r>
              <a:rPr lang="en-US" sz="3200" b="1" dirty="0">
                <a:latin typeface="Open Sans" panose="020B0606030504020204" pitchFamily="34" charset="0"/>
                <a:ea typeface="Open Sans" panose="020B0606030504020204" pitchFamily="34" charset="0"/>
                <a:cs typeface="Open Sans" panose="020B0606030504020204" pitchFamily="34" charset="0"/>
              </a:rPr>
              <a:t>1 Cor. 3:16-17.</a:t>
            </a:r>
          </a:p>
          <a:p>
            <a:pPr marL="285750" indent="-285750">
              <a:buFont typeface="Arial" panose="020B0604020202020204"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In addition to that, it is a functional organization, a group or collective which functions together - </a:t>
            </a:r>
            <a:r>
              <a:rPr lang="en-US" sz="3200" b="1" dirty="0">
                <a:latin typeface="Open Sans" panose="020B0606030504020204" pitchFamily="34" charset="0"/>
                <a:ea typeface="Open Sans" panose="020B0606030504020204" pitchFamily="34" charset="0"/>
                <a:cs typeface="Open Sans" panose="020B0606030504020204" pitchFamily="34" charset="0"/>
              </a:rPr>
              <a:t>Acts 11:22; 15:22</a:t>
            </a:r>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TextBox 3">
            <a:extLst>
              <a:ext uri="{FF2B5EF4-FFF2-40B4-BE49-F238E27FC236}">
                <a16:creationId xmlns:a16="http://schemas.microsoft.com/office/drawing/2014/main" id="{BBFF54B8-0852-A023-2D65-C436D2C3E992}"/>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1568529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65AD23-AB5A-2882-E135-ACE58E99AE8C}"/>
              </a:ext>
            </a:extLst>
          </p:cNvPr>
          <p:cNvSpPr txBox="1"/>
          <p:nvPr/>
        </p:nvSpPr>
        <p:spPr>
          <a:xfrm>
            <a:off x="137160" y="1028343"/>
            <a:ext cx="8878823" cy="5632311"/>
          </a:xfrm>
          <a:prstGeom prst="rect">
            <a:avLst/>
          </a:prstGeom>
          <a:noFill/>
        </p:spPr>
        <p:txBody>
          <a:bodyPr wrap="square">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All Of The Collective Work Of The Church Is Enacted &amp; Accomplished By Means Of The Local Church.</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Organization (local in scope) - Acts 14:23; 20:17, 28.</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Worship &amp; Work (local in scope) - Acts 20:7; 1 Cor. 11:18-20.</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 Membership/Fellowship (locally controlled) - Acts 9:19, 26-28.</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 Discipline (locally applied) - 1 Cor. 5:4, 13; 2 </a:t>
            </a:r>
            <a:r>
              <a:rPr lang="en-US" sz="2400" dirty="0" err="1">
                <a:latin typeface="Open Sans" panose="020B0606030504020204" pitchFamily="34" charset="0"/>
                <a:ea typeface="Open Sans" panose="020B0606030504020204" pitchFamily="34" charset="0"/>
                <a:cs typeface="Open Sans" panose="020B0606030504020204" pitchFamily="34" charset="0"/>
              </a:rPr>
              <a:t>Ths</a:t>
            </a:r>
            <a:r>
              <a:rPr lang="en-US" sz="2400" dirty="0">
                <a:latin typeface="Open Sans" panose="020B0606030504020204" pitchFamily="34" charset="0"/>
                <a:ea typeface="Open Sans" panose="020B0606030504020204" pitchFamily="34" charset="0"/>
                <a:cs typeface="Open Sans" panose="020B0606030504020204" pitchFamily="34" charset="0"/>
              </a:rPr>
              <a:t>. 3:6.</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Every collective work given the church is achieved by &amp; through the local church (Edification, Evangelism, Benevolence.)</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Each church is directly responsible to the Lord for its faithfulness in the areas of divinely-given, collective work        (Rev. 2-3).</a:t>
            </a:r>
          </a:p>
        </p:txBody>
      </p:sp>
      <p:sp>
        <p:nvSpPr>
          <p:cNvPr id="4" name="TextBox 3">
            <a:extLst>
              <a:ext uri="{FF2B5EF4-FFF2-40B4-BE49-F238E27FC236}">
                <a16:creationId xmlns:a16="http://schemas.microsoft.com/office/drawing/2014/main" id="{9F18ACDE-05D5-BDE8-951F-F752C5622E52}"/>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422222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41ACE-AE18-CAE6-37B8-8FCBE8AD96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692517-DDCD-4F05-6045-6695AECF13E8}"/>
              </a:ext>
            </a:extLst>
          </p:cNvPr>
          <p:cNvSpPr txBox="1"/>
          <p:nvPr/>
        </p:nvSpPr>
        <p:spPr>
          <a:xfrm>
            <a:off x="505325" y="1335505"/>
            <a:ext cx="8313821" cy="4708981"/>
          </a:xfrm>
          <a:prstGeom prst="rect">
            <a:avLst/>
          </a:prstGeom>
          <a:noFill/>
        </p:spPr>
        <p:txBody>
          <a:bodyPr wrap="square">
            <a:spAutoFit/>
          </a:bodyPr>
          <a:lstStyle/>
          <a:p>
            <a:r>
              <a:rPr lang="en-US" sz="3000" dirty="0">
                <a:latin typeface="Open Sans" panose="020B0606030504020204" pitchFamily="34" charset="0"/>
                <a:ea typeface="Open Sans" panose="020B0606030504020204" pitchFamily="34" charset="0"/>
                <a:cs typeface="Open Sans" panose="020B0606030504020204" pitchFamily="34" charset="0"/>
              </a:rPr>
              <a:t>Organization of the universal church into collective action is </a:t>
            </a:r>
            <a:r>
              <a:rPr lang="en-US" sz="3000" b="1" dirty="0">
                <a:latin typeface="Open Sans" panose="020B0606030504020204" pitchFamily="34" charset="0"/>
                <a:ea typeface="Open Sans" panose="020B0606030504020204" pitchFamily="34" charset="0"/>
                <a:cs typeface="Open Sans" panose="020B0606030504020204" pitchFamily="34" charset="0"/>
              </a:rPr>
              <a:t>unauthorized!</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b="1" dirty="0">
                <a:latin typeface="Open Sans" panose="020B0606030504020204" pitchFamily="34" charset="0"/>
                <a:ea typeface="Open Sans" panose="020B0606030504020204" pitchFamily="34" charset="0"/>
                <a:cs typeface="Open Sans" panose="020B0606030504020204" pitchFamily="34" charset="0"/>
              </a:rPr>
              <a:t>Col. 3:17</a:t>
            </a:r>
            <a:r>
              <a:rPr lang="en-US" sz="3000" dirty="0">
                <a:latin typeface="Open Sans" panose="020B0606030504020204" pitchFamily="34" charset="0"/>
                <a:ea typeface="Open Sans" panose="020B0606030504020204" pitchFamily="34" charset="0"/>
                <a:cs typeface="Open Sans" panose="020B0606030504020204" pitchFamily="34" charset="0"/>
              </a:rPr>
              <a:t>).</a:t>
            </a:r>
          </a:p>
          <a:p>
            <a:endParaRPr lang="en-US" sz="3000" dirty="0">
              <a:latin typeface="Open Sans" panose="020B0606030504020204" pitchFamily="34" charset="0"/>
              <a:ea typeface="Open Sans" panose="020B0606030504020204" pitchFamily="34" charset="0"/>
              <a:cs typeface="Open Sans" panose="020B0606030504020204" pitchFamily="34" charset="0"/>
            </a:endParaRPr>
          </a:p>
          <a:p>
            <a:r>
              <a:rPr lang="en-US" sz="3000" dirty="0">
                <a:latin typeface="Open Sans" panose="020B0606030504020204" pitchFamily="34" charset="0"/>
                <a:ea typeface="Open Sans" panose="020B0606030504020204" pitchFamily="34" charset="0"/>
                <a:cs typeface="Open Sans" panose="020B0606030504020204" pitchFamily="34" charset="0"/>
              </a:rPr>
              <a:t>Local: Composed of saints who form an organic body -- an organization.</a:t>
            </a:r>
          </a:p>
          <a:p>
            <a:pPr marL="285750" indent="-285750">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It too describes a spiritual relationship - </a:t>
            </a:r>
            <a:r>
              <a:rPr lang="en-US" sz="3000" b="1" dirty="0">
                <a:latin typeface="Open Sans" panose="020B0606030504020204" pitchFamily="34" charset="0"/>
                <a:ea typeface="Open Sans" panose="020B0606030504020204" pitchFamily="34" charset="0"/>
                <a:cs typeface="Open Sans" panose="020B0606030504020204" pitchFamily="34" charset="0"/>
              </a:rPr>
              <a:t>1 Cor. 3:16-17.</a:t>
            </a:r>
          </a:p>
          <a:p>
            <a:pPr marL="285750" indent="-285750">
              <a:buFont typeface="Arial" panose="020B0604020202020204" pitchFamily="34" charset="0"/>
              <a:buChar char="•"/>
            </a:pPr>
            <a:r>
              <a:rPr lang="en-US" sz="3000" dirty="0">
                <a:latin typeface="Open Sans" panose="020B0606030504020204" pitchFamily="34" charset="0"/>
                <a:ea typeface="Open Sans" panose="020B0606030504020204" pitchFamily="34" charset="0"/>
                <a:cs typeface="Open Sans" panose="020B0606030504020204" pitchFamily="34" charset="0"/>
              </a:rPr>
              <a:t>In addition to that, it is a functional organization, a group or collective which functions together - </a:t>
            </a:r>
            <a:r>
              <a:rPr lang="en-US" sz="3000" b="1" dirty="0">
                <a:latin typeface="Open Sans" panose="020B0606030504020204" pitchFamily="34" charset="0"/>
                <a:ea typeface="Open Sans" panose="020B0606030504020204" pitchFamily="34" charset="0"/>
                <a:cs typeface="Open Sans" panose="020B0606030504020204" pitchFamily="34" charset="0"/>
              </a:rPr>
              <a:t>Acts 11:22; 15:22</a:t>
            </a:r>
            <a:r>
              <a:rPr lang="en-US" sz="30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TextBox 3">
            <a:extLst>
              <a:ext uri="{FF2B5EF4-FFF2-40B4-BE49-F238E27FC236}">
                <a16:creationId xmlns:a16="http://schemas.microsoft.com/office/drawing/2014/main" id="{69729179-A1D4-3A79-D719-581776D529A9}"/>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986295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6C008-0499-72CF-EDF7-A207A23B8E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4BCC42-3F5D-2406-3B1A-72B240EA1C8F}"/>
              </a:ext>
            </a:extLst>
          </p:cNvPr>
          <p:cNvSpPr txBox="1"/>
          <p:nvPr/>
        </p:nvSpPr>
        <p:spPr>
          <a:xfrm>
            <a:off x="324853" y="1105943"/>
            <a:ext cx="8734926" cy="5016758"/>
          </a:xfrm>
          <a:prstGeom prst="rect">
            <a:avLst/>
          </a:prstGeom>
          <a:noFill/>
        </p:spPr>
        <p:txBody>
          <a:bodyPr wrap="square">
            <a:spAutoFit/>
          </a:bodyPr>
          <a:lstStyle/>
          <a:p>
            <a:pPr marL="0" marR="0">
              <a:buNone/>
            </a:pPr>
            <a:r>
              <a:rPr lang="en-US" sz="3200" kern="100" dirty="0">
                <a:effectLst/>
                <a:latin typeface="Open Sans" panose="020B0606030504020204" pitchFamily="34" charset="0"/>
                <a:ea typeface="Open Sans" panose="020B0606030504020204" pitchFamily="34" charset="0"/>
                <a:cs typeface="Open Sans" panose="020B0606030504020204" pitchFamily="34" charset="0"/>
              </a:rPr>
              <a:t>The Christian's Responsibility To The Local Church.</a:t>
            </a:r>
          </a:p>
          <a:p>
            <a:pPr marL="0" marR="0">
              <a:buNone/>
            </a:pPr>
            <a:endParaRPr lang="en-US" sz="3200" kern="100" dirty="0">
              <a:latin typeface="Open Sans" panose="020B0606030504020204" pitchFamily="34" charset="0"/>
              <a:ea typeface="Open Sans" panose="020B0606030504020204" pitchFamily="34" charset="0"/>
              <a:cs typeface="Open Sans" panose="020B0606030504020204" pitchFamily="34" charset="0"/>
            </a:endParaRPr>
          </a:p>
          <a:p>
            <a:pPr marL="0" marR="0">
              <a:buNone/>
            </a:pPr>
            <a:r>
              <a:rPr lang="en-US" sz="3200" kern="100" dirty="0">
                <a:effectLst/>
                <a:latin typeface="Open Sans" panose="020B0606030504020204" pitchFamily="34" charset="0"/>
                <a:ea typeface="Open Sans" panose="020B0606030504020204" pitchFamily="34" charset="0"/>
                <a:cs typeface="Open Sans" panose="020B0606030504020204" pitchFamily="34" charset="0"/>
              </a:rPr>
              <a:t>To Identify With A Local Church - cf. Acts 9:26.</a:t>
            </a:r>
          </a:p>
          <a:p>
            <a:pPr marL="457200" marR="0" indent="-457200">
              <a:buFont typeface="Arial" panose="020B0604020202020204" pitchFamily="34" charset="0"/>
              <a:buChar char="•"/>
            </a:pPr>
            <a:r>
              <a:rPr lang="en-US" sz="3200" kern="100" dirty="0">
                <a:effectLst/>
                <a:latin typeface="Open Sans" panose="020B0606030504020204" pitchFamily="34" charset="0"/>
                <a:ea typeface="Open Sans" panose="020B0606030504020204" pitchFamily="34" charset="0"/>
                <a:cs typeface="Open Sans" panose="020B0606030504020204" pitchFamily="34" charset="0"/>
              </a:rPr>
              <a:t>Worship, edification, work.</a:t>
            </a:r>
          </a:p>
          <a:p>
            <a:pPr marL="457200" marR="0" indent="-457200">
              <a:buFont typeface="Arial" panose="020B0604020202020204" pitchFamily="34" charset="0"/>
              <a:buChar char="•"/>
            </a:pPr>
            <a:r>
              <a:rPr lang="en-US" sz="3200" kern="100" dirty="0">
                <a:effectLst/>
                <a:latin typeface="Open Sans" panose="020B0606030504020204" pitchFamily="34" charset="0"/>
                <a:ea typeface="Open Sans" panose="020B0606030504020204" pitchFamily="34" charset="0"/>
                <a:cs typeface="Open Sans" panose="020B0606030504020204" pitchFamily="34" charset="0"/>
              </a:rPr>
              <a:t> Be active in its worship &amp; work - 1 Thess. 5:12-15.</a:t>
            </a:r>
          </a:p>
          <a:p>
            <a:pPr marL="457200" marR="0" indent="-457200">
              <a:buFont typeface="Arial" panose="020B0604020202020204" pitchFamily="34" charset="0"/>
              <a:buChar char="•"/>
            </a:pPr>
            <a:r>
              <a:rPr lang="en-US" sz="3200" kern="100" dirty="0">
                <a:effectLst/>
                <a:latin typeface="Open Sans" panose="020B0606030504020204" pitchFamily="34" charset="0"/>
                <a:ea typeface="Open Sans" panose="020B0606030504020204" pitchFamily="34" charset="0"/>
                <a:cs typeface="Open Sans" panose="020B0606030504020204" pitchFamily="34" charset="0"/>
              </a:rPr>
              <a:t> Help maintain its unity &amp; purity - 1 Cor. 1:10; 3:3, 16-17.</a:t>
            </a:r>
          </a:p>
        </p:txBody>
      </p:sp>
      <p:sp>
        <p:nvSpPr>
          <p:cNvPr id="4" name="TextBox 3">
            <a:extLst>
              <a:ext uri="{FF2B5EF4-FFF2-40B4-BE49-F238E27FC236}">
                <a16:creationId xmlns:a16="http://schemas.microsoft.com/office/drawing/2014/main" id="{AA81EAC6-039A-9F72-CE0F-F64A999872DA}"/>
              </a:ext>
            </a:extLst>
          </p:cNvPr>
          <p:cNvSpPr txBox="1"/>
          <p:nvPr/>
        </p:nvSpPr>
        <p:spPr>
          <a:xfrm>
            <a:off x="0" y="8966"/>
            <a:ext cx="9144000" cy="707886"/>
          </a:xfrm>
          <a:prstGeom prst="rect">
            <a:avLst/>
          </a:prstGeom>
          <a:solidFill>
            <a:schemeClr val="tx1"/>
          </a:solidFill>
        </p:spPr>
        <p:txBody>
          <a:bodyPr wrap="square" rtlCol="0">
            <a:spAutoFit/>
          </a:bodyPr>
          <a:lstStyle/>
          <a:p>
            <a:pPr algn="ctr"/>
            <a:r>
              <a:rPr lang="en-US" sz="4000" dirty="0">
                <a:solidFill>
                  <a:schemeClr val="bg1"/>
                </a:solidFill>
              </a:rPr>
              <a:t>The House Church Movement</a:t>
            </a:r>
          </a:p>
        </p:txBody>
      </p:sp>
    </p:spTree>
    <p:extLst>
      <p:ext uri="{BB962C8B-B14F-4D97-AF65-F5344CB8AC3E}">
        <p14:creationId xmlns:p14="http://schemas.microsoft.com/office/powerpoint/2010/main" val="1240856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23E83D-5DC1-C5B8-4F7D-23B78530CB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70201C-E6C4-8CFB-1F0B-B1E9699FA488}"/>
              </a:ext>
            </a:extLst>
          </p:cNvPr>
          <p:cNvPicPr>
            <a:picLocks noChangeAspect="1"/>
          </p:cNvPicPr>
          <p:nvPr/>
        </p:nvPicPr>
        <p:blipFill>
          <a:blip r:embed="rId2"/>
          <a:srcRect l="21667" t="66122" r="23039" b="3900"/>
          <a:stretch>
            <a:fillRect/>
          </a:stretch>
        </p:blipFill>
        <p:spPr>
          <a:xfrm>
            <a:off x="177315" y="1156448"/>
            <a:ext cx="8789369" cy="2680447"/>
          </a:xfrm>
          <a:prstGeom prst="rect">
            <a:avLst/>
          </a:prstGeom>
        </p:spPr>
      </p:pic>
    </p:spTree>
    <p:extLst>
      <p:ext uri="{BB962C8B-B14F-4D97-AF65-F5344CB8AC3E}">
        <p14:creationId xmlns:p14="http://schemas.microsoft.com/office/powerpoint/2010/main" val="56321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075F0-A185-B8A6-0AA2-A39FD7476C86}"/>
              </a:ext>
            </a:extLst>
          </p:cNvPr>
          <p:cNvPicPr>
            <a:picLocks noChangeAspect="1"/>
          </p:cNvPicPr>
          <p:nvPr/>
        </p:nvPicPr>
        <p:blipFill>
          <a:blip r:embed="rId2"/>
          <a:srcRect l="21863" t="18017" r="22157" b="14533"/>
          <a:stretch>
            <a:fillRect/>
          </a:stretch>
        </p:blipFill>
        <p:spPr>
          <a:xfrm>
            <a:off x="138953" y="424464"/>
            <a:ext cx="8866094" cy="6009071"/>
          </a:xfrm>
          <a:prstGeom prst="rect">
            <a:avLst/>
          </a:prstGeom>
        </p:spPr>
      </p:pic>
    </p:spTree>
    <p:extLst>
      <p:ext uri="{BB962C8B-B14F-4D97-AF65-F5344CB8AC3E}">
        <p14:creationId xmlns:p14="http://schemas.microsoft.com/office/powerpoint/2010/main" val="405988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4A7B9B-9D1F-21E4-CCFE-428306AC36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EA5792-748A-A2CD-A995-D80D780CFE6D}"/>
              </a:ext>
            </a:extLst>
          </p:cNvPr>
          <p:cNvPicPr>
            <a:picLocks noChangeAspect="1"/>
          </p:cNvPicPr>
          <p:nvPr/>
        </p:nvPicPr>
        <p:blipFill>
          <a:blip r:embed="rId2"/>
          <a:srcRect l="29411" t="20457" r="46668"/>
          <a:stretch>
            <a:fillRect/>
          </a:stretch>
        </p:blipFill>
        <p:spPr>
          <a:xfrm>
            <a:off x="2375646" y="117420"/>
            <a:ext cx="3541059" cy="6623160"/>
          </a:xfrm>
          <a:prstGeom prst="rect">
            <a:avLst/>
          </a:prstGeom>
        </p:spPr>
      </p:pic>
    </p:spTree>
    <p:extLst>
      <p:ext uri="{BB962C8B-B14F-4D97-AF65-F5344CB8AC3E}">
        <p14:creationId xmlns:p14="http://schemas.microsoft.com/office/powerpoint/2010/main" val="216858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FE298-2608-34F3-7E0C-852CFF2747C3}"/>
              </a:ext>
            </a:extLst>
          </p:cNvPr>
          <p:cNvPicPr>
            <a:picLocks noChangeAspect="1"/>
          </p:cNvPicPr>
          <p:nvPr/>
        </p:nvPicPr>
        <p:blipFill>
          <a:blip r:embed="rId2"/>
          <a:stretch>
            <a:fillRect/>
          </a:stretch>
        </p:blipFill>
        <p:spPr>
          <a:xfrm>
            <a:off x="-1524000" y="0"/>
            <a:ext cx="12192000" cy="6858000"/>
          </a:xfrm>
          <a:prstGeom prst="rect">
            <a:avLst/>
          </a:prstGeom>
        </p:spPr>
      </p:pic>
    </p:spTree>
    <p:extLst>
      <p:ext uri="{BB962C8B-B14F-4D97-AF65-F5344CB8AC3E}">
        <p14:creationId xmlns:p14="http://schemas.microsoft.com/office/powerpoint/2010/main" val="173513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2E525-C6B0-D82C-181C-EAF5F02254DD}"/>
              </a:ext>
            </a:extLst>
          </p:cNvPr>
          <p:cNvPicPr>
            <a:picLocks noChangeAspect="1"/>
          </p:cNvPicPr>
          <p:nvPr/>
        </p:nvPicPr>
        <p:blipFill>
          <a:blip r:embed="rId2"/>
          <a:stretch>
            <a:fillRect/>
          </a:stretch>
        </p:blipFill>
        <p:spPr>
          <a:xfrm>
            <a:off x="-1524000" y="0"/>
            <a:ext cx="12192000" cy="6858000"/>
          </a:xfrm>
          <a:prstGeom prst="rect">
            <a:avLst/>
          </a:prstGeom>
        </p:spPr>
      </p:pic>
    </p:spTree>
    <p:extLst>
      <p:ext uri="{BB962C8B-B14F-4D97-AF65-F5344CB8AC3E}">
        <p14:creationId xmlns:p14="http://schemas.microsoft.com/office/powerpoint/2010/main" val="128768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BD8CA1-3260-8DC1-DCB9-6F6A3175699E}"/>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734651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534</TotalTime>
  <Words>2252</Words>
  <Application>Microsoft Office PowerPoint</Application>
  <PresentationFormat>On-screen Show (4:3)</PresentationFormat>
  <Paragraphs>157</Paragraphs>
  <Slides>33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Arial Black</vt:lpstr>
      <vt:lpstr>Arial Unicode MS</vt:lpstr>
      <vt:lpstr>Calibri</vt:lpstr>
      <vt:lpstr>Calibri Light</vt:lpstr>
      <vt:lpstr>Ink Free</vt:lpstr>
      <vt:lpstr>Open Sans</vt:lpstr>
      <vt:lpstr>Poppins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10</cp:revision>
  <dcterms:created xsi:type="dcterms:W3CDTF">2025-06-04T09:47:43Z</dcterms:created>
  <dcterms:modified xsi:type="dcterms:W3CDTF">2025-06-21T23:38:29Z</dcterms:modified>
</cp:coreProperties>
</file>