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3" r:id="rId3"/>
    <p:sldId id="267" r:id="rId4"/>
    <p:sldId id="268" r:id="rId5"/>
    <p:sldId id="261" r:id="rId6"/>
    <p:sldId id="265" r:id="rId7"/>
    <p:sldId id="262" r:id="rId8"/>
    <p:sldId id="264" r:id="rId9"/>
    <p:sldId id="27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PJ/kODyNb1Qfw3PQURDrg==" hashData="DRdvztTOkcbz8eY1HbyiiFJnD0g+UN5lC7HV+fiqFAhYcwi4iYPO0sDNC9UUZlNO1wrSfCRo8dvFCcUx0dW2W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183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0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2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3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0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8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4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5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5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37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3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8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2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1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1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79440-2C3B-440C-92A3-BCD6A446B6D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2ED6-32FF-4D1C-A35C-5CF412469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B5EF-DB08-4E5B-9F9C-CF28DF059ACF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7B0E-9345-43F1-B4A9-2C570C4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0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res/LLS:46.10.8/2022-01-21T18:23:44Z/2718848?len=79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f.ly/res/LLS:46.10.8/2022-01-21T18:23:44Z/3029208?len=65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43667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 Surf Waves Beach Free Stock Photo - Public Domain Pictures">
            <a:extLst>
              <a:ext uri="{FF2B5EF4-FFF2-40B4-BE49-F238E27FC236}">
                <a16:creationId xmlns:a16="http://schemas.microsoft.com/office/drawing/2014/main" id="{899C8EAB-9A6C-E909-DC26-0E7B545B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44" y="1685365"/>
            <a:ext cx="5705879" cy="433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F9A989-FD88-9B4C-6066-463A396A031A}"/>
              </a:ext>
            </a:extLst>
          </p:cNvPr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Forgetting The Past.  Phil.3:13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D324C-4DCF-60CD-E3C0-E7279DFEECC7}"/>
              </a:ext>
            </a:extLst>
          </p:cNvPr>
          <p:cNvSpPr txBox="1"/>
          <p:nvPr/>
        </p:nvSpPr>
        <p:spPr>
          <a:xfrm>
            <a:off x="259977" y="1523998"/>
            <a:ext cx="27969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Philippians 3:13 Brethren, I do not count myself to have apprehended; but one thing I do, forgetting those things which are behind and reaching forward to those things which are ahead, 14 I press toward the goal for the prize of the upward call of God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292568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29" y="727732"/>
            <a:ext cx="872812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GLADNESS 1. </a:t>
            </a:r>
            <a:r>
              <a:rPr lang="en-US" sz="3200" b="1" dirty="0" err="1">
                <a:solidFill>
                  <a:srgbClr val="0070C0"/>
                </a:solidFill>
              </a:rPr>
              <a:t>chara</a:t>
            </a:r>
            <a:r>
              <a:rPr lang="en-US" sz="3200" b="1" dirty="0">
                <a:solidFill>
                  <a:srgbClr val="0070C0"/>
                </a:solidFill>
              </a:rPr>
              <a:t> (χα</a:t>
            </a:r>
            <a:r>
              <a:rPr lang="en-US" sz="3200" b="1" dirty="0" err="1">
                <a:solidFill>
                  <a:srgbClr val="0070C0"/>
                </a:solidFill>
              </a:rPr>
              <a:t>ρά</a:t>
            </a:r>
            <a:r>
              <a:rPr lang="en-US" sz="3200" b="1" dirty="0">
                <a:solidFill>
                  <a:srgbClr val="0070C0"/>
                </a:solidFill>
              </a:rPr>
              <a:t>, 5479), “joy, delight” </a:t>
            </a:r>
            <a:r>
              <a:rPr lang="en-US" sz="2400" dirty="0"/>
              <a:t>(akin to A, No. 1 above), is rendered “</a:t>
            </a:r>
            <a:r>
              <a:rPr lang="en-US" sz="2400" b="1" dirty="0">
                <a:solidFill>
                  <a:srgbClr val="0070C0"/>
                </a:solidFill>
              </a:rPr>
              <a:t>gladness</a:t>
            </a:r>
            <a:r>
              <a:rPr lang="en-US" sz="2400" dirty="0"/>
              <a:t>” in the </a:t>
            </a:r>
            <a:r>
              <a:rPr lang="en-US" sz="2400" dirty="0" err="1"/>
              <a:t>kjv</a:t>
            </a:r>
            <a:r>
              <a:rPr lang="en-US" sz="2400" dirty="0"/>
              <a:t> of Mark 4:16; Acts 12:14 and Phil. 2:29 (</a:t>
            </a:r>
            <a:r>
              <a:rPr lang="en-US" sz="2400" dirty="0" err="1"/>
              <a:t>rv</a:t>
            </a:r>
            <a:r>
              <a:rPr lang="en-US" sz="2400" dirty="0"/>
              <a:t> “joy”, as elsewhere in both versions). </a:t>
            </a:r>
          </a:p>
          <a:p>
            <a:endParaRPr lang="en-US" sz="2400" dirty="0"/>
          </a:p>
          <a:p>
            <a:r>
              <a:rPr lang="en-US" sz="2400" dirty="0"/>
              <a:t>See joy. 2. </a:t>
            </a:r>
            <a:r>
              <a:rPr lang="en-US" sz="2400" dirty="0" err="1"/>
              <a:t>agalliasis</a:t>
            </a:r>
            <a:r>
              <a:rPr lang="en-US" sz="2400" dirty="0"/>
              <a:t> (</a:t>
            </a:r>
            <a:r>
              <a:rPr lang="en-US" sz="2400" dirty="0" err="1"/>
              <a:t>ἀγ</a:t>
            </a:r>
            <a:r>
              <a:rPr lang="en-US" sz="2400" dirty="0"/>
              <a:t>αλλίασις, 20), </a:t>
            </a:r>
            <a:r>
              <a:rPr lang="en-US" sz="2400" b="1" dirty="0">
                <a:solidFill>
                  <a:srgbClr val="0070C0"/>
                </a:solidFill>
              </a:rPr>
              <a:t>“exultation, exuberant joy” </a:t>
            </a:r>
            <a:r>
              <a:rPr lang="en-US" sz="2400" dirty="0"/>
              <a:t>(akin to A, No. 2), is translated “gladness”  “joy” in Luke 1:44; </a:t>
            </a:r>
            <a:r>
              <a:rPr lang="en-US" sz="2400" b="1" dirty="0">
                <a:solidFill>
                  <a:srgbClr val="0070C0"/>
                </a:solidFill>
              </a:rPr>
              <a:t>“exceeding joy” </a:t>
            </a:r>
            <a:r>
              <a:rPr lang="en-US" sz="2400" dirty="0"/>
              <a:t>in Jude 24. It indicates a more exultant “joy” than No. 1. In the Sept. this word is found chiefly in the Psalms, where it </a:t>
            </a:r>
            <a:r>
              <a:rPr lang="en-US" sz="2400" b="1" dirty="0">
                <a:solidFill>
                  <a:srgbClr val="0070C0"/>
                </a:solidFill>
              </a:rPr>
              <a:t>denotes “joy” in God’s redemptive work</a:t>
            </a:r>
            <a:r>
              <a:rPr lang="en-US" sz="2400" dirty="0"/>
              <a:t>, e.g., 30:5; 42:4; 45:7, 15. See joy. 3. </a:t>
            </a:r>
            <a:r>
              <a:rPr lang="en-US" sz="2400" dirty="0" err="1"/>
              <a:t>euphrosune</a:t>
            </a:r>
            <a:r>
              <a:rPr lang="en-US" sz="2400" dirty="0"/>
              <a:t> (</a:t>
            </a:r>
            <a:r>
              <a:rPr lang="en-US" sz="2400" dirty="0" err="1"/>
              <a:t>εὐφροσύνη</a:t>
            </a:r>
            <a:r>
              <a:rPr lang="en-US" sz="2400" dirty="0"/>
              <a:t>, 2167), “</a:t>
            </a:r>
            <a:r>
              <a:rPr lang="en-US" sz="3200" b="1" dirty="0">
                <a:solidFill>
                  <a:srgbClr val="0070C0"/>
                </a:solidFill>
              </a:rPr>
              <a:t>good cheer, joy, mirth, gladness of heart” </a:t>
            </a:r>
            <a:r>
              <a:rPr lang="en-US" sz="2400" dirty="0"/>
              <a:t>(akin to A, No. 3), from </a:t>
            </a:r>
            <a:r>
              <a:rPr lang="en-US" sz="2400" dirty="0" err="1"/>
              <a:t>eu</a:t>
            </a:r>
            <a:r>
              <a:rPr lang="en-US" sz="2400" dirty="0"/>
              <a:t>, “well,” and </a:t>
            </a:r>
            <a:r>
              <a:rPr lang="en-US" sz="2400" dirty="0" err="1"/>
              <a:t>phren</a:t>
            </a:r>
            <a:r>
              <a:rPr lang="en-US" sz="2400" dirty="0"/>
              <a:t>, “the mind,” is rendered “gladness” in Acts 2:28, </a:t>
            </a:r>
            <a:r>
              <a:rPr lang="en-US" sz="2400" dirty="0" err="1"/>
              <a:t>rv</a:t>
            </a:r>
            <a:r>
              <a:rPr lang="en-US" sz="2400" dirty="0"/>
              <a:t> (</a:t>
            </a:r>
            <a:r>
              <a:rPr lang="en-US" sz="2400" dirty="0" err="1"/>
              <a:t>kjv</a:t>
            </a:r>
            <a:r>
              <a:rPr lang="en-US" sz="2400" dirty="0"/>
              <a:t>, “joy”) and 14:17. See joy.¶</a:t>
            </a:r>
          </a:p>
          <a:p>
            <a:br>
              <a:rPr lang="en-US" dirty="0"/>
            </a:br>
            <a:r>
              <a:rPr lang="en-US" dirty="0"/>
              <a:t>W. E. Vine, Merrill F. Unger, and William White Jr., </a:t>
            </a:r>
            <a:r>
              <a:rPr lang="en-US" i="1" dirty="0">
                <a:hlinkClick r:id="rId2"/>
              </a:rPr>
              <a:t>Vine’s Complete Expository Dictionary of Old and New Testament Words</a:t>
            </a:r>
            <a:r>
              <a:rPr lang="en-US" dirty="0"/>
              <a:t>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325AE9-EBA1-FB55-6C8A-FF79CB32FED9}"/>
              </a:ext>
            </a:extLst>
          </p:cNvPr>
          <p:cNvSpPr txBox="1"/>
          <p:nvPr/>
        </p:nvSpPr>
        <p:spPr>
          <a:xfrm>
            <a:off x="0" y="56644"/>
            <a:ext cx="908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Grace Peace and Joy.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Phil.1:1-20</a:t>
            </a:r>
          </a:p>
        </p:txBody>
      </p:sp>
    </p:spTree>
    <p:extLst>
      <p:ext uri="{BB962C8B-B14F-4D97-AF65-F5344CB8AC3E}">
        <p14:creationId xmlns:p14="http://schemas.microsoft.com/office/powerpoint/2010/main" val="18511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743" y="1023487"/>
            <a:ext cx="79030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Note: </a:t>
            </a:r>
            <a:r>
              <a:rPr lang="en-US" sz="2400" b="1" dirty="0"/>
              <a:t>“Joy” is associated with life</a:t>
            </a:r>
            <a:r>
              <a:rPr lang="en-US" sz="2400" dirty="0"/>
              <a:t>, e.g. 1 Thess. 3:8, 9. </a:t>
            </a:r>
            <a:r>
              <a:rPr lang="en-US" sz="2400" b="1" u="sng" dirty="0"/>
              <a:t>Experiences of sorrow prepare for, and enlarge, the capacity for “joy,” </a:t>
            </a:r>
            <a:r>
              <a:rPr lang="en-US" sz="2400" dirty="0"/>
              <a:t>e.g., John 16:20; Rom. 5:3, 4; 2 Cor. 7:4; 8:2; Heb. 10:34; Jas. 1:2. </a:t>
            </a:r>
            <a:r>
              <a:rPr lang="en-US" sz="2400" b="1" dirty="0"/>
              <a:t>Persecution for Christ’s sake enhances “joy,” </a:t>
            </a:r>
            <a:r>
              <a:rPr lang="en-US" sz="2400" dirty="0"/>
              <a:t>e.g., Matt. 5:11, 12; Acts 5:41. </a:t>
            </a:r>
            <a:r>
              <a:rPr lang="en-US" sz="2400" b="1" dirty="0">
                <a:solidFill>
                  <a:srgbClr val="FF0000"/>
                </a:solidFill>
              </a:rPr>
              <a:t>Other sources of “joy” are faith</a:t>
            </a:r>
            <a:r>
              <a:rPr lang="en-US" sz="2400" dirty="0"/>
              <a:t>, Rom. 15:13; Phil. 1:25; </a:t>
            </a:r>
            <a:r>
              <a:rPr lang="en-US" sz="2400" b="1" dirty="0">
                <a:solidFill>
                  <a:srgbClr val="FF0000"/>
                </a:solidFill>
              </a:rPr>
              <a:t>hope</a:t>
            </a:r>
            <a:r>
              <a:rPr lang="en-US" sz="2400" dirty="0"/>
              <a:t>, Rom. 5:2 (</a:t>
            </a:r>
            <a:r>
              <a:rPr lang="en-US" sz="2400" dirty="0" err="1"/>
              <a:t>kauchaomai</a:t>
            </a:r>
            <a:r>
              <a:rPr lang="en-US" sz="2400" dirty="0"/>
              <a:t>, see B, No. 2); 12:12 (</a:t>
            </a:r>
            <a:r>
              <a:rPr lang="en-US" sz="2400" dirty="0" err="1"/>
              <a:t>chairo</a:t>
            </a:r>
            <a:r>
              <a:rPr lang="en-US" sz="2400" dirty="0"/>
              <a:t>, see B, No. 1); </a:t>
            </a:r>
          </a:p>
          <a:p>
            <a:endParaRPr lang="en-US" sz="2400" dirty="0"/>
          </a:p>
          <a:p>
            <a:r>
              <a:rPr lang="en-US" sz="2400" dirty="0"/>
              <a:t>the “joy” of others, 12:15, which is distinctive of Christian sympathy. Cf. 1 Thess. 3:9. </a:t>
            </a:r>
            <a:r>
              <a:rPr lang="en-US" sz="2400" b="1" dirty="0"/>
              <a:t>In the OT and the NT God Himself is the ground and object of the believer’s “joy,” </a:t>
            </a:r>
            <a:r>
              <a:rPr lang="en-US" sz="2400" dirty="0"/>
              <a:t>e.g., Ps. 35:9; 43:4; Isa. 61:10; Luke 1:47; Rom. 5:11; Phil. 3:1; 4:4.</a:t>
            </a:r>
          </a:p>
          <a:p>
            <a:br>
              <a:rPr lang="en-US" dirty="0"/>
            </a:br>
            <a:r>
              <a:rPr lang="en-US" dirty="0"/>
              <a:t>W. E. Vine, Merrill F. Unger, and William White Jr., </a:t>
            </a:r>
            <a:r>
              <a:rPr lang="en-US" i="1" dirty="0">
                <a:hlinkClick r:id="rId2"/>
              </a:rPr>
              <a:t>Vine’s Complete Expository Dictionary of Old and New Testament Words</a:t>
            </a:r>
            <a:r>
              <a:rPr lang="en-US" dirty="0"/>
              <a:t> (Nashville, TN: T. Nelson, 1996), 336.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08CC2-82D6-2A5C-ECD0-6C8DB2CE2AF5}"/>
              </a:ext>
            </a:extLst>
          </p:cNvPr>
          <p:cNvSpPr txBox="1"/>
          <p:nvPr/>
        </p:nvSpPr>
        <p:spPr>
          <a:xfrm>
            <a:off x="0" y="56644"/>
            <a:ext cx="908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Grace Peace and Joy.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Phil.1:1-20</a:t>
            </a:r>
          </a:p>
        </p:txBody>
      </p:sp>
    </p:spTree>
    <p:extLst>
      <p:ext uri="{BB962C8B-B14F-4D97-AF65-F5344CB8AC3E}">
        <p14:creationId xmlns:p14="http://schemas.microsoft.com/office/powerpoint/2010/main" val="158196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418" y="1189529"/>
            <a:ext cx="8342888" cy="52517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5982" y="1319002"/>
            <a:ext cx="805157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Phil.1:4 </a:t>
            </a:r>
            <a:r>
              <a:rPr lang="en-US" sz="2400" dirty="0"/>
              <a:t>always in every prayer of mine making request for you all with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joy,</a:t>
            </a:r>
          </a:p>
          <a:p>
            <a:endParaRPr lang="en-US" sz="2800" dirty="0"/>
          </a:p>
          <a:p>
            <a:r>
              <a:rPr lang="en-US" sz="2800" dirty="0"/>
              <a:t>Phil.1:25 </a:t>
            </a:r>
            <a:r>
              <a:rPr lang="en-US" sz="2400" dirty="0"/>
              <a:t>And being confident of this, I know that I shall remain and continue with you all for your progress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joy </a:t>
            </a:r>
            <a:r>
              <a:rPr lang="en-US" sz="2400" dirty="0"/>
              <a:t>of faith,</a:t>
            </a:r>
          </a:p>
          <a:p>
            <a:endParaRPr lang="en-US" sz="2800" dirty="0"/>
          </a:p>
          <a:p>
            <a:r>
              <a:rPr lang="en-US" sz="2800" dirty="0"/>
              <a:t>Phil.2:2 </a:t>
            </a:r>
            <a:r>
              <a:rPr lang="en-US" sz="2400" dirty="0"/>
              <a:t>fulfill my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joy</a:t>
            </a:r>
            <a:r>
              <a:rPr lang="en-US" sz="2400" dirty="0"/>
              <a:t> by being like-minded, having the same love, being of one accord, of one mind.</a:t>
            </a:r>
          </a:p>
          <a:p>
            <a:endParaRPr lang="en-US" sz="2800" dirty="0"/>
          </a:p>
          <a:p>
            <a:r>
              <a:rPr lang="en-US" sz="2800" dirty="0"/>
              <a:t>Phil.4:1  </a:t>
            </a:r>
            <a:r>
              <a:rPr lang="en-US" sz="2400" dirty="0"/>
              <a:t>Therefore, my beloved and longed-for brethren, my 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joy</a:t>
            </a:r>
            <a:r>
              <a:rPr lang="en-US" sz="2400" dirty="0"/>
              <a:t> and crown, so stand fast in the Lord, beloved.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45067-EAC5-FE66-15B9-BE97C0A4F23B}"/>
              </a:ext>
            </a:extLst>
          </p:cNvPr>
          <p:cNvSpPr txBox="1"/>
          <p:nvPr/>
        </p:nvSpPr>
        <p:spPr>
          <a:xfrm>
            <a:off x="0" y="56644"/>
            <a:ext cx="908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Grace Peace and Joy.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Phil.1:1-20</a:t>
            </a:r>
          </a:p>
        </p:txBody>
      </p:sp>
    </p:spTree>
    <p:extLst>
      <p:ext uri="{BB962C8B-B14F-4D97-AF65-F5344CB8AC3E}">
        <p14:creationId xmlns:p14="http://schemas.microsoft.com/office/powerpoint/2010/main" val="56298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7890" y="1132885"/>
            <a:ext cx="8197232" cy="580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 Joy Includes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joy of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prayer (Phil. 1:4)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joy that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Christ is preached (Phil. 1:18).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joy of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 (Phil. 1:25).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joy of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seeing Christians in fellowship together (Phil. 2:2).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joy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suffering for Christ (Phil. 2:17).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joy of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 of a loved one (Phil. 2:28).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joy of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 hospitality (Phil. 2:29).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joy of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man who has been baptized into Christ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(Phil. 3:1; 4:1).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joy of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man who has won one soul for the Lord (Phil. 4:1).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inherent in every gift (Phil. 4:10),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418" y="1189529"/>
            <a:ext cx="8342888" cy="52517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94EBC-6D55-8BD9-987B-D632DF9616EF}"/>
              </a:ext>
            </a:extLst>
          </p:cNvPr>
          <p:cNvSpPr txBox="1"/>
          <p:nvPr/>
        </p:nvSpPr>
        <p:spPr>
          <a:xfrm>
            <a:off x="0" y="56644"/>
            <a:ext cx="908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Grace Peace and Joy.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Phil.1:1-20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47220-B221-B459-2E9F-4D9E4FCE2A5E}"/>
              </a:ext>
            </a:extLst>
          </p:cNvPr>
          <p:cNvSpPr txBox="1"/>
          <p:nvPr/>
        </p:nvSpPr>
        <p:spPr>
          <a:xfrm>
            <a:off x="8562975" y="644126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599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142" y="1087683"/>
            <a:ext cx="8342888" cy="52517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1179" y="1405225"/>
            <a:ext cx="780881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all …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(Phil. 1:3)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Phil.1:4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always in every prayer of mine making request for </a:t>
            </a: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all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joy,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Phil.1:7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just as it is right for me to think this of </a:t>
            </a: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all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because I have you in my heart, inasmuch as both in my chains and in the defense and confirmation of the gospel, you all are partakers with me of grace.</a:t>
            </a:r>
          </a:p>
          <a:p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Phil.1:8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God is my witness, how greatly I long for </a:t>
            </a: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all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the affection of Jesus Christ.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Phil.1:25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being confident of this, I know that I shall remain and continue with </a:t>
            </a: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all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your progress and joy of faith,</a:t>
            </a:r>
          </a:p>
          <a:p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Phil.2:17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Yes, and if I am being poured out as a drink offering on the sacrifice and service of your faith, I am glad and rejoice with </a:t>
            </a: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all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Phil.2:26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since he was longing for </a:t>
            </a: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all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was distressed because you had heard that he was sick.</a:t>
            </a:r>
          </a:p>
          <a:p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Phil.4:23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grace of our Lord Jesus Christ be with </a:t>
            </a: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all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Amen.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1C743-24BC-FA4E-4240-0C338BE96D16}"/>
              </a:ext>
            </a:extLst>
          </p:cNvPr>
          <p:cNvSpPr txBox="1"/>
          <p:nvPr/>
        </p:nvSpPr>
        <p:spPr>
          <a:xfrm>
            <a:off x="0" y="56644"/>
            <a:ext cx="908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Grace Peace and Joy.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Phil.1:1-20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D3695-F970-2B04-53A9-70F127369801}"/>
              </a:ext>
            </a:extLst>
          </p:cNvPr>
          <p:cNvSpPr txBox="1"/>
          <p:nvPr/>
        </p:nvSpPr>
        <p:spPr>
          <a:xfrm>
            <a:off x="8439993" y="6477000"/>
            <a:ext cx="46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8906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644"/>
            <a:ext cx="908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Grace Peace and Joy.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Phil.1:1-20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7476" y="1399922"/>
            <a:ext cx="5923370" cy="453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2347" y="1060057"/>
            <a:ext cx="63360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Phil. 1:7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as it is right for me to think this of you all, because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have you in my heart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inasmuch as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in my chains and in the defense and confirmation of the gospel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you all are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partakers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me of grace. 8 For God is my witness, how greatly 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long for you all with the affection of Jesus Christ.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And this I pray, that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your love may abound still more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more in knowledge and all discernment, 10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you may approve the things that 		are excellent, that you may be sincere and 			without offense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 the day of Christ, 11 being 			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filled with the fruits of righteousness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which are by Jesus Christ, to the glory and 			praise of God.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2347" y="1027688"/>
            <a:ext cx="6352248" cy="559968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8" b="80782" l="19562" r="85329">
                        <a14:foregroundMark x1="24452" y1="28013" x2="50084" y2="76221"/>
                        <a14:foregroundMark x1="53794" y1="76710" x2="46037" y2="80782"/>
                        <a14:foregroundMark x1="40978" y1="62052" x2="22766" y2="78176"/>
                        <a14:foregroundMark x1="35582" y1="43160" x2="21248" y2="60261"/>
                        <a14:foregroundMark x1="38786" y1="57492" x2="19562" y2="70033"/>
                        <a14:foregroundMark x1="45700" y1="66938" x2="29005" y2="79479"/>
                        <a14:foregroundMark x1="47723" y1="74593" x2="41821" y2="79153"/>
                        <a14:foregroundMark x1="55818" y1="77199" x2="52951" y2="79805"/>
                        <a14:foregroundMark x1="59191" y1="76710" x2="64081" y2="79316"/>
                        <a14:foregroundMark x1="57504" y1="77524" x2="59696" y2="79642"/>
                        <a14:foregroundMark x1="62563" y1="76384" x2="71332" y2="79967"/>
                        <a14:foregroundMark x1="24621" y1="33550" x2="23103" y2="63844"/>
                        <a14:foregroundMark x1="35582" y1="16938" x2="36256" y2="21987"/>
                        <a14:foregroundMark x1="26981" y1="28013" x2="35750" y2="20521"/>
                        <a14:foregroundMark x1="40472" y1="12541" x2="37437" y2="15147"/>
                        <a14:foregroundMark x1="39966" y1="12378" x2="36088" y2="15472"/>
                        <a14:backgroundMark x1="45868" y1="33388" x2="48567" y2="33876"/>
                        <a14:backgroundMark x1="44519" y1="32899" x2="46374" y2="33876"/>
                        <a14:backgroundMark x1="45194" y1="34365" x2="47386" y2="3680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20" t="8221" r="14258" b="20683"/>
          <a:stretch/>
        </p:blipFill>
        <p:spPr bwMode="auto">
          <a:xfrm>
            <a:off x="0" y="2137142"/>
            <a:ext cx="3977533" cy="472085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D5697C-7D2C-DE92-5852-A784D8F3D610}"/>
              </a:ext>
            </a:extLst>
          </p:cNvPr>
          <p:cNvSpPr txBox="1"/>
          <p:nvPr/>
        </p:nvSpPr>
        <p:spPr>
          <a:xfrm>
            <a:off x="8286750" y="6210300"/>
            <a:ext cx="40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415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418" y="1189529"/>
            <a:ext cx="8342888" cy="52517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3614" y="1278542"/>
            <a:ext cx="814058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sng" dirty="0">
                <a:solidFill>
                  <a:srgbClr val="0070C0"/>
                </a:solidFill>
              </a:rPr>
              <a:t>Phil.1:18</a:t>
            </a:r>
            <a:r>
              <a:rPr lang="en-US" sz="2300" dirty="0"/>
              <a:t> </a:t>
            </a:r>
            <a:r>
              <a:rPr lang="en-US" sz="2200" dirty="0"/>
              <a:t>What then? Only that in every way, whether in pretense or in truth, Christ is preached; and in this I </a:t>
            </a:r>
            <a:r>
              <a:rPr lang="en-US" sz="2400" b="1" dirty="0">
                <a:solidFill>
                  <a:srgbClr val="FF0000"/>
                </a:solidFill>
              </a:rPr>
              <a:t>rejoice</a:t>
            </a:r>
            <a:r>
              <a:rPr lang="en-US" sz="2400" b="1" dirty="0"/>
              <a:t>,</a:t>
            </a:r>
            <a:r>
              <a:rPr lang="en-US" sz="2200" dirty="0"/>
              <a:t> yes, and will </a:t>
            </a:r>
            <a:r>
              <a:rPr lang="en-US" sz="2400" b="1" dirty="0">
                <a:solidFill>
                  <a:srgbClr val="FF0000"/>
                </a:solidFill>
              </a:rPr>
              <a:t>rejoice</a:t>
            </a:r>
            <a:r>
              <a:rPr lang="en-US" sz="2200" dirty="0"/>
              <a:t>.</a:t>
            </a:r>
          </a:p>
          <a:p>
            <a:r>
              <a:rPr lang="en-US" sz="2300" b="1" u="sng" dirty="0">
                <a:solidFill>
                  <a:srgbClr val="0070C0"/>
                </a:solidFill>
              </a:rPr>
              <a:t>Phil.2:16</a:t>
            </a:r>
            <a:r>
              <a:rPr lang="en-US" sz="2200" dirty="0"/>
              <a:t> holding fast the word of life, so that I may </a:t>
            </a:r>
            <a:r>
              <a:rPr lang="en-US" sz="2400" b="1" dirty="0">
                <a:solidFill>
                  <a:srgbClr val="FF0000"/>
                </a:solidFill>
              </a:rPr>
              <a:t>rejoice</a:t>
            </a:r>
            <a:r>
              <a:rPr lang="en-US" sz="2200" dirty="0"/>
              <a:t> in the day of Christ that I have not run in vain or labored in vain.</a:t>
            </a:r>
          </a:p>
          <a:p>
            <a:r>
              <a:rPr lang="en-US" sz="2300" b="1" u="sng" dirty="0">
                <a:solidFill>
                  <a:srgbClr val="0070C0"/>
                </a:solidFill>
              </a:rPr>
              <a:t>Phil.2:17</a:t>
            </a:r>
            <a:r>
              <a:rPr lang="en-US" sz="2200" dirty="0"/>
              <a:t> Yes, and if I am being poured out as a drink offering on the sacrifice and service of your faith, I am glad and </a:t>
            </a:r>
            <a:r>
              <a:rPr lang="en-US" sz="2400" b="1" dirty="0">
                <a:solidFill>
                  <a:srgbClr val="FF0000"/>
                </a:solidFill>
              </a:rPr>
              <a:t>rejoice</a:t>
            </a:r>
            <a:r>
              <a:rPr lang="en-US" sz="2200" dirty="0"/>
              <a:t> with you all.</a:t>
            </a:r>
          </a:p>
          <a:p>
            <a:r>
              <a:rPr lang="en-US" sz="2300" b="1" u="sng" dirty="0">
                <a:solidFill>
                  <a:srgbClr val="0070C0"/>
                </a:solidFill>
              </a:rPr>
              <a:t>Phil.2:18</a:t>
            </a:r>
            <a:r>
              <a:rPr lang="en-US" sz="2200" dirty="0"/>
              <a:t> For the same reason you also be glad and </a:t>
            </a:r>
            <a:r>
              <a:rPr lang="en-US" sz="2400" b="1" dirty="0">
                <a:solidFill>
                  <a:srgbClr val="FF0000"/>
                </a:solidFill>
              </a:rPr>
              <a:t>rejoice</a:t>
            </a:r>
            <a:r>
              <a:rPr lang="en-US" sz="2200" dirty="0"/>
              <a:t> with me.</a:t>
            </a:r>
          </a:p>
          <a:p>
            <a:r>
              <a:rPr lang="en-US" sz="2300" b="1" u="sng" dirty="0">
                <a:solidFill>
                  <a:srgbClr val="0070C0"/>
                </a:solidFill>
              </a:rPr>
              <a:t>Phil.2:28</a:t>
            </a:r>
            <a:r>
              <a:rPr lang="en-US" sz="2300" b="1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Therefore I sent him the more eagerly, that when you see him again you may </a:t>
            </a:r>
            <a:r>
              <a:rPr lang="en-US" sz="2400" b="1" dirty="0">
                <a:solidFill>
                  <a:srgbClr val="FF0000"/>
                </a:solidFill>
              </a:rPr>
              <a:t>rejoice</a:t>
            </a:r>
            <a:r>
              <a:rPr lang="en-US" sz="2200" dirty="0"/>
              <a:t>, and I may be less sorrowful.</a:t>
            </a:r>
          </a:p>
          <a:p>
            <a:r>
              <a:rPr lang="en-US" sz="2300" b="1" u="sng" dirty="0">
                <a:solidFill>
                  <a:srgbClr val="0070C0"/>
                </a:solidFill>
              </a:rPr>
              <a:t>Phil.3:1</a:t>
            </a:r>
            <a:r>
              <a:rPr lang="en-US" sz="2200" dirty="0"/>
              <a:t> ¶ Finally, my brethren, </a:t>
            </a:r>
            <a:r>
              <a:rPr lang="en-US" sz="2400" b="1" dirty="0">
                <a:solidFill>
                  <a:srgbClr val="FF0000"/>
                </a:solidFill>
              </a:rPr>
              <a:t>rejoice</a:t>
            </a:r>
            <a:r>
              <a:rPr lang="en-US" sz="2200" dirty="0"/>
              <a:t> in the Lord. For me to write the same things to you is not tedious, but for you it is safe.</a:t>
            </a:r>
          </a:p>
          <a:p>
            <a:r>
              <a:rPr lang="en-US" sz="2300" b="1" u="sng" dirty="0">
                <a:solidFill>
                  <a:srgbClr val="0070C0"/>
                </a:solidFill>
              </a:rPr>
              <a:t>Phil.3:3</a:t>
            </a:r>
            <a:r>
              <a:rPr lang="en-US" sz="2200" dirty="0"/>
              <a:t> For we are the circumcision, who worship God in the Spirit, </a:t>
            </a:r>
            <a:r>
              <a:rPr lang="en-US" sz="2400" b="1" dirty="0">
                <a:solidFill>
                  <a:srgbClr val="FF0000"/>
                </a:solidFill>
              </a:rPr>
              <a:t>rejoice</a:t>
            </a:r>
            <a:r>
              <a:rPr lang="en-US" sz="2200" dirty="0"/>
              <a:t> in Christ Jesus, and have no confidence in the flesh,</a:t>
            </a:r>
          </a:p>
          <a:p>
            <a:r>
              <a:rPr lang="en-US" sz="2300" b="1" u="sng" dirty="0">
                <a:solidFill>
                  <a:srgbClr val="0070C0"/>
                </a:solidFill>
              </a:rPr>
              <a:t>Phil.4:4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Rejoice</a:t>
            </a:r>
            <a:r>
              <a:rPr lang="en-US" sz="2200" dirty="0"/>
              <a:t> in the Lord always. Again I will say, </a:t>
            </a:r>
            <a:r>
              <a:rPr lang="en-US" sz="2300" b="1" dirty="0">
                <a:solidFill>
                  <a:srgbClr val="FF0000"/>
                </a:solidFill>
              </a:rPr>
              <a:t>rejoice</a:t>
            </a:r>
            <a:r>
              <a:rPr lang="en-US" sz="2200" dirty="0"/>
              <a:t>!</a:t>
            </a:r>
          </a:p>
        </p:txBody>
      </p:sp>
      <p:sp>
        <p:nvSpPr>
          <p:cNvPr id="6" name="Oval 5"/>
          <p:cNvSpPr/>
          <p:nvPr/>
        </p:nvSpPr>
        <p:spPr>
          <a:xfrm>
            <a:off x="5049431" y="1626499"/>
            <a:ext cx="1027688" cy="48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78663" y="3033159"/>
            <a:ext cx="1027688" cy="48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65731" y="3450572"/>
            <a:ext cx="1027688" cy="48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3923" y="5927399"/>
            <a:ext cx="1027688" cy="48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8243" y="5586187"/>
            <a:ext cx="1027688" cy="48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96011" y="4128279"/>
            <a:ext cx="1027688" cy="48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70303" y="4499163"/>
            <a:ext cx="1027688" cy="48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30963" y="5922007"/>
            <a:ext cx="1027688" cy="48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15631" y="2005475"/>
            <a:ext cx="1027688" cy="48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90519" y="1639987"/>
            <a:ext cx="1027688" cy="48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0AB12-1845-124E-DF4E-9AFEF71C143F}"/>
              </a:ext>
            </a:extLst>
          </p:cNvPr>
          <p:cNvSpPr txBox="1"/>
          <p:nvPr/>
        </p:nvSpPr>
        <p:spPr>
          <a:xfrm>
            <a:off x="0" y="56644"/>
            <a:ext cx="908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Grace Peace and Joy.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Phil.1:1-20</a:t>
            </a:r>
          </a:p>
        </p:txBody>
      </p:sp>
    </p:spTree>
    <p:extLst>
      <p:ext uri="{BB962C8B-B14F-4D97-AF65-F5344CB8AC3E}">
        <p14:creationId xmlns:p14="http://schemas.microsoft.com/office/powerpoint/2010/main" val="199797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1443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Arial Unicode MS</vt:lpstr>
      <vt:lpstr>Calibri</vt:lpstr>
      <vt:lpstr>Calibri Light</vt:lpstr>
      <vt:lpstr>Franklin Gothic Demi Cond</vt:lpstr>
      <vt:lpstr>Ink Free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hastings</dc:creator>
  <cp:lastModifiedBy>ecurb hastings</cp:lastModifiedBy>
  <cp:revision>19</cp:revision>
  <dcterms:created xsi:type="dcterms:W3CDTF">2023-02-02T13:40:21Z</dcterms:created>
  <dcterms:modified xsi:type="dcterms:W3CDTF">2025-06-15T19:34:05Z</dcterms:modified>
</cp:coreProperties>
</file>