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3" r:id="rId4"/>
    <p:sldId id="271" r:id="rId5"/>
    <p:sldId id="272" r:id="rId6"/>
    <p:sldId id="261" r:id="rId7"/>
    <p:sldId id="262" r:id="rId8"/>
    <p:sldId id="269" r:id="rId9"/>
    <p:sldId id="270" r:id="rId10"/>
    <p:sldId id="273" r:id="rId11"/>
    <p:sldId id="265" r:id="rId12"/>
    <p:sldId id="268" r:id="rId13"/>
    <p:sldId id="266" r:id="rId14"/>
    <p:sldId id="274" r:id="rId15"/>
    <p:sldId id="27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38cISUewawHyzgqXy3DRg==" hashData="6WqgO9awMdSxjCWVx9d0Yl0q4QoGC7Sfi3A2wkZrsVwL+abJrZV53hoD3xVXNpRAVgKNq91UvCCvrhnl8aipl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87" autoAdjust="0"/>
    <p:restoredTop sz="94660"/>
  </p:normalViewPr>
  <p:slideViewPr>
    <p:cSldViewPr snapToGrid="0">
      <p:cViewPr varScale="1">
        <p:scale>
          <a:sx n="107" d="100"/>
          <a:sy n="107" d="100"/>
        </p:scale>
        <p:origin x="1716" y="11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C53C53-482B-4DD9-A5E5-A81AD51CDD2C}"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1277979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53C53-482B-4DD9-A5E5-A81AD51CDD2C}"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244246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53C53-482B-4DD9-A5E5-A81AD51CDD2C}"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388061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53C53-482B-4DD9-A5E5-A81AD51CDD2C}"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2020943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C53C53-482B-4DD9-A5E5-A81AD51CDD2C}" type="datetimeFigureOut">
              <a:rPr lang="en-US" smtClean="0"/>
              <a:t>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2425500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C53C53-482B-4DD9-A5E5-A81AD51CDD2C}"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2697014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C53C53-482B-4DD9-A5E5-A81AD51CDD2C}" type="datetimeFigureOut">
              <a:rPr lang="en-US" smtClean="0"/>
              <a:t>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1340316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C53C53-482B-4DD9-A5E5-A81AD51CDD2C}" type="datetimeFigureOut">
              <a:rPr lang="en-US" smtClean="0"/>
              <a:t>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174988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53C53-482B-4DD9-A5E5-A81AD51CDD2C}" type="datetimeFigureOut">
              <a:rPr lang="en-US" smtClean="0"/>
              <a:t>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216962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C53C53-482B-4DD9-A5E5-A81AD51CDD2C}"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3150324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9C53C53-482B-4DD9-A5E5-A81AD51CDD2C}" type="datetimeFigureOut">
              <a:rPr lang="en-US" smtClean="0"/>
              <a:t>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BAC574-D859-4158-800A-8D9FB351E0F9}" type="slidenum">
              <a:rPr lang="en-US" smtClean="0"/>
              <a:t>‹#›</a:t>
            </a:fld>
            <a:endParaRPr lang="en-US"/>
          </a:p>
        </p:txBody>
      </p:sp>
    </p:spTree>
    <p:extLst>
      <p:ext uri="{BB962C8B-B14F-4D97-AF65-F5344CB8AC3E}">
        <p14:creationId xmlns:p14="http://schemas.microsoft.com/office/powerpoint/2010/main" val="277868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C53C53-482B-4DD9-A5E5-A81AD51CDD2C}" type="datetimeFigureOut">
              <a:rPr lang="en-US" smtClean="0"/>
              <a:t>6/7/2025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BAC574-D859-4158-800A-8D9FB351E0F9}" type="slidenum">
              <a:rPr lang="en-US" smtClean="0"/>
              <a:t>‹#›</a:t>
            </a:fld>
            <a:endParaRPr lang="en-US"/>
          </a:p>
        </p:txBody>
      </p:sp>
    </p:spTree>
    <p:extLst>
      <p:ext uri="{BB962C8B-B14F-4D97-AF65-F5344CB8AC3E}">
        <p14:creationId xmlns:p14="http://schemas.microsoft.com/office/powerpoint/2010/main" val="3883076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5DACE0CE-5764-7CFF-D902-548A213E34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128" y="1147702"/>
            <a:ext cx="7431741" cy="3901664"/>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70A2E26-99A6-1664-FEAF-208F0CFD29F1}"/>
              </a:ext>
            </a:extLst>
          </p:cNvPr>
          <p:cNvSpPr txBox="1"/>
          <p:nvPr/>
        </p:nvSpPr>
        <p:spPr>
          <a:xfrm>
            <a:off x="0" y="26894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16D2F8B5-98DE-0C07-599F-11EFBF4D5129}"/>
              </a:ext>
            </a:extLst>
          </p:cNvPr>
          <p:cNvSpPr txBox="1"/>
          <p:nvPr/>
        </p:nvSpPr>
        <p:spPr>
          <a:xfrm>
            <a:off x="900952" y="5356500"/>
            <a:ext cx="7431741" cy="1292662"/>
          </a:xfrm>
          <a:prstGeom prst="rect">
            <a:avLst/>
          </a:prstGeom>
          <a:noFill/>
        </p:spPr>
        <p:txBody>
          <a:bodyPr wrap="square">
            <a:spAutoFit/>
          </a:bodyPr>
          <a:lstStyle/>
          <a:p>
            <a:r>
              <a:rPr lang="en-US" sz="2400" b="1" dirty="0">
                <a:solidFill>
                  <a:schemeClr val="bg1"/>
                </a:solidFill>
              </a:rPr>
              <a:t>Hebrews 12:22 </a:t>
            </a:r>
            <a:r>
              <a:rPr lang="en-US" dirty="0">
                <a:solidFill>
                  <a:schemeClr val="bg1"/>
                </a:solidFill>
              </a:rPr>
              <a:t>But you have come to Mount Zion and to the city of the living God, the heavenly Jerusalem, to an innumerable company of angels,</a:t>
            </a:r>
          </a:p>
          <a:p>
            <a:r>
              <a:rPr lang="en-US" dirty="0">
                <a:solidFill>
                  <a:schemeClr val="bg1"/>
                </a:solidFill>
              </a:rPr>
              <a:t> 23 to the general assembly and church of the firstborn who are registered in heaven, to God the Judge of all, to the spirits of just men made perfect.</a:t>
            </a:r>
          </a:p>
        </p:txBody>
      </p:sp>
    </p:spTree>
    <p:extLst>
      <p:ext uri="{BB962C8B-B14F-4D97-AF65-F5344CB8AC3E}">
        <p14:creationId xmlns:p14="http://schemas.microsoft.com/office/powerpoint/2010/main" val="3733731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56220A-C2AB-3745-304E-1011468C536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DC175DA-5019-B383-0454-F3FD34F75E0A}"/>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A0277A3D-390C-69B8-29B0-CD247DC9BCAC}"/>
              </a:ext>
            </a:extLst>
          </p:cNvPr>
          <p:cNvSpPr txBox="1"/>
          <p:nvPr/>
        </p:nvSpPr>
        <p:spPr>
          <a:xfrm>
            <a:off x="627529" y="1255794"/>
            <a:ext cx="7978588" cy="4829848"/>
          </a:xfrm>
          <a:prstGeom prst="rect">
            <a:avLst/>
          </a:prstGeom>
          <a:noFill/>
        </p:spPr>
        <p:txBody>
          <a:bodyPr wrap="square">
            <a:spAutoFit/>
          </a:bodyPr>
          <a:lstStyle/>
          <a:p>
            <a:pPr marL="0" marR="0">
              <a:lnSpc>
                <a:spcPct val="115000"/>
              </a:lnSpc>
              <a:spcAft>
                <a:spcPts val="1000"/>
              </a:spcAft>
              <a:buNone/>
            </a:pP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And Jesus said, “for this is the blood of the covenant which is poured out for many for the remission of sins.” </a:t>
            </a:r>
            <a:r>
              <a:rPr lang="en-US" sz="20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Matt.26:28</a:t>
            </a: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20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This gift implies </a:t>
            </a:r>
            <a:r>
              <a:rPr lang="en-US" sz="20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sacrifice</a:t>
            </a: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He died in the course of offering the blood.</a:t>
            </a:r>
            <a:endParaRPr lang="en-US" sz="20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20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This gift implies </a:t>
            </a:r>
            <a:r>
              <a:rPr lang="en-US" sz="20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love</a:t>
            </a: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That’s what motivated the gift. There is no greater love than this </a:t>
            </a:r>
            <a:r>
              <a:rPr lang="en-US" sz="20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John 15:13</a:t>
            </a: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buNone/>
            </a:pPr>
            <a:r>
              <a:rPr lang="en-US" sz="20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This gift implies </a:t>
            </a:r>
            <a:r>
              <a:rPr lang="en-US" sz="20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purpose</a:t>
            </a: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It was in the mind of God. The eternal plan of salvation .</a:t>
            </a:r>
            <a:endParaRPr lang="en-US" sz="20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0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This gift implies </a:t>
            </a:r>
            <a:r>
              <a:rPr lang="en-US" sz="20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reconciliation</a:t>
            </a:r>
            <a:r>
              <a:rPr lang="en-US" sz="20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What does the blood do? It brings us back to God. The Hebrew writer says its better blood than Abel’s . Because his blood cried out for vengeance. But Christ blood cries out for forgiveness. It cleanses the guilty conscience. It paves the way to heaven while Abel’s could not. </a:t>
            </a:r>
            <a:endParaRPr lang="en-US" sz="20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763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BA17FD3-1A0C-7181-77F2-C71D356930BB}"/>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298B51A6-CBFD-D9FD-938A-27595D062F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059" y="3702082"/>
            <a:ext cx="4854387" cy="254855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43E37CAB-F220-70D9-D6F3-6D4B040E08FD}"/>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22B7A203-6963-61C2-5331-E14BFC019893}"/>
              </a:ext>
            </a:extLst>
          </p:cNvPr>
          <p:cNvSpPr txBox="1"/>
          <p:nvPr/>
        </p:nvSpPr>
        <p:spPr>
          <a:xfrm>
            <a:off x="340659" y="1389529"/>
            <a:ext cx="8023411" cy="1323439"/>
          </a:xfrm>
          <a:prstGeom prst="rect">
            <a:avLst/>
          </a:prstGeom>
          <a:noFill/>
        </p:spPr>
        <p:txBody>
          <a:bodyPr wrap="square">
            <a:spAutoFit/>
          </a:bodyPr>
          <a:lstStyle/>
          <a:p>
            <a:pPr algn="ct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3.)   We must look to the Word.   Heb. 12:25-27</a:t>
            </a:r>
            <a:r>
              <a:rPr lang="en-US" sz="4000" dirty="0">
                <a:solidFill>
                  <a:schemeClr val="accent4">
                    <a:lumMod val="20000"/>
                    <a:lumOff val="80000"/>
                  </a:schemeClr>
                </a:solidFill>
                <a:effectLst/>
                <a:latin typeface="Franklin Gothic Book" panose="020B0503020102020204" pitchFamily="34" charset="0"/>
                <a:ea typeface="Calibri" panose="020F0502020204030204" pitchFamily="34" charset="0"/>
              </a:rPr>
              <a:t>. </a:t>
            </a:r>
            <a:endParaRPr lang="en-US" sz="4000" dirty="0">
              <a:solidFill>
                <a:schemeClr val="accent4">
                  <a:lumMod val="20000"/>
                  <a:lumOff val="80000"/>
                </a:schemeClr>
              </a:solidFill>
              <a:latin typeface="Franklin Gothic Book" panose="020B0503020102020204" pitchFamily="34" charset="0"/>
            </a:endParaRPr>
          </a:p>
        </p:txBody>
      </p:sp>
    </p:spTree>
    <p:extLst>
      <p:ext uri="{BB962C8B-B14F-4D97-AF65-F5344CB8AC3E}">
        <p14:creationId xmlns:p14="http://schemas.microsoft.com/office/powerpoint/2010/main" val="1465452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61F9B80-84F9-E8DD-D33E-1AEC5EDBA36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41F0D6E-DBB7-E30A-22D8-77D1ED8A4E9C}"/>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AB427EAD-FFD5-5077-6F2B-ECF018F39D69}"/>
              </a:ext>
            </a:extLst>
          </p:cNvPr>
          <p:cNvSpPr txBox="1"/>
          <p:nvPr/>
        </p:nvSpPr>
        <p:spPr>
          <a:xfrm>
            <a:off x="744069" y="1228163"/>
            <a:ext cx="7548283" cy="1323439"/>
          </a:xfrm>
          <a:prstGeom prst="rect">
            <a:avLst/>
          </a:prstGeom>
          <a:noFill/>
        </p:spPr>
        <p:txBody>
          <a:bodyPr wrap="square">
            <a:spAutoFit/>
          </a:bodyPr>
          <a:lstStyle/>
          <a:p>
            <a:pPr algn="ct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3.)   We must look to the Word. Heb.12:25-27</a:t>
            </a:r>
            <a:r>
              <a:rPr lang="en-US" sz="4000" dirty="0">
                <a:solidFill>
                  <a:schemeClr val="accent4">
                    <a:lumMod val="20000"/>
                    <a:lumOff val="80000"/>
                  </a:schemeClr>
                </a:solidFill>
                <a:effectLst/>
                <a:latin typeface="Franklin Gothic Book" panose="020B0503020102020204" pitchFamily="34" charset="0"/>
                <a:ea typeface="Calibri" panose="020F0502020204030204" pitchFamily="34" charset="0"/>
              </a:rPr>
              <a:t>. </a:t>
            </a:r>
            <a:endParaRPr lang="en-US" sz="4000" dirty="0">
              <a:solidFill>
                <a:schemeClr val="accent4">
                  <a:lumMod val="20000"/>
                  <a:lumOff val="80000"/>
                </a:schemeClr>
              </a:solidFill>
              <a:latin typeface="Franklin Gothic Book" panose="020B0503020102020204" pitchFamily="34" charset="0"/>
            </a:endParaRPr>
          </a:p>
        </p:txBody>
      </p:sp>
      <p:sp>
        <p:nvSpPr>
          <p:cNvPr id="5" name="TextBox 4">
            <a:extLst>
              <a:ext uri="{FF2B5EF4-FFF2-40B4-BE49-F238E27FC236}">
                <a16:creationId xmlns:a16="http://schemas.microsoft.com/office/drawing/2014/main" id="{29AA6709-2E85-5307-B147-A3E2E8116899}"/>
              </a:ext>
            </a:extLst>
          </p:cNvPr>
          <p:cNvSpPr txBox="1"/>
          <p:nvPr/>
        </p:nvSpPr>
        <p:spPr>
          <a:xfrm>
            <a:off x="466166" y="3399404"/>
            <a:ext cx="8390964" cy="3223511"/>
          </a:xfrm>
          <a:prstGeom prst="rect">
            <a:avLst/>
          </a:prstGeom>
          <a:noFill/>
        </p:spPr>
        <p:txBody>
          <a:bodyPr wrap="square">
            <a:spAutoFit/>
          </a:bodyPr>
          <a:lstStyle/>
          <a:p>
            <a:pPr marL="0" marR="0">
              <a:lnSpc>
                <a:spcPct val="115000"/>
              </a:lnSpc>
              <a:spcAft>
                <a:spcPts val="1000"/>
              </a:spcAft>
            </a:pPr>
            <a:r>
              <a:rPr lang="en-US" sz="32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How can I know God’s will for my life without reading his revelation?</a:t>
            </a:r>
          </a:p>
          <a:p>
            <a:pPr marL="0" marR="0">
              <a:lnSpc>
                <a:spcPct val="115000"/>
              </a:lnSpc>
              <a:spcAft>
                <a:spcPts val="1000"/>
              </a:spcAft>
            </a:pPr>
            <a:r>
              <a:rPr lang="en-US" sz="32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a:t>
            </a:r>
            <a:r>
              <a:rPr lang="en-US" sz="3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r>
              <a:rPr lang="en-US" sz="3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Rom. 10:17</a:t>
            </a:r>
            <a:r>
              <a:rPr lang="en-US" sz="3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)……So then faith comes by hearing, and hearing by the word of God.</a:t>
            </a:r>
            <a:endParaRPr lang="en-US" sz="3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5411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161EF62-7B4A-1824-1EB0-97A3C002D0FB}"/>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02E8005D-FBFE-D22E-2E8B-EF73DB3C4B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059" y="3702082"/>
            <a:ext cx="4854387" cy="254855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E2FAD37-A257-B376-A462-5F0C29E9FA67}"/>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FBFE5FBA-850A-0AA0-CE79-5B7BE3EF2742}"/>
              </a:ext>
            </a:extLst>
          </p:cNvPr>
          <p:cNvSpPr txBox="1"/>
          <p:nvPr/>
        </p:nvSpPr>
        <p:spPr>
          <a:xfrm>
            <a:off x="753035" y="1515036"/>
            <a:ext cx="7449671" cy="1323439"/>
          </a:xfrm>
          <a:prstGeom prst="rect">
            <a:avLst/>
          </a:prstGeom>
          <a:noFill/>
        </p:spPr>
        <p:txBody>
          <a:bodyPr wrap="square">
            <a:spAutoFit/>
          </a:bodyPr>
          <a:lstStyle/>
          <a:p>
            <a:pPr algn="ct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4.) We must look to our own hearts. Heb. 12:28</a:t>
            </a:r>
            <a:endParaRPr lang="en-US" sz="4000" dirty="0">
              <a:solidFill>
                <a:schemeClr val="accent4">
                  <a:lumMod val="20000"/>
                  <a:lumOff val="80000"/>
                </a:schemeClr>
              </a:solidFill>
              <a:latin typeface="Franklin Gothic Book" panose="020B0503020102020204" pitchFamily="34" charset="0"/>
            </a:endParaRPr>
          </a:p>
        </p:txBody>
      </p:sp>
    </p:spTree>
    <p:extLst>
      <p:ext uri="{BB962C8B-B14F-4D97-AF65-F5344CB8AC3E}">
        <p14:creationId xmlns:p14="http://schemas.microsoft.com/office/powerpoint/2010/main" val="2642630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BB939EF-1BF7-32CB-2C60-7DDC8E2D153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51086BF-671B-225A-A206-4E70117CB2BC}"/>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8496CEF5-5ED4-6961-ED81-253A686D734A}"/>
              </a:ext>
            </a:extLst>
          </p:cNvPr>
          <p:cNvSpPr txBox="1"/>
          <p:nvPr/>
        </p:nvSpPr>
        <p:spPr>
          <a:xfrm>
            <a:off x="618565" y="1030942"/>
            <a:ext cx="7682753" cy="1323439"/>
          </a:xfrm>
          <a:prstGeom prst="rect">
            <a:avLst/>
          </a:prstGeom>
          <a:noFill/>
        </p:spPr>
        <p:txBody>
          <a:bodyPr wrap="square">
            <a:spAutoFit/>
          </a:bodyPr>
          <a:lstStyle/>
          <a:p>
            <a:pPr algn="ct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4.) We must look to our own hearts. Heb. 12:28</a:t>
            </a:r>
            <a:endParaRPr lang="en-US" sz="4000" dirty="0">
              <a:solidFill>
                <a:schemeClr val="accent4">
                  <a:lumMod val="20000"/>
                  <a:lumOff val="80000"/>
                </a:schemeClr>
              </a:solidFill>
              <a:latin typeface="Franklin Gothic Book" panose="020B0503020102020204" pitchFamily="34" charset="0"/>
            </a:endParaRPr>
          </a:p>
        </p:txBody>
      </p:sp>
      <p:sp>
        <p:nvSpPr>
          <p:cNvPr id="5" name="TextBox 4">
            <a:extLst>
              <a:ext uri="{FF2B5EF4-FFF2-40B4-BE49-F238E27FC236}">
                <a16:creationId xmlns:a16="http://schemas.microsoft.com/office/drawing/2014/main" id="{FCD868A2-2646-469D-4416-4A5556BAE4C5}"/>
              </a:ext>
            </a:extLst>
          </p:cNvPr>
          <p:cNvSpPr txBox="1"/>
          <p:nvPr/>
        </p:nvSpPr>
        <p:spPr>
          <a:xfrm>
            <a:off x="1057835" y="2354382"/>
            <a:ext cx="7476565" cy="923330"/>
          </a:xfrm>
          <a:prstGeom prst="rect">
            <a:avLst/>
          </a:prstGeom>
          <a:noFill/>
        </p:spPr>
        <p:txBody>
          <a:bodyPr wrap="square">
            <a:spAutoFit/>
          </a:bodyPr>
          <a:lstStyle/>
          <a:p>
            <a:r>
              <a:rPr lang="en-US" dirty="0">
                <a:solidFill>
                  <a:schemeClr val="bg1"/>
                </a:solidFill>
              </a:rPr>
              <a:t>Heb 12:28 Therefore, since we are receiving a kingdom which cannot be shaken, let us have grace, by which we may serve God acceptably with reverence and godly fear.</a:t>
            </a:r>
          </a:p>
        </p:txBody>
      </p:sp>
      <p:sp>
        <p:nvSpPr>
          <p:cNvPr id="7" name="TextBox 6">
            <a:extLst>
              <a:ext uri="{FF2B5EF4-FFF2-40B4-BE49-F238E27FC236}">
                <a16:creationId xmlns:a16="http://schemas.microsoft.com/office/drawing/2014/main" id="{151C498B-70E2-2414-66FA-2E89421396E1}"/>
              </a:ext>
            </a:extLst>
          </p:cNvPr>
          <p:cNvSpPr txBox="1"/>
          <p:nvPr/>
        </p:nvSpPr>
        <p:spPr>
          <a:xfrm>
            <a:off x="842681" y="3829351"/>
            <a:ext cx="7682753" cy="1962653"/>
          </a:xfrm>
          <a:prstGeom prst="rect">
            <a:avLst/>
          </a:prstGeom>
          <a:noFill/>
        </p:spPr>
        <p:txBody>
          <a:bodyPr wrap="square">
            <a:spAutoFit/>
          </a:bodyPr>
          <a:lstStyle/>
          <a:p>
            <a:pPr marL="0" marR="0">
              <a:lnSpc>
                <a:spcPct val="115000"/>
              </a:lnSpc>
              <a:spcAft>
                <a:spcPts val="1000"/>
              </a:spcAft>
            </a:pPr>
            <a:r>
              <a:rPr lang="en-US" sz="36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We ought to be reverent, filled with awe, eager to learn his will, eager to obey, . We need the fear of God. </a:t>
            </a:r>
            <a:endParaRPr lang="en-US" sz="36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7629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57CE6C-7CCA-3F6D-FBE7-34D18F950030}"/>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C1556A2A-C5A0-849D-A467-8CC73C9F5A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6128" y="1147702"/>
            <a:ext cx="7431741" cy="3901664"/>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D7A85E27-ACA6-03F7-9271-D18FF2AB8B39}"/>
              </a:ext>
            </a:extLst>
          </p:cNvPr>
          <p:cNvSpPr txBox="1"/>
          <p:nvPr/>
        </p:nvSpPr>
        <p:spPr>
          <a:xfrm>
            <a:off x="0" y="26894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3BA22C08-EF6B-0D50-DE1C-B9E3892364D6}"/>
              </a:ext>
            </a:extLst>
          </p:cNvPr>
          <p:cNvSpPr txBox="1"/>
          <p:nvPr/>
        </p:nvSpPr>
        <p:spPr>
          <a:xfrm>
            <a:off x="900952" y="5356500"/>
            <a:ext cx="7431741" cy="1292662"/>
          </a:xfrm>
          <a:prstGeom prst="rect">
            <a:avLst/>
          </a:prstGeom>
          <a:noFill/>
        </p:spPr>
        <p:txBody>
          <a:bodyPr wrap="square">
            <a:spAutoFit/>
          </a:bodyPr>
          <a:lstStyle/>
          <a:p>
            <a:r>
              <a:rPr lang="en-US" sz="2400" b="1" dirty="0">
                <a:solidFill>
                  <a:schemeClr val="bg1"/>
                </a:solidFill>
              </a:rPr>
              <a:t>Hebrews 12:22 </a:t>
            </a:r>
            <a:r>
              <a:rPr lang="en-US" dirty="0">
                <a:solidFill>
                  <a:schemeClr val="bg1"/>
                </a:solidFill>
              </a:rPr>
              <a:t>But you have come to Mount Zion and to the city of the living God, the heavenly Jerusalem, to an innumerable company of angels,</a:t>
            </a:r>
          </a:p>
          <a:p>
            <a:r>
              <a:rPr lang="en-US" dirty="0">
                <a:solidFill>
                  <a:schemeClr val="bg1"/>
                </a:solidFill>
              </a:rPr>
              <a:t> 23 to the general assembly and church of the firstborn who are registered in heaven, to God the Judge of all, to the spirits of just men made perfect.</a:t>
            </a:r>
          </a:p>
        </p:txBody>
      </p:sp>
    </p:spTree>
    <p:extLst>
      <p:ext uri="{BB962C8B-B14F-4D97-AF65-F5344CB8AC3E}">
        <p14:creationId xmlns:p14="http://schemas.microsoft.com/office/powerpoint/2010/main" val="1897372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A97C5F6-C7A6-1A44-D00A-30BF660BD0CE}"/>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BD48976E-56B1-1ADA-B466-F1D3ECC378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059" y="3702082"/>
            <a:ext cx="4854387" cy="254855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957B02F-11D3-5762-4E8D-26501A3DF585}"/>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5" name="TextBox 4">
            <a:extLst>
              <a:ext uri="{FF2B5EF4-FFF2-40B4-BE49-F238E27FC236}">
                <a16:creationId xmlns:a16="http://schemas.microsoft.com/office/drawing/2014/main" id="{8126B873-19B1-FB58-0F86-223AD07D2944}"/>
              </a:ext>
            </a:extLst>
          </p:cNvPr>
          <p:cNvSpPr txBox="1"/>
          <p:nvPr/>
        </p:nvSpPr>
        <p:spPr>
          <a:xfrm>
            <a:off x="510987" y="1344705"/>
            <a:ext cx="7548283" cy="132343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chemeClr val="accent4">
                    <a:lumMod val="20000"/>
                    <a:lumOff val="80000"/>
                  </a:schemeClr>
                </a:solidFill>
                <a:effectLst/>
                <a:uLnTx/>
                <a:uFillTx/>
                <a:latin typeface="Franklin Gothic Demi" panose="020B0703020102020204" pitchFamily="34" charset="0"/>
              </a:rPr>
              <a:t>Come To The Mountain To Learn God’s Will For Your Life.</a:t>
            </a:r>
          </a:p>
        </p:txBody>
      </p:sp>
    </p:spTree>
    <p:extLst>
      <p:ext uri="{BB962C8B-B14F-4D97-AF65-F5344CB8AC3E}">
        <p14:creationId xmlns:p14="http://schemas.microsoft.com/office/powerpoint/2010/main" val="1650903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8F8296-87BD-75B6-B9E9-B0190469642A}"/>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CA487932-5B77-B6F9-FC7C-7BCB1651D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059" y="3702082"/>
            <a:ext cx="4854387" cy="254855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08AAF07-062E-29A1-D752-DCD695E80E2D}"/>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0E13BCDD-767D-1651-0469-56AAF45D64D9}"/>
              </a:ext>
            </a:extLst>
          </p:cNvPr>
          <p:cNvSpPr txBox="1"/>
          <p:nvPr/>
        </p:nvSpPr>
        <p:spPr>
          <a:xfrm>
            <a:off x="555812" y="1407457"/>
            <a:ext cx="8077200" cy="1323439"/>
          </a:xfrm>
          <a:prstGeom prst="rect">
            <a:avLst/>
          </a:prstGeom>
          <a:noFill/>
        </p:spPr>
        <p:txBody>
          <a:bodyPr wrap="square">
            <a:spAutoFit/>
          </a:bodyPr>
          <a:lstStyle/>
          <a:p>
            <a:pPr algn="ct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1.)  We must look to the church   Heb. 12:23</a:t>
            </a:r>
            <a:endParaRPr lang="en-US" sz="4000" dirty="0">
              <a:solidFill>
                <a:schemeClr val="accent4">
                  <a:lumMod val="20000"/>
                  <a:lumOff val="80000"/>
                </a:schemeClr>
              </a:solidFill>
              <a:latin typeface="Franklin Gothic Book" panose="020B0503020102020204" pitchFamily="34" charset="0"/>
            </a:endParaRPr>
          </a:p>
        </p:txBody>
      </p:sp>
    </p:spTree>
    <p:extLst>
      <p:ext uri="{BB962C8B-B14F-4D97-AF65-F5344CB8AC3E}">
        <p14:creationId xmlns:p14="http://schemas.microsoft.com/office/powerpoint/2010/main" val="1629657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34E26F-71FE-00D3-D1BD-AD45F0720CF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9F10843E-0978-BC56-724D-FBAC7FEB5544}"/>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5" name="TextBox 4">
            <a:extLst>
              <a:ext uri="{FF2B5EF4-FFF2-40B4-BE49-F238E27FC236}">
                <a16:creationId xmlns:a16="http://schemas.microsoft.com/office/drawing/2014/main" id="{BD643742-A0E5-0D9E-06F6-1CA90699DA63}"/>
              </a:ext>
            </a:extLst>
          </p:cNvPr>
          <p:cNvSpPr txBox="1"/>
          <p:nvPr/>
        </p:nvSpPr>
        <p:spPr>
          <a:xfrm>
            <a:off x="313766" y="1147482"/>
            <a:ext cx="8426822" cy="5252335"/>
          </a:xfrm>
          <a:prstGeom prst="rect">
            <a:avLst/>
          </a:prstGeom>
          <a:noFill/>
        </p:spPr>
        <p:txBody>
          <a:bodyPr wrap="square">
            <a:spAutoFit/>
          </a:bodyPr>
          <a:lstStyle/>
          <a:p>
            <a:pPr marL="342900" marR="0" indent="-342900">
              <a:lnSpc>
                <a:spcPct val="115000"/>
              </a:lnSpc>
              <a:spcAft>
                <a:spcPts val="1000"/>
              </a:spcAft>
              <a:buFont typeface="Arial" panose="020B0604020202020204" pitchFamily="34" charset="0"/>
              <a:buChar char="•"/>
            </a:pPr>
            <a:r>
              <a:rPr lang="en-US" sz="22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Interesting  comparison between the </a:t>
            </a:r>
            <a:r>
              <a:rPr lang="en-US" sz="22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literal Mt Zion</a:t>
            </a:r>
            <a:r>
              <a:rPr lang="en-US" sz="22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of the OT. and this </a:t>
            </a:r>
            <a:r>
              <a:rPr lang="en-US" sz="22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figurative </a:t>
            </a:r>
            <a:r>
              <a:rPr lang="en-US" sz="2200" u="sng" dirty="0" err="1">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Mt.Zion</a:t>
            </a:r>
            <a:r>
              <a:rPr lang="en-US" sz="22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of the NT. </a:t>
            </a:r>
            <a:endParaRPr lang="en-US" sz="22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15000"/>
              </a:lnSpc>
              <a:spcAft>
                <a:spcPts val="1000"/>
              </a:spcAft>
              <a:buFont typeface="Arial" panose="020B0604020202020204" pitchFamily="34" charset="0"/>
              <a:buChar char="•"/>
            </a:pPr>
            <a:r>
              <a:rPr lang="en-US"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Mt. Zion was in the best part of the world. - </a:t>
            </a:r>
            <a:r>
              <a:rPr lang="en-US" sz="22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land of </a:t>
            </a:r>
            <a:r>
              <a:rPr lang="en-US" sz="22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milk and honey</a:t>
            </a:r>
            <a:r>
              <a:rPr lang="en-US"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p>
          <a:p>
            <a:pPr marL="342900" marR="0" indent="-342900">
              <a:lnSpc>
                <a:spcPct val="115000"/>
              </a:lnSpc>
              <a:spcAft>
                <a:spcPts val="1000"/>
              </a:spcAft>
              <a:buFont typeface="Arial" panose="020B0604020202020204" pitchFamily="34" charset="0"/>
              <a:buChar char="•"/>
            </a:pPr>
            <a:r>
              <a:rPr lang="en-US" sz="2200" dirty="0">
                <a:solidFill>
                  <a:schemeClr val="bg1"/>
                </a:solidFill>
                <a:latin typeface="Arial" panose="020B0604020202020204" pitchFamily="34" charset="0"/>
                <a:ea typeface="Calibri" panose="020F0502020204030204" pitchFamily="34" charset="0"/>
                <a:cs typeface="Times New Roman" panose="02020603050405020304" pitchFamily="18" charset="0"/>
              </a:rPr>
              <a:t>I</a:t>
            </a:r>
            <a:r>
              <a:rPr lang="en-US"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 was in the best part of that land-The territory of Judah. </a:t>
            </a:r>
          </a:p>
          <a:p>
            <a:pPr marL="342900" marR="0" indent="-342900">
              <a:lnSpc>
                <a:spcPct val="115000"/>
              </a:lnSpc>
              <a:spcAft>
                <a:spcPts val="1000"/>
              </a:spcAft>
              <a:buFont typeface="Arial" panose="020B0604020202020204" pitchFamily="34" charset="0"/>
              <a:buChar char="•"/>
            </a:pPr>
            <a:r>
              <a:rPr lang="en-US"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It was in the best part of that territory-  In Jerusalem. It was in the best part of Jerusalem. Where David built that fortress . </a:t>
            </a:r>
            <a:endParaRPr lang="en-US" sz="2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15000"/>
              </a:lnSpc>
              <a:spcAft>
                <a:spcPts val="1000"/>
              </a:spcAft>
              <a:buFont typeface="Arial" panose="020B0604020202020204" pitchFamily="34" charset="0"/>
              <a:buChar char="•"/>
            </a:pPr>
            <a:r>
              <a:rPr lang="en-US" sz="2200" b="1"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So when we look at Mt. Zion it is the best of the best</a:t>
            </a:r>
            <a:r>
              <a:rPr lang="en-US" sz="2200" b="1"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The choicest place. Where God chose to locate his name. Where the one (David) who was after God’s own heart, chose to locate his home. And the Hebrews writer makes that synonymous with the church. </a:t>
            </a:r>
            <a:endParaRPr lang="en-US" sz="2200" b="1"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31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F64E2B3-385D-0A85-268A-D317E72AAA2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DA54EE8-61F6-1156-6A4E-91426CBD068F}"/>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5" name="TextBox 4">
            <a:extLst>
              <a:ext uri="{FF2B5EF4-FFF2-40B4-BE49-F238E27FC236}">
                <a16:creationId xmlns:a16="http://schemas.microsoft.com/office/drawing/2014/main" id="{47001EA7-12E2-EDFA-B26E-F3BBF3C25537}"/>
              </a:ext>
            </a:extLst>
          </p:cNvPr>
          <p:cNvSpPr txBox="1"/>
          <p:nvPr/>
        </p:nvSpPr>
        <p:spPr>
          <a:xfrm>
            <a:off x="806824" y="1721224"/>
            <a:ext cx="7745505" cy="2603341"/>
          </a:xfrm>
          <a:prstGeom prst="rect">
            <a:avLst/>
          </a:prstGeom>
          <a:noFill/>
        </p:spPr>
        <p:txBody>
          <a:bodyPr wrap="square">
            <a:spAutoFit/>
          </a:bodyPr>
          <a:lstStyle/>
          <a:p>
            <a:pPr marR="0">
              <a:lnSpc>
                <a:spcPct val="115000"/>
              </a:lnSpc>
              <a:spcAft>
                <a:spcPts val="1000"/>
              </a:spcAft>
            </a:pPr>
            <a:r>
              <a:rPr lang="en-US" sz="3600" b="1"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rPr>
              <a:t>Mt 16:18 "And I also say to you that you are Peter, and on this rock I will build My church, and the gates of Hades shall not prevail against it.</a:t>
            </a:r>
          </a:p>
        </p:txBody>
      </p:sp>
    </p:spTree>
    <p:extLst>
      <p:ext uri="{BB962C8B-B14F-4D97-AF65-F5344CB8AC3E}">
        <p14:creationId xmlns:p14="http://schemas.microsoft.com/office/powerpoint/2010/main" val="210379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542793-87BA-7279-E84A-7BB4E81DDD1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EFF8F9C-4CD6-E365-F874-590FAD68C4D3}"/>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CFE855C2-6A37-E317-CF33-3D1E33317E25}"/>
              </a:ext>
            </a:extLst>
          </p:cNvPr>
          <p:cNvSpPr txBox="1"/>
          <p:nvPr/>
        </p:nvSpPr>
        <p:spPr>
          <a:xfrm>
            <a:off x="1398491" y="2037911"/>
            <a:ext cx="5755343" cy="4166462"/>
          </a:xfrm>
          <a:prstGeom prst="rect">
            <a:avLst/>
          </a:prstGeom>
          <a:noFill/>
        </p:spPr>
        <p:txBody>
          <a:bodyPr wrap="square">
            <a:spAutoFit/>
          </a:bodyPr>
          <a:lstStyle/>
          <a:p>
            <a:pPr marL="0" marR="0">
              <a:lnSpc>
                <a:spcPct val="115000"/>
              </a:lnSpc>
              <a:spcAft>
                <a:spcPts val="1000"/>
              </a:spcAft>
              <a:buNone/>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Christ, we have:</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all spiritual blessings.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Eph1:3</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Christ we are chosen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Eph.1:4</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Christ we have redemption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Eph.1:7</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thru his blood , the forgiveness of sins,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In Christ we have an inheritance,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Eph.1:10-11</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a seal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Eph1:13</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a seat in heaven,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Eph.2:6.</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the kindness of God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Eph.2:7</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good works to do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Eph.2:10</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nearness to God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Eph.2:13.</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a promise,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Eph.3:6.</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We have boldness and access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 3:12.</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And we have forgiveness </a:t>
            </a:r>
            <a:r>
              <a:rPr lang="en-US" sz="16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Eph. 4:32.</a:t>
            </a:r>
            <a:r>
              <a:rPr lang="en-US" sz="1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2F086A0-894F-D350-E639-4B08DD480064}"/>
              </a:ext>
            </a:extLst>
          </p:cNvPr>
          <p:cNvSpPr txBox="1"/>
          <p:nvPr/>
        </p:nvSpPr>
        <p:spPr>
          <a:xfrm>
            <a:off x="564775" y="1021976"/>
            <a:ext cx="8005483" cy="708912"/>
          </a:xfrm>
          <a:prstGeom prst="rect">
            <a:avLst/>
          </a:prstGeom>
          <a:noFill/>
        </p:spPr>
        <p:txBody>
          <a:bodyPr wrap="square">
            <a:spAutoFit/>
          </a:bodyPr>
          <a:lstStyle/>
          <a:p>
            <a:pPr marL="0" marR="0">
              <a:lnSpc>
                <a:spcPct val="115000"/>
              </a:lnSpc>
              <a:spcAft>
                <a:spcPts val="1000"/>
              </a:spcAft>
            </a:pPr>
            <a:r>
              <a:rPr lang="en-US" sz="18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Today God meets with the redeemed, Christians, in the church of His son.</a:t>
            </a:r>
            <a:r>
              <a:rPr lang="en-US" sz="18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Look at Ephesians, which shows us what we have in Christ. </a:t>
            </a:r>
            <a:endParaRPr lang="en-US" sz="1200" dirty="0">
              <a:solidFill>
                <a:schemeClr val="accent4">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927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8E1596-4113-A268-BD89-1278FC37AA33}"/>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41D5D725-9EFD-E6E2-35E8-AD41CC6145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059" y="3702082"/>
            <a:ext cx="4854387" cy="254855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E4D8433-AE99-12A6-D8FD-85898AA49C22}"/>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660B49A9-5B57-73EC-F312-48086AE3E7F7}"/>
              </a:ext>
            </a:extLst>
          </p:cNvPr>
          <p:cNvSpPr txBox="1"/>
          <p:nvPr/>
        </p:nvSpPr>
        <p:spPr>
          <a:xfrm>
            <a:off x="645459" y="1577788"/>
            <a:ext cx="7844117" cy="1323439"/>
          </a:xfrm>
          <a:prstGeom prst="rect">
            <a:avLst/>
          </a:prstGeom>
          <a:noFill/>
        </p:spPr>
        <p:txBody>
          <a:bodyPr wrap="square">
            <a:spAutoFit/>
          </a:bodyPr>
          <a:lstStyle/>
          <a:p>
            <a:pPr algn="ct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2.)   So we must look to the Christ.</a:t>
            </a: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cs typeface="Arial" panose="020B0604020202020204" pitchFamily="34" charset="0"/>
              </a:rPr>
              <a:t>    </a:t>
            </a:r>
            <a:r>
              <a:rPr lang="en-US" sz="4000" b="1" dirty="0">
                <a:solidFill>
                  <a:schemeClr val="accent4">
                    <a:lumMod val="20000"/>
                    <a:lumOff val="80000"/>
                  </a:schemeClr>
                </a:solidFill>
                <a:effectLst/>
                <a:latin typeface="Franklin Gothic Book" panose="020B0503020102020204" pitchFamily="34" charset="0"/>
                <a:ea typeface="Calibri" panose="020F0502020204030204" pitchFamily="34" charset="0"/>
              </a:rPr>
              <a:t>Heb.12:24</a:t>
            </a:r>
            <a:endParaRPr lang="en-US" sz="4000" dirty="0">
              <a:solidFill>
                <a:schemeClr val="accent4">
                  <a:lumMod val="20000"/>
                  <a:lumOff val="80000"/>
                </a:schemeClr>
              </a:solidFill>
              <a:latin typeface="Franklin Gothic Book" panose="020B0503020102020204" pitchFamily="34" charset="0"/>
            </a:endParaRPr>
          </a:p>
        </p:txBody>
      </p:sp>
    </p:spTree>
    <p:extLst>
      <p:ext uri="{BB962C8B-B14F-4D97-AF65-F5344CB8AC3E}">
        <p14:creationId xmlns:p14="http://schemas.microsoft.com/office/powerpoint/2010/main" val="310626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48014E-4B66-2B73-B75F-CE84E6205910}"/>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8C089D9F-B180-26AB-396F-B36B63C22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7757" y="4881310"/>
            <a:ext cx="3419383" cy="1795176"/>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C7C9A67-A02E-944D-BD3B-147BBA8E81D2}"/>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4" name="TextBox 3">
            <a:extLst>
              <a:ext uri="{FF2B5EF4-FFF2-40B4-BE49-F238E27FC236}">
                <a16:creationId xmlns:a16="http://schemas.microsoft.com/office/drawing/2014/main" id="{EE42F672-F81F-0346-DC0C-73082C69F81C}"/>
              </a:ext>
            </a:extLst>
          </p:cNvPr>
          <p:cNvSpPr txBox="1"/>
          <p:nvPr/>
        </p:nvSpPr>
        <p:spPr>
          <a:xfrm>
            <a:off x="645459" y="1335741"/>
            <a:ext cx="7844117" cy="3175165"/>
          </a:xfrm>
          <a:prstGeom prst="rect">
            <a:avLst/>
          </a:prstGeom>
          <a:noFill/>
        </p:spPr>
        <p:txBody>
          <a:bodyPr wrap="square">
            <a:spAutoFit/>
          </a:bodyPr>
          <a:lstStyle/>
          <a:p>
            <a:pPr marR="0" lvl="0">
              <a:lnSpc>
                <a:spcPct val="115000"/>
              </a:lnSpc>
            </a:pPr>
            <a:r>
              <a:rPr lang="en-US" sz="36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Hebrews tells us that Christ gives us</a:t>
            </a:r>
          </a:p>
          <a:p>
            <a:pPr marL="342900" marR="0" lvl="0" indent="-342900">
              <a:lnSpc>
                <a:spcPct val="115000"/>
              </a:lnSpc>
              <a:buFont typeface="Symbol" panose="05050102010706020507" pitchFamily="18" charset="2"/>
              <a:buChar char=""/>
            </a:pPr>
            <a:r>
              <a:rPr lang="en-US" sz="2800" dirty="0">
                <a:solidFill>
                  <a:schemeClr val="bg1"/>
                </a:solidFill>
                <a:latin typeface="Arial" panose="020B0604020202020204" pitchFamily="34" charset="0"/>
                <a:ea typeface="Calibri" panose="020F0502020204030204" pitchFamily="34" charset="0"/>
                <a:cs typeface="Times New Roman" panose="02020603050405020304" pitchFamily="18" charset="0"/>
              </a:rPr>
              <a:t>A</a:t>
            </a: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better hope </a:t>
            </a:r>
            <a:r>
              <a:rPr lang="en-US" sz="28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Heb.7:19</a:t>
            </a: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 better covenant </a:t>
            </a:r>
            <a:r>
              <a:rPr lang="en-US" sz="28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Heb.8:6</a:t>
            </a: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 better possession, </a:t>
            </a:r>
            <a:r>
              <a:rPr lang="en-US" sz="28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Heb.10:34</a:t>
            </a: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buFont typeface="Symbol" panose="05050102010706020507" pitchFamily="18" charset="2"/>
              <a:buChar char=""/>
            </a:pP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 better country, </a:t>
            </a:r>
            <a:r>
              <a:rPr lang="en-US" sz="28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Heb.11:16</a:t>
            </a: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Aft>
                <a:spcPts val="1000"/>
              </a:spcAft>
              <a:buFont typeface="Symbol" panose="05050102010706020507" pitchFamily="18" charset="2"/>
              <a:buChar char=""/>
            </a:pP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And a better resurrection, </a:t>
            </a:r>
            <a:r>
              <a:rPr lang="en-US" sz="28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Heb.11:35</a:t>
            </a:r>
            <a:r>
              <a:rPr lang="en-US" sz="28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r>
              <a:rPr lang="en-US" sz="28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9964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36F05C-1081-9F7F-FE71-45C1E72E3852}"/>
            </a:ext>
          </a:extLst>
        </p:cNvPr>
        <p:cNvGrpSpPr/>
        <p:nvPr/>
      </p:nvGrpSpPr>
      <p:grpSpPr>
        <a:xfrm>
          <a:off x="0" y="0"/>
          <a:ext cx="0" cy="0"/>
          <a:chOff x="0" y="0"/>
          <a:chExt cx="0" cy="0"/>
        </a:xfrm>
      </p:grpSpPr>
      <p:pic>
        <p:nvPicPr>
          <p:cNvPr id="1026" name="Picture 2" descr="Mount Moriah Goshen at Chad Espinoza blog">
            <a:extLst>
              <a:ext uri="{FF2B5EF4-FFF2-40B4-BE49-F238E27FC236}">
                <a16:creationId xmlns:a16="http://schemas.microsoft.com/office/drawing/2014/main" id="{2D39760A-6C2C-11EF-4754-3B1B2A9C6B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7757" y="4881310"/>
            <a:ext cx="3419383" cy="1795176"/>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BE4B0AA-62E1-4C01-48BF-CAE4C3C3B12E}"/>
              </a:ext>
            </a:extLst>
          </p:cNvPr>
          <p:cNvSpPr txBox="1"/>
          <p:nvPr/>
        </p:nvSpPr>
        <p:spPr>
          <a:xfrm>
            <a:off x="0" y="233081"/>
            <a:ext cx="9143999" cy="646331"/>
          </a:xfrm>
          <a:prstGeom prst="rect">
            <a:avLst/>
          </a:prstGeom>
          <a:noFill/>
        </p:spPr>
        <p:txBody>
          <a:bodyPr wrap="square" rtlCol="0">
            <a:spAutoFit/>
          </a:bodyPr>
          <a:lstStyle/>
          <a:p>
            <a:pPr algn="ctr"/>
            <a:r>
              <a:rPr lang="en-US" sz="3600" dirty="0">
                <a:solidFill>
                  <a:schemeClr val="bg1"/>
                </a:solidFill>
              </a:rPr>
              <a:t>Come To The Mountain To Learn God’s Wi</a:t>
            </a:r>
            <a:r>
              <a:rPr lang="en-US" sz="3200" dirty="0">
                <a:solidFill>
                  <a:schemeClr val="bg1"/>
                </a:solidFill>
              </a:rPr>
              <a:t>ll</a:t>
            </a:r>
          </a:p>
        </p:txBody>
      </p:sp>
      <p:sp>
        <p:nvSpPr>
          <p:cNvPr id="5" name="TextBox 4">
            <a:extLst>
              <a:ext uri="{FF2B5EF4-FFF2-40B4-BE49-F238E27FC236}">
                <a16:creationId xmlns:a16="http://schemas.microsoft.com/office/drawing/2014/main" id="{0B158003-B7D2-559B-DC47-4637B634C89D}"/>
              </a:ext>
            </a:extLst>
          </p:cNvPr>
          <p:cNvSpPr txBox="1"/>
          <p:nvPr/>
        </p:nvSpPr>
        <p:spPr>
          <a:xfrm>
            <a:off x="528918" y="995082"/>
            <a:ext cx="8198222" cy="4316438"/>
          </a:xfrm>
          <a:prstGeom prst="rect">
            <a:avLst/>
          </a:prstGeom>
          <a:noFill/>
        </p:spPr>
        <p:txBody>
          <a:bodyPr wrap="square">
            <a:spAutoFit/>
          </a:bodyPr>
          <a:lstStyle/>
          <a:p>
            <a:pPr marL="0" marR="0">
              <a:lnSpc>
                <a:spcPct val="115000"/>
              </a:lnSpc>
              <a:spcAft>
                <a:spcPts val="1000"/>
              </a:spcAft>
              <a:buNone/>
            </a:pPr>
            <a:r>
              <a:rPr lang="en-US" sz="36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Christ gives us </a:t>
            </a:r>
            <a:r>
              <a:rPr lang="en-US" sz="3600" u="sng"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a NEW Covenant</a:t>
            </a:r>
            <a:r>
              <a:rPr lang="en-US" sz="3600" dirty="0">
                <a:solidFill>
                  <a:schemeClr val="accent4">
                    <a:lumMod val="20000"/>
                    <a:lumOff val="80000"/>
                  </a:schemeClr>
                </a:solidFill>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15000"/>
              </a:lnSpc>
              <a:spcAft>
                <a:spcPts val="1000"/>
              </a:spcAft>
              <a:buNone/>
            </a:pP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The Hebrews writer calls it a better covenant </a:t>
            </a:r>
            <a:r>
              <a:rPr lang="en-US" sz="24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ch7:22</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It is an </a:t>
            </a:r>
            <a:r>
              <a:rPr lang="en-US" sz="24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eternal covenant</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Heb.13:20</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15000"/>
              </a:lnSpc>
              <a:spcAft>
                <a:spcPts val="1000"/>
              </a:spcAft>
            </a:pP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It is a </a:t>
            </a:r>
            <a:r>
              <a:rPr lang="en-US" sz="24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NEW</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covenant  and in </a:t>
            </a:r>
            <a:r>
              <a:rPr lang="en-US" sz="24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9:15</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a:t>
            </a:r>
          </a:p>
          <a:p>
            <a:pPr marL="0" marR="0">
              <a:lnSpc>
                <a:spcPct val="115000"/>
              </a:lnSpc>
              <a:spcAft>
                <a:spcPts val="1000"/>
              </a:spcAft>
            </a:pPr>
            <a:r>
              <a:rPr lang="en-US" sz="24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It is a different kind of covenant</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 One that is </a:t>
            </a:r>
            <a:r>
              <a:rPr lang="en-US" sz="2400"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written on our hearts</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r>
              <a:rPr lang="en-US" sz="24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Heb.8:10</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p>
          <a:p>
            <a:pPr marL="0" marR="0">
              <a:lnSpc>
                <a:spcPct val="115000"/>
              </a:lnSpc>
              <a:spcAft>
                <a:spcPts val="1000"/>
              </a:spcAft>
            </a:pP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It was a covenant requiring the blood and death of Jesus </a:t>
            </a:r>
            <a:r>
              <a:rPr lang="en-US" sz="2400" b="1" u="sng"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Heb.9:17-20</a:t>
            </a:r>
            <a:r>
              <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90847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496</TotalTime>
  <Words>1015</Words>
  <Application>Microsoft Office PowerPoint</Application>
  <PresentationFormat>On-screen Show (4:3)</PresentationFormat>
  <Paragraphs>67</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Franklin Gothic Book</vt:lpstr>
      <vt:lpstr>Franklin Gothic Demi</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ecurb hastings</dc:creator>
  <cp:lastModifiedBy>ecurb hastings</cp:lastModifiedBy>
  <cp:revision>4</cp:revision>
  <dcterms:created xsi:type="dcterms:W3CDTF">2025-06-03T01:25:21Z</dcterms:created>
  <dcterms:modified xsi:type="dcterms:W3CDTF">2025-06-07T19:57:10Z</dcterms:modified>
</cp:coreProperties>
</file>