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44" r:id="rId3"/>
    <p:sldMasterId id="2147483828" r:id="rId4"/>
    <p:sldMasterId id="2147483840" r:id="rId5"/>
  </p:sldMasterIdLst>
  <p:sldIdLst>
    <p:sldId id="265" r:id="rId6"/>
    <p:sldId id="555" r:id="rId7"/>
    <p:sldId id="531" r:id="rId8"/>
    <p:sldId id="534" r:id="rId9"/>
    <p:sldId id="436" r:id="rId10"/>
    <p:sldId id="447" r:id="rId11"/>
    <p:sldId id="456" r:id="rId12"/>
    <p:sldId id="508" r:id="rId13"/>
    <p:sldId id="503" r:id="rId14"/>
    <p:sldId id="458" r:id="rId15"/>
    <p:sldId id="459" r:id="rId16"/>
    <p:sldId id="460" r:id="rId17"/>
    <p:sldId id="462" r:id="rId18"/>
    <p:sldId id="463" r:id="rId19"/>
    <p:sldId id="467" r:id="rId20"/>
    <p:sldId id="466" r:id="rId21"/>
    <p:sldId id="504" r:id="rId22"/>
    <p:sldId id="548" r:id="rId23"/>
    <p:sldId id="468" r:id="rId24"/>
    <p:sldId id="516" r:id="rId25"/>
    <p:sldId id="476" r:id="rId26"/>
    <p:sldId id="473" r:id="rId27"/>
    <p:sldId id="512" r:id="rId28"/>
    <p:sldId id="477" r:id="rId29"/>
    <p:sldId id="478" r:id="rId30"/>
    <p:sldId id="472" r:id="rId31"/>
    <p:sldId id="492" r:id="rId32"/>
    <p:sldId id="494" r:id="rId33"/>
    <p:sldId id="480" r:id="rId34"/>
    <p:sldId id="495" r:id="rId35"/>
    <p:sldId id="471" r:id="rId36"/>
    <p:sldId id="549" r:id="rId37"/>
    <p:sldId id="550" r:id="rId38"/>
    <p:sldId id="551" r:id="rId39"/>
    <p:sldId id="552" r:id="rId40"/>
    <p:sldId id="553" r:id="rId41"/>
    <p:sldId id="547" r:id="rId42"/>
    <p:sldId id="55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nMtM1KC5bfnqDRIZmKODg==" hashData="r+ygiJrZEOIA/bhIHfl1zzqsTjNlViQ5yUgiI6P7YSW11GjSJInqaWjEx6mRR1LPnpOulmlofXm/81wzrBXIH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0F0FFD"/>
    <a:srgbClr val="EAEAEA"/>
    <a:srgbClr val="3366FF"/>
    <a:srgbClr val="1F497D"/>
    <a:srgbClr val="DEDEDE"/>
    <a:srgbClr val="A6A6A6"/>
    <a:srgbClr val="FDEADA"/>
    <a:srgbClr val="F5F5F5"/>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2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5368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78781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67729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56966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7960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97941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2832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43406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78660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99991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838963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67859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39014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44970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17447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7834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7410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2256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30177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29284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343175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58559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60244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09301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671046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392859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448327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23037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0409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17149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91571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673678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8495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48745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21688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346063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85018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301308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983319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97567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360297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2818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41854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5/4/2025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13726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pPr/>
              <a:t>5/4/2025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591E1F-A0F5-40CD-A4FF-6D865D44E276}"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pPr/>
              <a:t>5/4/2025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8129599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5418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5/4/2025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50655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5/4/2025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1029640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bible_open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762000" y="685800"/>
            <a:ext cx="7545549" cy="5691827"/>
          </a:xfrm>
          <a:prstGeom prst="rect">
            <a:avLst/>
          </a:prstGeom>
          <a:noFill/>
        </p:spPr>
      </p:pic>
      <p:sp>
        <p:nvSpPr>
          <p:cNvPr id="5" name="Rectangle 4"/>
          <p:cNvSpPr/>
          <p:nvPr/>
        </p:nvSpPr>
        <p:spPr>
          <a:xfrm>
            <a:off x="1676400" y="1981200"/>
            <a:ext cx="2667000"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itchFamily="34" charset="0"/>
                <a:cs typeface="Arial" pitchFamily="34" charset="0"/>
              </a:rPr>
              <a:t>Job was the greatest and most widely known man in his part of the world.</a:t>
            </a:r>
          </a:p>
          <a:p>
            <a:endParaRPr lang="en-US" sz="2000" dirty="0">
              <a:solidFill>
                <a:schemeClr val="tx1"/>
              </a:solidFill>
              <a:latin typeface="Arial" pitchFamily="34" charset="0"/>
              <a:cs typeface="Arial" pitchFamily="34" charset="0"/>
            </a:endParaRPr>
          </a:p>
          <a:p>
            <a:r>
              <a:rPr lang="en-US" sz="2000" dirty="0">
                <a:solidFill>
                  <a:schemeClr val="tx1"/>
                </a:solidFill>
                <a:latin typeface="Arial" pitchFamily="34" charset="0"/>
                <a:cs typeface="Arial" pitchFamily="34" charset="0"/>
              </a:rPr>
              <a:t>He was a wealthy patriarch with vast herds, camels, oxen, many servants, and a family of 10 children.</a:t>
            </a:r>
          </a:p>
          <a:p>
            <a:pPr algn="just"/>
            <a:endParaRPr lang="en-US" dirty="0">
              <a:solidFill>
                <a:schemeClr val="tx1"/>
              </a:solidFill>
              <a:latin typeface="Arial" pitchFamily="34" charset="0"/>
              <a:cs typeface="Arial" pitchFamily="34" charset="0"/>
            </a:endParaRPr>
          </a:p>
        </p:txBody>
      </p:sp>
      <p:pic>
        <p:nvPicPr>
          <p:cNvPr id="9219" name="Picture 3" descr="C:\Users\sheila\Desktop\BIBLE STUDY\ULTIMATE Royality Free\1-Bib Pics-Ot\Job\Jobs prosperity 1366-18-Job 31_8.jpg"/>
          <p:cNvPicPr>
            <a:picLocks noChangeAspect="1" noChangeArrowheads="1"/>
          </p:cNvPicPr>
          <p:nvPr/>
        </p:nvPicPr>
        <p:blipFill>
          <a:blip r:embed="rId4" cstate="print"/>
          <a:srcRect l="22500" r="29167" b="5404"/>
          <a:stretch>
            <a:fillRect/>
          </a:stretch>
        </p:blipFill>
        <p:spPr bwMode="auto">
          <a:xfrm>
            <a:off x="4648200" y="1219200"/>
            <a:ext cx="2835524" cy="3962400"/>
          </a:xfrm>
          <a:prstGeom prst="rect">
            <a:avLst/>
          </a:prstGeom>
          <a:ln>
            <a:noFill/>
          </a:ln>
          <a:effectLst>
            <a:softEdge rad="112500"/>
          </a:effectLst>
        </p:spPr>
      </p:pic>
      <p:sp>
        <p:nvSpPr>
          <p:cNvPr id="6" name="Rectangle 5"/>
          <p:cNvSpPr/>
          <p:nvPr/>
        </p:nvSpPr>
        <p:spPr>
          <a:xfrm>
            <a:off x="2057400" y="914400"/>
            <a:ext cx="1905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i="1" dirty="0">
                <a:solidFill>
                  <a:schemeClr val="tx1"/>
                </a:solidFill>
                <a:latin typeface="Times New Roman" pitchFamily="18" charset="0"/>
                <a:cs typeface="Times New Roman" pitchFamily="18" charset="0"/>
              </a:rPr>
              <a:t>Job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bible_open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762000" y="685800"/>
            <a:ext cx="7545549" cy="5691827"/>
          </a:xfrm>
          <a:prstGeom prst="rect">
            <a:avLst/>
          </a:prstGeom>
          <a:noFill/>
        </p:spPr>
      </p:pic>
      <p:pic>
        <p:nvPicPr>
          <p:cNvPr id="10" name="Picture 3" descr="C:\Users\sheila\Desktop\BIBLE STUDY\ULTIMATE Royality Free\1-Bib Pics-Ot\Job\Job 1153 vol 6-1022.jpg"/>
          <p:cNvPicPr>
            <a:picLocks noChangeAspect="1" noChangeArrowheads="1"/>
          </p:cNvPicPr>
          <p:nvPr/>
        </p:nvPicPr>
        <p:blipFill>
          <a:blip r:embed="rId4" cstate="print"/>
          <a:srcRect l="-447" r="15414"/>
          <a:stretch>
            <a:fillRect/>
          </a:stretch>
        </p:blipFill>
        <p:spPr bwMode="auto">
          <a:xfrm>
            <a:off x="1654629" y="2286000"/>
            <a:ext cx="2688771" cy="2971800"/>
          </a:xfrm>
          <a:prstGeom prst="rect">
            <a:avLst/>
          </a:prstGeom>
          <a:ln>
            <a:noFill/>
          </a:ln>
          <a:effectLst>
            <a:softEdge rad="112500"/>
          </a:effectLst>
        </p:spPr>
      </p:pic>
      <p:sp>
        <p:nvSpPr>
          <p:cNvPr id="11" name="Rectangle 10"/>
          <p:cNvSpPr/>
          <p:nvPr/>
        </p:nvSpPr>
        <p:spPr>
          <a:xfrm>
            <a:off x="4724400" y="1219200"/>
            <a:ext cx="2667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i="1" dirty="0">
                <a:solidFill>
                  <a:schemeClr val="tx1"/>
                </a:solidFill>
                <a:latin typeface="Times New Roman" pitchFamily="18" charset="0"/>
                <a:cs typeface="Times New Roman" pitchFamily="18" charset="0"/>
              </a:rPr>
              <a:t>Outline</a:t>
            </a:r>
          </a:p>
        </p:txBody>
      </p:sp>
      <p:sp>
        <p:nvSpPr>
          <p:cNvPr id="5" name="Rectangle 4"/>
          <p:cNvSpPr/>
          <p:nvPr/>
        </p:nvSpPr>
        <p:spPr>
          <a:xfrm>
            <a:off x="4724400" y="2514600"/>
            <a:ext cx="2590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Chapters 1, 2, 3</a:t>
            </a:r>
          </a:p>
          <a:p>
            <a:pPr algn="ctr"/>
            <a:endParaRPr lang="en-US" sz="1000" dirty="0">
              <a:solidFill>
                <a:schemeClr val="tx1"/>
              </a:solidFill>
              <a:latin typeface="Arial" pitchFamily="34" charset="0"/>
              <a:cs typeface="Arial" pitchFamily="34" charset="0"/>
            </a:endParaRPr>
          </a:p>
          <a:p>
            <a:pPr algn="ctr"/>
            <a:r>
              <a:rPr lang="en-US" sz="2800" dirty="0">
                <a:solidFill>
                  <a:schemeClr val="tx1"/>
                </a:solidFill>
                <a:latin typeface="Arial" pitchFamily="34" charset="0"/>
                <a:cs typeface="Arial" pitchFamily="34" charset="0"/>
              </a:rPr>
              <a:t>Job</a:t>
            </a:r>
          </a:p>
          <a:p>
            <a:pPr algn="ctr"/>
            <a:r>
              <a:rPr lang="en-US" sz="2800" dirty="0">
                <a:solidFill>
                  <a:schemeClr val="tx1"/>
                </a:solidFill>
                <a:latin typeface="Arial" pitchFamily="34" charset="0"/>
                <a:cs typeface="Arial" pitchFamily="34" charset="0"/>
              </a:rPr>
              <a:t>Is Confronted By Satan</a:t>
            </a:r>
          </a:p>
        </p:txBody>
      </p:sp>
      <p:sp>
        <p:nvSpPr>
          <p:cNvPr id="9" name="Rectangle 8"/>
          <p:cNvSpPr/>
          <p:nvPr/>
        </p:nvSpPr>
        <p:spPr>
          <a:xfrm>
            <a:off x="2057400" y="1066800"/>
            <a:ext cx="1905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i="1" dirty="0">
                <a:solidFill>
                  <a:schemeClr val="tx1"/>
                </a:solidFill>
                <a:latin typeface="Times New Roman" pitchFamily="18" charset="0"/>
                <a:cs typeface="Times New Roman" pitchFamily="18" charset="0"/>
              </a:rPr>
              <a:t>Job</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533400"/>
            <a:ext cx="8077200" cy="5867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C:\Users\sheila\Desktop\BIBLE STUDY\ULTIMATE Royality Free\1-Bib Pics-Ot\Job\Jobs prosperity 1366-18-Job 31_8.jpg"/>
          <p:cNvPicPr>
            <a:picLocks noChangeAspect="1" noChangeArrowheads="1"/>
          </p:cNvPicPr>
          <p:nvPr/>
        </p:nvPicPr>
        <p:blipFill>
          <a:blip r:embed="rId2" cstate="print"/>
          <a:srcRect l="15132" r="12920" b="-739"/>
          <a:stretch>
            <a:fillRect/>
          </a:stretch>
        </p:blipFill>
        <p:spPr bwMode="auto">
          <a:xfrm>
            <a:off x="838200" y="914400"/>
            <a:ext cx="5181600" cy="5105400"/>
          </a:xfrm>
          <a:prstGeom prst="rect">
            <a:avLst/>
          </a:prstGeom>
          <a:ln w="38100">
            <a:solidFill>
              <a:schemeClr val="tx1"/>
            </a:solidFill>
          </a:ln>
          <a:effectLst/>
        </p:spPr>
      </p:pic>
      <p:sp>
        <p:nvSpPr>
          <p:cNvPr id="9" name="Rectangle 8"/>
          <p:cNvSpPr/>
          <p:nvPr/>
        </p:nvSpPr>
        <p:spPr>
          <a:xfrm>
            <a:off x="5715000" y="1600200"/>
            <a:ext cx="2590800" cy="3962400"/>
          </a:xfrm>
          <a:prstGeom prst="rect">
            <a:avLst/>
          </a:prstGeom>
          <a:solidFill>
            <a:schemeClr val="bg1"/>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Job was not only wealthy but he was influential and known for his faithfulness to God.</a:t>
            </a:r>
          </a:p>
          <a:p>
            <a:pPr algn="ctr"/>
            <a:endParaRPr lang="en-US" sz="1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Satan accused Job of serving God only for physical gain.  God permitted Satan to test this accusation.  Job stood the test.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users\sheila\desktop\bible study\ultimate royality free\2-bible pics-nt\satan&amp;demons\Demon lonely7.jpg"/>
          <p:cNvPicPr>
            <a:picLocks noChangeAspect="1" noChangeArrowheads="1"/>
          </p:cNvPicPr>
          <p:nvPr/>
        </p:nvPicPr>
        <p:blipFill>
          <a:blip r:embed="rId3"/>
          <a:srcRect/>
          <a:stretch>
            <a:fillRect/>
          </a:stretch>
        </p:blipFill>
        <p:spPr bwMode="auto">
          <a:xfrm>
            <a:off x="-76200" y="0"/>
            <a:ext cx="9220200" cy="6915150"/>
          </a:xfrm>
          <a:prstGeom prst="rect">
            <a:avLst/>
          </a:prstGeom>
          <a:noFill/>
        </p:spPr>
      </p:pic>
      <p:sp>
        <p:nvSpPr>
          <p:cNvPr id="3" name="Horizontal Scroll 2"/>
          <p:cNvSpPr/>
          <p:nvPr/>
        </p:nvSpPr>
        <p:spPr>
          <a:xfrm>
            <a:off x="762000" y="609600"/>
            <a:ext cx="7467600" cy="2362200"/>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itchFamily="18" charset="0"/>
                <a:cs typeface="Times New Roman" pitchFamily="18" charset="0"/>
              </a:rPr>
              <a:t>I Peter 5:8</a:t>
            </a:r>
          </a:p>
          <a:p>
            <a:pPr algn="just"/>
            <a:r>
              <a:rPr lang="en-US" sz="2000" dirty="0">
                <a:solidFill>
                  <a:schemeClr val="tx1"/>
                </a:solidFill>
                <a:latin typeface="Times New Roman" pitchFamily="18" charset="0"/>
                <a:cs typeface="Times New Roman" pitchFamily="18" charset="0"/>
              </a:rPr>
              <a:t>“Be sober, be vigilant; because your adversary the devil, as a roaring lion, walketh about, seeking whom he may devour.”</a:t>
            </a:r>
          </a:p>
        </p:txBody>
      </p:sp>
      <p:sp>
        <p:nvSpPr>
          <p:cNvPr id="4" name="Horizontal Scroll 3"/>
          <p:cNvSpPr/>
          <p:nvPr/>
        </p:nvSpPr>
        <p:spPr>
          <a:xfrm>
            <a:off x="228600" y="76200"/>
            <a:ext cx="8686800" cy="3276600"/>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Job 1:7</a:t>
            </a:r>
          </a:p>
          <a:p>
            <a:pPr algn="just"/>
            <a:r>
              <a:rPr lang="en-US" sz="2800" dirty="0">
                <a:solidFill>
                  <a:schemeClr val="tx1"/>
                </a:solidFill>
                <a:latin typeface="Arial" panose="020B0604020202020204" pitchFamily="34" charset="0"/>
                <a:cs typeface="Arial" panose="020B0604020202020204" pitchFamily="34" charset="0"/>
              </a:rPr>
              <a:t>“And the LORD said unto Satan, Whence comest thou? Then Satan answered the LORD, and said, From going to and fro in the earth, and from walking up and down in it.”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85800"/>
            <a:ext cx="3200400" cy="4114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1</a:t>
            </a:r>
          </a:p>
          <a:p>
            <a:pPr algn="just"/>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11</a:t>
            </a:r>
            <a:r>
              <a:rPr lang="en-US" sz="2000" dirty="0">
                <a:solidFill>
                  <a:schemeClr val="tx1"/>
                </a:solidFill>
                <a:latin typeface="Times New Roman" pitchFamily="18" charset="0"/>
                <a:cs typeface="Times New Roman" pitchFamily="18" charset="0"/>
              </a:rPr>
              <a:t>[Satan said to God] put forth thine hand now, and touch all that he hath, and he will curse thee to thy face. </a:t>
            </a:r>
          </a:p>
          <a:p>
            <a:pPr algn="just"/>
            <a:r>
              <a:rPr lang="en-US" sz="2000" baseline="30000" dirty="0">
                <a:solidFill>
                  <a:schemeClr val="tx1"/>
                </a:solidFill>
                <a:latin typeface="Times New Roman" pitchFamily="18" charset="0"/>
                <a:cs typeface="Times New Roman" pitchFamily="18" charset="0"/>
              </a:rPr>
              <a:t>12</a:t>
            </a:r>
            <a:r>
              <a:rPr lang="en-US" sz="2000" dirty="0">
                <a:solidFill>
                  <a:schemeClr val="tx1"/>
                </a:solidFill>
                <a:latin typeface="Times New Roman" pitchFamily="18" charset="0"/>
                <a:cs typeface="Times New Roman" pitchFamily="18" charset="0"/>
              </a:rPr>
              <a:t>And the LORD said unto Satan, Behold, all that he hath is in thy power; only upon himself put not forth thine hand. So Satan went forth from the presence of the LORD.”</a:t>
            </a:r>
          </a:p>
        </p:txBody>
      </p:sp>
      <p:pic>
        <p:nvPicPr>
          <p:cNvPr id="13318" name="Picture 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4114800" y="0"/>
            <a:ext cx="50292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57200" y="685800"/>
            <a:ext cx="3429000" cy="5867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rPr>
              <a:t>Job 1</a:t>
            </a:r>
          </a:p>
          <a:p>
            <a:pPr algn="ct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0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13</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And there was a day when his sons and his daughters were eating and drinking wine in their eldest brother’s house: </a:t>
            </a:r>
          </a:p>
          <a:p>
            <a:pPr algn="ctr"/>
            <a:r>
              <a:rPr lang="en-US" sz="20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14</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And there came a messenger unto Job, and said, The </a:t>
            </a:r>
            <a:r>
              <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rPr>
              <a:t>oxen</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were plowing, and the </a:t>
            </a:r>
            <a:r>
              <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rPr>
              <a:t>asses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feeding beside them: </a:t>
            </a:r>
          </a:p>
          <a:p>
            <a:pPr algn="ctr"/>
            <a:r>
              <a:rPr lang="en-US" sz="20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15</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And the Sabeans fell upon them, and </a:t>
            </a:r>
            <a:r>
              <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rPr>
              <a:t>took them away</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yea, they have </a:t>
            </a:r>
            <a:r>
              <a:rPr lang="en-US" sz="2000" b="1" dirty="0">
                <a:solidFill>
                  <a:schemeClr val="tx1"/>
                </a:solidFill>
                <a:latin typeface="Arial" panose="020B0604020202020204" pitchFamily="34" charset="0"/>
                <a:ea typeface="Calibri" panose="020F0502020204030204" pitchFamily="34" charset="0"/>
                <a:cs typeface="Arial" panose="020B0604020202020204" pitchFamily="34" charset="0"/>
              </a:rPr>
              <a:t>slain the servants</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with the edge of the sword; and I only am escaped alone to tell thee.”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0"/>
            <a:ext cx="3378200" cy="6858000"/>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762000" y="762000"/>
            <a:ext cx="3657600" cy="525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1</a:t>
            </a:r>
          </a:p>
          <a:p>
            <a:pPr algn="just"/>
            <a:endParaRPr lang="en-US" sz="1000"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16</a:t>
            </a:r>
            <a:r>
              <a:rPr lang="en-US" sz="2000" dirty="0">
                <a:solidFill>
                  <a:schemeClr val="tx1"/>
                </a:solidFill>
                <a:latin typeface="Times New Roman" pitchFamily="18" charset="0"/>
                <a:cs typeface="Times New Roman" pitchFamily="18" charset="0"/>
              </a:rPr>
              <a:t>While he was yet speaking, there came also another, and said, The fire of God is fallen from heaven, and hath </a:t>
            </a:r>
            <a:r>
              <a:rPr lang="en-US" sz="2000" dirty="0">
                <a:solidFill>
                  <a:srgbClr val="FF0000"/>
                </a:solidFill>
                <a:latin typeface="Times New Roman" pitchFamily="18" charset="0"/>
                <a:cs typeface="Times New Roman" pitchFamily="18" charset="0"/>
              </a:rPr>
              <a:t>burned up the sheep, and the servants</a:t>
            </a:r>
            <a:r>
              <a:rPr lang="en-US" sz="2000" dirty="0">
                <a:solidFill>
                  <a:schemeClr val="tx1"/>
                </a:solidFill>
                <a:latin typeface="Times New Roman" pitchFamily="18" charset="0"/>
                <a:cs typeface="Times New Roman" pitchFamily="18" charset="0"/>
              </a:rPr>
              <a:t>, and consumed them; and I only am escaped alone to tell thee.</a:t>
            </a:r>
            <a:endParaRPr lang="en-US" sz="1100" dirty="0">
              <a:solidFill>
                <a:schemeClr val="tx1"/>
              </a:solidFill>
              <a:latin typeface="Times New Roman" pitchFamily="18" charset="0"/>
              <a:cs typeface="Times New Roman" pitchFamily="18" charset="0"/>
            </a:endParaRPr>
          </a:p>
          <a:p>
            <a:pPr algn="just"/>
            <a:r>
              <a:rPr lang="en-US" sz="2000" baseline="30000" dirty="0">
                <a:solidFill>
                  <a:schemeClr val="tx1"/>
                </a:solidFill>
                <a:latin typeface="Times New Roman" pitchFamily="18" charset="0"/>
                <a:cs typeface="Times New Roman" pitchFamily="18" charset="0"/>
              </a:rPr>
              <a:t>17</a:t>
            </a:r>
            <a:r>
              <a:rPr lang="en-US" sz="2000" dirty="0">
                <a:solidFill>
                  <a:schemeClr val="tx1"/>
                </a:solidFill>
                <a:latin typeface="Times New Roman" pitchFamily="18" charset="0"/>
                <a:cs typeface="Times New Roman" pitchFamily="18" charset="0"/>
              </a:rPr>
              <a:t>While he was yet speaking, there came also another, and said, The Chaldeans made out three bands, and fell upon </a:t>
            </a:r>
            <a:r>
              <a:rPr lang="en-US" sz="2000" dirty="0">
                <a:solidFill>
                  <a:srgbClr val="FF0000"/>
                </a:solidFill>
                <a:latin typeface="Times New Roman" pitchFamily="18" charset="0"/>
                <a:cs typeface="Times New Roman" pitchFamily="18" charset="0"/>
              </a:rPr>
              <a:t>the camels, and have carried them away, yea, and slain the servants with the edge of the sword</a:t>
            </a:r>
            <a:r>
              <a:rPr lang="en-US" sz="2000" dirty="0">
                <a:solidFill>
                  <a:schemeClr val="tx1"/>
                </a:solidFill>
                <a:latin typeface="Times New Roman" pitchFamily="18" charset="0"/>
                <a:cs typeface="Times New Roman" pitchFamily="18" charset="0"/>
              </a:rPr>
              <a:t>; and I only am escaped alone to tell thee.”</a:t>
            </a:r>
          </a:p>
        </p:txBody>
      </p:sp>
      <p:pic>
        <p:nvPicPr>
          <p:cNvPr id="7" name="Picture 3" descr="C:\Users\sheila\Desktop\BIBLE STUDY\ULTIMATE Royality Free\1-Bib Pics-Ot\Job\Job 1153 vol 6-102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6846" r="30252"/>
          <a:stretch/>
        </p:blipFill>
        <p:spPr bwMode="auto">
          <a:xfrm>
            <a:off x="4495800" y="304800"/>
            <a:ext cx="4232940" cy="6324600"/>
          </a:xfrm>
          <a:prstGeom prst="rect">
            <a:avLst/>
          </a:prstGeom>
          <a:ln>
            <a:noFill/>
          </a:ln>
          <a:effectLst>
            <a:softEdge rad="112500"/>
          </a:effectLst>
        </p:spPr>
      </p:pic>
      <p:sp>
        <p:nvSpPr>
          <p:cNvPr id="5" name="Rectangle 4"/>
          <p:cNvSpPr/>
          <p:nvPr/>
        </p:nvSpPr>
        <p:spPr>
          <a:xfrm>
            <a:off x="778540" y="1143000"/>
            <a:ext cx="3641060" cy="4419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Arial" panose="020B0604020202020204" pitchFamily="34" charset="0"/>
                <a:cs typeface="Arial" panose="020B0604020202020204" pitchFamily="34" charset="0"/>
              </a:rPr>
              <a:t>Job 1</a:t>
            </a:r>
          </a:p>
          <a:p>
            <a:pPr algn="just"/>
            <a:endParaRPr lang="en-US" sz="1000" dirty="0">
              <a:solidFill>
                <a:schemeClr val="tx1"/>
              </a:solidFill>
              <a:latin typeface="Arial" panose="020B0604020202020204" pitchFamily="34" charset="0"/>
              <a:cs typeface="Arial" panose="020B0604020202020204" pitchFamily="34" charset="0"/>
            </a:endParaRPr>
          </a:p>
          <a:p>
            <a:pPr algn="just"/>
            <a:r>
              <a:rPr lang="en-US" sz="2000" dirty="0">
                <a:solidFill>
                  <a:schemeClr val="tx1"/>
                </a:solidFill>
                <a:latin typeface="Arial" panose="020B0604020202020204" pitchFamily="34" charset="0"/>
                <a:cs typeface="Arial" panose="020B0604020202020204" pitchFamily="34" charset="0"/>
              </a:rPr>
              <a:t>“</a:t>
            </a:r>
            <a:r>
              <a:rPr lang="en-US" sz="2000" baseline="30000" dirty="0">
                <a:solidFill>
                  <a:schemeClr val="tx1"/>
                </a:solidFill>
                <a:latin typeface="Arial" panose="020B0604020202020204" pitchFamily="34" charset="0"/>
                <a:cs typeface="Arial" panose="020B0604020202020204" pitchFamily="34" charset="0"/>
              </a:rPr>
              <a:t>18</a:t>
            </a:r>
            <a:r>
              <a:rPr lang="en-US" sz="2000" dirty="0">
                <a:solidFill>
                  <a:schemeClr val="tx1"/>
                </a:solidFill>
                <a:latin typeface="Arial" panose="020B0604020202020204" pitchFamily="34" charset="0"/>
                <a:cs typeface="Arial" panose="020B0604020202020204" pitchFamily="34" charset="0"/>
              </a:rPr>
              <a:t>While he was yet speaking, there came also another, and said, Thy </a:t>
            </a:r>
            <a:r>
              <a:rPr lang="en-US" sz="2000" b="1" dirty="0">
                <a:solidFill>
                  <a:schemeClr val="tx1"/>
                </a:solidFill>
                <a:latin typeface="Arial" panose="020B0604020202020204" pitchFamily="34" charset="0"/>
                <a:cs typeface="Arial" panose="020B0604020202020204" pitchFamily="34" charset="0"/>
              </a:rPr>
              <a:t>sons and thy daughters </a:t>
            </a:r>
            <a:r>
              <a:rPr lang="en-US" sz="2000" dirty="0">
                <a:solidFill>
                  <a:schemeClr val="tx1"/>
                </a:solidFill>
                <a:latin typeface="Arial" panose="020B0604020202020204" pitchFamily="34" charset="0"/>
                <a:cs typeface="Arial" panose="020B0604020202020204" pitchFamily="34" charset="0"/>
              </a:rPr>
              <a:t>were eating and drinking wine in their eldest brother’s house: </a:t>
            </a:r>
          </a:p>
          <a:p>
            <a:r>
              <a:rPr lang="en-US" sz="2000" baseline="30000" dirty="0">
                <a:solidFill>
                  <a:schemeClr val="tx1"/>
                </a:solidFill>
                <a:latin typeface="Arial" panose="020B0604020202020204" pitchFamily="34" charset="0"/>
                <a:cs typeface="Arial" panose="020B0604020202020204" pitchFamily="34" charset="0"/>
              </a:rPr>
              <a:t>19</a:t>
            </a:r>
            <a:r>
              <a:rPr lang="en-US" sz="2000" dirty="0">
                <a:solidFill>
                  <a:schemeClr val="tx1"/>
                </a:solidFill>
                <a:latin typeface="Arial" panose="020B0604020202020204" pitchFamily="34" charset="0"/>
                <a:cs typeface="Arial" panose="020B0604020202020204" pitchFamily="34" charset="0"/>
              </a:rPr>
              <a:t>And, behold, there came a </a:t>
            </a:r>
            <a:r>
              <a:rPr lang="en-US" sz="2000" b="1" dirty="0">
                <a:solidFill>
                  <a:schemeClr val="tx1"/>
                </a:solidFill>
                <a:latin typeface="Arial" panose="020B0604020202020204" pitchFamily="34" charset="0"/>
                <a:cs typeface="Arial" panose="020B0604020202020204" pitchFamily="34" charset="0"/>
              </a:rPr>
              <a:t>great wind </a:t>
            </a:r>
            <a:r>
              <a:rPr lang="en-US" sz="2000" dirty="0">
                <a:solidFill>
                  <a:schemeClr val="tx1"/>
                </a:solidFill>
                <a:latin typeface="Arial" panose="020B0604020202020204" pitchFamily="34" charset="0"/>
                <a:cs typeface="Arial" panose="020B0604020202020204" pitchFamily="34" charset="0"/>
              </a:rPr>
              <a:t>from the wilderness, and smote the four corners of </a:t>
            </a:r>
            <a:r>
              <a:rPr lang="en-US" sz="2000" b="1" dirty="0">
                <a:solidFill>
                  <a:schemeClr val="tx1"/>
                </a:solidFill>
                <a:latin typeface="Arial" panose="020B0604020202020204" pitchFamily="34" charset="0"/>
                <a:cs typeface="Arial" panose="020B0604020202020204" pitchFamily="34" charset="0"/>
              </a:rPr>
              <a:t>the house, and it fell</a:t>
            </a:r>
            <a:r>
              <a:rPr lang="en-US" sz="2000" dirty="0">
                <a:solidFill>
                  <a:srgbClr val="FF0000"/>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upon the young men, and </a:t>
            </a:r>
            <a:r>
              <a:rPr lang="en-US" sz="2000" b="1" dirty="0">
                <a:solidFill>
                  <a:schemeClr val="tx1"/>
                </a:solidFill>
                <a:latin typeface="Arial" panose="020B0604020202020204" pitchFamily="34" charset="0"/>
                <a:cs typeface="Arial" panose="020B0604020202020204" pitchFamily="34" charset="0"/>
              </a:rPr>
              <a:t>they are dead</a:t>
            </a:r>
            <a:r>
              <a:rPr lang="en-US" sz="2000" dirty="0">
                <a:solidFill>
                  <a:schemeClr val="tx1"/>
                </a:solidFill>
                <a:latin typeface="Arial" panose="020B0604020202020204" pitchFamily="34" charset="0"/>
                <a:cs typeface="Arial" panose="020B0604020202020204" pitchFamily="34" charset="0"/>
              </a:rPr>
              <a:t>; and I only am escaped alone to tell thee.”</a:t>
            </a: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 decel="100000"/>
                                        <p:tgtEl>
                                          <p:spTgt spid="2"/>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
                                        </p:tgtEl>
                                        <p:attrNameLst>
                                          <p:attrName>ppt_y</p:attrName>
                                        </p:attrNameLst>
                                      </p:cBhvr>
                                      <p:tavLst>
                                        <p:tav tm="0">
                                          <p:val>
                                            <p:strVal val="ppt_y"/>
                                          </p:val>
                                        </p:tav>
                                        <p:tav tm="100000">
                                          <p:val>
                                            <p:strVal val="ppt_y+1"/>
                                          </p:val>
                                        </p:tav>
                                      </p:tavLst>
                                    </p:anim>
                                    <p:set>
                                      <p:cBhvr>
                                        <p:cTn id="10" dur="1" fill="hold">
                                          <p:stCondLst>
                                            <p:cond delay="999"/>
                                          </p:stCondLst>
                                        </p:cTn>
                                        <p:tgtEl>
                                          <p:spTgt spid="2"/>
                                        </p:tgtEl>
                                        <p:attrNameLst>
                                          <p:attrName>style.visibility</p:attrName>
                                        </p:attrNameLst>
                                      </p:cBhvr>
                                      <p:to>
                                        <p:strVal val="hidden"/>
                                      </p:to>
                                    </p:set>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3400"/>
            <a:ext cx="9144000" cy="5029200"/>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3" name="Picture 3" descr="C:\Users\sheila\Desktop\BIBLE STUDY\ULTIMATE Royality Free\1-Bib Pics-Ot\Job\Job's submission 1153 vol 6-104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8740" r="10921"/>
          <a:stretch/>
        </p:blipFill>
        <p:spPr bwMode="auto">
          <a:xfrm>
            <a:off x="2578100" y="609600"/>
            <a:ext cx="5600700" cy="5702300"/>
          </a:xfrm>
          <a:prstGeom prst="rect">
            <a:avLst/>
          </a:prstGeom>
          <a:ln w="203200">
            <a:solidFill>
              <a:schemeClr val="tx1"/>
            </a:solidFill>
          </a:ln>
          <a:effectLst>
            <a:softEdge rad="112500"/>
          </a:effectLst>
        </p:spPr>
      </p:pic>
      <p:sp>
        <p:nvSpPr>
          <p:cNvPr id="2" name="Rectangle 1"/>
          <p:cNvSpPr/>
          <p:nvPr/>
        </p:nvSpPr>
        <p:spPr>
          <a:xfrm>
            <a:off x="685800" y="762000"/>
            <a:ext cx="3429000" cy="5486400"/>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Arial" panose="020B0604020202020204" pitchFamily="34" charset="0"/>
                <a:cs typeface="Arial" panose="020B0604020202020204" pitchFamily="34" charset="0"/>
              </a:rPr>
              <a:t>Job 1</a:t>
            </a:r>
          </a:p>
          <a:p>
            <a:pPr algn="just"/>
            <a:endParaRPr lang="en-US" sz="1050" b="1" dirty="0">
              <a:solidFill>
                <a:schemeClr val="tx1"/>
              </a:solidFill>
              <a:latin typeface="Arial" panose="020B0604020202020204" pitchFamily="34" charset="0"/>
              <a:cs typeface="Arial" panose="020B0604020202020204" pitchFamily="34" charset="0"/>
            </a:endParaRPr>
          </a:p>
          <a:p>
            <a:pPr algn="just"/>
            <a:r>
              <a:rPr lang="en-US" sz="2000" dirty="0">
                <a:solidFill>
                  <a:schemeClr val="tx1"/>
                </a:solidFill>
                <a:latin typeface="Arial" panose="020B0604020202020204" pitchFamily="34" charset="0"/>
                <a:cs typeface="Arial" panose="020B0604020202020204" pitchFamily="34" charset="0"/>
              </a:rPr>
              <a:t>“</a:t>
            </a:r>
            <a:r>
              <a:rPr lang="en-US" sz="2000" baseline="30000" dirty="0">
                <a:solidFill>
                  <a:schemeClr val="tx1"/>
                </a:solidFill>
                <a:latin typeface="Arial" panose="020B0604020202020204" pitchFamily="34" charset="0"/>
                <a:cs typeface="Arial" panose="020B0604020202020204" pitchFamily="34" charset="0"/>
              </a:rPr>
              <a:t>20</a:t>
            </a:r>
            <a:r>
              <a:rPr lang="en-US" sz="2000" dirty="0">
                <a:solidFill>
                  <a:schemeClr val="tx1"/>
                </a:solidFill>
                <a:latin typeface="Arial" panose="020B0604020202020204" pitchFamily="34" charset="0"/>
                <a:cs typeface="Arial" panose="020B0604020202020204" pitchFamily="34" charset="0"/>
              </a:rPr>
              <a:t>Then Job arose, and rent his mantle, and shaved his head, and fell down upon the ground, and worshipped, </a:t>
            </a:r>
          </a:p>
          <a:p>
            <a:pPr algn="just"/>
            <a:r>
              <a:rPr lang="en-US" sz="2000" baseline="30000" dirty="0">
                <a:solidFill>
                  <a:schemeClr val="tx1"/>
                </a:solidFill>
                <a:latin typeface="Arial" panose="020B0604020202020204" pitchFamily="34" charset="0"/>
                <a:cs typeface="Arial" panose="020B0604020202020204" pitchFamily="34" charset="0"/>
              </a:rPr>
              <a:t>21</a:t>
            </a:r>
            <a:r>
              <a:rPr lang="en-US" sz="2000" dirty="0">
                <a:solidFill>
                  <a:schemeClr val="tx1"/>
                </a:solidFill>
                <a:latin typeface="Arial" panose="020B0604020202020204" pitchFamily="34" charset="0"/>
                <a:cs typeface="Arial" panose="020B0604020202020204" pitchFamily="34" charset="0"/>
              </a:rPr>
              <a:t>And said, Naked came I out of my mother’s womb, and naked shall I return thither: the LORD gave, and the LORD hath taken away; blessed be the name of the LORD. </a:t>
            </a:r>
          </a:p>
          <a:p>
            <a:pPr algn="just"/>
            <a:r>
              <a:rPr lang="en-US" sz="2000" baseline="30000" dirty="0">
                <a:solidFill>
                  <a:schemeClr val="tx1"/>
                </a:solidFill>
                <a:latin typeface="Arial" panose="020B0604020202020204" pitchFamily="34" charset="0"/>
                <a:cs typeface="Arial" panose="020B0604020202020204" pitchFamily="34" charset="0"/>
              </a:rPr>
              <a:t>22</a:t>
            </a:r>
            <a:r>
              <a:rPr lang="en-US" sz="2000" dirty="0">
                <a:solidFill>
                  <a:schemeClr val="tx1"/>
                </a:solidFill>
                <a:latin typeface="Arial" panose="020B0604020202020204" pitchFamily="34" charset="0"/>
                <a:cs typeface="Arial" panose="020B0604020202020204" pitchFamily="34" charset="0"/>
              </a:rPr>
              <a:t>In all this Job sinned not, nor charged God foolishly.”</a:t>
            </a: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21206646">
            <a:off x="730023" y="705861"/>
            <a:ext cx="7351308" cy="5687953"/>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38200" y="1371600"/>
            <a:ext cx="3581400" cy="4267200"/>
          </a:xfrm>
          <a:prstGeom prst="rect">
            <a:avLst/>
          </a:prstGeom>
          <a:solidFill>
            <a:schemeClr val="bg1"/>
          </a:solidFill>
          <a:ln w="79375">
            <a:solidFill>
              <a:schemeClr val="tx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itchFamily="34" charset="0"/>
                <a:cs typeface="Arial" pitchFamily="34" charset="0"/>
              </a:rPr>
              <a:t>Job was afflicted with a terrible disease.  The description of it sounds like leprosy.</a:t>
            </a:r>
          </a:p>
        </p:txBody>
      </p:sp>
      <p:pic>
        <p:nvPicPr>
          <p:cNvPr id="15363" name="Picture 3" descr="C:\Users\sheila\Desktop\BIBLE STUDY\ULTIMATE Royality Free\1-Bib Pics-Ot\Job\Job's submission 1153 vol 6-104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790" t="13131" r="15428"/>
          <a:stretch/>
        </p:blipFill>
        <p:spPr bwMode="auto">
          <a:xfrm>
            <a:off x="4572000" y="1371600"/>
            <a:ext cx="3733800" cy="4368800"/>
          </a:xfrm>
          <a:prstGeom prst="rect">
            <a:avLst/>
          </a:prstGeom>
          <a:ln w="203200">
            <a:solidFill>
              <a:schemeClr val="tx1"/>
            </a:solidFill>
          </a:ln>
          <a:effectLst>
            <a:softEdge rad="112500"/>
          </a:effectLst>
        </p:spPr>
      </p:pic>
      <p:pic>
        <p:nvPicPr>
          <p:cNvPr id="7" name="Picture 3" descr="C:\Users\sheila\Desktop\BIBLE STUDY\ULTIMATE Royality Free\1-Bib Pics-Ot\Job\Job's submission 1153 vol 6-1042.jpg"/>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0000" b="100000" l="7199" r="90576">
                        <a14:foregroundMark x1="27094" y1="33333" x2="25851" y2="47733"/>
                        <a14:foregroundMark x1="68259" y1="34867" x2="74542" y2="40133"/>
                        <a14:foregroundMark x1="60995" y1="36133" x2="64529" y2="35867"/>
                        <a14:foregroundMark x1="8312" y1="87400" x2="7788" y2="95733"/>
                        <a14:foregroundMark x1="85602" y1="79800" x2="86846" y2="89667"/>
                        <a14:foregroundMark x1="47709" y1="57800" x2="51963" y2="60133"/>
                        <a14:foregroundMark x1="41165" y1="64867" x2="43194" y2="66400"/>
                        <a14:foregroundMark x1="28599" y1="54800" x2="8770" y2="88133"/>
                        <a14:foregroundMark x1="29843" y1="70933" x2="11060" y2="92400"/>
                        <a14:foregroundMark x1="12042" y1="93467" x2="10013" y2="97200"/>
                        <a14:foregroundMark x1="65249" y1="69667" x2="66230" y2="80533"/>
                        <a14:backgroundMark x1="53927" y1="57333" x2="58246" y2="74000"/>
                        <a14:backgroundMark x1="50196" y1="64667" x2="48168" y2="97733"/>
                        <a14:backgroundMark x1="32134" y1="64867" x2="33377" y2="98467"/>
                        <a14:backgroundMark x1="33115" y1="62400" x2="36126" y2="67933"/>
                        <a14:backgroundMark x1="16296" y1="97733" x2="30890" y2="78267"/>
                        <a14:backgroundMark x1="21597" y1="98467" x2="27880" y2="87867"/>
                        <a14:backgroundMark x1="11060" y1="97200" x2="19568" y2="84067"/>
                        <a14:backgroundMark x1="73560" y1="77267" x2="63743" y2="99467"/>
                        <a14:backgroundMark x1="59228" y1="54067" x2="60995" y2="63667"/>
                        <a14:backgroundMark x1="88678" y1="97733" x2="88416" y2="98733"/>
                      </a14:backgroundRemoval>
                    </a14:imgEffect>
                    <a14:imgEffect>
                      <a14:artisticPlasticWrap/>
                    </a14:imgEffect>
                    <a14:imgEffect>
                      <a14:sharpenSoften amount="25000"/>
                    </a14:imgEffect>
                    <a14:imgEffect>
                      <a14:saturation sat="300000"/>
                    </a14:imgEffect>
                  </a14:imgLayer>
                </a14:imgProps>
              </a:ext>
            </a:extLst>
          </a:blip>
          <a:srcRect l="10290" t="16414" r="9053"/>
          <a:stretch/>
        </p:blipFill>
        <p:spPr bwMode="auto">
          <a:xfrm>
            <a:off x="4528814" y="1524000"/>
            <a:ext cx="4081786" cy="4203700"/>
          </a:xfrm>
          <a:prstGeom prst="rect">
            <a:avLst/>
          </a:prstGeom>
          <a:ln w="203200">
            <a:noFill/>
          </a:ln>
          <a:effectLst/>
        </p:spPr>
      </p:pic>
      <p:sp>
        <p:nvSpPr>
          <p:cNvPr id="4" name="Rectangle 3"/>
          <p:cNvSpPr/>
          <p:nvPr/>
        </p:nvSpPr>
        <p:spPr>
          <a:xfrm>
            <a:off x="762000" y="812800"/>
            <a:ext cx="4191000" cy="5982076"/>
          </a:xfrm>
          <a:prstGeom prst="rect">
            <a:avLst/>
          </a:prstGeom>
          <a:solidFill>
            <a:schemeClr val="bg1"/>
          </a:solidFill>
          <a:ln>
            <a:solidFill>
              <a:schemeClr val="tx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2</a:t>
            </a:r>
          </a:p>
          <a:p>
            <a:pPr algn="just"/>
            <a:endParaRPr lang="en-US" sz="400" b="1" dirty="0">
              <a:solidFill>
                <a:schemeClr val="tx1"/>
              </a:solidFill>
              <a:latin typeface="Times New Roman" pitchFamily="18" charset="0"/>
              <a:cs typeface="Times New Roman" pitchFamily="18" charset="0"/>
            </a:endParaRPr>
          </a:p>
          <a:p>
            <a:pPr algn="just"/>
            <a:r>
              <a:rPr lang="en-US" sz="2000" dirty="0">
                <a:solidFill>
                  <a:schemeClr val="tx1"/>
                </a:solidFill>
                <a:latin typeface="Arial" panose="020B0604020202020204" pitchFamily="34" charset="0"/>
                <a:cs typeface="Arial" panose="020B0604020202020204" pitchFamily="34" charset="0"/>
              </a:rPr>
              <a:t>“</a:t>
            </a:r>
            <a:r>
              <a:rPr lang="en-US" sz="2000" baseline="30000" dirty="0">
                <a:solidFill>
                  <a:schemeClr val="tx1"/>
                </a:solidFill>
                <a:latin typeface="Arial" panose="020B0604020202020204" pitchFamily="34" charset="0"/>
                <a:cs typeface="Arial" panose="020B0604020202020204" pitchFamily="34" charset="0"/>
              </a:rPr>
              <a:t>7</a:t>
            </a:r>
            <a:r>
              <a:rPr lang="en-US" sz="2000" dirty="0">
                <a:solidFill>
                  <a:schemeClr val="tx1"/>
                </a:solidFill>
                <a:latin typeface="Arial" panose="020B0604020202020204" pitchFamily="34" charset="0"/>
                <a:cs typeface="Arial" panose="020B0604020202020204" pitchFamily="34" charset="0"/>
              </a:rPr>
              <a:t>So went Satan forth from the presence of the LORD, and smote Job with sore boils from the sole of his foot unto his crown. </a:t>
            </a:r>
          </a:p>
          <a:p>
            <a:pPr algn="just"/>
            <a:r>
              <a:rPr lang="en-US" sz="2000" baseline="30000" dirty="0">
                <a:solidFill>
                  <a:schemeClr val="tx1"/>
                </a:solidFill>
                <a:latin typeface="Arial" panose="020B0604020202020204" pitchFamily="34" charset="0"/>
                <a:cs typeface="Arial" panose="020B0604020202020204" pitchFamily="34" charset="0"/>
              </a:rPr>
              <a:t>8</a:t>
            </a:r>
            <a:r>
              <a:rPr lang="en-US" sz="2000" dirty="0">
                <a:solidFill>
                  <a:schemeClr val="tx1"/>
                </a:solidFill>
                <a:latin typeface="Arial" panose="020B0604020202020204" pitchFamily="34" charset="0"/>
                <a:cs typeface="Arial" panose="020B0604020202020204" pitchFamily="34" charset="0"/>
              </a:rPr>
              <a:t>And he took him a potsherd to scrape himself withal; and he sat down among the ashes. </a:t>
            </a:r>
          </a:p>
          <a:p>
            <a:pPr algn="just"/>
            <a:r>
              <a:rPr lang="en-US" sz="2000" baseline="30000" dirty="0">
                <a:solidFill>
                  <a:schemeClr val="tx1"/>
                </a:solidFill>
                <a:latin typeface="Arial" panose="020B0604020202020204" pitchFamily="34" charset="0"/>
                <a:cs typeface="Arial" panose="020B0604020202020204" pitchFamily="34" charset="0"/>
              </a:rPr>
              <a:t>9</a:t>
            </a:r>
            <a:r>
              <a:rPr lang="en-US" sz="2000" dirty="0">
                <a:solidFill>
                  <a:schemeClr val="tx1"/>
                </a:solidFill>
                <a:latin typeface="Arial" panose="020B0604020202020204" pitchFamily="34" charset="0"/>
                <a:cs typeface="Arial" panose="020B0604020202020204" pitchFamily="34" charset="0"/>
              </a:rPr>
              <a:t>Then said his wife unto him, Dost thou still retain thine integrity? curse God, and die. </a:t>
            </a:r>
          </a:p>
          <a:p>
            <a:pPr algn="just"/>
            <a:r>
              <a:rPr lang="en-US" sz="2000" baseline="30000" dirty="0">
                <a:solidFill>
                  <a:schemeClr val="tx1"/>
                </a:solidFill>
                <a:latin typeface="Arial" panose="020B0604020202020204" pitchFamily="34" charset="0"/>
                <a:cs typeface="Arial" panose="020B0604020202020204" pitchFamily="34" charset="0"/>
              </a:rPr>
              <a:t>10</a:t>
            </a:r>
            <a:r>
              <a:rPr lang="en-US" sz="2000" dirty="0">
                <a:solidFill>
                  <a:schemeClr val="tx1"/>
                </a:solidFill>
                <a:latin typeface="Arial" panose="020B0604020202020204" pitchFamily="34" charset="0"/>
                <a:cs typeface="Arial" panose="020B0604020202020204" pitchFamily="34" charset="0"/>
              </a:rPr>
              <a:t>But he said unto her, Thou speakest as one of the foolish women speaketh. What? shall we receive good at the hand of God, and shall we not receive evil? In all this did not Job sin with his lips.”</a:t>
            </a:r>
          </a:p>
        </p:txBody>
      </p:sp>
    </p:spTree>
    <p:extLst>
      <p:ext uri="{BB962C8B-B14F-4D97-AF65-F5344CB8AC3E}">
        <p14:creationId xmlns:p14="http://schemas.microsoft.com/office/powerpoint/2010/main" val="364175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1A554-6B88-D7D7-1371-D63CCDB31DE7}"/>
              </a:ext>
            </a:extLst>
          </p:cNvPr>
          <p:cNvPicPr>
            <a:picLocks noChangeAspect="1"/>
          </p:cNvPicPr>
          <p:nvPr/>
        </p:nvPicPr>
        <p:blipFill>
          <a:blip r:embed="rId2"/>
          <a:srcRect l="52500" t="41111" r="24167" b="33704"/>
          <a:stretch/>
        </p:blipFill>
        <p:spPr>
          <a:xfrm>
            <a:off x="-49306" y="638175"/>
            <a:ext cx="9193306" cy="5581650"/>
          </a:xfrm>
          <a:prstGeom prst="rect">
            <a:avLst/>
          </a:prstGeom>
        </p:spPr>
      </p:pic>
    </p:spTree>
    <p:extLst>
      <p:ext uri="{BB962C8B-B14F-4D97-AF65-F5344CB8AC3E}">
        <p14:creationId xmlns:p14="http://schemas.microsoft.com/office/powerpoint/2010/main" val="243526700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bible_open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838200" y="736682"/>
            <a:ext cx="7545549" cy="5691827"/>
          </a:xfrm>
          <a:prstGeom prst="rect">
            <a:avLst/>
          </a:prstGeom>
          <a:noFill/>
        </p:spPr>
      </p:pic>
      <p:sp>
        <p:nvSpPr>
          <p:cNvPr id="11" name="Rectangle 10"/>
          <p:cNvSpPr/>
          <p:nvPr/>
        </p:nvSpPr>
        <p:spPr>
          <a:xfrm>
            <a:off x="4800600" y="838200"/>
            <a:ext cx="2667000" cy="190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chemeClr val="tx1"/>
                </a:solidFill>
                <a:latin typeface="Times New Roman" pitchFamily="18" charset="0"/>
                <a:cs typeface="Times New Roman" pitchFamily="18" charset="0"/>
              </a:rPr>
              <a:t>Outline</a:t>
            </a:r>
          </a:p>
        </p:txBody>
      </p:sp>
      <p:sp>
        <p:nvSpPr>
          <p:cNvPr id="5" name="Rectangle 4"/>
          <p:cNvSpPr/>
          <p:nvPr/>
        </p:nvSpPr>
        <p:spPr>
          <a:xfrm>
            <a:off x="4800600" y="2667000"/>
            <a:ext cx="2590800"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Chapters  4 - 37</a:t>
            </a:r>
          </a:p>
          <a:p>
            <a:pPr algn="ctr"/>
            <a:endParaRPr lang="en-US" sz="1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Job And His Friends</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292" t="17334" r="11458" b="5667"/>
          <a:stretch/>
        </p:blipFill>
        <p:spPr bwMode="auto">
          <a:xfrm>
            <a:off x="1752600" y="2298700"/>
            <a:ext cx="25146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057400" y="1066800"/>
            <a:ext cx="1905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i="1" dirty="0">
                <a:solidFill>
                  <a:schemeClr val="tx1"/>
                </a:solidFill>
                <a:latin typeface="Times New Roman" pitchFamily="18" charset="0"/>
                <a:cs typeface="Times New Roman" pitchFamily="18" charset="0"/>
              </a:rPr>
              <a:t>Job</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D00214-8EB0-A5A7-FB76-CA7CDD38FA78}"/>
            </a:ext>
          </a:extLst>
        </p:cNvPr>
        <p:cNvGrpSpPr/>
        <p:nvPr/>
      </p:nvGrpSpPr>
      <p:grpSpPr>
        <a:xfrm>
          <a:off x="0" y="0"/>
          <a:ext cx="0" cy="0"/>
          <a:chOff x="0" y="0"/>
          <a:chExt cx="0" cy="0"/>
        </a:xfrm>
      </p:grpSpPr>
      <p:pic>
        <p:nvPicPr>
          <p:cNvPr id="2050" name="Picture 2" descr="The story of Job is a well-known story from the Old Testament of the ...">
            <a:extLst>
              <a:ext uri="{FF2B5EF4-FFF2-40B4-BE49-F238E27FC236}">
                <a16:creationId xmlns:a16="http://schemas.microsoft.com/office/drawing/2014/main" id="{2B99FBF3-5473-49AF-E3A1-740823C8A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52500"/>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5C69A-A871-467D-4B15-D21C8748DA7B}"/>
              </a:ext>
            </a:extLst>
          </p:cNvPr>
          <p:cNvSpPr txBox="1"/>
          <p:nvPr/>
        </p:nvSpPr>
        <p:spPr>
          <a:xfrm>
            <a:off x="0" y="152400"/>
            <a:ext cx="9144000" cy="584775"/>
          </a:xfrm>
          <a:prstGeom prst="rect">
            <a:avLst/>
          </a:prstGeom>
          <a:noFill/>
        </p:spPr>
        <p:txBody>
          <a:bodyPr wrap="square">
            <a:spAutoFit/>
          </a:bodyPr>
          <a:lstStyle/>
          <a:p>
            <a:pPr algn="ctr"/>
            <a:r>
              <a:rPr lang="en-US" dirty="0">
                <a:solidFill>
                  <a:schemeClr val="bg1"/>
                </a:solidFill>
              </a:rPr>
              <a:t> </a:t>
            </a:r>
            <a:r>
              <a:rPr lang="en-US" sz="3200" dirty="0">
                <a:solidFill>
                  <a:schemeClr val="bg1"/>
                </a:solidFill>
              </a:rPr>
              <a:t>Though He slay me, yet will I trust Him. Job 13:15</a:t>
            </a:r>
          </a:p>
        </p:txBody>
      </p:sp>
      <p:sp>
        <p:nvSpPr>
          <p:cNvPr id="4" name="TextBox 3">
            <a:extLst>
              <a:ext uri="{FF2B5EF4-FFF2-40B4-BE49-F238E27FC236}">
                <a16:creationId xmlns:a16="http://schemas.microsoft.com/office/drawing/2014/main" id="{A273A9C4-3CDF-724B-113E-3DD2C46570B9}"/>
              </a:ext>
            </a:extLst>
          </p:cNvPr>
          <p:cNvSpPr txBox="1"/>
          <p:nvPr/>
        </p:nvSpPr>
        <p:spPr>
          <a:xfrm>
            <a:off x="0" y="6120825"/>
            <a:ext cx="9144000" cy="584775"/>
          </a:xfrm>
          <a:prstGeom prst="rect">
            <a:avLst/>
          </a:prstGeom>
          <a:noFill/>
        </p:spPr>
        <p:txBody>
          <a:bodyPr wrap="square" rtlCol="0">
            <a:spAutoFit/>
          </a:bodyPr>
          <a:lstStyle/>
          <a:p>
            <a:pPr algn="ctr"/>
            <a:r>
              <a:rPr lang="en-US" sz="3200" dirty="0">
                <a:solidFill>
                  <a:schemeClr val="bg1"/>
                </a:solidFill>
              </a:rPr>
              <a:t>I Know that my Redeemer lives. Job 19:25</a:t>
            </a:r>
            <a:r>
              <a:rPr lang="en-US" sz="3200" dirty="0"/>
              <a:t>.</a:t>
            </a:r>
          </a:p>
        </p:txBody>
      </p:sp>
    </p:spTree>
    <p:extLst>
      <p:ext uri="{BB962C8B-B14F-4D97-AF65-F5344CB8AC3E}">
        <p14:creationId xmlns:p14="http://schemas.microsoft.com/office/powerpoint/2010/main" val="55758374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23900" y="533400"/>
            <a:ext cx="7658100" cy="5715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tx1"/>
              </a:solidFill>
              <a:latin typeface="Arial" pitchFamily="34" charset="0"/>
              <a:cs typeface="Arial" pitchFamily="34" charset="0"/>
            </a:endParaRPr>
          </a:p>
        </p:txBody>
      </p:sp>
      <p:sp>
        <p:nvSpPr>
          <p:cNvPr id="6" name="Rectangle 5"/>
          <p:cNvSpPr/>
          <p:nvPr/>
        </p:nvSpPr>
        <p:spPr>
          <a:xfrm>
            <a:off x="4711700" y="736600"/>
            <a:ext cx="3517900" cy="2590800"/>
          </a:xfrm>
          <a:prstGeom prst="rect">
            <a:avLst/>
          </a:prstGeom>
          <a:solidFill>
            <a:schemeClr val="tx2">
              <a:lumMod val="20000"/>
              <a:lumOff val="80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cs typeface="Arial" pitchFamily="34" charset="0"/>
              </a:rPr>
              <a:t>Contention of the friends:</a:t>
            </a:r>
          </a:p>
          <a:p>
            <a:pPr algn="ctr"/>
            <a:r>
              <a:rPr lang="en-US" dirty="0">
                <a:solidFill>
                  <a:schemeClr val="tx1"/>
                </a:solidFill>
                <a:latin typeface="Arial" pitchFamily="34" charset="0"/>
                <a:cs typeface="Arial" pitchFamily="34" charset="0"/>
              </a:rPr>
              <a:t>  Suffering is the consequence of sin; Job is guilty of a great sin and should repent.</a:t>
            </a:r>
          </a:p>
          <a:p>
            <a:pPr algn="ctr"/>
            <a:endParaRPr lang="en-US" sz="1050" b="1" dirty="0">
              <a:solidFill>
                <a:schemeClr val="tx1"/>
              </a:solidFill>
              <a:latin typeface="Arial" pitchFamily="34" charset="0"/>
              <a:cs typeface="Arial" pitchFamily="34" charset="0"/>
            </a:endParaRPr>
          </a:p>
          <a:p>
            <a:pPr algn="ctr"/>
            <a:r>
              <a:rPr lang="en-US" sz="2000" b="1" dirty="0">
                <a:solidFill>
                  <a:schemeClr val="tx1"/>
                </a:solidFill>
                <a:latin typeface="Arial" pitchFamily="34" charset="0"/>
                <a:cs typeface="Arial" pitchFamily="34" charset="0"/>
              </a:rPr>
              <a:t>Contention of Job:</a:t>
            </a:r>
          </a:p>
          <a:p>
            <a:pPr algn="ctr"/>
            <a:r>
              <a:rPr lang="en-US" dirty="0">
                <a:solidFill>
                  <a:schemeClr val="tx1"/>
                </a:solidFill>
                <a:latin typeface="Arial" pitchFamily="34" charset="0"/>
                <a:cs typeface="Arial" pitchFamily="34" charset="0"/>
              </a:rPr>
              <a:t>  How can God’s dealings with me be consistent with His moral government of the world?</a:t>
            </a:r>
          </a:p>
        </p:txBody>
      </p:sp>
      <p:sp>
        <p:nvSpPr>
          <p:cNvPr id="2" name="Rectangle 1"/>
          <p:cNvSpPr/>
          <p:nvPr/>
        </p:nvSpPr>
        <p:spPr>
          <a:xfrm>
            <a:off x="762000" y="1981200"/>
            <a:ext cx="4038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itchFamily="34" charset="0"/>
                <a:cs typeface="Arial" pitchFamily="34" charset="0"/>
              </a:rPr>
              <a:t>1. Eliphaz, 4, 5—Job’s reply, 6, 7</a:t>
            </a:r>
          </a:p>
          <a:p>
            <a:r>
              <a:rPr lang="en-US" dirty="0">
                <a:solidFill>
                  <a:schemeClr val="tx1"/>
                </a:solidFill>
                <a:latin typeface="Arial" pitchFamily="34" charset="0"/>
                <a:cs typeface="Arial" pitchFamily="34" charset="0"/>
              </a:rPr>
              <a:t>2. Bildad, 8—Job’s reply, 9, 10</a:t>
            </a:r>
          </a:p>
          <a:p>
            <a:r>
              <a:rPr lang="en-US" dirty="0">
                <a:solidFill>
                  <a:schemeClr val="tx1"/>
                </a:solidFill>
                <a:latin typeface="Arial" pitchFamily="34" charset="0"/>
                <a:cs typeface="Arial" pitchFamily="34" charset="0"/>
              </a:rPr>
              <a:t>3. Zophar, 11—Job’s reply, 12-14</a:t>
            </a:r>
          </a:p>
        </p:txBody>
      </p:sp>
      <p:sp>
        <p:nvSpPr>
          <p:cNvPr id="10" name="Rectangle 9"/>
          <p:cNvSpPr/>
          <p:nvPr/>
        </p:nvSpPr>
        <p:spPr>
          <a:xfrm>
            <a:off x="749300" y="3581400"/>
            <a:ext cx="380365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itchFamily="34" charset="0"/>
                <a:cs typeface="Arial" pitchFamily="34" charset="0"/>
              </a:rPr>
              <a:t>1. Eliphaz, 15—Job’s reply, 16, 17</a:t>
            </a:r>
          </a:p>
          <a:p>
            <a:r>
              <a:rPr lang="en-US" dirty="0">
                <a:solidFill>
                  <a:schemeClr val="tx1"/>
                </a:solidFill>
                <a:latin typeface="Arial" pitchFamily="34" charset="0"/>
                <a:cs typeface="Arial" pitchFamily="34" charset="0"/>
              </a:rPr>
              <a:t>2. Bildad, 18—Job’s reply, 19</a:t>
            </a:r>
          </a:p>
          <a:p>
            <a:r>
              <a:rPr lang="en-US" dirty="0">
                <a:solidFill>
                  <a:schemeClr val="tx1"/>
                </a:solidFill>
                <a:latin typeface="Arial" pitchFamily="34" charset="0"/>
                <a:cs typeface="Arial" pitchFamily="34" charset="0"/>
              </a:rPr>
              <a:t>3. Zophar, 20—Job’s reply, 21</a:t>
            </a:r>
          </a:p>
        </p:txBody>
      </p:sp>
      <p:sp>
        <p:nvSpPr>
          <p:cNvPr id="11" name="Rectangle 10"/>
          <p:cNvSpPr/>
          <p:nvPr/>
        </p:nvSpPr>
        <p:spPr>
          <a:xfrm>
            <a:off x="774700" y="5181600"/>
            <a:ext cx="36449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itchFamily="34" charset="0"/>
                <a:cs typeface="Arial" pitchFamily="34" charset="0"/>
              </a:rPr>
              <a:t>1. Eliphaz, 22—Job’s reply, 23, 24</a:t>
            </a:r>
          </a:p>
          <a:p>
            <a:r>
              <a:rPr lang="en-US" dirty="0">
                <a:solidFill>
                  <a:schemeClr val="tx1"/>
                </a:solidFill>
                <a:latin typeface="Arial" pitchFamily="34" charset="0"/>
                <a:cs typeface="Arial" pitchFamily="34" charset="0"/>
              </a:rPr>
              <a:t>2. Bildad, 25—Job’s reply, 26-31</a:t>
            </a:r>
          </a:p>
          <a:p>
            <a:r>
              <a:rPr lang="en-US" dirty="0">
                <a:solidFill>
                  <a:schemeClr val="tx1"/>
                </a:solidFill>
                <a:latin typeface="Arial" pitchFamily="34" charset="0"/>
                <a:cs typeface="Arial" pitchFamily="34" charset="0"/>
              </a:rPr>
              <a:t>3. Zophar fails to reply</a:t>
            </a:r>
          </a:p>
        </p:txBody>
      </p:sp>
      <p:sp>
        <p:nvSpPr>
          <p:cNvPr id="12" name="Rectangle 11"/>
          <p:cNvSpPr/>
          <p:nvPr/>
        </p:nvSpPr>
        <p:spPr>
          <a:xfrm>
            <a:off x="762000" y="4724400"/>
            <a:ext cx="36576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solidFill>
                <a:latin typeface="Arial" pitchFamily="34" charset="0"/>
                <a:cs typeface="Arial" pitchFamily="34" charset="0"/>
              </a:rPr>
              <a:t>Third cycle of speeches, 22-31</a:t>
            </a:r>
          </a:p>
        </p:txBody>
      </p:sp>
      <p:sp>
        <p:nvSpPr>
          <p:cNvPr id="32" name="Rectangle 31"/>
          <p:cNvSpPr/>
          <p:nvPr/>
        </p:nvSpPr>
        <p:spPr>
          <a:xfrm rot="21411864">
            <a:off x="4884652" y="762000"/>
            <a:ext cx="3352800" cy="2590800"/>
          </a:xfrm>
          <a:prstGeom prst="rect">
            <a:avLst/>
          </a:prstGeom>
          <a:solidFill>
            <a:schemeClr val="tx2">
              <a:lumMod val="20000"/>
              <a:lumOff val="80000"/>
            </a:schemeClr>
          </a:solidFill>
          <a:ln w="19050">
            <a:solidFill>
              <a:schemeClr val="tx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Eliphaz advises Job to turn to God and suggests that if Job would repent, his troubles would disappear.</a:t>
            </a:r>
          </a:p>
        </p:txBody>
      </p:sp>
      <p:sp>
        <p:nvSpPr>
          <p:cNvPr id="33" name="Rectangle 32"/>
          <p:cNvSpPr/>
          <p:nvPr/>
        </p:nvSpPr>
        <p:spPr>
          <a:xfrm rot="248034">
            <a:off x="4863979" y="727078"/>
            <a:ext cx="3352800" cy="2590800"/>
          </a:xfrm>
          <a:prstGeom prst="rect">
            <a:avLst/>
          </a:prstGeom>
          <a:solidFill>
            <a:schemeClr val="tx2">
              <a:lumMod val="20000"/>
              <a:lumOff val="80000"/>
            </a:schemeClr>
          </a:solidFill>
          <a:ln w="19050">
            <a:solidFill>
              <a:schemeClr val="tx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Bildad’s advice was simple</a:t>
            </a:r>
            <a:r>
              <a:rPr lang="en-US" sz="2000" b="1" dirty="0">
                <a:solidFill>
                  <a:schemeClr val="tx1"/>
                </a:solidFill>
                <a:latin typeface="Arial" pitchFamily="34" charset="0"/>
                <a:cs typeface="Arial" pitchFamily="34" charset="0"/>
              </a:rPr>
              <a:t>:</a:t>
            </a:r>
          </a:p>
          <a:p>
            <a:pPr algn="ctr"/>
            <a:endParaRPr lang="en-US" sz="600" dirty="0">
              <a:solidFill>
                <a:schemeClr val="tx1"/>
              </a:solidFill>
              <a:latin typeface="Arial" pitchFamily="34" charset="0"/>
              <a:cs typeface="Arial" pitchFamily="34" charset="0"/>
            </a:endParaRPr>
          </a:p>
          <a:p>
            <a:pPr algn="ctr"/>
            <a:r>
              <a:rPr lang="en-US" sz="2400" dirty="0">
                <a:solidFill>
                  <a:schemeClr val="tx1"/>
                </a:solidFill>
                <a:latin typeface="Arial" pitchFamily="34" charset="0"/>
                <a:cs typeface="Arial" pitchFamily="34" charset="0"/>
              </a:rPr>
              <a:t>“God is just.  Confess your sin.”</a:t>
            </a:r>
          </a:p>
        </p:txBody>
      </p:sp>
      <p:sp>
        <p:nvSpPr>
          <p:cNvPr id="34" name="Rectangle 33"/>
          <p:cNvSpPr/>
          <p:nvPr/>
        </p:nvSpPr>
        <p:spPr>
          <a:xfrm rot="191269">
            <a:off x="4820006" y="762000"/>
            <a:ext cx="3416754" cy="2578100"/>
          </a:xfrm>
          <a:prstGeom prst="rect">
            <a:avLst/>
          </a:prstGeom>
          <a:solidFill>
            <a:schemeClr val="tx2">
              <a:lumMod val="20000"/>
              <a:lumOff val="80000"/>
            </a:schemeClr>
          </a:solidFill>
          <a:ln w="19050">
            <a:solidFill>
              <a:schemeClr val="tx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Zophar backed his argument with some old proverbs</a:t>
            </a:r>
          </a:p>
          <a:p>
            <a:pPr algn="ctr"/>
            <a:r>
              <a:rPr lang="en-US" sz="2000" dirty="0">
                <a:solidFill>
                  <a:schemeClr val="tx1"/>
                </a:solidFill>
                <a:latin typeface="Arial" pitchFamily="34" charset="0"/>
                <a:cs typeface="Arial" pitchFamily="34" charset="0"/>
              </a:rPr>
              <a:t>and said,</a:t>
            </a:r>
          </a:p>
          <a:p>
            <a:pPr algn="ctr"/>
            <a:endParaRPr lang="en-US"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“God is all wise.  He knows man.”</a:t>
            </a:r>
          </a:p>
        </p:txBody>
      </p:sp>
      <p:sp>
        <p:nvSpPr>
          <p:cNvPr id="18" name="Rectangle 17"/>
          <p:cNvSpPr/>
          <p:nvPr/>
        </p:nvSpPr>
        <p:spPr>
          <a:xfrm>
            <a:off x="762000" y="1524000"/>
            <a:ext cx="3505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solidFill>
                <a:latin typeface="Arial" pitchFamily="34" charset="0"/>
                <a:cs typeface="Arial" pitchFamily="34" charset="0"/>
              </a:rPr>
              <a:t>First cycle of speeches 4-14</a:t>
            </a:r>
          </a:p>
        </p:txBody>
      </p:sp>
      <p:sp>
        <p:nvSpPr>
          <p:cNvPr id="20" name="Rectangle 19"/>
          <p:cNvSpPr/>
          <p:nvPr/>
        </p:nvSpPr>
        <p:spPr>
          <a:xfrm>
            <a:off x="762000" y="3124200"/>
            <a:ext cx="40767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solidFill>
                <a:latin typeface="Arial" pitchFamily="34" charset="0"/>
                <a:cs typeface="Arial" pitchFamily="34" charset="0"/>
              </a:rPr>
              <a:t>Second cycle of speeches 15-21</a:t>
            </a:r>
          </a:p>
        </p:txBody>
      </p:sp>
      <p:sp>
        <p:nvSpPr>
          <p:cNvPr id="22" name="Rectangle 21"/>
          <p:cNvSpPr/>
          <p:nvPr/>
        </p:nvSpPr>
        <p:spPr>
          <a:xfrm>
            <a:off x="685800" y="533400"/>
            <a:ext cx="37973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a:ln w="11430"/>
                <a:solidFill>
                  <a:srgbClr val="3366FF"/>
                </a:solidFill>
                <a:effectLst>
                  <a:outerShdw blurRad="50800" dist="39000" dir="5460000" algn="tl">
                    <a:srgbClr val="000000">
                      <a:alpha val="38000"/>
                    </a:srgbClr>
                  </a:outerShdw>
                </a:effectLst>
                <a:latin typeface="Arial" pitchFamily="34" charset="0"/>
                <a:cs typeface="Arial" pitchFamily="34" charset="0"/>
              </a:rPr>
              <a:t>THE DEBATE—</a:t>
            </a:r>
          </a:p>
          <a:p>
            <a:pPr algn="ctr"/>
            <a:r>
              <a:rPr lang="en-US" b="1" dirty="0">
                <a:ln w="11430"/>
                <a:solidFill>
                  <a:srgbClr val="3366FF"/>
                </a:solidFill>
                <a:effectLst>
                  <a:outerShdw blurRad="50800" dist="39000" dir="5460000" algn="tl">
                    <a:srgbClr val="000000">
                      <a:alpha val="38000"/>
                    </a:srgbClr>
                  </a:outerShdw>
                </a:effectLst>
                <a:latin typeface="Arial" pitchFamily="34" charset="0"/>
                <a:cs typeface="Arial" pitchFamily="34" charset="0"/>
              </a:rPr>
              <a:t>THREE CYCLES OF SPEECHES</a:t>
            </a:r>
          </a:p>
        </p:txBody>
      </p:sp>
      <p:pic>
        <p:nvPicPr>
          <p:cNvPr id="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7199" r="1638" b="5164"/>
          <a:stretch/>
        </p:blipFill>
        <p:spPr bwMode="auto">
          <a:xfrm>
            <a:off x="4787900" y="3581400"/>
            <a:ext cx="3416754" cy="2438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74646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762000"/>
            <a:ext cx="3200400" cy="52578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Chapters 6 and 7</a:t>
            </a:r>
          </a:p>
          <a:p>
            <a:pPr algn="ctr"/>
            <a:r>
              <a:rPr lang="en-US" sz="2400" b="1" dirty="0">
                <a:solidFill>
                  <a:schemeClr val="tx1"/>
                </a:solidFill>
                <a:latin typeface="Arial" pitchFamily="34" charset="0"/>
                <a:cs typeface="Arial" pitchFamily="34" charset="0"/>
              </a:rPr>
              <a:t>Job’s Outlook</a:t>
            </a:r>
          </a:p>
          <a:p>
            <a:pPr algn="just"/>
            <a:endParaRPr lang="en-US" sz="11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Job longed for sympathy, not reproof.</a:t>
            </a:r>
          </a:p>
          <a:p>
            <a:endParaRPr lang="en-US" sz="9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He was disappointed in his friends.</a:t>
            </a:r>
          </a:p>
          <a:p>
            <a:endParaRPr lang="en-US" sz="9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He knew he was not a wicked man, yet he was suffering terrible affliction.</a:t>
            </a:r>
          </a:p>
          <a:p>
            <a:endParaRPr lang="en-US" sz="9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Even if he had sinned, he did not feel that he deserved such terrible punishment.</a:t>
            </a:r>
          </a:p>
          <a:p>
            <a:endParaRPr lang="en-US" sz="9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He wished he had never been born.</a:t>
            </a:r>
          </a:p>
          <a:p>
            <a:endParaRPr lang="en-US" sz="900"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He prayed that he might die.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92" t="17334" r="11458" b="5667"/>
          <a:stretch/>
        </p:blipFill>
        <p:spPr bwMode="auto">
          <a:xfrm>
            <a:off x="4191000" y="762000"/>
            <a:ext cx="4191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85800"/>
            <a:ext cx="4724400" cy="5181600"/>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Right"/>
              <a:lightRig rig="threePt" dir="t"/>
            </a:scene3d>
            <a:sp3d extrusionH="57150">
              <a:bevelT h="25400" prst="softRound"/>
            </a:sp3d>
          </a:bodyPr>
          <a:lstStyle/>
          <a:p>
            <a:pPr algn="ctr"/>
            <a:r>
              <a:rPr lang="en-US" sz="4800" b="1" dirty="0">
                <a:ln w="19050">
                  <a:solidFill>
                    <a:schemeClr val="bg1"/>
                  </a:solidFill>
                </a:ln>
                <a:solidFill>
                  <a:schemeClr val="bg1"/>
                </a:solidFill>
                <a:latin typeface="Arial" pitchFamily="34" charset="0"/>
                <a:cs typeface="Arial" pitchFamily="34" charset="0"/>
              </a:rPr>
              <a:t>Elihu, another friend of Job’s, enters the scene . . .</a:t>
            </a:r>
          </a:p>
        </p:txBody>
      </p:sp>
      <p:pic>
        <p:nvPicPr>
          <p:cNvPr id="614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739" r="97783"/>
                    </a14:imgEffect>
                    <a14:imgEffect>
                      <a14:artisticFilmGrain/>
                    </a14:imgEffect>
                    <a14:imgEffect>
                      <a14:sharpenSoften amount="25000"/>
                    </a14:imgEffect>
                  </a14:imgLayer>
                </a14:imgProps>
              </a:ext>
              <a:ext uri="{28A0092B-C50C-407E-A947-70E740481C1C}">
                <a14:useLocalDpi xmlns:a14="http://schemas.microsoft.com/office/drawing/2010/main" val="0"/>
              </a:ext>
            </a:extLst>
          </a:blip>
          <a:srcRect l="7874" r="19835" b="5129"/>
          <a:stretch/>
        </p:blipFill>
        <p:spPr bwMode="auto">
          <a:xfrm>
            <a:off x="4664765" y="24025"/>
            <a:ext cx="4098235" cy="6529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2019300"/>
            <a:ext cx="4038600" cy="4191000"/>
          </a:xfrm>
          <a:prstGeom prst="rect">
            <a:avLst/>
          </a:prstGeom>
          <a:solidFill>
            <a:schemeClr val="bg1"/>
          </a:solidFill>
          <a:ln w="38100">
            <a:solidFill>
              <a:schemeClr val="tx1"/>
            </a:solidFill>
            <a:miter lim="800000"/>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32</a:t>
            </a:r>
          </a:p>
          <a:p>
            <a:pPr algn="just"/>
            <a:endParaRPr lang="en-US" sz="1050" b="1"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1</a:t>
            </a:r>
            <a:r>
              <a:rPr lang="en-US" sz="2000" dirty="0">
                <a:solidFill>
                  <a:schemeClr val="tx1"/>
                </a:solidFill>
                <a:latin typeface="Times New Roman" pitchFamily="18" charset="0"/>
                <a:cs typeface="Times New Roman" pitchFamily="18" charset="0"/>
              </a:rPr>
              <a:t>So these three men ceased to answer Job, because he was righteous in his own eyes. </a:t>
            </a:r>
          </a:p>
          <a:p>
            <a:pPr algn="just"/>
            <a:r>
              <a:rPr lang="en-US" sz="2000" baseline="30000" dirty="0">
                <a:solidFill>
                  <a:schemeClr val="tx1"/>
                </a:solidFill>
                <a:latin typeface="Times New Roman" pitchFamily="18" charset="0"/>
                <a:cs typeface="Times New Roman" pitchFamily="18" charset="0"/>
              </a:rPr>
              <a:t>2</a:t>
            </a:r>
            <a:r>
              <a:rPr lang="en-US" sz="2000" dirty="0">
                <a:solidFill>
                  <a:schemeClr val="tx1"/>
                </a:solidFill>
                <a:latin typeface="Times New Roman" pitchFamily="18" charset="0"/>
                <a:cs typeface="Times New Roman" pitchFamily="18" charset="0"/>
              </a:rPr>
              <a:t>Then was kindled the wrath of Elihu the son of Barachel the Buzite, of the kindred of Ram: against Job was his wrath kindled, because he justified himself rather than God. </a:t>
            </a:r>
          </a:p>
          <a:p>
            <a:pPr algn="just"/>
            <a:r>
              <a:rPr lang="en-US" sz="2000" baseline="30000" dirty="0">
                <a:solidFill>
                  <a:schemeClr val="tx1"/>
                </a:solidFill>
                <a:latin typeface="Times New Roman" pitchFamily="18" charset="0"/>
                <a:cs typeface="Times New Roman" pitchFamily="18" charset="0"/>
              </a:rPr>
              <a:t>3</a:t>
            </a:r>
            <a:r>
              <a:rPr lang="en-US" sz="2000" dirty="0">
                <a:solidFill>
                  <a:schemeClr val="tx1"/>
                </a:solidFill>
                <a:latin typeface="Times New Roman" pitchFamily="18" charset="0"/>
                <a:cs typeface="Times New Roman" pitchFamily="18" charset="0"/>
              </a:rPr>
              <a:t>Also against his three friends was his wrath kindled, because they had found no answer, and yet had condemned Job.”</a:t>
            </a:r>
          </a:p>
        </p:txBody>
      </p:sp>
      <p:sp>
        <p:nvSpPr>
          <p:cNvPr id="5" name="Rectangle 4"/>
          <p:cNvSpPr/>
          <p:nvPr/>
        </p:nvSpPr>
        <p:spPr>
          <a:xfrm>
            <a:off x="838200" y="1981200"/>
            <a:ext cx="4038600" cy="4191000"/>
          </a:xfrm>
          <a:prstGeom prst="rect">
            <a:avLst/>
          </a:prstGeom>
          <a:solidFill>
            <a:schemeClr val="bg1"/>
          </a:solidFill>
          <a:ln w="38100">
            <a:solidFill>
              <a:schemeClr val="tx1"/>
            </a:solidFill>
            <a:miter lim="800000"/>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itchFamily="34" charset="0"/>
                <a:cs typeface="Arial" pitchFamily="34" charset="0"/>
              </a:rPr>
              <a:t>He gave reasons for not speaking sooner.</a:t>
            </a:r>
          </a:p>
          <a:p>
            <a:endParaRPr lang="en-US" sz="2000" dirty="0">
              <a:solidFill>
                <a:schemeClr val="tx1"/>
              </a:solidFill>
              <a:latin typeface="Arial" pitchFamily="34" charset="0"/>
              <a:cs typeface="Arial" pitchFamily="34" charset="0"/>
            </a:endParaRPr>
          </a:p>
          <a:p>
            <a:r>
              <a:rPr lang="en-US" sz="2000" dirty="0">
                <a:solidFill>
                  <a:schemeClr val="tx1"/>
                </a:solidFill>
                <a:latin typeface="Arial" pitchFamily="34" charset="0"/>
                <a:cs typeface="Arial" pitchFamily="34" charset="0"/>
              </a:rPr>
              <a:t>He criticized Job’s three friends.</a:t>
            </a:r>
          </a:p>
          <a:p>
            <a:endParaRPr lang="en-US" sz="2000" dirty="0">
              <a:solidFill>
                <a:schemeClr val="tx1"/>
              </a:solidFill>
              <a:latin typeface="Arial" pitchFamily="34" charset="0"/>
              <a:cs typeface="Arial" pitchFamily="34" charset="0"/>
            </a:endParaRPr>
          </a:p>
          <a:p>
            <a:r>
              <a:rPr lang="en-US" sz="2000" dirty="0">
                <a:solidFill>
                  <a:schemeClr val="tx1"/>
                </a:solidFill>
                <a:latin typeface="Arial" pitchFamily="34" charset="0"/>
                <a:cs typeface="Arial" pitchFamily="34" charset="0"/>
              </a:rPr>
              <a:t>He refuted Job’s argument and virtually had the same position as the three friends but stressed God’s goodness.</a:t>
            </a:r>
          </a:p>
          <a:p>
            <a:endParaRPr lang="en-US" sz="2000" dirty="0">
              <a:solidFill>
                <a:schemeClr val="tx1"/>
              </a:solidFill>
              <a:latin typeface="Arial" pitchFamily="34" charset="0"/>
              <a:cs typeface="Arial" pitchFamily="34" charset="0"/>
            </a:endParaRPr>
          </a:p>
          <a:p>
            <a:r>
              <a:rPr lang="en-US" sz="2000" dirty="0">
                <a:solidFill>
                  <a:schemeClr val="tx1"/>
                </a:solidFill>
                <a:latin typeface="Arial" pitchFamily="34" charset="0"/>
                <a:cs typeface="Arial" pitchFamily="34" charset="0"/>
              </a:rPr>
              <a:t>He magnified the power of Jehovah.</a:t>
            </a:r>
          </a:p>
        </p:txBody>
      </p:sp>
      <p:pic>
        <p:nvPicPr>
          <p:cNvPr id="7"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739" r="97783"/>
                    </a14:imgEffect>
                    <a14:imgEffect>
                      <a14:artisticFilmGrain/>
                    </a14:imgEffect>
                    <a14:imgEffect>
                      <a14:sharpenSoften amount="25000"/>
                    </a14:imgEffect>
                  </a14:imgLayer>
                </a14:imgProps>
              </a:ext>
              <a:ext uri="{28A0092B-C50C-407E-A947-70E740481C1C}">
                <a14:useLocalDpi xmlns:a14="http://schemas.microsoft.com/office/drawing/2010/main" val="0"/>
              </a:ext>
            </a:extLst>
          </a:blip>
          <a:srcRect l="7874" r="19835" b="5129"/>
          <a:stretch/>
        </p:blipFill>
        <p:spPr bwMode="auto">
          <a:xfrm>
            <a:off x="4648200" y="24025"/>
            <a:ext cx="4098235" cy="6529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62000" y="685800"/>
            <a:ext cx="5181600" cy="1143000"/>
          </a:xfrm>
          <a:prstGeom prst="rect">
            <a:avLst/>
          </a:prstGeom>
          <a:no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Right"/>
              <a:lightRig rig="threePt" dir="t"/>
            </a:scene3d>
            <a:sp3d extrusionH="57150">
              <a:bevelT h="25400" prst="softRound"/>
            </a:sp3d>
          </a:bodyPr>
          <a:lstStyle/>
          <a:p>
            <a:r>
              <a:rPr lang="en-US" sz="3600" b="1" dirty="0">
                <a:ln w="19050">
                  <a:solidFill>
                    <a:schemeClr val="bg1"/>
                  </a:solidFill>
                </a:ln>
                <a:solidFill>
                  <a:schemeClr val="bg1"/>
                </a:solidFill>
                <a:latin typeface="Arial" pitchFamily="34" charset="0"/>
                <a:cs typeface="Arial" pitchFamily="34" charset="0"/>
              </a:rPr>
              <a:t>Chapter 32 introduces Elihu, and he is angry!</a:t>
            </a:r>
          </a:p>
        </p:txBody>
      </p:sp>
    </p:spTree>
    <p:custDataLst>
      <p:tags r:id="rId1"/>
    </p:custDataLst>
    <p:extLst>
      <p:ext uri="{BB962C8B-B14F-4D97-AF65-F5344CB8AC3E}">
        <p14:creationId xmlns:p14="http://schemas.microsoft.com/office/powerpoint/2010/main" val="405030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F81BD">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xplosion 1 1"/>
          <p:cNvSpPr/>
          <p:nvPr/>
        </p:nvSpPr>
        <p:spPr>
          <a:xfrm>
            <a:off x="76200" y="0"/>
            <a:ext cx="8991600" cy="6858000"/>
          </a:xfrm>
          <a:prstGeom prst="irregularSeal1">
            <a:avLst/>
          </a:prstGeom>
          <a:solidFill>
            <a:srgbClr val="4F81BD">
              <a:alpha val="3411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38200" y="990600"/>
            <a:ext cx="3505200" cy="48768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Arial" pitchFamily="34" charset="0"/>
                <a:cs typeface="Arial" pitchFamily="34" charset="0"/>
              </a:rPr>
              <a:t>Job lost his friends</a:t>
            </a:r>
          </a:p>
          <a:p>
            <a:pPr algn="just"/>
            <a:endParaRPr lang="en-US" sz="4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Their advice was wrong.</a:t>
            </a:r>
          </a:p>
          <a:p>
            <a:pPr algn="ctr"/>
            <a:endParaRPr lang="en-US" sz="1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He was glad to see them and tell them his troubles, but they did not understand.</a:t>
            </a:r>
          </a:p>
          <a:p>
            <a:pPr algn="ctr"/>
            <a:endParaRPr lang="en-US" sz="1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He was miserable and misunderstood.</a:t>
            </a:r>
          </a:p>
          <a:p>
            <a:pPr algn="ctr"/>
            <a:endParaRPr lang="en-US" b="1" dirty="0">
              <a:solidFill>
                <a:schemeClr val="tx1"/>
              </a:solidFill>
              <a:latin typeface="Arial" pitchFamily="34" charset="0"/>
              <a:cs typeface="Arial" pitchFamily="34" charset="0"/>
            </a:endParaRPr>
          </a:p>
          <a:p>
            <a:pPr algn="ctr"/>
            <a:r>
              <a:rPr lang="en-US" sz="2400" b="1" dirty="0">
                <a:solidFill>
                  <a:schemeClr val="tx2">
                    <a:lumMod val="75000"/>
                  </a:schemeClr>
                </a:solidFill>
                <a:latin typeface="Arial" pitchFamily="34" charset="0"/>
                <a:cs typeface="Arial" pitchFamily="34" charset="0"/>
              </a:rPr>
              <a:t>He turned to God</a:t>
            </a:r>
          </a:p>
          <a:p>
            <a:pPr algn="ctr"/>
            <a:endParaRPr lang="en-US" sz="200" b="1" dirty="0">
              <a:solidFill>
                <a:schemeClr val="tx2">
                  <a:lumMod val="75000"/>
                </a:schemeClr>
              </a:solidFill>
              <a:latin typeface="Arial" pitchFamily="34" charset="0"/>
              <a:cs typeface="Arial" pitchFamily="34" charset="0"/>
            </a:endParaRPr>
          </a:p>
          <a:p>
            <a:pPr algn="ctr"/>
            <a:r>
              <a:rPr lang="en-US" sz="2000" b="1" dirty="0">
                <a:solidFill>
                  <a:schemeClr val="tx1"/>
                </a:solidFill>
                <a:latin typeface="Arial" pitchFamily="34" charset="0"/>
                <a:cs typeface="Arial" pitchFamily="34" charset="0"/>
              </a:rPr>
              <a:t>Only God understands all of our problems and knows the answer to every question.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92" t="17334" r="11458" b="5667"/>
          <a:stretch/>
        </p:blipFill>
        <p:spPr bwMode="auto">
          <a:xfrm>
            <a:off x="4403271" y="914400"/>
            <a:ext cx="3978730" cy="506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360"/>
                                          </p:val>
                                        </p:tav>
                                        <p:tav tm="100000">
                                          <p:val>
                                            <p:fltVal val="0"/>
                                          </p:val>
                                        </p:tav>
                                      </p:tavLst>
                                    </p:anim>
                                    <p:animEffect transition="in" filter="fade">
                                      <p:cBhvr>
                                        <p:cTn id="10" dur="3000"/>
                                        <p:tgtEl>
                                          <p:spTgt spid="2"/>
                                        </p:tgtEl>
                                      </p:cBhvr>
                                    </p:animEffect>
                                  </p:childTnLst>
                                </p:cTn>
                              </p:par>
                            </p:childTnLst>
                          </p:cTn>
                        </p:par>
                        <p:par>
                          <p:cTn id="11" fill="hold">
                            <p:stCondLst>
                              <p:cond delay="3000"/>
                            </p:stCondLst>
                            <p:childTnLst>
                              <p:par>
                                <p:cTn id="12" presetID="6" presetClass="emph" presetSubtype="0" fill="hold" grpId="1" nodeType="afterEffect">
                                  <p:stCondLst>
                                    <p:cond delay="0"/>
                                  </p:stCondLst>
                                  <p:childTnLst>
                                    <p:animScale>
                                      <p:cBhvr>
                                        <p:cTn id="13" dur="2000" fill="hold"/>
                                        <p:tgtEl>
                                          <p:spTgt spid="2"/>
                                        </p:tgtEl>
                                      </p:cBhvr>
                                      <p:by x="150000" y="150000"/>
                                    </p:animScale>
                                  </p:childTnLst>
                                </p:cTn>
                              </p:par>
                            </p:childTnLst>
                          </p:cTn>
                        </p:par>
                        <p:par>
                          <p:cTn id="14" fill="hold">
                            <p:stCondLst>
                              <p:cond delay="5000"/>
                            </p:stCondLst>
                            <p:childTnLst>
                              <p:par>
                                <p:cTn id="15" presetID="27" presetClass="emph" presetSubtype="0" fill="remove" grpId="3" nodeType="afterEffect">
                                  <p:stCondLst>
                                    <p:cond delay="0"/>
                                  </p:stCondLst>
                                  <p:childTnLst>
                                    <p:animClr clrSpc="rgb" dir="cw">
                                      <p:cBhvr override="childStyle">
                                        <p:cTn id="16" dur="250" autoRev="1" fill="remove"/>
                                        <p:tgtEl>
                                          <p:spTgt spid="2"/>
                                        </p:tgtEl>
                                        <p:attrNameLst>
                                          <p:attrName>style.color</p:attrName>
                                        </p:attrNameLst>
                                      </p:cBhvr>
                                      <p:to>
                                        <a:schemeClr val="bg1"/>
                                      </p:to>
                                    </p:animClr>
                                    <p:animClr clrSpc="rgb" dir="cw">
                                      <p:cBhvr>
                                        <p:cTn id="17" dur="250" autoRev="1" fill="remove"/>
                                        <p:tgtEl>
                                          <p:spTgt spid="2"/>
                                        </p:tgtEl>
                                        <p:attrNameLst>
                                          <p:attrName>fillcolor</p:attrName>
                                        </p:attrNameLst>
                                      </p:cBhvr>
                                      <p:to>
                                        <a:schemeClr val="bg1"/>
                                      </p:to>
                                    </p:animClr>
                                    <p:set>
                                      <p:cBhvr>
                                        <p:cTn id="18" dur="250" autoRev="1" fill="remove"/>
                                        <p:tgtEl>
                                          <p:spTgt spid="2"/>
                                        </p:tgtEl>
                                        <p:attrNameLst>
                                          <p:attrName>fill.type</p:attrName>
                                        </p:attrNameLst>
                                      </p:cBhvr>
                                      <p:to>
                                        <p:strVal val="solid"/>
                                      </p:to>
                                    </p:set>
                                    <p:set>
                                      <p:cBhvr>
                                        <p:cTn id="19" dur="250" autoRev="1" fill="remove"/>
                                        <p:tgtEl>
                                          <p:spTgt spid="2"/>
                                        </p:tgtEl>
                                        <p:attrNameLst>
                                          <p:attrName>fill.on</p:attrName>
                                        </p:attrNameLst>
                                      </p:cBhvr>
                                      <p:to>
                                        <p:strVal val="true"/>
                                      </p:to>
                                    </p:set>
                                  </p:childTnLst>
                                </p:cTn>
                              </p:par>
                            </p:childTnLst>
                          </p:cTn>
                        </p:par>
                        <p:par>
                          <p:cTn id="20" fill="hold">
                            <p:stCondLst>
                              <p:cond delay="5500"/>
                            </p:stCondLst>
                            <p:childTnLst>
                              <p:par>
                                <p:cTn id="21" presetID="30" presetClass="emph" presetSubtype="0" fill="hold" grpId="4" nodeType="afterEffect">
                                  <p:stCondLst>
                                    <p:cond delay="0"/>
                                  </p:stCondLst>
                                  <p:childTnLst>
                                    <p:animClr clrSpc="hsl" dir="cw">
                                      <p:cBhvr override="childStyle">
                                        <p:cTn id="22" dur="500" fill="hold"/>
                                        <p:tgtEl>
                                          <p:spTgt spid="2"/>
                                        </p:tgtEl>
                                        <p:attrNameLst>
                                          <p:attrName>style.color</p:attrName>
                                        </p:attrNameLst>
                                      </p:cBhvr>
                                      <p:by>
                                        <p:hsl h="0" s="12549" l="25098"/>
                                      </p:by>
                                    </p:animClr>
                                    <p:animClr clrSpc="hsl" dir="cw">
                                      <p:cBhvr>
                                        <p:cTn id="23" dur="500" fill="hold"/>
                                        <p:tgtEl>
                                          <p:spTgt spid="2"/>
                                        </p:tgtEl>
                                        <p:attrNameLst>
                                          <p:attrName>fillcolor</p:attrName>
                                        </p:attrNameLst>
                                      </p:cBhvr>
                                      <p:by>
                                        <p:hsl h="0" s="12549" l="25098"/>
                                      </p:by>
                                    </p:animClr>
                                    <p:animClr clrSpc="hsl" dir="cw">
                                      <p:cBhvr>
                                        <p:cTn id="24" dur="500" fill="hold"/>
                                        <p:tgtEl>
                                          <p:spTgt spid="2"/>
                                        </p:tgtEl>
                                        <p:attrNameLst>
                                          <p:attrName>stroke.color</p:attrName>
                                        </p:attrNameLst>
                                      </p:cBhvr>
                                      <p:by>
                                        <p:hsl h="0" s="12549" l="25098"/>
                                      </p:by>
                                    </p:animClr>
                                    <p:set>
                                      <p:cBhvr>
                                        <p:cTn id="25" dur="500" fill="hold"/>
                                        <p:tgtEl>
                                          <p:spTgt spid="2"/>
                                        </p:tgtEl>
                                        <p:attrNameLst>
                                          <p:attrName>fill.type</p:attrName>
                                        </p:attrNameLst>
                                      </p:cBhvr>
                                      <p:to>
                                        <p:strVal val="solid"/>
                                      </p:to>
                                    </p:set>
                                  </p:childTnLst>
                                </p:cTn>
                              </p:par>
                            </p:childTnLst>
                          </p:cTn>
                        </p:par>
                        <p:par>
                          <p:cTn id="26" fill="hold">
                            <p:stCondLst>
                              <p:cond delay="6000"/>
                            </p:stCondLst>
                            <p:childTnLst>
                              <p:par>
                                <p:cTn id="27" presetID="24" presetClass="emph" presetSubtype="0" fill="hold" grpId="5" nodeType="afterEffect">
                                  <p:stCondLst>
                                    <p:cond delay="0"/>
                                  </p:stCondLst>
                                  <p:childTnLst>
                                    <p:animClr clrSpc="hsl" dir="cw">
                                      <p:cBhvr override="childStyle">
                                        <p:cTn id="28" dur="500" fill="hold"/>
                                        <p:tgtEl>
                                          <p:spTgt spid="2"/>
                                        </p:tgtEl>
                                        <p:attrNameLst>
                                          <p:attrName>style.color</p:attrName>
                                        </p:attrNameLst>
                                      </p:cBhvr>
                                      <p:by>
                                        <p:hsl h="0" s="-12549" l="-25098"/>
                                      </p:by>
                                    </p:animClr>
                                    <p:animClr clrSpc="hsl" dir="cw">
                                      <p:cBhvr>
                                        <p:cTn id="29" dur="500" fill="hold"/>
                                        <p:tgtEl>
                                          <p:spTgt spid="2"/>
                                        </p:tgtEl>
                                        <p:attrNameLst>
                                          <p:attrName>fillcolor</p:attrName>
                                        </p:attrNameLst>
                                      </p:cBhvr>
                                      <p:by>
                                        <p:hsl h="0" s="-12549" l="-25098"/>
                                      </p:by>
                                    </p:animClr>
                                    <p:animClr clrSpc="hsl" dir="cw">
                                      <p:cBhvr>
                                        <p:cTn id="30" dur="500" fill="hold"/>
                                        <p:tgtEl>
                                          <p:spTgt spid="2"/>
                                        </p:tgtEl>
                                        <p:attrNameLst>
                                          <p:attrName>stroke.color</p:attrName>
                                        </p:attrNameLst>
                                      </p:cBhvr>
                                      <p:by>
                                        <p:hsl h="0" s="-12549" l="-25098"/>
                                      </p:by>
                                    </p:animClr>
                                    <p:set>
                                      <p:cBhvr>
                                        <p:cTn id="31" dur="500" fill="hold"/>
                                        <p:tgtEl>
                                          <p:spTgt spid="2"/>
                                        </p:tgtEl>
                                        <p:attrNameLst>
                                          <p:attrName>fill.type</p:attrName>
                                        </p:attrNameLst>
                                      </p:cBhvr>
                                      <p:to>
                                        <p:strVal val="solid"/>
                                      </p:to>
                                    </p:set>
                                  </p:childTnLst>
                                </p:cTn>
                              </p:par>
                            </p:childTnLst>
                          </p:cTn>
                        </p:par>
                        <p:par>
                          <p:cTn id="32" fill="hold">
                            <p:stCondLst>
                              <p:cond delay="6500"/>
                            </p:stCondLst>
                            <p:childTnLst>
                              <p:par>
                                <p:cTn id="33" presetID="21" presetClass="emph" presetSubtype="0" fill="hold" grpId="6" nodeType="afterEffect">
                                  <p:stCondLst>
                                    <p:cond delay="0"/>
                                  </p:stCondLst>
                                  <p:childTnLst>
                                    <p:animClr clrSpc="hsl" dir="cw">
                                      <p:cBhvr override="childStyle">
                                        <p:cTn id="34" dur="500" fill="hold"/>
                                        <p:tgtEl>
                                          <p:spTgt spid="2"/>
                                        </p:tgtEl>
                                        <p:attrNameLst>
                                          <p:attrName>style.color</p:attrName>
                                        </p:attrNameLst>
                                      </p:cBhvr>
                                      <p:by>
                                        <p:hsl h="7200000" s="0" l="0"/>
                                      </p:by>
                                    </p:animClr>
                                    <p:animClr clrSpc="hsl" dir="cw">
                                      <p:cBhvr>
                                        <p:cTn id="35" dur="500" fill="hold"/>
                                        <p:tgtEl>
                                          <p:spTgt spid="2"/>
                                        </p:tgtEl>
                                        <p:attrNameLst>
                                          <p:attrName>fillcolor</p:attrName>
                                        </p:attrNameLst>
                                      </p:cBhvr>
                                      <p:by>
                                        <p:hsl h="7200000" s="0" l="0"/>
                                      </p:by>
                                    </p:animClr>
                                    <p:animClr clrSpc="hsl" dir="cw">
                                      <p:cBhvr>
                                        <p:cTn id="36" dur="500" fill="hold"/>
                                        <p:tgtEl>
                                          <p:spTgt spid="2"/>
                                        </p:tgtEl>
                                        <p:attrNameLst>
                                          <p:attrName>stroke.color</p:attrName>
                                        </p:attrNameLst>
                                      </p:cBhvr>
                                      <p:by>
                                        <p:hsl h="7200000" s="0" l="0"/>
                                      </p:by>
                                    </p:animClr>
                                    <p:set>
                                      <p:cBhvr>
                                        <p:cTn id="37" dur="500" fill="hold"/>
                                        <p:tgtEl>
                                          <p:spTgt spid="2"/>
                                        </p:tgtEl>
                                        <p:attrNameLst>
                                          <p:attrName>fill.type</p:attrName>
                                        </p:attrNameLst>
                                      </p:cBhvr>
                                      <p:to>
                                        <p:strVal val="solid"/>
                                      </p:to>
                                    </p:set>
                                  </p:childTnLst>
                                </p:cTn>
                              </p:par>
                            </p:childTnLst>
                          </p:cTn>
                        </p:par>
                        <p:par>
                          <p:cTn id="38" fill="hold">
                            <p:stCondLst>
                              <p:cond delay="7000"/>
                            </p:stCondLst>
                            <p:childTnLst>
                              <p:par>
                                <p:cTn id="39" presetID="19" presetClass="emph" presetSubtype="0" fill="hold" grpId="9" nodeType="afterEffect">
                                  <p:stCondLst>
                                    <p:cond delay="0"/>
                                  </p:stCondLst>
                                  <p:childTnLst>
                                    <p:animClr clrSpc="rgb" dir="cw">
                                      <p:cBhvr override="childStyle">
                                        <p:cTn id="40" dur="500" fill="hold"/>
                                        <p:tgtEl>
                                          <p:spTgt spid="2"/>
                                        </p:tgtEl>
                                        <p:attrNameLst>
                                          <p:attrName>style.color</p:attrName>
                                        </p:attrNameLst>
                                      </p:cBhvr>
                                      <p:to>
                                        <a:schemeClr val="hlink"/>
                                      </p:to>
                                    </p:animClr>
                                    <p:animClr clrSpc="rgb" dir="cw">
                                      <p:cBhvr>
                                        <p:cTn id="41" dur="500" fill="hold"/>
                                        <p:tgtEl>
                                          <p:spTgt spid="2"/>
                                        </p:tgtEl>
                                        <p:attrNameLst>
                                          <p:attrName>fillcolor</p:attrName>
                                        </p:attrNameLst>
                                      </p:cBhvr>
                                      <p:to>
                                        <a:schemeClr val="hlink"/>
                                      </p:to>
                                    </p:animClr>
                                    <p:set>
                                      <p:cBhvr>
                                        <p:cTn id="42" dur="500" fill="hold"/>
                                        <p:tgtEl>
                                          <p:spTgt spid="2"/>
                                        </p:tgtEl>
                                        <p:attrNameLst>
                                          <p:attrName>fill.type</p:attrName>
                                        </p:attrNameLst>
                                      </p:cBhvr>
                                      <p:to>
                                        <p:strVal val="solid"/>
                                      </p:to>
                                    </p:set>
                                    <p:set>
                                      <p:cBhvr>
                                        <p:cTn id="43" dur="500" fill="hold"/>
                                        <p:tgtEl>
                                          <p:spTgt spid="2"/>
                                        </p:tgtEl>
                                        <p:attrNameLst>
                                          <p:attrName>fill.on</p:attrName>
                                        </p:attrNameLst>
                                      </p:cBhvr>
                                      <p:to>
                                        <p:strVal val="true"/>
                                      </p:to>
                                    </p:set>
                                  </p:childTnLst>
                                </p:cTn>
                              </p:par>
                            </p:childTnLst>
                          </p:cTn>
                        </p:par>
                        <p:par>
                          <p:cTn id="44" fill="hold">
                            <p:stCondLst>
                              <p:cond delay="7500"/>
                            </p:stCondLst>
                            <p:childTnLst>
                              <p:par>
                                <p:cTn id="45" presetID="19" presetClass="emph" presetSubtype="0" fill="hold" grpId="12" nodeType="afterEffect">
                                  <p:stCondLst>
                                    <p:cond delay="0"/>
                                  </p:stCondLst>
                                  <p:childTnLst>
                                    <p:animClr clrSpc="rgb" dir="cw">
                                      <p:cBhvr override="childStyle">
                                        <p:cTn id="46" dur="500" fill="hold"/>
                                        <p:tgtEl>
                                          <p:spTgt spid="2"/>
                                        </p:tgtEl>
                                        <p:attrNameLst>
                                          <p:attrName>style.color</p:attrName>
                                        </p:attrNameLst>
                                      </p:cBhvr>
                                      <p:to>
                                        <a:srgbClr val="FF0066"/>
                                      </p:to>
                                    </p:animClr>
                                    <p:animClr clrSpc="rgb" dir="cw">
                                      <p:cBhvr>
                                        <p:cTn id="47" dur="500" fill="hold"/>
                                        <p:tgtEl>
                                          <p:spTgt spid="2"/>
                                        </p:tgtEl>
                                        <p:attrNameLst>
                                          <p:attrName>fillcolor</p:attrName>
                                        </p:attrNameLst>
                                      </p:cBhvr>
                                      <p:to>
                                        <a:srgbClr val="FF0066"/>
                                      </p:to>
                                    </p:animClr>
                                    <p:set>
                                      <p:cBhvr>
                                        <p:cTn id="48" dur="500" fill="hold"/>
                                        <p:tgtEl>
                                          <p:spTgt spid="2"/>
                                        </p:tgtEl>
                                        <p:attrNameLst>
                                          <p:attrName>fill.type</p:attrName>
                                        </p:attrNameLst>
                                      </p:cBhvr>
                                      <p:to>
                                        <p:strVal val="solid"/>
                                      </p:to>
                                    </p:set>
                                    <p:set>
                                      <p:cBhvr>
                                        <p:cTn id="49" dur="500" fill="hold"/>
                                        <p:tgtEl>
                                          <p:spTgt spid="2"/>
                                        </p:tgtEl>
                                        <p:attrNameLst>
                                          <p:attrName>fill.on</p:attrName>
                                        </p:attrNameLst>
                                      </p:cBhvr>
                                      <p:to>
                                        <p:strVal val="true"/>
                                      </p:to>
                                    </p:set>
                                  </p:childTnLst>
                                </p:cTn>
                              </p:par>
                            </p:childTnLst>
                          </p:cTn>
                        </p:par>
                        <p:par>
                          <p:cTn id="50" fill="hold">
                            <p:stCondLst>
                              <p:cond delay="8000"/>
                            </p:stCondLst>
                            <p:childTnLst>
                              <p:par>
                                <p:cTn id="51" presetID="27" presetClass="emph" presetSubtype="0" fill="remove" grpId="11" nodeType="afterEffect">
                                  <p:stCondLst>
                                    <p:cond delay="0"/>
                                  </p:stCondLst>
                                  <p:childTnLst>
                                    <p:animClr clrSpc="rgb" dir="cw">
                                      <p:cBhvr override="childStyle">
                                        <p:cTn id="52" dur="250" autoRev="1" fill="remove"/>
                                        <p:tgtEl>
                                          <p:spTgt spid="2"/>
                                        </p:tgtEl>
                                        <p:attrNameLst>
                                          <p:attrName>style.color</p:attrName>
                                        </p:attrNameLst>
                                      </p:cBhvr>
                                      <p:to>
                                        <a:schemeClr val="bg1"/>
                                      </p:to>
                                    </p:animClr>
                                    <p:animClr clrSpc="rgb" dir="cw">
                                      <p:cBhvr>
                                        <p:cTn id="53" dur="250" autoRev="1" fill="remove"/>
                                        <p:tgtEl>
                                          <p:spTgt spid="2"/>
                                        </p:tgtEl>
                                        <p:attrNameLst>
                                          <p:attrName>fillcolor</p:attrName>
                                        </p:attrNameLst>
                                      </p:cBhvr>
                                      <p:to>
                                        <a:schemeClr val="bg1"/>
                                      </p:to>
                                    </p:animClr>
                                    <p:set>
                                      <p:cBhvr>
                                        <p:cTn id="54" dur="250" autoRev="1" fill="remove"/>
                                        <p:tgtEl>
                                          <p:spTgt spid="2"/>
                                        </p:tgtEl>
                                        <p:attrNameLst>
                                          <p:attrName>fill.type</p:attrName>
                                        </p:attrNameLst>
                                      </p:cBhvr>
                                      <p:to>
                                        <p:strVal val="solid"/>
                                      </p:to>
                                    </p:set>
                                    <p:set>
                                      <p:cBhvr>
                                        <p:cTn id="55" dur="250" autoRev="1" fill="remove"/>
                                        <p:tgtEl>
                                          <p:spTgt spid="2"/>
                                        </p:tgtEl>
                                        <p:attrNameLst>
                                          <p:attrName>fill.on</p:attrName>
                                        </p:attrNameLst>
                                      </p:cBhvr>
                                      <p:to>
                                        <p:strVal val="true"/>
                                      </p:to>
                                    </p:set>
                                  </p:childTnLst>
                                </p:cTn>
                              </p:par>
                            </p:childTnLst>
                          </p:cTn>
                        </p:par>
                        <p:par>
                          <p:cTn id="56" fill="hold">
                            <p:stCondLst>
                              <p:cond delay="8500"/>
                            </p:stCondLst>
                            <p:childTnLst>
                              <p:par>
                                <p:cTn id="57" presetID="24" presetClass="emph" presetSubtype="0" fill="hold" grpId="10" nodeType="afterEffect">
                                  <p:stCondLst>
                                    <p:cond delay="0"/>
                                  </p:stCondLst>
                                  <p:childTnLst>
                                    <p:animClr clrSpc="hsl" dir="cw">
                                      <p:cBhvr override="childStyle">
                                        <p:cTn id="58" dur="500" fill="hold"/>
                                        <p:tgtEl>
                                          <p:spTgt spid="2"/>
                                        </p:tgtEl>
                                        <p:attrNameLst>
                                          <p:attrName>style.color</p:attrName>
                                        </p:attrNameLst>
                                      </p:cBhvr>
                                      <p:by>
                                        <p:hsl h="0" s="-12549" l="-25098"/>
                                      </p:by>
                                    </p:animClr>
                                    <p:animClr clrSpc="hsl" dir="cw">
                                      <p:cBhvr>
                                        <p:cTn id="59" dur="500" fill="hold"/>
                                        <p:tgtEl>
                                          <p:spTgt spid="2"/>
                                        </p:tgtEl>
                                        <p:attrNameLst>
                                          <p:attrName>fillcolor</p:attrName>
                                        </p:attrNameLst>
                                      </p:cBhvr>
                                      <p:by>
                                        <p:hsl h="0" s="-12549" l="-25098"/>
                                      </p:by>
                                    </p:animClr>
                                    <p:animClr clrSpc="hsl" dir="cw">
                                      <p:cBhvr>
                                        <p:cTn id="60" dur="500" fill="hold"/>
                                        <p:tgtEl>
                                          <p:spTgt spid="2"/>
                                        </p:tgtEl>
                                        <p:attrNameLst>
                                          <p:attrName>stroke.color</p:attrName>
                                        </p:attrNameLst>
                                      </p:cBhvr>
                                      <p:by>
                                        <p:hsl h="0" s="-12549" l="-25098"/>
                                      </p:by>
                                    </p:animClr>
                                    <p:set>
                                      <p:cBhvr>
                                        <p:cTn id="61" dur="500" fill="hold"/>
                                        <p:tgtEl>
                                          <p:spTgt spid="2"/>
                                        </p:tgtEl>
                                        <p:attrNameLst>
                                          <p:attrName>fill.type</p:attrName>
                                        </p:attrNameLst>
                                      </p:cBhvr>
                                      <p:to>
                                        <p:strVal val="solid"/>
                                      </p:to>
                                    </p:set>
                                  </p:childTnLst>
                                </p:cTn>
                              </p:par>
                            </p:childTnLst>
                          </p:cTn>
                        </p:par>
                        <p:par>
                          <p:cTn id="62" fill="hold">
                            <p:stCondLst>
                              <p:cond delay="9000"/>
                            </p:stCondLst>
                            <p:childTnLst>
                              <p:par>
                                <p:cTn id="63" presetID="6" presetClass="emph" presetSubtype="0" fill="hold" grpId="7" nodeType="afterEffect">
                                  <p:stCondLst>
                                    <p:cond delay="0"/>
                                  </p:stCondLst>
                                  <p:childTnLst>
                                    <p:animScale>
                                      <p:cBhvr>
                                        <p:cTn id="64" dur="2000" fill="hold"/>
                                        <p:tgtEl>
                                          <p:spTgt spid="2"/>
                                        </p:tgtEl>
                                      </p:cBhvr>
                                      <p:by x="150000" y="150000"/>
                                    </p:animScale>
                                  </p:childTnLst>
                                </p:cTn>
                              </p:par>
                            </p:childTnLst>
                          </p:cTn>
                        </p:par>
                        <p:par>
                          <p:cTn id="65" fill="hold">
                            <p:stCondLst>
                              <p:cond delay="11000"/>
                            </p:stCondLst>
                            <p:childTnLst>
                              <p:par>
                                <p:cTn id="66" presetID="53" presetClass="exit" presetSubtype="32" fill="hold" grpId="8" nodeType="after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par>
                          <p:cTn id="71" fill="hold">
                            <p:stCondLst>
                              <p:cond delay="115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 grpId="1" animBg="1"/>
      <p:bldP spid="2" grpId="3" animBg="1"/>
      <p:bldP spid="2" grpId="4" animBg="1"/>
      <p:bldP spid="2" grpId="5" animBg="1"/>
      <p:bldP spid="2" grpId="6" animBg="1"/>
      <p:bldP spid="2" grpId="7" animBg="1"/>
      <p:bldP spid="2" grpId="8" animBg="1"/>
      <p:bldP spid="2" grpId="9" animBg="1"/>
      <p:bldP spid="2" grpId="10" animBg="1"/>
      <p:bldP spid="2" grpId="11" animBg="1"/>
      <p:bldP spid="2" grpId="1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bible_open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838200" y="736682"/>
            <a:ext cx="7545549" cy="5691827"/>
          </a:xfrm>
          <a:prstGeom prst="rect">
            <a:avLst/>
          </a:prstGeom>
          <a:noFill/>
        </p:spPr>
      </p:pic>
      <p:sp>
        <p:nvSpPr>
          <p:cNvPr id="11" name="Rectangle 10"/>
          <p:cNvSpPr/>
          <p:nvPr/>
        </p:nvSpPr>
        <p:spPr>
          <a:xfrm>
            <a:off x="4800600" y="838200"/>
            <a:ext cx="2667000" cy="190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i="1" dirty="0">
                <a:solidFill>
                  <a:schemeClr val="tx1"/>
                </a:solidFill>
                <a:latin typeface="Times New Roman" pitchFamily="18" charset="0"/>
                <a:cs typeface="Times New Roman" pitchFamily="18" charset="0"/>
              </a:rPr>
              <a:t>Outline</a:t>
            </a:r>
          </a:p>
        </p:txBody>
      </p:sp>
      <p:sp>
        <p:nvSpPr>
          <p:cNvPr id="5" name="Rectangle 4"/>
          <p:cNvSpPr/>
          <p:nvPr/>
        </p:nvSpPr>
        <p:spPr>
          <a:xfrm>
            <a:off x="4800600" y="2667000"/>
            <a:ext cx="2590800"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Chapters  38 - 42</a:t>
            </a:r>
          </a:p>
          <a:p>
            <a:pPr algn="ctr"/>
            <a:endParaRPr lang="en-US" sz="1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God And Job</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292" t="17334" r="11458" b="5667"/>
          <a:stretch/>
        </p:blipFill>
        <p:spPr bwMode="auto">
          <a:xfrm>
            <a:off x="1828800" y="2298700"/>
            <a:ext cx="25146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057400" y="1066800"/>
            <a:ext cx="1905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i="1" dirty="0">
                <a:solidFill>
                  <a:schemeClr val="tx1"/>
                </a:solidFill>
                <a:latin typeface="Times New Roman" pitchFamily="18" charset="0"/>
                <a:cs typeface="Times New Roman" pitchFamily="18" charset="0"/>
              </a:rPr>
              <a:t>Job</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82041" y="851564"/>
            <a:ext cx="6303813" cy="5260937"/>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038600" y="876300"/>
            <a:ext cx="4267200" cy="4991100"/>
          </a:xfrm>
          <a:prstGeom prst="rect">
            <a:avLst/>
          </a:prstGeom>
          <a:solidFill>
            <a:schemeClr val="bg1"/>
          </a:solidFill>
          <a:ln>
            <a:solidFill>
              <a:schemeClr val="tx1"/>
            </a:solidFill>
          </a:ln>
          <a:effectLst>
            <a:glow rad="1016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838200" y="914400"/>
            <a:ext cx="2971800" cy="37338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38</a:t>
            </a:r>
          </a:p>
          <a:p>
            <a:pPr algn="just"/>
            <a:endParaRPr lang="en-US" sz="1050" b="1"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1</a:t>
            </a:r>
            <a:r>
              <a:rPr lang="en-US" sz="2000" dirty="0">
                <a:solidFill>
                  <a:schemeClr val="tx1"/>
                </a:solidFill>
                <a:latin typeface="Times New Roman" pitchFamily="18" charset="0"/>
                <a:cs typeface="Times New Roman" pitchFamily="18" charset="0"/>
              </a:rPr>
              <a:t>Then the LORD answered Job out of the whirlwind, and said, </a:t>
            </a:r>
          </a:p>
          <a:p>
            <a:pPr algn="just"/>
            <a:r>
              <a:rPr lang="en-US" sz="2000" baseline="30000" dirty="0">
                <a:solidFill>
                  <a:schemeClr val="tx1"/>
                </a:solidFill>
                <a:latin typeface="Times New Roman" pitchFamily="18" charset="0"/>
                <a:cs typeface="Times New Roman" pitchFamily="18" charset="0"/>
              </a:rPr>
              <a:t>2</a:t>
            </a:r>
            <a:r>
              <a:rPr lang="en-US" sz="2000" dirty="0">
                <a:solidFill>
                  <a:schemeClr val="tx1"/>
                </a:solidFill>
                <a:latin typeface="Times New Roman" pitchFamily="18" charset="0"/>
                <a:cs typeface="Times New Roman" pitchFamily="18" charset="0"/>
              </a:rPr>
              <a:t>Who is this that darkeneth counsel by words without knowledge? </a:t>
            </a:r>
          </a:p>
          <a:p>
            <a:pPr algn="just"/>
            <a:r>
              <a:rPr lang="en-US" sz="2000" baseline="30000" dirty="0">
                <a:solidFill>
                  <a:schemeClr val="tx1"/>
                </a:solidFill>
                <a:latin typeface="Times New Roman" pitchFamily="18" charset="0"/>
                <a:cs typeface="Times New Roman" pitchFamily="18" charset="0"/>
              </a:rPr>
              <a:t>3</a:t>
            </a:r>
            <a:r>
              <a:rPr lang="en-US" sz="2000" dirty="0">
                <a:solidFill>
                  <a:schemeClr val="tx1"/>
                </a:solidFill>
                <a:latin typeface="Times New Roman" pitchFamily="18" charset="0"/>
                <a:cs typeface="Times New Roman" pitchFamily="18" charset="0"/>
              </a:rPr>
              <a:t>Gird up now thy loins like a man; for I will demand of thee, and answer thou me.” </a:t>
            </a:r>
          </a:p>
        </p:txBody>
      </p:sp>
      <p:pic>
        <p:nvPicPr>
          <p:cNvPr id="6145" name="Picture 1" descr="C:\Users\sheila\Desktop\BIBLE STUDY\ULTIMATE Royality Free\1-Bib Pics-Ot\Job\Job &amp; whirlwind 1153 vol 6-103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4117764" y="609600"/>
            <a:ext cx="4111836" cy="5486400"/>
          </a:xfrm>
          <a:prstGeom prst="rect">
            <a:avLst/>
          </a:prstGeom>
          <a:ln w="38100" cap="sq">
            <a:solidFill>
              <a:schemeClr val="tx1"/>
            </a:solidFill>
            <a:prstDash val="solid"/>
            <a:miter lim="800000"/>
          </a:ln>
          <a:effectLst>
            <a:outerShdw blurRad="76200" dir="13500000" sy="23000" kx="1200000" algn="br" rotWithShape="0">
              <a:prstClr val="black">
                <a:alpha val="20000"/>
              </a:prstClr>
            </a:outerShdw>
          </a:effectLst>
        </p:spPr>
      </p:pic>
      <p:sp>
        <p:nvSpPr>
          <p:cNvPr id="7" name="Rectangle 6"/>
          <p:cNvSpPr/>
          <p:nvPr/>
        </p:nvSpPr>
        <p:spPr>
          <a:xfrm>
            <a:off x="4038600" y="800100"/>
            <a:ext cx="4495800" cy="533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itchFamily="34" charset="0"/>
                <a:cs typeface="Arial" pitchFamily="34" charset="0"/>
              </a:rPr>
              <a:t>Where were you when I made the earth?</a:t>
            </a:r>
          </a:p>
          <a:p>
            <a:r>
              <a:rPr lang="en-US" sz="1600" b="1" dirty="0">
                <a:solidFill>
                  <a:schemeClr val="tx1"/>
                </a:solidFill>
                <a:latin typeface="Arial" pitchFamily="34" charset="0"/>
                <a:cs typeface="Arial" pitchFamily="34" charset="0"/>
              </a:rPr>
              <a:t>Who can measure the earth?</a:t>
            </a:r>
          </a:p>
          <a:p>
            <a:r>
              <a:rPr lang="en-US" sz="1600" b="1" dirty="0">
                <a:solidFill>
                  <a:schemeClr val="tx1"/>
                </a:solidFill>
                <a:latin typeface="Arial" pitchFamily="34" charset="0"/>
                <a:cs typeface="Arial" pitchFamily="34" charset="0"/>
              </a:rPr>
              <a:t>Where are the foundations of the earth fastened?</a:t>
            </a:r>
          </a:p>
          <a:p>
            <a:r>
              <a:rPr lang="en-US" sz="1600" b="1" dirty="0">
                <a:solidFill>
                  <a:schemeClr val="tx1"/>
                </a:solidFill>
                <a:latin typeface="Arial" pitchFamily="34" charset="0"/>
                <a:cs typeface="Arial" pitchFamily="34" charset="0"/>
              </a:rPr>
              <a:t>Who made the stars?</a:t>
            </a:r>
          </a:p>
          <a:p>
            <a:r>
              <a:rPr lang="en-US" sz="1600" b="1" dirty="0">
                <a:solidFill>
                  <a:schemeClr val="tx1"/>
                </a:solidFill>
                <a:latin typeface="Arial" pitchFamily="34" charset="0"/>
                <a:cs typeface="Arial" pitchFamily="34" charset="0"/>
              </a:rPr>
              <a:t>Who made the sea?</a:t>
            </a:r>
          </a:p>
          <a:p>
            <a:r>
              <a:rPr lang="en-US" sz="1600" b="1" dirty="0">
                <a:solidFill>
                  <a:schemeClr val="tx1"/>
                </a:solidFill>
                <a:latin typeface="Arial" pitchFamily="34" charset="0"/>
                <a:cs typeface="Arial" pitchFamily="34" charset="0"/>
              </a:rPr>
              <a:t>Have you caused the sun to rise?</a:t>
            </a:r>
          </a:p>
          <a:p>
            <a:r>
              <a:rPr lang="en-US" sz="1600" b="1" dirty="0">
                <a:solidFill>
                  <a:schemeClr val="tx1"/>
                </a:solidFill>
                <a:latin typeface="Arial" pitchFamily="34" charset="0"/>
                <a:cs typeface="Arial" pitchFamily="34" charset="0"/>
              </a:rPr>
              <a:t>Do you know the depth of the ocean?</a:t>
            </a:r>
          </a:p>
          <a:p>
            <a:r>
              <a:rPr lang="en-US" sz="1600" b="1" dirty="0">
                <a:solidFill>
                  <a:schemeClr val="tx1"/>
                </a:solidFill>
                <a:latin typeface="Arial" pitchFamily="34" charset="0"/>
                <a:cs typeface="Arial" pitchFamily="34" charset="0"/>
              </a:rPr>
              <a:t>Do you know where light dwells?</a:t>
            </a:r>
          </a:p>
          <a:p>
            <a:r>
              <a:rPr lang="en-US" sz="1600" b="1" dirty="0">
                <a:solidFill>
                  <a:schemeClr val="tx1"/>
                </a:solidFill>
                <a:latin typeface="Arial" pitchFamily="34" charset="0"/>
                <a:cs typeface="Arial" pitchFamily="34" charset="0"/>
              </a:rPr>
              <a:t>Can you make it snow or hail?</a:t>
            </a:r>
          </a:p>
          <a:p>
            <a:r>
              <a:rPr lang="en-US" sz="1600" b="1" dirty="0">
                <a:solidFill>
                  <a:schemeClr val="tx1"/>
                </a:solidFill>
                <a:latin typeface="Arial" pitchFamily="34" charset="0"/>
                <a:cs typeface="Arial" pitchFamily="34" charset="0"/>
              </a:rPr>
              <a:t>Can you cause it to lightening?</a:t>
            </a:r>
          </a:p>
          <a:p>
            <a:r>
              <a:rPr lang="en-US" sz="1600" b="1" dirty="0">
                <a:solidFill>
                  <a:schemeClr val="tx1"/>
                </a:solidFill>
                <a:latin typeface="Arial" pitchFamily="34" charset="0"/>
                <a:cs typeface="Arial" pitchFamily="34" charset="0"/>
              </a:rPr>
              <a:t>Can you cause it to rain?</a:t>
            </a:r>
          </a:p>
          <a:p>
            <a:r>
              <a:rPr lang="en-US" sz="1600" b="1" dirty="0">
                <a:solidFill>
                  <a:schemeClr val="tx1"/>
                </a:solidFill>
                <a:latin typeface="Arial" pitchFamily="34" charset="0"/>
                <a:cs typeface="Arial" pitchFamily="34" charset="0"/>
              </a:rPr>
              <a:t>Can you cause a herb to grow?</a:t>
            </a:r>
          </a:p>
          <a:p>
            <a:r>
              <a:rPr lang="en-US" sz="1600" b="1" dirty="0">
                <a:solidFill>
                  <a:schemeClr val="tx1"/>
                </a:solidFill>
                <a:latin typeface="Arial" pitchFamily="34" charset="0"/>
                <a:cs typeface="Arial" pitchFamily="34" charset="0"/>
              </a:rPr>
              <a:t>Can you feed the lion or the raven?</a:t>
            </a:r>
          </a:p>
          <a:p>
            <a:r>
              <a:rPr lang="en-US" sz="1600" b="1" dirty="0">
                <a:solidFill>
                  <a:schemeClr val="tx1"/>
                </a:solidFill>
                <a:latin typeface="Arial" pitchFamily="34" charset="0"/>
                <a:cs typeface="Arial" pitchFamily="34" charset="0"/>
              </a:rPr>
              <a:t>Do you know when the animals give birth?</a:t>
            </a:r>
          </a:p>
          <a:p>
            <a:r>
              <a:rPr lang="en-US" sz="1600" b="1" dirty="0">
                <a:solidFill>
                  <a:schemeClr val="tx1"/>
                </a:solidFill>
                <a:latin typeface="Arial" pitchFamily="34" charset="0"/>
                <a:cs typeface="Arial" pitchFamily="34" charset="0"/>
              </a:rPr>
              <a:t>Did you give the peacocks their feathers?</a:t>
            </a:r>
          </a:p>
          <a:p>
            <a:r>
              <a:rPr lang="en-US" sz="1600" b="1" dirty="0">
                <a:solidFill>
                  <a:schemeClr val="tx1"/>
                </a:solidFill>
                <a:latin typeface="Arial" pitchFamily="34" charset="0"/>
                <a:cs typeface="Arial" pitchFamily="34" charset="0"/>
              </a:rPr>
              <a:t>Did you give the horse his strength?</a:t>
            </a:r>
          </a:p>
          <a:p>
            <a:r>
              <a:rPr lang="en-US" sz="1600" b="1" dirty="0">
                <a:solidFill>
                  <a:schemeClr val="tx1"/>
                </a:solidFill>
                <a:latin typeface="Arial" pitchFamily="34" charset="0"/>
                <a:cs typeface="Arial" pitchFamily="34" charset="0"/>
              </a:rPr>
              <a:t>Did you teach the hawk to fly? . . . .</a:t>
            </a:r>
          </a:p>
        </p:txBody>
      </p:sp>
      <p:sp>
        <p:nvSpPr>
          <p:cNvPr id="6" name="Rectangle 5"/>
          <p:cNvSpPr/>
          <p:nvPr/>
        </p:nvSpPr>
        <p:spPr>
          <a:xfrm>
            <a:off x="838200" y="800100"/>
            <a:ext cx="2971800" cy="38481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solidFill>
                <a:latin typeface="Arial" pitchFamily="34" charset="0"/>
                <a:cs typeface="Arial" pitchFamily="34" charset="0"/>
              </a:rPr>
              <a:t>Out of the</a:t>
            </a:r>
          </a:p>
          <a:p>
            <a:pPr algn="ctr"/>
            <a:r>
              <a:rPr lang="en-US" sz="3200" b="1" i="1" dirty="0">
                <a:solidFill>
                  <a:schemeClr val="tx1"/>
                </a:solidFill>
                <a:latin typeface="Arial" pitchFamily="34" charset="0"/>
                <a:cs typeface="Arial" pitchFamily="34" charset="0"/>
              </a:rPr>
              <a:t>whirlwind</a:t>
            </a:r>
            <a:r>
              <a:rPr lang="en-US" sz="2400" dirty="0">
                <a:solidFill>
                  <a:schemeClr val="tx1"/>
                </a:solidFill>
                <a:latin typeface="Arial" pitchFamily="34" charset="0"/>
                <a:cs typeface="Arial" pitchFamily="34" charset="0"/>
              </a:rPr>
              <a:t>,</a:t>
            </a:r>
          </a:p>
          <a:p>
            <a:pPr algn="just"/>
            <a:endParaRPr lang="en-US" sz="2000" dirty="0">
              <a:solidFill>
                <a:schemeClr val="tx1"/>
              </a:solidFill>
              <a:latin typeface="Arial" pitchFamily="34" charset="0"/>
              <a:cs typeface="Arial" pitchFamily="34" charset="0"/>
            </a:endParaRPr>
          </a:p>
          <a:p>
            <a:pPr algn="just"/>
            <a:r>
              <a:rPr lang="en-US" sz="2000" dirty="0">
                <a:solidFill>
                  <a:schemeClr val="tx1"/>
                </a:solidFill>
                <a:latin typeface="Arial" pitchFamily="34" charset="0"/>
                <a:cs typeface="Arial" pitchFamily="34" charset="0"/>
              </a:rPr>
              <a:t>A whirlwind prefaced Ezekiel’s vision (Ezekiel 1:4) and Elijah’s (I Kings 19:11).</a:t>
            </a:r>
          </a:p>
          <a:p>
            <a:pPr algn="just"/>
            <a:endParaRPr lang="en-US" sz="1100" dirty="0">
              <a:solidFill>
                <a:schemeClr val="tx1"/>
              </a:solidFill>
              <a:latin typeface="Arial" pitchFamily="34" charset="0"/>
              <a:cs typeface="Arial" pitchFamily="34" charset="0"/>
            </a:endParaRPr>
          </a:p>
          <a:p>
            <a:pPr algn="just"/>
            <a:r>
              <a:rPr lang="en-US" sz="2000" dirty="0">
                <a:solidFill>
                  <a:schemeClr val="tx1"/>
                </a:solidFill>
                <a:latin typeface="Arial" pitchFamily="34" charset="0"/>
                <a:cs typeface="Arial" pitchFamily="34" charset="0"/>
              </a:rPr>
              <a:t>God is said to “have his way in the whirlwind,” (Nahum 1:3).</a:t>
            </a:r>
          </a:p>
        </p:txBody>
      </p:sp>
      <p:sp>
        <p:nvSpPr>
          <p:cNvPr id="3" name="Parallelogram 2"/>
          <p:cNvSpPr/>
          <p:nvPr/>
        </p:nvSpPr>
        <p:spPr>
          <a:xfrm>
            <a:off x="1143000" y="990600"/>
            <a:ext cx="2438400" cy="838200"/>
          </a:xfrm>
          <a:prstGeom prst="parallelogram">
            <a:avLst/>
          </a:prstGeom>
          <a:noFill/>
          <a:ln w="285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838200" y="685800"/>
            <a:ext cx="2971800" cy="3962400"/>
          </a:xfrm>
          <a:prstGeom prst="rect">
            <a:avLst/>
          </a:prstGeom>
          <a:solidFill>
            <a:schemeClr val="bg1"/>
          </a:solidFill>
          <a:ln w="79375">
            <a:solidFill>
              <a:schemeClr val="tx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cs typeface="Arial" pitchFamily="34" charset="0"/>
              </a:rPr>
              <a:t>Job 38 – 41</a:t>
            </a:r>
          </a:p>
          <a:p>
            <a:pPr algn="just"/>
            <a:endParaRPr lang="en-US" sz="20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God asked question after question.  Job was awed into silence.  He could not answer any of the questions.  These are some of the greatest chapters in any literature.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style.rotation</p:attrName>
                                        </p:attrNameLst>
                                      </p:cBhvr>
                                      <p:tavLst>
                                        <p:tav tm="0">
                                          <p:val>
                                            <p:fltVal val="720"/>
                                          </p:val>
                                        </p:tav>
                                        <p:tav tm="100000">
                                          <p:val>
                                            <p:fltVal val="0"/>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 calcmode="lin" valueType="num">
                                      <p:cBhvr>
                                        <p:cTn id="19"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800" decel="100000"/>
                                        <p:tgtEl>
                                          <p:spTgt spid="9"/>
                                        </p:tgtEl>
                                      </p:cBhvr>
                                    </p:animEffect>
                                    <p:anim calcmode="lin" valueType="num">
                                      <p:cBhvr>
                                        <p:cTn id="25" dur="800" decel="100000" fill="hold"/>
                                        <p:tgtEl>
                                          <p:spTgt spid="9"/>
                                        </p:tgtEl>
                                        <p:attrNameLst>
                                          <p:attrName>style.rotation</p:attrName>
                                        </p:attrNameLst>
                                      </p:cBhvr>
                                      <p:tavLst>
                                        <p:tav tm="0">
                                          <p:val>
                                            <p:fltVal val="-90"/>
                                          </p:val>
                                        </p:tav>
                                        <p:tav tm="100000">
                                          <p:val>
                                            <p:fltVal val="0"/>
                                          </p:val>
                                        </p:tav>
                                      </p:tavLst>
                                    </p:anim>
                                    <p:anim calcmode="lin" valueType="num">
                                      <p:cBhvr>
                                        <p:cTn id="26" dur="800" decel="100000" fill="hold"/>
                                        <p:tgtEl>
                                          <p:spTgt spid="9"/>
                                        </p:tgtEl>
                                        <p:attrNameLst>
                                          <p:attrName>ppt_x</p:attrName>
                                        </p:attrNameLst>
                                      </p:cBhvr>
                                      <p:tavLst>
                                        <p:tav tm="0">
                                          <p:val>
                                            <p:strVal val="#ppt_x+0.4"/>
                                          </p:val>
                                        </p:tav>
                                        <p:tav tm="100000">
                                          <p:val>
                                            <p:strVal val="#ppt_x-0.05"/>
                                          </p:val>
                                        </p:tav>
                                      </p:tavLst>
                                    </p:anim>
                                    <p:anim calcmode="lin" valueType="num">
                                      <p:cBhvr>
                                        <p:cTn id="27" dur="800" decel="100000" fill="hold"/>
                                        <p:tgtEl>
                                          <p:spTgt spid="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6145"/>
                                        </p:tgtEl>
                                      </p:cBhvr>
                                    </p:animEffect>
                                    <p:set>
                                      <p:cBhvr>
                                        <p:cTn id="34" dur="1" fill="hold">
                                          <p:stCondLst>
                                            <p:cond delay="999"/>
                                          </p:stCondLst>
                                        </p:cTn>
                                        <p:tgtEl>
                                          <p:spTgt spid="6145"/>
                                        </p:tgtEl>
                                        <p:attrNameLst>
                                          <p:attrName>style.visibility</p:attrName>
                                        </p:attrNameLst>
                                      </p:cBhvr>
                                      <p:to>
                                        <p:strVal val="hidden"/>
                                      </p:to>
                                    </p:se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childTnLst>
                          </p:cTn>
                        </p:par>
                        <p:par>
                          <p:cTn id="39" fill="hold">
                            <p:stCondLst>
                              <p:cond delay="2000"/>
                            </p:stCondLst>
                            <p:childTnLst>
                              <p:par>
                                <p:cTn id="40" presetID="6" presetClass="entr" presetSubtype="32"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out)">
                                      <p:cBhvr>
                                        <p:cTn id="42" dur="2000"/>
                                        <p:tgtEl>
                                          <p:spTgt spid="2"/>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strVal val="#ppt_w*0.70"/>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Effect transition="in" filter="fade">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p:bldP spid="6" grpId="0" animBg="1"/>
      <p:bldP spid="3"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0"/>
            <a:ext cx="8077200" cy="2590800"/>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62000" y="1676400"/>
            <a:ext cx="3733800" cy="5029200"/>
          </a:xfrm>
          <a:prstGeom prst="rect">
            <a:avLst/>
          </a:prstGeom>
          <a:solidFill>
            <a:schemeClr val="bg1"/>
          </a:solidFill>
          <a:ln w="28575">
            <a:solidFill>
              <a:schemeClr val="tx1"/>
            </a:solidFill>
            <a:miter lim="800000"/>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Times New Roman" pitchFamily="18" charset="0"/>
                <a:cs typeface="Times New Roman" pitchFamily="18" charset="0"/>
              </a:rPr>
              <a:t>Job 42</a:t>
            </a:r>
          </a:p>
          <a:p>
            <a:pPr algn="just"/>
            <a:endParaRPr lang="en-US" sz="1200" b="1" dirty="0">
              <a:solidFill>
                <a:schemeClr val="tx1"/>
              </a:solidFill>
              <a:latin typeface="Times New Roman" pitchFamily="18" charset="0"/>
              <a:cs typeface="Times New Roman" pitchFamily="18" charset="0"/>
            </a:endParaRPr>
          </a:p>
          <a:p>
            <a:r>
              <a:rPr lang="en-US" sz="2000" dirty="0">
                <a:solidFill>
                  <a:schemeClr val="tx1"/>
                </a:solidFill>
                <a:latin typeface="Arial" panose="020B0604020202020204" pitchFamily="34" charset="0"/>
                <a:cs typeface="Arial" panose="020B0604020202020204" pitchFamily="34" charset="0"/>
              </a:rPr>
              <a:t>“</a:t>
            </a:r>
            <a:r>
              <a:rPr lang="en-US" sz="2000" baseline="30000" dirty="0">
                <a:solidFill>
                  <a:schemeClr val="tx1"/>
                </a:solidFill>
                <a:latin typeface="Arial" panose="020B0604020202020204" pitchFamily="34" charset="0"/>
                <a:cs typeface="Arial" panose="020B0604020202020204" pitchFamily="34" charset="0"/>
              </a:rPr>
              <a:t>1</a:t>
            </a:r>
            <a:r>
              <a:rPr lang="en-US" sz="2000" dirty="0">
                <a:solidFill>
                  <a:schemeClr val="tx1"/>
                </a:solidFill>
                <a:latin typeface="Arial" panose="020B0604020202020204" pitchFamily="34" charset="0"/>
                <a:cs typeface="Arial" panose="020B0604020202020204" pitchFamily="34" charset="0"/>
              </a:rPr>
              <a:t>Then Job answered the LORD, and said, </a:t>
            </a:r>
          </a:p>
          <a:p>
            <a:r>
              <a:rPr lang="en-US" sz="2000" baseline="30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I know that thou canst do every thing, and that no thought can be withholden from thee. </a:t>
            </a:r>
          </a:p>
          <a:p>
            <a:r>
              <a:rPr lang="en-US" sz="2000" baseline="30000" dirty="0">
                <a:solidFill>
                  <a:schemeClr val="tx1"/>
                </a:solidFill>
                <a:latin typeface="Arial" panose="020B0604020202020204" pitchFamily="34" charset="0"/>
                <a:cs typeface="Arial" panose="020B0604020202020204" pitchFamily="34" charset="0"/>
              </a:rPr>
              <a:t>3</a:t>
            </a:r>
            <a:r>
              <a:rPr lang="en-US" sz="2000" dirty="0">
                <a:solidFill>
                  <a:schemeClr val="tx1"/>
                </a:solidFill>
                <a:latin typeface="Arial" panose="020B0604020202020204" pitchFamily="34" charset="0"/>
                <a:cs typeface="Arial" panose="020B0604020202020204" pitchFamily="34" charset="0"/>
              </a:rPr>
              <a:t>Who is he that hideth counsel without knowledge? therefore have I uttered that I understood not; things too wonderful for me, which I knew not. . . .</a:t>
            </a:r>
          </a:p>
          <a:p>
            <a:endParaRPr lang="en-US" sz="1200" dirty="0">
              <a:solidFill>
                <a:schemeClr val="tx1"/>
              </a:solidFill>
              <a:latin typeface="Arial" panose="020B0604020202020204" pitchFamily="34" charset="0"/>
              <a:cs typeface="Arial" panose="020B0604020202020204" pitchFamily="34" charset="0"/>
            </a:endParaRPr>
          </a:p>
          <a:p>
            <a:r>
              <a:rPr lang="en-US" sz="2000" baseline="30000" dirty="0">
                <a:solidFill>
                  <a:schemeClr val="tx1"/>
                </a:solidFill>
                <a:latin typeface="Arial" panose="020B0604020202020204" pitchFamily="34" charset="0"/>
                <a:cs typeface="Arial" panose="020B0604020202020204" pitchFamily="34" charset="0"/>
              </a:rPr>
              <a:t>6</a:t>
            </a:r>
            <a:r>
              <a:rPr lang="en-US" sz="2000" dirty="0">
                <a:solidFill>
                  <a:schemeClr val="tx1"/>
                </a:solidFill>
                <a:latin typeface="Arial" panose="020B0604020202020204" pitchFamily="34" charset="0"/>
                <a:cs typeface="Arial" panose="020B0604020202020204" pitchFamily="34" charset="0"/>
              </a:rPr>
              <a:t>Wherefore I abhor myself, and repent in dust and ashes.”</a:t>
            </a:r>
          </a:p>
        </p:txBody>
      </p:sp>
      <p:sp>
        <p:nvSpPr>
          <p:cNvPr id="3" name="Rectangle 2"/>
          <p:cNvSpPr/>
          <p:nvPr/>
        </p:nvSpPr>
        <p:spPr>
          <a:xfrm>
            <a:off x="0" y="609600"/>
            <a:ext cx="9144000" cy="762000"/>
          </a:xfrm>
          <a:prstGeom prst="rect">
            <a:avLst/>
          </a:prstGeom>
          <a:noFill/>
          <a:ln w="793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Job’s repentance and restoration is described in</a:t>
            </a:r>
          </a:p>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Chapter 42.  </a:t>
            </a:r>
          </a:p>
        </p:txBody>
      </p:sp>
      <p:pic>
        <p:nvPicPr>
          <p:cNvPr id="5" name="Picture 1" descr="C:\Users\sheila\Desktop\BIBLE STUDY\ULTIMATE Royality Free\1-Bib Pics-Ot\Job\Job &amp; whirlwind 1153 vol 6-1036.jpg"/>
          <p:cNvPicPr>
            <a:picLocks noChangeAspect="1" noChangeArrowheads="1"/>
          </p:cNvPicPr>
          <p:nvPr/>
        </p:nvPicPr>
        <p:blipFill>
          <a:blip r:embed="rId2"/>
          <a:srcRect/>
          <a:stretch>
            <a:fillRect/>
          </a:stretch>
        </p:blipFill>
        <p:spPr bwMode="auto">
          <a:xfrm>
            <a:off x="4572000" y="1676400"/>
            <a:ext cx="3733800" cy="4572000"/>
          </a:xfrm>
          <a:prstGeom prst="rect">
            <a:avLst/>
          </a:prstGeom>
          <a:ln w="38100" cap="sq">
            <a:solidFill>
              <a:schemeClr val="tx1"/>
            </a:solidFill>
            <a:prstDash val="solid"/>
            <a:miter lim="800000"/>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1800" decel="100000" fill="hold"/>
                                        <p:tgtEl>
                                          <p:spTgt spid="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405023">
            <a:off x="457200" y="609600"/>
            <a:ext cx="8077200" cy="5715000"/>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38200" y="990600"/>
            <a:ext cx="3352800" cy="4953000"/>
          </a:xfrm>
          <a:prstGeom prst="rect">
            <a:avLst/>
          </a:prstGeom>
          <a:solidFill>
            <a:schemeClr val="bg1"/>
          </a:solid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CHAPTER 42</a:t>
            </a:r>
          </a:p>
          <a:p>
            <a:pPr algn="just"/>
            <a:endParaRPr lang="en-US" sz="2000" dirty="0">
              <a:solidFill>
                <a:schemeClr val="tx1"/>
              </a:solidFill>
              <a:latin typeface="Arial" pitchFamily="34" charset="0"/>
              <a:cs typeface="Arial" pitchFamily="34" charset="0"/>
            </a:endParaRPr>
          </a:p>
          <a:p>
            <a:r>
              <a:rPr lang="en-US" sz="2100" dirty="0">
                <a:solidFill>
                  <a:schemeClr val="tx1"/>
                </a:solidFill>
                <a:latin typeface="Arial" pitchFamily="34" charset="0"/>
                <a:cs typeface="Arial" pitchFamily="34" charset="0"/>
              </a:rPr>
              <a:t>God endorsed the ideas Job had expressed rather than the ideas of others.</a:t>
            </a:r>
          </a:p>
          <a:p>
            <a:endParaRPr lang="en-US" sz="2100" dirty="0">
              <a:solidFill>
                <a:schemeClr val="tx1"/>
              </a:solidFill>
              <a:latin typeface="Arial" pitchFamily="34" charset="0"/>
              <a:cs typeface="Arial" pitchFamily="34" charset="0"/>
            </a:endParaRPr>
          </a:p>
          <a:p>
            <a:r>
              <a:rPr lang="en-US" sz="2100" dirty="0">
                <a:solidFill>
                  <a:schemeClr val="tx1"/>
                </a:solidFill>
                <a:latin typeface="Arial" pitchFamily="34" charset="0"/>
                <a:cs typeface="Arial" pitchFamily="34" charset="0"/>
              </a:rPr>
              <a:t>Job was not a wicked man.  He was a righteous man brought face to face with human suffering.</a:t>
            </a:r>
          </a:p>
          <a:p>
            <a:endParaRPr lang="en-US" sz="2100" dirty="0">
              <a:solidFill>
                <a:schemeClr val="tx1"/>
              </a:solidFill>
              <a:latin typeface="Arial" pitchFamily="34" charset="0"/>
              <a:cs typeface="Arial" pitchFamily="34" charset="0"/>
            </a:endParaRPr>
          </a:p>
          <a:p>
            <a:r>
              <a:rPr lang="en-US" sz="2100" dirty="0">
                <a:solidFill>
                  <a:schemeClr val="tx1"/>
                </a:solidFill>
                <a:latin typeface="Arial" pitchFamily="34" charset="0"/>
                <a:cs typeface="Arial" pitchFamily="34" charset="0"/>
              </a:rPr>
              <a:t>He stood his trials magnificently, and God blessed his old age with great rewards.</a:t>
            </a:r>
          </a:p>
        </p:txBody>
      </p:sp>
      <p:pic>
        <p:nvPicPr>
          <p:cNvPr id="6" name="Picture 1" descr="C:\Users\sheila\Desktop\BIBLE STUDY\ULTIMATE Royality Free\1-Bib Pics-Ot\Job\Job &amp; whirlwind 1153 vol 6-1036.jpg"/>
          <p:cNvPicPr>
            <a:picLocks noChangeAspect="1" noChangeArrowheads="1"/>
          </p:cNvPicPr>
          <p:nvPr/>
        </p:nvPicPr>
        <p:blipFill>
          <a:blip r:embed="rId2"/>
          <a:srcRect/>
          <a:stretch>
            <a:fillRect/>
          </a:stretch>
        </p:blipFill>
        <p:spPr bwMode="auto">
          <a:xfrm>
            <a:off x="4494651" y="990600"/>
            <a:ext cx="3658749" cy="4953000"/>
          </a:xfrm>
          <a:prstGeom prst="rect">
            <a:avLst/>
          </a:prstGeom>
          <a:ln w="38100" cap="sq">
            <a:solidFill>
              <a:schemeClr val="tx1"/>
            </a:solidFill>
            <a:prstDash val="solid"/>
            <a:miter lim="800000"/>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 y="533400"/>
            <a:ext cx="3657600" cy="52578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chemeClr val="tx1"/>
                </a:solidFill>
                <a:latin typeface="Arial" pitchFamily="34" charset="0"/>
                <a:cs typeface="Arial" pitchFamily="34" charset="0"/>
              </a:rPr>
              <a:t>God allows his children to suffer in order to reveal character, to set forth an object lesson, and to bring to light man’s dependence on God.</a:t>
            </a:r>
          </a:p>
          <a:p>
            <a:endParaRPr lang="en-US" sz="500" dirty="0">
              <a:solidFill>
                <a:schemeClr val="tx1"/>
              </a:solidFill>
              <a:latin typeface="Arial" pitchFamily="34" charset="0"/>
              <a:cs typeface="Arial" pitchFamily="34" charset="0"/>
            </a:endParaRPr>
          </a:p>
          <a:p>
            <a:pPr algn="ctr"/>
            <a:r>
              <a:rPr lang="en-US" sz="2000" dirty="0">
                <a:solidFill>
                  <a:schemeClr val="tx1"/>
                </a:solidFill>
                <a:latin typeface="Arial" pitchFamily="34" charset="0"/>
                <a:cs typeface="Arial" pitchFamily="34" charset="0"/>
              </a:rPr>
              <a:t>The book of Job well illustrates Romans 8:28.</a:t>
            </a: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a:p>
            <a:endParaRPr lang="en-US" sz="2000" dirty="0">
              <a:solidFill>
                <a:schemeClr val="tx1"/>
              </a:solidFill>
              <a:latin typeface="Arial" pitchFamily="34" charset="0"/>
              <a:cs typeface="Arial" pitchFamily="34" charset="0"/>
            </a:endParaRPr>
          </a:p>
        </p:txBody>
      </p:sp>
      <p:sp>
        <p:nvSpPr>
          <p:cNvPr id="4" name="Rectangle 3"/>
          <p:cNvSpPr/>
          <p:nvPr/>
        </p:nvSpPr>
        <p:spPr>
          <a:xfrm>
            <a:off x="685800" y="3429000"/>
            <a:ext cx="3429000" cy="2362200"/>
          </a:xfrm>
          <a:prstGeom prst="rect">
            <a:avLst/>
          </a:prstGeom>
          <a:solidFill>
            <a:schemeClr val="bg1"/>
          </a:solidFill>
          <a:ln>
            <a:solidFill>
              <a:schemeClr val="tx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Arial" panose="020B0604020202020204" pitchFamily="34" charset="0"/>
                <a:cs typeface="Arial" panose="020B0604020202020204" pitchFamily="34" charset="0"/>
              </a:rPr>
              <a:t>Romans 8:28</a:t>
            </a:r>
          </a:p>
          <a:p>
            <a:pPr algn="just"/>
            <a:r>
              <a:rPr lang="en-US" sz="2000" dirty="0">
                <a:solidFill>
                  <a:schemeClr val="tx1"/>
                </a:solidFill>
                <a:latin typeface="Arial" panose="020B0604020202020204" pitchFamily="34" charset="0"/>
                <a:cs typeface="Arial" panose="020B0604020202020204" pitchFamily="34" charset="0"/>
              </a:rPr>
              <a:t>“And we know that all things work together for good to them that love God, to them who are the called according to his purpose.”</a:t>
            </a:r>
          </a:p>
        </p:txBody>
      </p:sp>
      <p:pic>
        <p:nvPicPr>
          <p:cNvPr id="7176" name="Picture 8" descr="C:\users\sheila\desktop\bible study\ultimate royality free\4-bib pics-misc\Prayer\Praying Woman 55-39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 b="99667" l="1570" r="99552">
                        <a14:foregroundMark x1="63341" y1="9667" x2="98206" y2="97750"/>
                        <a14:foregroundMark x1="35426" y1="30750" x2="35762" y2="33500"/>
                        <a14:foregroundMark x1="35426" y1="26500" x2="37668" y2="30000"/>
                        <a14:foregroundMark x1="35202" y1="37000" x2="33744" y2="40583"/>
                        <a14:foregroundMark x1="51906" y1="13917" x2="48206" y2="15917"/>
                        <a14:foregroundMark x1="34978" y1="26333" x2="47197" y2="19417"/>
                        <a14:foregroundMark x1="24215" y1="57000" x2="35426" y2="49417"/>
                        <a14:foregroundMark x1="25000" y1="70333" x2="22309" y2="62250"/>
                        <a14:foregroundMark x1="2803" y1="92417" x2="21749" y2="79417"/>
                        <a14:foregroundMark x1="3139" y1="90167" x2="6614" y2="87000"/>
                        <a14:foregroundMark x1="8072" y1="86667" x2="13341" y2="82000"/>
                        <a14:foregroundMark x1="36211" y1="24250" x2="39462" y2="22417"/>
                        <a14:foregroundMark x1="51121" y1="13333" x2="56166" y2="10750"/>
                        <a14:backgroundMark x1="96525" y1="52583" x2="93498" y2="58000"/>
                      </a14:backgroundRemoval>
                    </a14:imgEffect>
                  </a14:imgLayer>
                </a14:imgProps>
              </a:ext>
              <a:ext uri="{28A0092B-C50C-407E-A947-70E740481C1C}">
                <a14:useLocalDpi xmlns:a14="http://schemas.microsoft.com/office/drawing/2010/main" val="0"/>
              </a:ext>
            </a:extLst>
          </a:blip>
          <a:srcRect/>
          <a:stretch>
            <a:fillRect/>
          </a:stretch>
        </p:blipFill>
        <p:spPr bwMode="auto">
          <a:xfrm>
            <a:off x="3657600" y="0"/>
            <a:ext cx="5097780" cy="6858000"/>
          </a:xfrm>
          <a:prstGeom prst="rect">
            <a:avLst/>
          </a:prstGeom>
          <a:noFill/>
          <a:effectLst>
            <a:glow rad="228600">
              <a:schemeClr val="bg1">
                <a:lumMod val="50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609600"/>
            <a:ext cx="5638800" cy="5562600"/>
          </a:xfrm>
          <a:prstGeom prst="rect">
            <a:avLst/>
          </a:prstGeom>
          <a:solidFill>
            <a:schemeClr val="bg1"/>
          </a:solidFill>
          <a:ln>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latin typeface="Arial" pitchFamily="34" charset="0"/>
                <a:cs typeface="Arial" pitchFamily="34" charset="0"/>
              </a:rPr>
              <a:t>Adam</a:t>
            </a:r>
          </a:p>
          <a:p>
            <a:pPr algn="ctr"/>
            <a:r>
              <a:rPr lang="en-US" sz="1600" dirty="0">
                <a:solidFill>
                  <a:prstClr val="black"/>
                </a:solidFill>
                <a:latin typeface="Arial" pitchFamily="34" charset="0"/>
                <a:cs typeface="Arial" pitchFamily="34" charset="0"/>
              </a:rPr>
              <a:t>Noah</a:t>
            </a:r>
          </a:p>
          <a:p>
            <a:pPr algn="ctr"/>
            <a:r>
              <a:rPr lang="en-US" sz="1600" dirty="0">
                <a:solidFill>
                  <a:prstClr val="black"/>
                </a:solidFill>
                <a:latin typeface="Arial" pitchFamily="34" charset="0"/>
                <a:cs typeface="Arial" pitchFamily="34" charset="0"/>
              </a:rPr>
              <a:t>Abraham</a:t>
            </a:r>
          </a:p>
          <a:p>
            <a:pPr algn="ctr"/>
            <a:r>
              <a:rPr lang="en-US" sz="1600" dirty="0">
                <a:solidFill>
                  <a:prstClr val="black"/>
                </a:solidFill>
                <a:latin typeface="Arial" pitchFamily="34" charset="0"/>
                <a:cs typeface="Arial" pitchFamily="34" charset="0"/>
              </a:rPr>
              <a:t>Isaac</a:t>
            </a:r>
          </a:p>
          <a:p>
            <a:pPr algn="ctr"/>
            <a:r>
              <a:rPr lang="en-US" sz="1600" dirty="0">
                <a:solidFill>
                  <a:prstClr val="black"/>
                </a:solidFill>
                <a:latin typeface="Arial" pitchFamily="34" charset="0"/>
                <a:cs typeface="Arial" pitchFamily="34" charset="0"/>
              </a:rPr>
              <a:t>Jacob &amp; Esau</a:t>
            </a:r>
          </a:p>
          <a:p>
            <a:pPr algn="ctr"/>
            <a:r>
              <a:rPr lang="en-US" b="1" spc="100" dirty="0">
                <a:ln>
                  <a:solidFill>
                    <a:prstClr val="black"/>
                  </a:solidFill>
                </a:ln>
                <a:solidFill>
                  <a:srgbClr val="FFC000"/>
                </a:solidFill>
                <a:latin typeface="Arial" pitchFamily="34" charset="0"/>
                <a:cs typeface="Arial" pitchFamily="34" charset="0"/>
              </a:rPr>
              <a:t>Job</a:t>
            </a:r>
          </a:p>
          <a:p>
            <a:pPr algn="ctr"/>
            <a:r>
              <a:rPr lang="en-US" sz="1600" dirty="0">
                <a:solidFill>
                  <a:prstClr val="black"/>
                </a:solidFill>
                <a:latin typeface="Arial" pitchFamily="34" charset="0"/>
                <a:cs typeface="Arial" pitchFamily="34" charset="0"/>
              </a:rPr>
              <a:t>Joseph</a:t>
            </a:r>
          </a:p>
          <a:p>
            <a:pPr algn="ctr"/>
            <a:r>
              <a:rPr lang="en-US" sz="1600" dirty="0">
                <a:solidFill>
                  <a:prstClr val="black"/>
                </a:solidFill>
                <a:latin typeface="Arial" pitchFamily="34" charset="0"/>
                <a:cs typeface="Arial" pitchFamily="34" charset="0"/>
              </a:rPr>
              <a:t>Moses</a:t>
            </a:r>
          </a:p>
          <a:p>
            <a:pPr algn="ctr"/>
            <a:r>
              <a:rPr lang="en-US" sz="1600" dirty="0">
                <a:solidFill>
                  <a:prstClr val="black"/>
                </a:solidFill>
                <a:latin typeface="Arial" pitchFamily="34" charset="0"/>
                <a:cs typeface="Arial" pitchFamily="34" charset="0"/>
              </a:rPr>
              <a:t>Joshua, Judges, Ruth</a:t>
            </a:r>
          </a:p>
          <a:p>
            <a:pPr algn="ctr"/>
            <a:r>
              <a:rPr lang="en-US" sz="1600" dirty="0">
                <a:solidFill>
                  <a:prstClr val="black"/>
                </a:solidFill>
                <a:latin typeface="Arial" pitchFamily="34" charset="0"/>
                <a:cs typeface="Arial" pitchFamily="34" charset="0"/>
              </a:rPr>
              <a:t>Samuel</a:t>
            </a:r>
          </a:p>
          <a:p>
            <a:pPr algn="ctr"/>
            <a:r>
              <a:rPr lang="en-US" sz="1600" dirty="0">
                <a:solidFill>
                  <a:prstClr val="black"/>
                </a:solidFill>
                <a:latin typeface="Arial" pitchFamily="34" charset="0"/>
                <a:cs typeface="Arial" pitchFamily="34" charset="0"/>
              </a:rPr>
              <a:t>Saul, David, Solomon</a:t>
            </a:r>
          </a:p>
          <a:p>
            <a:pPr algn="ctr"/>
            <a:r>
              <a:rPr lang="en-US" sz="1600" dirty="0">
                <a:solidFill>
                  <a:prstClr val="black"/>
                </a:solidFill>
                <a:latin typeface="Arial" pitchFamily="34" charset="0"/>
                <a:cs typeface="Arial" pitchFamily="34" charset="0"/>
              </a:rPr>
              <a:t>Divided Kingdom</a:t>
            </a:r>
          </a:p>
          <a:p>
            <a:pPr algn="ctr"/>
            <a:r>
              <a:rPr lang="en-US" sz="1600" dirty="0">
                <a:solidFill>
                  <a:prstClr val="black"/>
                </a:solidFill>
                <a:latin typeface="Arial" pitchFamily="34" charset="0"/>
                <a:cs typeface="Arial" pitchFamily="34" charset="0"/>
              </a:rPr>
              <a:t>Elijah &amp; Elisha</a:t>
            </a:r>
          </a:p>
          <a:p>
            <a:pPr algn="ctr"/>
            <a:r>
              <a:rPr lang="en-US" sz="1600" dirty="0">
                <a:solidFill>
                  <a:prstClr val="black"/>
                </a:solidFill>
                <a:latin typeface="Arial" pitchFamily="34" charset="0"/>
                <a:cs typeface="Arial" pitchFamily="34" charset="0"/>
              </a:rPr>
              <a:t>Jonah</a:t>
            </a:r>
          </a:p>
          <a:p>
            <a:pPr algn="ctr"/>
            <a:r>
              <a:rPr lang="en-US" sz="1600" dirty="0">
                <a:solidFill>
                  <a:prstClr val="black"/>
                </a:solidFill>
                <a:latin typeface="Arial" pitchFamily="34" charset="0"/>
                <a:cs typeface="Arial" pitchFamily="34" charset="0"/>
              </a:rPr>
              <a:t>Northern Kingdom/Israel taken into Assyrian Captivity</a:t>
            </a:r>
          </a:p>
          <a:p>
            <a:pPr algn="ctr"/>
            <a:r>
              <a:rPr lang="en-US" sz="1600" dirty="0">
                <a:solidFill>
                  <a:prstClr val="black"/>
                </a:solidFill>
                <a:latin typeface="Arial" pitchFamily="34" charset="0"/>
                <a:cs typeface="Arial" pitchFamily="34" charset="0"/>
              </a:rPr>
              <a:t>Southern Kingdom/Judah taken into Babylonian Captivity</a:t>
            </a:r>
          </a:p>
          <a:p>
            <a:pPr algn="ctr"/>
            <a:r>
              <a:rPr lang="en-US" sz="1600" dirty="0">
                <a:solidFill>
                  <a:prstClr val="black"/>
                </a:solidFill>
                <a:latin typeface="Arial" pitchFamily="34" charset="0"/>
                <a:cs typeface="Arial" pitchFamily="34" charset="0"/>
              </a:rPr>
              <a:t>Daniel &amp; Ezekiel in Babylon</a:t>
            </a:r>
          </a:p>
          <a:p>
            <a:pPr algn="ctr"/>
            <a:r>
              <a:rPr lang="en-US" sz="1600" dirty="0">
                <a:solidFill>
                  <a:prstClr val="black"/>
                </a:solidFill>
                <a:latin typeface="Arial" pitchFamily="34" charset="0"/>
                <a:cs typeface="Arial" pitchFamily="34" charset="0"/>
              </a:rPr>
              <a:t>Persia takes Babylon – becomes world power</a:t>
            </a:r>
          </a:p>
          <a:p>
            <a:pPr algn="ctr"/>
            <a:r>
              <a:rPr lang="en-US" sz="1600" dirty="0">
                <a:solidFill>
                  <a:prstClr val="black"/>
                </a:solidFill>
                <a:latin typeface="Arial" pitchFamily="34" charset="0"/>
                <a:cs typeface="Arial" pitchFamily="34" charset="0"/>
              </a:rPr>
              <a:t>Return to Canaan begins – rebuilding of the temple / Ezra</a:t>
            </a:r>
          </a:p>
          <a:p>
            <a:pPr algn="ctr"/>
            <a:r>
              <a:rPr lang="en-US" sz="1600" dirty="0">
                <a:solidFill>
                  <a:prstClr val="black"/>
                </a:solidFill>
                <a:latin typeface="Arial" pitchFamily="34" charset="0"/>
                <a:cs typeface="Arial" pitchFamily="34" charset="0"/>
              </a:rPr>
              <a:t>Esther Persian Queen</a:t>
            </a:r>
          </a:p>
          <a:p>
            <a:pPr algn="ctr"/>
            <a:r>
              <a:rPr lang="en-US" sz="1600" dirty="0">
                <a:solidFill>
                  <a:prstClr val="black"/>
                </a:solidFill>
                <a:latin typeface="Arial" pitchFamily="34" charset="0"/>
                <a:cs typeface="Arial" pitchFamily="34" charset="0"/>
              </a:rPr>
              <a:t>More Jews return – rebuilding of the wall / Nehemiah</a:t>
            </a:r>
          </a:p>
          <a:p>
            <a:pPr algn="ctr"/>
            <a:r>
              <a:rPr lang="en-US" sz="1600" dirty="0">
                <a:solidFill>
                  <a:prstClr val="black"/>
                </a:solidFill>
                <a:latin typeface="Arial" pitchFamily="34" charset="0"/>
                <a:cs typeface="Arial" pitchFamily="34" charset="0"/>
              </a:rPr>
              <a:t>Malachi</a:t>
            </a:r>
          </a:p>
        </p:txBody>
      </p:sp>
      <p:sp>
        <p:nvSpPr>
          <p:cNvPr id="9" name="Rectangle 8"/>
          <p:cNvSpPr/>
          <p:nvPr/>
        </p:nvSpPr>
        <p:spPr>
          <a:xfrm>
            <a:off x="4648200" y="685800"/>
            <a:ext cx="3581400" cy="1981200"/>
          </a:xfrm>
          <a:prstGeom prst="rect">
            <a:avLst/>
          </a:prstGeom>
          <a:noFill/>
          <a:ln w="38100">
            <a:solidFill>
              <a:schemeClr val="tx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prstClr val="black"/>
                </a:solidFill>
                <a:latin typeface="Arial" pitchFamily="34" charset="0"/>
                <a:cs typeface="Arial" pitchFamily="34" charset="0"/>
              </a:rPr>
              <a:t>Patriarchal</a:t>
            </a:r>
          </a:p>
          <a:p>
            <a:pPr algn="r"/>
            <a:r>
              <a:rPr lang="en-US" sz="3200" b="1" dirty="0">
                <a:solidFill>
                  <a:prstClr val="black"/>
                </a:solidFill>
                <a:latin typeface="Arial" pitchFamily="34" charset="0"/>
                <a:cs typeface="Arial" pitchFamily="34" charset="0"/>
              </a:rPr>
              <a:t>Age</a:t>
            </a:r>
          </a:p>
        </p:txBody>
      </p:sp>
      <p:sp>
        <p:nvSpPr>
          <p:cNvPr id="10" name="Rectangle 9"/>
          <p:cNvSpPr/>
          <p:nvPr/>
        </p:nvSpPr>
        <p:spPr>
          <a:xfrm>
            <a:off x="2819400" y="2438400"/>
            <a:ext cx="5410200" cy="3657600"/>
          </a:xfrm>
          <a:prstGeom prst="rect">
            <a:avLst/>
          </a:prstGeom>
          <a:noFill/>
          <a:ln w="38100">
            <a:solidFill>
              <a:schemeClr val="tx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prstClr val="black"/>
                </a:solidFill>
                <a:latin typeface="Arial" pitchFamily="34" charset="0"/>
                <a:cs typeface="Arial" pitchFamily="34" charset="0"/>
              </a:rPr>
              <a:t>Mosaical</a:t>
            </a:r>
          </a:p>
          <a:p>
            <a:pPr algn="r"/>
            <a:r>
              <a:rPr lang="en-US" sz="3200" b="1" dirty="0">
                <a:solidFill>
                  <a:prstClr val="black"/>
                </a:solidFill>
                <a:latin typeface="Arial" pitchFamily="34" charset="0"/>
                <a:cs typeface="Arial" pitchFamily="34" charset="0"/>
              </a:rPr>
              <a:t>Age</a:t>
            </a:r>
          </a:p>
          <a:p>
            <a:pPr algn="r"/>
            <a:endParaRPr lang="en-US" sz="4800" b="1" dirty="0">
              <a:solidFill>
                <a:prstClr val="black"/>
              </a:solidFill>
              <a:latin typeface="Arial" pitchFamily="34" charset="0"/>
              <a:cs typeface="Arial" pitchFamily="34" charset="0"/>
            </a:endParaRPr>
          </a:p>
          <a:p>
            <a:pPr algn="r"/>
            <a:endParaRPr lang="en-US" sz="3200" b="1" dirty="0">
              <a:solidFill>
                <a:prstClr val="black"/>
              </a:solidFill>
              <a:latin typeface="Arial" pitchFamily="34" charset="0"/>
              <a:cs typeface="Arial" pitchFamily="34" charset="0"/>
            </a:endParaRPr>
          </a:p>
          <a:p>
            <a:pPr algn="r"/>
            <a:endParaRPr lang="en-US" sz="3200" b="1" dirty="0">
              <a:solidFill>
                <a:prstClr val="black"/>
              </a:solidFill>
              <a:latin typeface="Arial" pitchFamily="34" charset="0"/>
              <a:cs typeface="Arial" pitchFamily="34" charset="0"/>
            </a:endParaRPr>
          </a:p>
        </p:txBody>
      </p:sp>
      <p:sp>
        <p:nvSpPr>
          <p:cNvPr id="11" name="Rectangular Callout 10"/>
          <p:cNvSpPr/>
          <p:nvPr/>
        </p:nvSpPr>
        <p:spPr>
          <a:xfrm>
            <a:off x="838200" y="2362200"/>
            <a:ext cx="3810000" cy="3810000"/>
          </a:xfrm>
          <a:prstGeom prst="wedgeRectCallout">
            <a:avLst>
              <a:gd name="adj1" fmla="val 56394"/>
              <a:gd name="adj2" fmla="val -57903"/>
            </a:avLst>
          </a:prstGeom>
          <a:solidFill>
            <a:schemeClr val="bg1"/>
          </a:solidFill>
          <a:ln w="571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Arial" pitchFamily="34" charset="0"/>
                <a:cs typeface="Arial" pitchFamily="34" charset="0"/>
              </a:rPr>
              <a:t>The book of Job in our Bibles is listed with the books of poetry and falls right before Psalms, but chronologically it should be placed here in the Patriarchal Age and among the accounts in Genesis.</a:t>
            </a:r>
          </a:p>
          <a:p>
            <a:pPr algn="just"/>
            <a:endParaRPr lang="en-US" sz="1000" dirty="0">
              <a:solidFill>
                <a:prstClr val="black"/>
              </a:solidFill>
              <a:latin typeface="Arial" pitchFamily="34" charset="0"/>
              <a:cs typeface="Arial" pitchFamily="34" charset="0"/>
            </a:endParaRPr>
          </a:p>
          <a:p>
            <a:pPr algn="just"/>
            <a:r>
              <a:rPr lang="en-US" sz="2000" dirty="0">
                <a:solidFill>
                  <a:prstClr val="black"/>
                </a:solidFill>
                <a:latin typeface="Arial" pitchFamily="34" charset="0"/>
                <a:cs typeface="Arial" pitchFamily="34" charset="0"/>
              </a:rPr>
              <a:t>It is always important to consider the context of Bible accounts and their placement in history as you read and study.</a:t>
            </a:r>
          </a:p>
        </p:txBody>
      </p:sp>
      <p:sp>
        <p:nvSpPr>
          <p:cNvPr id="12" name="Rectangle 11"/>
          <p:cNvSpPr/>
          <p:nvPr/>
        </p:nvSpPr>
        <p:spPr>
          <a:xfrm>
            <a:off x="838200" y="762000"/>
            <a:ext cx="3200400" cy="1066800"/>
          </a:xfrm>
          <a:prstGeom prst="rect">
            <a:avLst/>
          </a:prstGeom>
          <a:solidFill>
            <a:schemeClr val="accent5">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2000" b="1" spc="100" dirty="0">
                <a:ln>
                  <a:solidFill>
                    <a:prstClr val="black"/>
                  </a:solidFill>
                </a:ln>
                <a:solidFill>
                  <a:srgbClr val="4F81BD">
                    <a:lumMod val="75000"/>
                  </a:srgbClr>
                </a:solidFill>
                <a:latin typeface="Arial" pitchFamily="34" charset="0"/>
                <a:cs typeface="Arial" pitchFamily="34" charset="0"/>
              </a:rPr>
              <a:t>TIMELINE OF THE OLD TESTAMENT</a:t>
            </a:r>
          </a:p>
        </p:txBody>
      </p:sp>
    </p:spTree>
    <p:extLst>
      <p:ext uri="{BB962C8B-B14F-4D97-AF65-F5344CB8AC3E}">
        <p14:creationId xmlns:p14="http://schemas.microsoft.com/office/powerpoint/2010/main" val="1088975005"/>
      </p:ext>
    </p:extLst>
  </p:cSld>
  <p:clrMapOvr>
    <a:masterClrMapping/>
  </p:clrMapOvr>
  <p:transition spd="slow">
    <p:strips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 y="457200"/>
            <a:ext cx="3048000" cy="5029200"/>
          </a:xfrm>
          <a:prstGeom prst="rect">
            <a:avLst/>
          </a:prstGeom>
          <a:solidFill>
            <a:schemeClr val="bg1"/>
          </a:solidFill>
          <a:ln w="79375">
            <a:solidFill>
              <a:schemeClr val="tx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ysClr val="windowText" lastClr="000000"/>
                  </a:solidFill>
                </a:ln>
                <a:solidFill>
                  <a:schemeClr val="tx1"/>
                </a:solidFill>
                <a:latin typeface="Arial" pitchFamily="34" charset="0"/>
                <a:cs typeface="Arial" pitchFamily="34" charset="0"/>
              </a:rPr>
              <a:t>Job found God in his troubles.</a:t>
            </a:r>
          </a:p>
          <a:p>
            <a:pPr algn="just"/>
            <a:endParaRPr lang="en-US" sz="2400" dirty="0">
              <a:solidFill>
                <a:schemeClr val="tx1"/>
              </a:solidFill>
              <a:latin typeface="Arial" pitchFamily="34" charset="0"/>
              <a:cs typeface="Arial" pitchFamily="34" charset="0"/>
            </a:endParaRPr>
          </a:p>
          <a:p>
            <a:r>
              <a:rPr lang="en-US" sz="2400" dirty="0">
                <a:solidFill>
                  <a:schemeClr val="tx1"/>
                </a:solidFill>
                <a:latin typeface="Arial" pitchFamily="34" charset="0"/>
                <a:cs typeface="Arial" pitchFamily="34" charset="0"/>
              </a:rPr>
              <a:t>Many </a:t>
            </a:r>
            <a:r>
              <a:rPr lang="en-US" sz="2400" u="sng" dirty="0">
                <a:solidFill>
                  <a:schemeClr val="tx1"/>
                </a:solidFill>
                <a:latin typeface="Arial" pitchFamily="34" charset="0"/>
                <a:cs typeface="Arial" pitchFamily="34" charset="0"/>
              </a:rPr>
              <a:t>know God as </a:t>
            </a:r>
            <a:r>
              <a:rPr lang="en-US" sz="2400" dirty="0">
                <a:solidFill>
                  <a:schemeClr val="tx1"/>
                </a:solidFill>
                <a:latin typeface="Arial" pitchFamily="34" charset="0"/>
                <a:cs typeface="Arial" pitchFamily="34" charset="0"/>
              </a:rPr>
              <a:t>Creator and believe in His greatness, </a:t>
            </a:r>
            <a:r>
              <a:rPr lang="en-US" sz="2400" u="sng" dirty="0">
                <a:solidFill>
                  <a:schemeClr val="tx1"/>
                </a:solidFill>
                <a:latin typeface="Arial" pitchFamily="34" charset="0"/>
                <a:cs typeface="Arial" pitchFamily="34" charset="0"/>
              </a:rPr>
              <a:t>but they do not really know</a:t>
            </a:r>
            <a:r>
              <a:rPr lang="en-US" sz="2400" dirty="0">
                <a:solidFill>
                  <a:schemeClr val="tx1"/>
                </a:solidFill>
                <a:latin typeface="Arial" pitchFamily="34" charset="0"/>
                <a:cs typeface="Arial" pitchFamily="34" charset="0"/>
              </a:rPr>
              <a:t> the help which God extends in time of trouble.</a:t>
            </a:r>
          </a:p>
          <a:p>
            <a:pPr algn="just"/>
            <a:endParaRPr lang="en-US" sz="2400" dirty="0">
              <a:solidFill>
                <a:schemeClr val="tx1"/>
              </a:solidFill>
              <a:latin typeface="Arial" pitchFamily="34" charset="0"/>
              <a:cs typeface="Arial" pitchFamily="34" charset="0"/>
            </a:endParaRPr>
          </a:p>
          <a:p>
            <a:pPr algn="ctr"/>
            <a:r>
              <a:rPr lang="en-US" sz="2400" b="1" dirty="0">
                <a:solidFill>
                  <a:schemeClr val="tx1"/>
                </a:solidFill>
                <a:latin typeface="Arial" pitchFamily="34" charset="0"/>
                <a:cs typeface="Arial" pitchFamily="34" charset="0"/>
              </a:rPr>
              <a:t>Even Job had to learn this.</a:t>
            </a:r>
          </a:p>
        </p:txBody>
      </p:sp>
      <p:pic>
        <p:nvPicPr>
          <p:cNvPr id="6" name="Picture 3" descr="C:\Users\sheila\Desktop\BIBLE STUDY\ULTIMATE Royality Free\1-Bib Pics-Ot\Job\Job 1153 vol 6-1022.jpg"/>
          <p:cNvPicPr>
            <a:picLocks noChangeAspect="1" noChangeArrowheads="1"/>
          </p:cNvPicPr>
          <p:nvPr/>
        </p:nvPicPr>
        <p:blipFill>
          <a:blip r:embed="rId2" cstate="print"/>
          <a:srcRect l="-447" r="15414"/>
          <a:stretch>
            <a:fillRect/>
          </a:stretch>
        </p:blipFill>
        <p:spPr bwMode="auto">
          <a:xfrm>
            <a:off x="3810000" y="762000"/>
            <a:ext cx="4963885" cy="5486400"/>
          </a:xfrm>
          <a:prstGeom prst="rect">
            <a:avLst/>
          </a:prstGeom>
          <a:ln>
            <a:noFill/>
          </a:ln>
          <a:effectLst>
            <a:softEdge rad="112500"/>
          </a:effectLst>
        </p:spPr>
      </p:pic>
    </p:spTree>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ila\desktop\bible study\ultimate royality free\4-bib pics-misc\sky\1-04-05 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1219200"/>
            <a:ext cx="3124200" cy="39624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Times New Roman" pitchFamily="18" charset="0"/>
                <a:cs typeface="Times New Roman" pitchFamily="18" charset="0"/>
              </a:rPr>
              <a:t>Job 42</a:t>
            </a:r>
          </a:p>
          <a:p>
            <a:pPr algn="just"/>
            <a:endParaRPr lang="en-US" sz="1200" dirty="0">
              <a:solidFill>
                <a:schemeClr val="tx1"/>
              </a:solidFill>
              <a:latin typeface="Times New Roman" pitchFamily="18" charset="0"/>
              <a:cs typeface="Times New Roman" pitchFamily="18" charset="0"/>
            </a:endParaRPr>
          </a:p>
          <a:p>
            <a:pPr algn="just"/>
            <a:r>
              <a:rPr lang="en-US" sz="2000" dirty="0">
                <a:solidFill>
                  <a:schemeClr val="tx1"/>
                </a:solidFill>
                <a:latin typeface="Times New Roman" pitchFamily="18" charset="0"/>
                <a:cs typeface="Times New Roman" pitchFamily="18" charset="0"/>
              </a:rPr>
              <a:t>“</a:t>
            </a:r>
            <a:r>
              <a:rPr lang="en-US" sz="2000" baseline="30000" dirty="0">
                <a:solidFill>
                  <a:schemeClr val="tx1"/>
                </a:solidFill>
                <a:latin typeface="Times New Roman" pitchFamily="18" charset="0"/>
                <a:cs typeface="Times New Roman" pitchFamily="18" charset="0"/>
              </a:rPr>
              <a:t>12</a:t>
            </a:r>
            <a:r>
              <a:rPr lang="en-US" sz="2000" dirty="0">
                <a:solidFill>
                  <a:schemeClr val="tx1"/>
                </a:solidFill>
                <a:latin typeface="Times New Roman" pitchFamily="18" charset="0"/>
                <a:cs typeface="Times New Roman" pitchFamily="18" charset="0"/>
              </a:rPr>
              <a:t>So the LORD blessed the latter end of Job more than his beginning: for he had fourteen thousand sheep, and six thousand camels, and a thousand yoke of oxen, and a thousand she asses. </a:t>
            </a:r>
          </a:p>
          <a:p>
            <a:pPr algn="just"/>
            <a:r>
              <a:rPr lang="en-US" sz="2000" baseline="30000" dirty="0">
                <a:solidFill>
                  <a:schemeClr val="tx1"/>
                </a:solidFill>
                <a:latin typeface="Times New Roman" pitchFamily="18" charset="0"/>
                <a:cs typeface="Times New Roman" pitchFamily="18" charset="0"/>
              </a:rPr>
              <a:t>13</a:t>
            </a:r>
            <a:r>
              <a:rPr lang="en-US" sz="2000" dirty="0">
                <a:solidFill>
                  <a:schemeClr val="tx1"/>
                </a:solidFill>
                <a:latin typeface="Times New Roman" pitchFamily="18" charset="0"/>
                <a:cs typeface="Times New Roman" pitchFamily="18" charset="0"/>
              </a:rPr>
              <a:t>He had also seven sons and three daughters.”</a:t>
            </a:r>
          </a:p>
        </p:txBody>
      </p:sp>
      <p:sp>
        <p:nvSpPr>
          <p:cNvPr id="9" name="Rectangle 8"/>
          <p:cNvSpPr/>
          <p:nvPr/>
        </p:nvSpPr>
        <p:spPr>
          <a:xfrm>
            <a:off x="381000" y="457200"/>
            <a:ext cx="5867400" cy="5334000"/>
          </a:xfrm>
          <a:prstGeom prst="rect">
            <a:avLst/>
          </a:prstGeom>
          <a:solidFill>
            <a:schemeClr val="bg1"/>
          </a:solidFill>
          <a:ln w="793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itchFamily="34" charset="0"/>
                <a:cs typeface="Arial" pitchFamily="34" charset="0"/>
              </a:rPr>
              <a:t>God’s speech at the end of the book seems to indicate that God’s idea is that men with their finite minds ought not to expect to understand all the mysteries of God and his creation, but those who suffer in the end should come to see God and be abundantly rewarded with greater prosperity and blessedness than at the first.</a:t>
            </a:r>
          </a:p>
        </p:txBody>
      </p:sp>
    </p:spTree>
    <p:custDataLst>
      <p:tags r:id="rId1"/>
    </p:custData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70DF31-F73D-D392-6C32-B646DF4A486F}"/>
              </a:ext>
            </a:extLst>
          </p:cNvPr>
          <p:cNvPicPr>
            <a:picLocks noChangeAspect="1"/>
          </p:cNvPicPr>
          <p:nvPr/>
        </p:nvPicPr>
        <p:blipFill>
          <a:blip r:embed="rId2"/>
          <a:srcRect l="55001" t="41481" r="25833" b="36297"/>
          <a:stretch/>
        </p:blipFill>
        <p:spPr>
          <a:xfrm>
            <a:off x="0" y="533400"/>
            <a:ext cx="9199880" cy="5999922"/>
          </a:xfrm>
          <a:prstGeom prst="rect">
            <a:avLst/>
          </a:prstGeom>
        </p:spPr>
      </p:pic>
    </p:spTree>
    <p:extLst>
      <p:ext uri="{BB962C8B-B14F-4D97-AF65-F5344CB8AC3E}">
        <p14:creationId xmlns:p14="http://schemas.microsoft.com/office/powerpoint/2010/main" val="19336646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D4EE9-42B8-5EE6-983C-C53FA1184728}"/>
              </a:ext>
            </a:extLst>
          </p:cNvPr>
          <p:cNvPicPr>
            <a:picLocks noChangeAspect="1"/>
          </p:cNvPicPr>
          <p:nvPr/>
        </p:nvPicPr>
        <p:blipFill>
          <a:blip r:embed="rId2"/>
          <a:srcRect l="52500" t="42593" r="25000" b="33704"/>
          <a:stretch/>
        </p:blipFill>
        <p:spPr>
          <a:xfrm>
            <a:off x="295275" y="894644"/>
            <a:ext cx="8553450" cy="5068711"/>
          </a:xfrm>
          <a:prstGeom prst="rect">
            <a:avLst/>
          </a:prstGeom>
        </p:spPr>
      </p:pic>
    </p:spTree>
    <p:extLst>
      <p:ext uri="{BB962C8B-B14F-4D97-AF65-F5344CB8AC3E}">
        <p14:creationId xmlns:p14="http://schemas.microsoft.com/office/powerpoint/2010/main" val="3388375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C1438-933F-6968-0259-1CB0B19DC534}"/>
              </a:ext>
            </a:extLst>
          </p:cNvPr>
          <p:cNvPicPr>
            <a:picLocks noChangeAspect="1"/>
          </p:cNvPicPr>
          <p:nvPr/>
        </p:nvPicPr>
        <p:blipFill>
          <a:blip r:embed="rId2"/>
          <a:srcRect l="52500" t="43329" r="24167" b="34100"/>
          <a:stretch/>
        </p:blipFill>
        <p:spPr>
          <a:xfrm>
            <a:off x="304801" y="914400"/>
            <a:ext cx="8542866" cy="4648200"/>
          </a:xfrm>
          <a:prstGeom prst="rect">
            <a:avLst/>
          </a:prstGeom>
        </p:spPr>
      </p:pic>
    </p:spTree>
    <p:extLst>
      <p:ext uri="{BB962C8B-B14F-4D97-AF65-F5344CB8AC3E}">
        <p14:creationId xmlns:p14="http://schemas.microsoft.com/office/powerpoint/2010/main" val="5101509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A3A4F-7535-B4CA-52B1-22ED9C5A896E}"/>
              </a:ext>
            </a:extLst>
          </p:cNvPr>
          <p:cNvPicPr>
            <a:picLocks noChangeAspect="1"/>
          </p:cNvPicPr>
          <p:nvPr/>
        </p:nvPicPr>
        <p:blipFill>
          <a:blip r:embed="rId2"/>
          <a:srcRect l="53812" t="49580" r="26159" b="33334"/>
          <a:stretch/>
        </p:blipFill>
        <p:spPr>
          <a:xfrm>
            <a:off x="457200" y="1524000"/>
            <a:ext cx="7848600" cy="3766456"/>
          </a:xfrm>
          <a:prstGeom prst="rect">
            <a:avLst/>
          </a:prstGeom>
        </p:spPr>
      </p:pic>
    </p:spTree>
    <p:extLst>
      <p:ext uri="{BB962C8B-B14F-4D97-AF65-F5344CB8AC3E}">
        <p14:creationId xmlns:p14="http://schemas.microsoft.com/office/powerpoint/2010/main" val="142919919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CC39E6-168C-0008-2746-C026B07B8B12}"/>
              </a:ext>
            </a:extLst>
          </p:cNvPr>
          <p:cNvSpPr txBox="1"/>
          <p:nvPr/>
        </p:nvSpPr>
        <p:spPr>
          <a:xfrm>
            <a:off x="0" y="152400"/>
            <a:ext cx="9144000" cy="923330"/>
          </a:xfrm>
          <a:prstGeom prst="rect">
            <a:avLst/>
          </a:prstGeom>
          <a:noFill/>
        </p:spPr>
        <p:txBody>
          <a:bodyPr wrap="square" rtlCol="0">
            <a:spAutoFit/>
          </a:bodyPr>
          <a:lstStyle/>
          <a:p>
            <a:pPr algn="ctr"/>
            <a:r>
              <a:rPr lang="en-US" sz="5400" dirty="0"/>
              <a:t>Providence Has two edges.</a:t>
            </a:r>
          </a:p>
        </p:txBody>
      </p:sp>
      <p:sp>
        <p:nvSpPr>
          <p:cNvPr id="5" name="TextBox 4">
            <a:extLst>
              <a:ext uri="{FF2B5EF4-FFF2-40B4-BE49-F238E27FC236}">
                <a16:creationId xmlns:a16="http://schemas.microsoft.com/office/drawing/2014/main" id="{46E9FFA1-53B0-0D82-3FE0-FF5C832C808D}"/>
              </a:ext>
            </a:extLst>
          </p:cNvPr>
          <p:cNvSpPr txBox="1"/>
          <p:nvPr/>
        </p:nvSpPr>
        <p:spPr>
          <a:xfrm>
            <a:off x="0" y="1676400"/>
            <a:ext cx="9144000" cy="1569660"/>
          </a:xfrm>
          <a:prstGeom prst="rect">
            <a:avLst/>
          </a:prstGeom>
          <a:noFill/>
        </p:spPr>
        <p:txBody>
          <a:bodyPr wrap="square" rtlCol="0">
            <a:spAutoFit/>
          </a:bodyPr>
          <a:lstStyle/>
          <a:p>
            <a:pPr algn="ctr"/>
            <a:r>
              <a:rPr lang="en-US" sz="4800" dirty="0">
                <a:solidFill>
                  <a:srgbClr val="C00000"/>
                </a:solidFill>
              </a:rPr>
              <a:t>One edge brings protection from painful things.</a:t>
            </a:r>
          </a:p>
        </p:txBody>
      </p:sp>
      <p:sp>
        <p:nvSpPr>
          <p:cNvPr id="6" name="TextBox 5">
            <a:extLst>
              <a:ext uri="{FF2B5EF4-FFF2-40B4-BE49-F238E27FC236}">
                <a16:creationId xmlns:a16="http://schemas.microsoft.com/office/drawing/2014/main" id="{209322F5-198D-EB48-B8EA-BE32EF16B0AE}"/>
              </a:ext>
            </a:extLst>
          </p:cNvPr>
          <p:cNvSpPr txBox="1"/>
          <p:nvPr/>
        </p:nvSpPr>
        <p:spPr>
          <a:xfrm>
            <a:off x="0" y="3810000"/>
            <a:ext cx="9144000" cy="2308324"/>
          </a:xfrm>
          <a:prstGeom prst="rect">
            <a:avLst/>
          </a:prstGeom>
          <a:noFill/>
        </p:spPr>
        <p:txBody>
          <a:bodyPr wrap="square" rtlCol="0">
            <a:spAutoFit/>
          </a:bodyPr>
          <a:lstStyle/>
          <a:p>
            <a:pPr algn="ctr"/>
            <a:r>
              <a:rPr lang="en-US" sz="4800" dirty="0">
                <a:solidFill>
                  <a:srgbClr val="0070C0"/>
                </a:solidFill>
              </a:rPr>
              <a:t>The other edge permits painful things in order to build strong people.</a:t>
            </a:r>
          </a:p>
        </p:txBody>
      </p:sp>
    </p:spTree>
    <p:extLst>
      <p:ext uri="{BB962C8B-B14F-4D97-AF65-F5344CB8AC3E}">
        <p14:creationId xmlns:p14="http://schemas.microsoft.com/office/powerpoint/2010/main" val="3571564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1 person and ‎text that says '‎Trying to live a Christian life without the fellowship of the church نسی‎'‎‎">
            <a:extLst>
              <a:ext uri="{FF2B5EF4-FFF2-40B4-BE49-F238E27FC236}">
                <a16:creationId xmlns:a16="http://schemas.microsoft.com/office/drawing/2014/main" id="{61F58400-F882-91B6-B184-3319506C9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9546"/>
            <a:ext cx="6782488" cy="633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0215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The story of Job is a well-known story from the Old Testament of the ...">
            <a:extLst>
              <a:ext uri="{FF2B5EF4-FFF2-40B4-BE49-F238E27FC236}">
                <a16:creationId xmlns:a16="http://schemas.microsoft.com/office/drawing/2014/main" id="{9ADF5397-AAFF-AAC5-9A5D-948662624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52500"/>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D736CB-84F9-B7B2-5BA1-8F986A6B9EC3}"/>
              </a:ext>
            </a:extLst>
          </p:cNvPr>
          <p:cNvSpPr txBox="1"/>
          <p:nvPr/>
        </p:nvSpPr>
        <p:spPr>
          <a:xfrm>
            <a:off x="0" y="152400"/>
            <a:ext cx="9144000" cy="584775"/>
          </a:xfrm>
          <a:prstGeom prst="rect">
            <a:avLst/>
          </a:prstGeom>
          <a:noFill/>
        </p:spPr>
        <p:txBody>
          <a:bodyPr wrap="square">
            <a:spAutoFit/>
          </a:bodyPr>
          <a:lstStyle/>
          <a:p>
            <a:pPr algn="ctr"/>
            <a:r>
              <a:rPr lang="en-US" dirty="0">
                <a:solidFill>
                  <a:schemeClr val="bg1"/>
                </a:solidFill>
              </a:rPr>
              <a:t> </a:t>
            </a:r>
            <a:r>
              <a:rPr lang="en-US" sz="3200" dirty="0">
                <a:solidFill>
                  <a:schemeClr val="bg1"/>
                </a:solidFill>
              </a:rPr>
              <a:t>Though He slay me, yet will I trust Him. Job 13:15</a:t>
            </a:r>
          </a:p>
        </p:txBody>
      </p:sp>
      <p:sp>
        <p:nvSpPr>
          <p:cNvPr id="4" name="TextBox 3">
            <a:extLst>
              <a:ext uri="{FF2B5EF4-FFF2-40B4-BE49-F238E27FC236}">
                <a16:creationId xmlns:a16="http://schemas.microsoft.com/office/drawing/2014/main" id="{8AB62855-02AE-CF73-06EB-CFE30F656AE0}"/>
              </a:ext>
            </a:extLst>
          </p:cNvPr>
          <p:cNvSpPr txBox="1"/>
          <p:nvPr/>
        </p:nvSpPr>
        <p:spPr>
          <a:xfrm>
            <a:off x="0" y="6120825"/>
            <a:ext cx="9144000" cy="584775"/>
          </a:xfrm>
          <a:prstGeom prst="rect">
            <a:avLst/>
          </a:prstGeom>
          <a:noFill/>
        </p:spPr>
        <p:txBody>
          <a:bodyPr wrap="square" rtlCol="0">
            <a:spAutoFit/>
          </a:bodyPr>
          <a:lstStyle/>
          <a:p>
            <a:pPr algn="ctr"/>
            <a:r>
              <a:rPr lang="en-US" sz="3200" dirty="0">
                <a:solidFill>
                  <a:schemeClr val="bg1"/>
                </a:solidFill>
              </a:rPr>
              <a:t>I Know that my Redeemer lives. Job 19:25</a:t>
            </a:r>
            <a:r>
              <a:rPr lang="en-US" sz="3200" dirty="0"/>
              <a:t>.</a:t>
            </a:r>
          </a:p>
        </p:txBody>
      </p:sp>
    </p:spTree>
    <p:extLst>
      <p:ext uri="{BB962C8B-B14F-4D97-AF65-F5344CB8AC3E}">
        <p14:creationId xmlns:p14="http://schemas.microsoft.com/office/powerpoint/2010/main" val="13378155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 y="533400"/>
            <a:ext cx="8077200" cy="5867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9800"/>
            <a:ext cx="48768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Process 12"/>
          <p:cNvSpPr/>
          <p:nvPr/>
        </p:nvSpPr>
        <p:spPr>
          <a:xfrm>
            <a:off x="3505199" y="762000"/>
            <a:ext cx="4876801" cy="1752600"/>
          </a:xfrm>
          <a:prstGeom prst="flowChartProcess">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itchFamily="34" charset="0"/>
                <a:cs typeface="Arial" pitchFamily="34" charset="0"/>
              </a:rPr>
              <a:t>Friends Of Job</a:t>
            </a:r>
          </a:p>
          <a:p>
            <a:pPr algn="ctr"/>
            <a:r>
              <a:rPr lang="en-US" sz="2800" b="1" dirty="0">
                <a:solidFill>
                  <a:schemeClr val="tx1"/>
                </a:solidFill>
                <a:latin typeface="Arial" pitchFamily="34" charset="0"/>
                <a:cs typeface="Arial" pitchFamily="34" charset="0"/>
              </a:rPr>
              <a:t>Help Date The Book—</a:t>
            </a:r>
          </a:p>
          <a:p>
            <a:pPr algn="ctr"/>
            <a:endParaRPr lang="en-US" sz="1100" b="1" dirty="0">
              <a:solidFill>
                <a:schemeClr val="tx1"/>
              </a:solidFill>
              <a:latin typeface="Arial" pitchFamily="34" charset="0"/>
              <a:cs typeface="Arial" pitchFamily="34" charset="0"/>
            </a:endParaRPr>
          </a:p>
          <a:p>
            <a:pPr algn="ctr"/>
            <a:r>
              <a:rPr lang="en-US" sz="2800" b="1" dirty="0">
                <a:ln>
                  <a:solidFill>
                    <a:sysClr val="windowText" lastClr="000000"/>
                  </a:solidFill>
                </a:ln>
                <a:solidFill>
                  <a:srgbClr val="3366FF"/>
                </a:solidFill>
                <a:latin typeface="Arial" pitchFamily="34" charset="0"/>
                <a:cs typeface="Arial" pitchFamily="34" charset="0"/>
              </a:rPr>
              <a:t>Eliphaz - Bildad - Zophar</a:t>
            </a:r>
          </a:p>
        </p:txBody>
      </p:sp>
      <p:sp>
        <p:nvSpPr>
          <p:cNvPr id="5" name="Rectangle 4"/>
          <p:cNvSpPr/>
          <p:nvPr/>
        </p:nvSpPr>
        <p:spPr>
          <a:xfrm>
            <a:off x="838200" y="1219200"/>
            <a:ext cx="2438400" cy="4495800"/>
          </a:xfrm>
          <a:prstGeom prst="rect">
            <a:avLst/>
          </a:prstGeom>
          <a:solidFill>
            <a:schemeClr val="bg1"/>
          </a:solidFill>
          <a:ln w="57150">
            <a:solidFill>
              <a:schemeClr val="tx1"/>
            </a:solidFill>
            <a:miter lim="800000"/>
          </a:ln>
          <a:effectLst>
            <a:innerShdw blurRad="114300">
              <a:prstClr val="black"/>
            </a:inn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ysClr val="windowText" lastClr="000000"/>
                  </a:solidFill>
                </a:ln>
                <a:solidFill>
                  <a:srgbClr val="3366FF"/>
                </a:solidFill>
                <a:latin typeface="Arial" pitchFamily="34" charset="0"/>
                <a:cs typeface="Arial" pitchFamily="34" charset="0"/>
              </a:rPr>
              <a:t>Eliphaz</a:t>
            </a:r>
          </a:p>
          <a:p>
            <a:pPr algn="ctr"/>
            <a:r>
              <a:rPr lang="en-US" sz="2000" dirty="0">
                <a:solidFill>
                  <a:prstClr val="black"/>
                </a:solidFill>
                <a:latin typeface="Arial" pitchFamily="34" charset="0"/>
                <a:cs typeface="Arial" pitchFamily="34" charset="0"/>
              </a:rPr>
              <a:t>was a descendant of Esau and an Edomite.</a:t>
            </a:r>
          </a:p>
          <a:p>
            <a:pPr algn="ctr"/>
            <a:endParaRPr lang="en-US" sz="1000" dirty="0">
              <a:solidFill>
                <a:prstClr val="black"/>
              </a:solidFill>
              <a:latin typeface="Arial" pitchFamily="34" charset="0"/>
              <a:cs typeface="Arial" pitchFamily="34" charset="0"/>
            </a:endParaRPr>
          </a:p>
          <a:p>
            <a:pPr algn="ctr"/>
            <a:r>
              <a:rPr lang="en-US" sz="2400" b="1" dirty="0">
                <a:ln>
                  <a:solidFill>
                    <a:sysClr val="windowText" lastClr="000000"/>
                  </a:solidFill>
                </a:ln>
                <a:solidFill>
                  <a:srgbClr val="3366FF"/>
                </a:solidFill>
                <a:latin typeface="Arial" pitchFamily="34" charset="0"/>
                <a:cs typeface="Arial" pitchFamily="34" charset="0"/>
              </a:rPr>
              <a:t>Bildad</a:t>
            </a:r>
          </a:p>
          <a:p>
            <a:pPr algn="ctr"/>
            <a:r>
              <a:rPr lang="en-US" sz="2000" dirty="0">
                <a:solidFill>
                  <a:prstClr val="black"/>
                </a:solidFill>
                <a:latin typeface="Arial" pitchFamily="34" charset="0"/>
                <a:cs typeface="Arial" pitchFamily="34" charset="0"/>
              </a:rPr>
              <a:t>was a descendant of Abraham.</a:t>
            </a:r>
          </a:p>
          <a:p>
            <a:pPr algn="ctr"/>
            <a:endParaRPr lang="en-US" sz="1000" dirty="0">
              <a:solidFill>
                <a:prstClr val="black"/>
              </a:solidFill>
              <a:latin typeface="Arial" pitchFamily="34" charset="0"/>
              <a:cs typeface="Arial" pitchFamily="34" charset="0"/>
            </a:endParaRPr>
          </a:p>
          <a:p>
            <a:pPr algn="ctr"/>
            <a:r>
              <a:rPr lang="en-US" sz="2400" b="1" dirty="0">
                <a:ln>
                  <a:solidFill>
                    <a:sysClr val="windowText" lastClr="000000"/>
                  </a:solidFill>
                </a:ln>
                <a:solidFill>
                  <a:srgbClr val="3366FF"/>
                </a:solidFill>
                <a:latin typeface="Arial" pitchFamily="34" charset="0"/>
                <a:cs typeface="Arial" pitchFamily="34" charset="0"/>
              </a:rPr>
              <a:t>Zophar</a:t>
            </a:r>
          </a:p>
          <a:p>
            <a:pPr algn="ctr"/>
            <a:r>
              <a:rPr lang="en-US" sz="2000" dirty="0">
                <a:solidFill>
                  <a:prstClr val="black"/>
                </a:solidFill>
                <a:latin typeface="Arial" pitchFamily="34" charset="0"/>
                <a:cs typeface="Arial" pitchFamily="34" charset="0"/>
              </a:rPr>
              <a:t>was of unknown origin.</a:t>
            </a:r>
          </a:p>
        </p:txBody>
      </p:sp>
      <p:cxnSp>
        <p:nvCxnSpPr>
          <p:cNvPr id="18" name="Straight Connector 17"/>
          <p:cNvCxnSpPr/>
          <p:nvPr/>
        </p:nvCxnSpPr>
        <p:spPr>
          <a:xfrm>
            <a:off x="3505199" y="734096"/>
            <a:ext cx="1" cy="23901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505199" y="734096"/>
            <a:ext cx="4876801" cy="279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381999" y="734096"/>
            <a:ext cx="1" cy="23901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494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descr="bible_open3"/>
          <p:cNvPicPr>
            <a:picLocks noChangeAspect="1" noChangeArrowheads="1"/>
          </p:cNvPicPr>
          <p:nvPr/>
        </p:nvPicPr>
        <p:blipFill>
          <a:blip r:embed="rId2"/>
          <a:srcRect/>
          <a:stretch>
            <a:fillRect/>
          </a:stretch>
        </p:blipFill>
        <p:spPr>
          <a:xfrm>
            <a:off x="990600" y="756458"/>
            <a:ext cx="1219200" cy="919942"/>
          </a:xfrm>
          <a:prstGeom prst="rect">
            <a:avLst/>
          </a:prstGeom>
          <a:noFill/>
        </p:spPr>
      </p:pic>
      <p:pic>
        <p:nvPicPr>
          <p:cNvPr id="8" name="Picture 7" descr="bible_open3"/>
          <p:cNvPicPr>
            <a:picLocks noChangeAspect="1" noChangeArrowheads="1"/>
          </p:cNvPicPr>
          <p:nvPr/>
        </p:nvPicPr>
        <p:blipFill>
          <a:blip r:embed="rId2"/>
          <a:srcRect/>
          <a:stretch>
            <a:fillRect/>
          </a:stretch>
        </p:blipFill>
        <p:spPr>
          <a:xfrm>
            <a:off x="990600" y="1823258"/>
            <a:ext cx="1219200" cy="919942"/>
          </a:xfrm>
          <a:prstGeom prst="rect">
            <a:avLst/>
          </a:prstGeom>
          <a:noFill/>
        </p:spPr>
      </p:pic>
      <p:pic>
        <p:nvPicPr>
          <p:cNvPr id="9" name="Picture 8" descr="bible_open3"/>
          <p:cNvPicPr>
            <a:picLocks noChangeAspect="1" noChangeArrowheads="1"/>
          </p:cNvPicPr>
          <p:nvPr/>
        </p:nvPicPr>
        <p:blipFill>
          <a:blip r:embed="rId2"/>
          <a:srcRect/>
          <a:stretch>
            <a:fillRect/>
          </a:stretch>
        </p:blipFill>
        <p:spPr>
          <a:xfrm>
            <a:off x="990600" y="2890058"/>
            <a:ext cx="1219200" cy="919942"/>
          </a:xfrm>
          <a:prstGeom prst="rect">
            <a:avLst/>
          </a:prstGeom>
          <a:noFill/>
        </p:spPr>
      </p:pic>
      <p:pic>
        <p:nvPicPr>
          <p:cNvPr id="10" name="Picture 9" descr="bible_open3"/>
          <p:cNvPicPr>
            <a:picLocks noChangeAspect="1" noChangeArrowheads="1"/>
          </p:cNvPicPr>
          <p:nvPr/>
        </p:nvPicPr>
        <p:blipFill>
          <a:blip r:embed="rId2"/>
          <a:srcRect/>
          <a:stretch>
            <a:fillRect/>
          </a:stretch>
        </p:blipFill>
        <p:spPr>
          <a:xfrm>
            <a:off x="990600" y="3956858"/>
            <a:ext cx="1219200" cy="919942"/>
          </a:xfrm>
          <a:prstGeom prst="rect">
            <a:avLst/>
          </a:prstGeom>
          <a:noFill/>
        </p:spPr>
      </p:pic>
      <p:pic>
        <p:nvPicPr>
          <p:cNvPr id="11" name="Picture 10" descr="bible_open3"/>
          <p:cNvPicPr>
            <a:picLocks noChangeAspect="1" noChangeArrowheads="1"/>
          </p:cNvPicPr>
          <p:nvPr/>
        </p:nvPicPr>
        <p:blipFill>
          <a:blip r:embed="rId2"/>
          <a:srcRect/>
          <a:stretch>
            <a:fillRect/>
          </a:stretch>
        </p:blipFill>
        <p:spPr>
          <a:xfrm>
            <a:off x="990600" y="5023658"/>
            <a:ext cx="1219200" cy="919942"/>
          </a:xfrm>
          <a:prstGeom prst="rect">
            <a:avLst/>
          </a:prstGeom>
          <a:noFill/>
        </p:spPr>
      </p:pic>
      <p:sp>
        <p:nvSpPr>
          <p:cNvPr id="13" name="Rectangle 12"/>
          <p:cNvSpPr/>
          <p:nvPr/>
        </p:nvSpPr>
        <p:spPr>
          <a:xfrm>
            <a:off x="2438400" y="609600"/>
            <a:ext cx="61722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a:solidFill>
                    <a:sysClr val="windowText" lastClr="000000"/>
                  </a:solidFill>
                </a:ln>
                <a:solidFill>
                  <a:schemeClr val="tx1"/>
                </a:solidFill>
                <a:latin typeface="Arial" pitchFamily="34" charset="0"/>
                <a:cs typeface="Arial" pitchFamily="34" charset="0"/>
              </a:rPr>
              <a:t>The Book Of Job</a:t>
            </a:r>
          </a:p>
          <a:p>
            <a:pPr algn="ctr"/>
            <a:r>
              <a:rPr lang="en-US" sz="4000" b="1" dirty="0">
                <a:ln>
                  <a:solidFill>
                    <a:sysClr val="windowText" lastClr="000000"/>
                  </a:solidFill>
                </a:ln>
                <a:solidFill>
                  <a:schemeClr val="tx1"/>
                </a:solidFill>
                <a:latin typeface="Arial" pitchFamily="34" charset="0"/>
                <a:cs typeface="Arial" pitchFamily="34" charset="0"/>
              </a:rPr>
              <a:t>Is Wisdom Literature,</a:t>
            </a:r>
          </a:p>
          <a:p>
            <a:pPr algn="ctr"/>
            <a:r>
              <a:rPr lang="en-US" sz="4000" b="1" dirty="0">
                <a:ln>
                  <a:solidFill>
                    <a:sysClr val="windowText" lastClr="000000"/>
                  </a:solidFill>
                </a:ln>
                <a:solidFill>
                  <a:schemeClr val="tx1"/>
                </a:solidFill>
                <a:latin typeface="Arial" pitchFamily="34" charset="0"/>
                <a:cs typeface="Arial" pitchFamily="34" charset="0"/>
              </a:rPr>
              <a:t>A Book Of Poetry.</a:t>
            </a:r>
          </a:p>
        </p:txBody>
      </p:sp>
      <p:sp>
        <p:nvSpPr>
          <p:cNvPr id="14" name="Rectangle 13"/>
          <p:cNvSpPr/>
          <p:nvPr/>
        </p:nvSpPr>
        <p:spPr>
          <a:xfrm>
            <a:off x="609600" y="5257800"/>
            <a:ext cx="2057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Song Of Solomon</a:t>
            </a:r>
          </a:p>
        </p:txBody>
      </p:sp>
      <p:sp>
        <p:nvSpPr>
          <p:cNvPr id="16" name="Rectangle 15"/>
          <p:cNvSpPr/>
          <p:nvPr/>
        </p:nvSpPr>
        <p:spPr>
          <a:xfrm>
            <a:off x="762000" y="1066800"/>
            <a:ext cx="1676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Job</a:t>
            </a:r>
          </a:p>
        </p:txBody>
      </p:sp>
      <p:sp>
        <p:nvSpPr>
          <p:cNvPr id="17" name="Rectangle 16"/>
          <p:cNvSpPr/>
          <p:nvPr/>
        </p:nvSpPr>
        <p:spPr>
          <a:xfrm>
            <a:off x="762000" y="2057400"/>
            <a:ext cx="1676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Psalms</a:t>
            </a:r>
          </a:p>
        </p:txBody>
      </p:sp>
      <p:sp>
        <p:nvSpPr>
          <p:cNvPr id="18" name="Rectangle 17"/>
          <p:cNvSpPr/>
          <p:nvPr/>
        </p:nvSpPr>
        <p:spPr>
          <a:xfrm>
            <a:off x="762000" y="3124200"/>
            <a:ext cx="1676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Proverbs</a:t>
            </a:r>
          </a:p>
        </p:txBody>
      </p:sp>
      <p:sp>
        <p:nvSpPr>
          <p:cNvPr id="19" name="Rectangle 18"/>
          <p:cNvSpPr/>
          <p:nvPr/>
        </p:nvSpPr>
        <p:spPr>
          <a:xfrm>
            <a:off x="762000" y="4191000"/>
            <a:ext cx="1676400" cy="22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itchFamily="34" charset="0"/>
                <a:cs typeface="Arial" pitchFamily="34" charset="0"/>
              </a:rPr>
              <a:t>Ecclesiastes</a:t>
            </a:r>
          </a:p>
        </p:txBody>
      </p:sp>
      <p:sp>
        <p:nvSpPr>
          <p:cNvPr id="20" name="Rectangle 19"/>
          <p:cNvSpPr/>
          <p:nvPr/>
        </p:nvSpPr>
        <p:spPr>
          <a:xfrm>
            <a:off x="2971800" y="2590800"/>
            <a:ext cx="5029200" cy="4191000"/>
          </a:xfrm>
          <a:prstGeom prst="rect">
            <a:avLst/>
          </a:prstGeom>
          <a:solidFill>
            <a:srgbClr val="EAEAE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itchFamily="34" charset="0"/>
                <a:cs typeface="Arial" pitchFamily="34" charset="0"/>
              </a:rPr>
              <a:t>Hebrew poetry did not have meter or rhyme like English poetry.  It was made up of thought rhythm, the sentiment of one line echoed in the next.  Sometimes a single thought is carried through as many as eight lines.</a:t>
            </a:r>
          </a:p>
          <a:p>
            <a:endParaRPr lang="en-US" sz="2400" dirty="0">
              <a:solidFill>
                <a:schemeClr val="tx1"/>
              </a:solidFill>
              <a:latin typeface="Arial" pitchFamily="34" charset="0"/>
              <a:cs typeface="Arial" pitchFamily="34" charset="0"/>
            </a:endParaRPr>
          </a:p>
          <a:p>
            <a:r>
              <a:rPr lang="en-US" sz="2400" dirty="0">
                <a:solidFill>
                  <a:schemeClr val="tx1"/>
                </a:solidFill>
                <a:latin typeface="Arial" pitchFamily="34" charset="0"/>
                <a:cs typeface="Arial" pitchFamily="34" charset="0"/>
              </a:rPr>
              <a:t>The books of poetry are grouped together in our copies of the scripture.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bible_open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838200" y="736682"/>
            <a:ext cx="7545549" cy="5691827"/>
          </a:xfrm>
          <a:prstGeom prst="rect">
            <a:avLst/>
          </a:prstGeom>
          <a:noFill/>
        </p:spPr>
      </p:pic>
      <p:sp>
        <p:nvSpPr>
          <p:cNvPr id="8" name="Rectangle 7"/>
          <p:cNvSpPr/>
          <p:nvPr/>
        </p:nvSpPr>
        <p:spPr>
          <a:xfrm>
            <a:off x="2057400" y="1066800"/>
            <a:ext cx="1905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i="1" dirty="0">
                <a:solidFill>
                  <a:schemeClr val="tx1"/>
                </a:solidFill>
                <a:latin typeface="Times New Roman" pitchFamily="18" charset="0"/>
                <a:cs typeface="Times New Roman" pitchFamily="18" charset="0"/>
              </a:rPr>
              <a:t>Job</a:t>
            </a:r>
          </a:p>
        </p:txBody>
      </p:sp>
      <p:sp>
        <p:nvSpPr>
          <p:cNvPr id="5" name="Rectangle 4"/>
          <p:cNvSpPr/>
          <p:nvPr/>
        </p:nvSpPr>
        <p:spPr>
          <a:xfrm>
            <a:off x="4724400" y="1066800"/>
            <a:ext cx="2743200" cy="434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itchFamily="34" charset="0"/>
              </a:rPr>
              <a:t>The book of Job is a historical poem based on an event that actually occurred.</a:t>
            </a:r>
          </a:p>
          <a:p>
            <a:endParaRPr lang="en-US" sz="800" dirty="0">
              <a:solidFill>
                <a:schemeClr val="tx1"/>
              </a:solidFill>
              <a:latin typeface="Arial" panose="020B0604020202020204" pitchFamily="34" charset="0"/>
              <a:cs typeface="Arial" pitchFamily="34" charset="0"/>
            </a:endParaRPr>
          </a:p>
          <a:p>
            <a:r>
              <a:rPr lang="en-US" dirty="0">
                <a:solidFill>
                  <a:schemeClr val="tx1"/>
                </a:solidFill>
                <a:latin typeface="Arial" panose="020B0604020202020204" pitchFamily="34" charset="0"/>
                <a:cs typeface="Arial" pitchFamily="34" charset="0"/>
              </a:rPr>
              <a:t>The events that happened to Job were known far and wide.   </a:t>
            </a:r>
            <a:r>
              <a:rPr lang="en-US" b="1" dirty="0">
                <a:solidFill>
                  <a:schemeClr val="tx1"/>
                </a:solidFill>
                <a:latin typeface="Arial" panose="020B0604020202020204" pitchFamily="34" charset="0"/>
                <a:cs typeface="Arial" pitchFamily="34" charset="0"/>
              </a:rPr>
              <a:t>For many months people talked about it (7:3), men wrote about it (13:26</a:t>
            </a:r>
            <a:r>
              <a:rPr lang="en-US" dirty="0">
                <a:solidFill>
                  <a:schemeClr val="tx1"/>
                </a:solidFill>
                <a:latin typeface="Arial" panose="020B0604020202020204" pitchFamily="34" charset="0"/>
                <a:cs typeface="Arial" pitchFamily="34" charset="0"/>
              </a:rPr>
              <a:t>), and Job’s friends came to him with advice.  Finally, God gave Job an answer. </a:t>
            </a:r>
            <a:r>
              <a:rPr lang="en-US" dirty="0">
                <a:latin typeface="Arial" panose="020B0604020202020204" pitchFamily="34" charset="0"/>
                <a:cs typeface="Arial" panose="020B0604020202020204" pitchFamily="34" charset="0"/>
              </a:rPr>
              <a:t> </a:t>
            </a:r>
          </a:p>
        </p:txBody>
      </p:sp>
      <p:pic>
        <p:nvPicPr>
          <p:cNvPr id="6" name="Picture 3" descr="C:\Users\sheila\Desktop\BIBLE STUDY\ULTIMATE Royality Free\1-Bib Pics-Ot\Job\Job 1153 vol 6-1022.jpg"/>
          <p:cNvPicPr>
            <a:picLocks noChangeAspect="1" noChangeArrowheads="1"/>
          </p:cNvPicPr>
          <p:nvPr/>
        </p:nvPicPr>
        <p:blipFill>
          <a:blip r:embed="rId4" cstate="print"/>
          <a:srcRect l="-447" r="15414"/>
          <a:stretch>
            <a:fillRect/>
          </a:stretch>
        </p:blipFill>
        <p:spPr bwMode="auto">
          <a:xfrm>
            <a:off x="1730829" y="2362200"/>
            <a:ext cx="2688771" cy="2971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ible_open3"/>
          <p:cNvPicPr>
            <a:picLocks noChangeAspect="1" noChangeArrowheads="1"/>
          </p:cNvPicPr>
          <p:nvPr/>
        </p:nvPicPr>
        <p:blipFill>
          <a:blip r:embed="rId2">
            <a:grayscl/>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685800" y="736682"/>
            <a:ext cx="7774149" cy="5691827"/>
          </a:xfrm>
          <a:prstGeom prst="rect">
            <a:avLst/>
          </a:prstGeom>
          <a:noFill/>
        </p:spPr>
      </p:pic>
      <p:sp>
        <p:nvSpPr>
          <p:cNvPr id="5" name="Rectangle 4"/>
          <p:cNvSpPr/>
          <p:nvPr/>
        </p:nvSpPr>
        <p:spPr>
          <a:xfrm>
            <a:off x="1600200" y="1524000"/>
            <a:ext cx="2895600" cy="403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itchFamily="34" charset="0"/>
                <a:cs typeface="Arial" pitchFamily="34" charset="0"/>
              </a:rPr>
              <a:t>Perhaps from the dawn of human history men have wondered how a good God could make a world where men suffer.  Many times this suffering is endured by those who least deserve it.</a:t>
            </a:r>
          </a:p>
          <a:p>
            <a:endParaRPr lang="en-US"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The Lord Jesus Christ became a partaker with us of the suffering of mankind.</a:t>
            </a:r>
          </a:p>
        </p:txBody>
      </p:sp>
      <p:sp>
        <p:nvSpPr>
          <p:cNvPr id="7" name="Rectangle 6"/>
          <p:cNvSpPr/>
          <p:nvPr/>
        </p:nvSpPr>
        <p:spPr>
          <a:xfrm>
            <a:off x="4572000" y="3276600"/>
            <a:ext cx="30480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itchFamily="34" charset="0"/>
                <a:cs typeface="Arial" pitchFamily="34" charset="0"/>
              </a:rPr>
              <a:t>While this may not increase our understanding of suffering it does help us to be reconciled to it and to know that “</a:t>
            </a:r>
            <a:r>
              <a:rPr lang="en-US" u="sng" dirty="0">
                <a:solidFill>
                  <a:schemeClr val="tx1"/>
                </a:solidFill>
                <a:latin typeface="Arial" pitchFamily="34" charset="0"/>
                <a:cs typeface="Arial" pitchFamily="34" charset="0"/>
              </a:rPr>
              <a:t>all things work together for good to them that love the Lord</a:t>
            </a:r>
            <a:r>
              <a:rPr lang="en-US" dirty="0">
                <a:solidFill>
                  <a:schemeClr val="tx1"/>
                </a:solidFill>
                <a:latin typeface="Arial" pitchFamily="34" charset="0"/>
                <a:cs typeface="Arial" pitchFamily="34" charset="0"/>
              </a:rPr>
              <a:t>.”</a:t>
            </a:r>
          </a:p>
        </p:txBody>
      </p:sp>
      <p:sp>
        <p:nvSpPr>
          <p:cNvPr id="9" name="Rectangle 8"/>
          <p:cNvSpPr/>
          <p:nvPr/>
        </p:nvSpPr>
        <p:spPr>
          <a:xfrm>
            <a:off x="1524000" y="1066800"/>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The Message Of Job:</a:t>
            </a:r>
          </a:p>
          <a:p>
            <a:pPr algn="ctr"/>
            <a:r>
              <a:rPr lang="en-US" b="1" dirty="0">
                <a:solidFill>
                  <a:schemeClr val="tx1"/>
                </a:solidFill>
                <a:latin typeface="Arial" pitchFamily="34" charset="0"/>
                <a:cs typeface="Arial" pitchFamily="34" charset="0"/>
              </a:rPr>
              <a:t>Human Suffering</a:t>
            </a:r>
          </a:p>
        </p:txBody>
      </p:sp>
      <p:pic>
        <p:nvPicPr>
          <p:cNvPr id="4099" name="Picture 3" descr="C:\users\sheila\desktop\bible study\ultimate royality free\3-jesus\12 crucifixion\carrying_the_cros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85" b="12245"/>
          <a:stretch/>
        </p:blipFill>
        <p:spPr bwMode="auto">
          <a:xfrm>
            <a:off x="4724400" y="860879"/>
            <a:ext cx="2743200" cy="24919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evel 1"/>
          <p:cNvSpPr/>
          <p:nvPr/>
        </p:nvSpPr>
        <p:spPr>
          <a:xfrm>
            <a:off x="990600" y="685800"/>
            <a:ext cx="7086600" cy="5410200"/>
          </a:xfrm>
          <a:prstGeom prst="bevel">
            <a:avLst/>
          </a:prstGeom>
          <a:solidFill>
            <a:schemeClr val="bg1">
              <a:lumMod val="85000"/>
              <a:alpha val="5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endParaRPr>
          </a:p>
        </p:txBody>
      </p:sp>
      <p:sp>
        <p:nvSpPr>
          <p:cNvPr id="5" name="Horizontal Scroll 4"/>
          <p:cNvSpPr/>
          <p:nvPr/>
        </p:nvSpPr>
        <p:spPr>
          <a:xfrm>
            <a:off x="2667000" y="5562600"/>
            <a:ext cx="3733800" cy="381000"/>
          </a:xfrm>
          <a:prstGeom prst="horizontalScroll">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chemeClr val="bg1"/>
                </a:solidFill>
                <a:effectLst>
                  <a:outerShdw blurRad="50800" dist="39000" dir="5460000" algn="tl">
                    <a:srgbClr val="000000">
                      <a:alpha val="38000"/>
                    </a:srgbClr>
                  </a:outerShdw>
                </a:effectLst>
                <a:latin typeface="Arial" pitchFamily="34" charset="0"/>
                <a:cs typeface="Arial" pitchFamily="34" charset="0"/>
              </a:rPr>
              <a:t>The Book Of Job</a:t>
            </a:r>
          </a:p>
        </p:txBody>
      </p:sp>
      <p:pic>
        <p:nvPicPr>
          <p:cNvPr id="9218" name="Picture 2" descr="C:\users\sheila\desktop\bible study\ultimate royality free\1-bib pics-ot\job\Jobs prosperity 1366-18-Job 31_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5000" r="10834" b="27241"/>
          <a:stretch/>
        </p:blipFill>
        <p:spPr bwMode="auto">
          <a:xfrm>
            <a:off x="1752600" y="1447800"/>
            <a:ext cx="5562600" cy="3886200"/>
          </a:xfrm>
          <a:prstGeom prst="rect">
            <a:avLst/>
          </a:prstGeom>
          <a:ln w="38100" cap="sq">
            <a:solidFill>
              <a:schemeClr val="tx1"/>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419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56929" t="13310" r="11985" b="8052"/>
          <a:stretch/>
        </p:blipFill>
        <p:spPr bwMode="auto">
          <a:xfrm>
            <a:off x="4953000" y="821635"/>
            <a:ext cx="3352800" cy="53008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Rounded Rectangle 2"/>
          <p:cNvSpPr/>
          <p:nvPr/>
        </p:nvSpPr>
        <p:spPr>
          <a:xfrm rot="16473417">
            <a:off x="6491213" y="4232579"/>
            <a:ext cx="1143000" cy="31962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Arial" pitchFamily="34" charset="0"/>
                <a:cs typeface="Arial" pitchFamily="34" charset="0"/>
              </a:rPr>
              <a:t>Dead Sea</a:t>
            </a:r>
          </a:p>
        </p:txBody>
      </p:sp>
      <p:sp>
        <p:nvSpPr>
          <p:cNvPr id="4" name="Rectangle 3"/>
          <p:cNvSpPr/>
          <p:nvPr/>
        </p:nvSpPr>
        <p:spPr>
          <a:xfrm>
            <a:off x="5562600" y="41148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srgbClr val="000000"/>
                </a:solidFill>
                <a:latin typeface="Arial" pitchFamily="34" charset="0"/>
                <a:cs typeface="Arial" pitchFamily="34" charset="0"/>
              </a:rPr>
              <a:t>Hebron</a:t>
            </a:r>
          </a:p>
          <a:p>
            <a:pPr algn="ctr" fontAlgn="base">
              <a:spcBef>
                <a:spcPct val="0"/>
              </a:spcBef>
              <a:spcAft>
                <a:spcPct val="0"/>
              </a:spcAft>
            </a:pPr>
            <a:r>
              <a:rPr lang="en-US" sz="1600" b="1" i="1" dirty="0">
                <a:solidFill>
                  <a:srgbClr val="000000"/>
                </a:solidFill>
                <a:latin typeface="Arial" pitchFamily="34" charset="0"/>
                <a:cs typeface="Arial" pitchFamily="34" charset="0"/>
              </a:rPr>
              <a:t>(Mamre)</a:t>
            </a:r>
          </a:p>
        </p:txBody>
      </p:sp>
      <p:sp>
        <p:nvSpPr>
          <p:cNvPr id="5" name="Oval 4"/>
          <p:cNvSpPr/>
          <p:nvPr/>
        </p:nvSpPr>
        <p:spPr>
          <a:xfrm>
            <a:off x="6477000" y="4191000"/>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6" name="Oval 5"/>
          <p:cNvSpPr/>
          <p:nvPr/>
        </p:nvSpPr>
        <p:spPr>
          <a:xfrm>
            <a:off x="6858000" y="4800600"/>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7" name="Rectangle 6"/>
          <p:cNvSpPr/>
          <p:nvPr/>
        </p:nvSpPr>
        <p:spPr>
          <a:xfrm>
            <a:off x="5943600" y="46482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srgbClr val="000000"/>
                </a:solidFill>
                <a:latin typeface="Arial" pitchFamily="34" charset="0"/>
                <a:cs typeface="Arial" pitchFamily="34" charset="0"/>
              </a:rPr>
              <a:t>Sodom</a:t>
            </a:r>
          </a:p>
        </p:txBody>
      </p:sp>
      <p:sp>
        <p:nvSpPr>
          <p:cNvPr id="8" name="Rectangle 7"/>
          <p:cNvSpPr/>
          <p:nvPr/>
        </p:nvSpPr>
        <p:spPr>
          <a:xfrm>
            <a:off x="6019800" y="3200400"/>
            <a:ext cx="1295400" cy="228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latin typeface="Arial" pitchFamily="34" charset="0"/>
                <a:cs typeface="Arial" pitchFamily="34" charset="0"/>
              </a:rPr>
              <a:t>CANAAN</a:t>
            </a:r>
          </a:p>
        </p:txBody>
      </p:sp>
      <p:sp>
        <p:nvSpPr>
          <p:cNvPr id="9" name="Rectangle 8"/>
          <p:cNvSpPr/>
          <p:nvPr/>
        </p:nvSpPr>
        <p:spPr>
          <a:xfrm rot="17341359">
            <a:off x="4425611" y="2257778"/>
            <a:ext cx="2712067" cy="270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ChevronInverted">
              <a:avLst/>
            </a:prstTxWarp>
          </a:bodyPr>
          <a:lstStyle/>
          <a:p>
            <a:pPr algn="ctr" fontAlgn="base">
              <a:spcBef>
                <a:spcPct val="0"/>
              </a:spcBef>
              <a:spcAft>
                <a:spcPct val="0"/>
              </a:spcAft>
              <a:defRPr/>
            </a:pPr>
            <a:r>
              <a:rPr lang="en-US" sz="2000" b="1" dirty="0">
                <a:solidFill>
                  <a:srgbClr val="FFFFFF"/>
                </a:solidFill>
                <a:latin typeface="Arial" pitchFamily="34" charset="0"/>
                <a:cs typeface="Arial" pitchFamily="34" charset="0"/>
              </a:rPr>
              <a:t>Mediterranean Sea</a:t>
            </a:r>
          </a:p>
        </p:txBody>
      </p:sp>
      <p:sp>
        <p:nvSpPr>
          <p:cNvPr id="16" name="Rectangle 15"/>
          <p:cNvSpPr/>
          <p:nvPr/>
        </p:nvSpPr>
        <p:spPr>
          <a:xfrm>
            <a:off x="5638800" y="4800600"/>
            <a:ext cx="1371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srgbClr val="000000"/>
                </a:solidFill>
                <a:latin typeface="Arial" pitchFamily="34" charset="0"/>
                <a:cs typeface="Arial" pitchFamily="34" charset="0"/>
              </a:rPr>
              <a:t>Gomorrah</a:t>
            </a:r>
          </a:p>
        </p:txBody>
      </p:sp>
      <p:sp>
        <p:nvSpPr>
          <p:cNvPr id="17" name="Oval 16"/>
          <p:cNvSpPr/>
          <p:nvPr/>
        </p:nvSpPr>
        <p:spPr>
          <a:xfrm>
            <a:off x="6858000" y="4953000"/>
            <a:ext cx="76200" cy="762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FF"/>
              </a:solidFill>
            </a:endParaRPr>
          </a:p>
        </p:txBody>
      </p:sp>
      <p:sp>
        <p:nvSpPr>
          <p:cNvPr id="15" name="Rectangle 14"/>
          <p:cNvSpPr/>
          <p:nvPr/>
        </p:nvSpPr>
        <p:spPr>
          <a:xfrm>
            <a:off x="457200" y="152400"/>
            <a:ext cx="4114800" cy="2667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Lam. 4:21</a:t>
            </a:r>
          </a:p>
          <a:p>
            <a:r>
              <a:rPr lang="en-US" sz="2000" dirty="0">
                <a:solidFill>
                  <a:schemeClr val="tx1"/>
                </a:solidFill>
                <a:latin typeface="Arial" panose="020B0604020202020204" pitchFamily="34" charset="0"/>
                <a:cs typeface="Arial" panose="020B0604020202020204" pitchFamily="34" charset="0"/>
              </a:rPr>
              <a:t>“Rejoice and be glad, </a:t>
            </a:r>
            <a:r>
              <a:rPr lang="en-US" sz="2000" b="1" dirty="0">
                <a:solidFill>
                  <a:schemeClr val="tx1"/>
                </a:solidFill>
                <a:latin typeface="Arial" panose="020B0604020202020204" pitchFamily="34" charset="0"/>
                <a:cs typeface="Arial" panose="020B0604020202020204" pitchFamily="34" charset="0"/>
              </a:rPr>
              <a:t>O daughter of Edom, that dwellest in the land of Uz; </a:t>
            </a:r>
            <a:r>
              <a:rPr lang="en-US" sz="2000" dirty="0">
                <a:solidFill>
                  <a:schemeClr val="tx1"/>
                </a:solidFill>
                <a:latin typeface="Arial" panose="020B0604020202020204" pitchFamily="34" charset="0"/>
                <a:cs typeface="Arial" panose="020B0604020202020204" pitchFamily="34" charset="0"/>
              </a:rPr>
              <a:t>the cup also shall pass through unto thee: thou shalt be drunken, and shalt make thyself naked.”</a:t>
            </a:r>
          </a:p>
        </p:txBody>
      </p:sp>
      <p:sp>
        <p:nvSpPr>
          <p:cNvPr id="20" name="Rectangle 19"/>
          <p:cNvSpPr/>
          <p:nvPr/>
        </p:nvSpPr>
        <p:spPr>
          <a:xfrm>
            <a:off x="762000" y="3048000"/>
            <a:ext cx="3810000" cy="30745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itchFamily="34" charset="0"/>
                <a:cs typeface="Arial" pitchFamily="34" charset="0"/>
              </a:rPr>
              <a:t>Job lived in the land of Uz.</a:t>
            </a:r>
          </a:p>
          <a:p>
            <a:pPr algn="just"/>
            <a:endParaRPr lang="en-US" sz="1600" dirty="0">
              <a:solidFill>
                <a:schemeClr val="tx1"/>
              </a:solidFill>
              <a:latin typeface="Arial" pitchFamily="34" charset="0"/>
              <a:cs typeface="Arial" pitchFamily="34" charset="0"/>
            </a:endParaRPr>
          </a:p>
          <a:p>
            <a:r>
              <a:rPr lang="en-US" sz="2000" dirty="0">
                <a:solidFill>
                  <a:schemeClr val="tx1"/>
                </a:solidFill>
                <a:latin typeface="Arial" pitchFamily="34" charset="0"/>
                <a:cs typeface="Arial" pitchFamily="34" charset="0"/>
              </a:rPr>
              <a:t>The land of Uz is thought to have been somewhere on the caravan route from Babylon to Egypt on the east side of the Sea of Galilee and the Dead Sea possibly as far south as Edom.</a:t>
            </a:r>
          </a:p>
        </p:txBody>
      </p:sp>
      <p:sp>
        <p:nvSpPr>
          <p:cNvPr id="10" name="Freeform 9"/>
          <p:cNvSpPr/>
          <p:nvPr/>
        </p:nvSpPr>
        <p:spPr>
          <a:xfrm>
            <a:off x="6477000" y="914400"/>
            <a:ext cx="1765300" cy="5131904"/>
          </a:xfrm>
          <a:custGeom>
            <a:avLst/>
            <a:gdLst>
              <a:gd name="connsiteX0" fmla="*/ 1765300 w 1765300"/>
              <a:gd name="connsiteY0" fmla="*/ 0 h 5308600"/>
              <a:gd name="connsiteX1" fmla="*/ 1739900 w 1765300"/>
              <a:gd name="connsiteY1" fmla="*/ 76200 h 5308600"/>
              <a:gd name="connsiteX2" fmla="*/ 1663700 w 1765300"/>
              <a:gd name="connsiteY2" fmla="*/ 165100 h 5308600"/>
              <a:gd name="connsiteX3" fmla="*/ 1638300 w 1765300"/>
              <a:gd name="connsiteY3" fmla="*/ 203200 h 5308600"/>
              <a:gd name="connsiteX4" fmla="*/ 1600200 w 1765300"/>
              <a:gd name="connsiteY4" fmla="*/ 266700 h 5308600"/>
              <a:gd name="connsiteX5" fmla="*/ 1562100 w 1765300"/>
              <a:gd name="connsiteY5" fmla="*/ 292100 h 5308600"/>
              <a:gd name="connsiteX6" fmla="*/ 1549400 w 1765300"/>
              <a:gd name="connsiteY6" fmla="*/ 355600 h 5308600"/>
              <a:gd name="connsiteX7" fmla="*/ 1498600 w 1765300"/>
              <a:gd name="connsiteY7" fmla="*/ 457200 h 5308600"/>
              <a:gd name="connsiteX8" fmla="*/ 1473200 w 1765300"/>
              <a:gd name="connsiteY8" fmla="*/ 533400 h 5308600"/>
              <a:gd name="connsiteX9" fmla="*/ 1460500 w 1765300"/>
              <a:gd name="connsiteY9" fmla="*/ 571500 h 5308600"/>
              <a:gd name="connsiteX10" fmla="*/ 1435100 w 1765300"/>
              <a:gd name="connsiteY10" fmla="*/ 635000 h 5308600"/>
              <a:gd name="connsiteX11" fmla="*/ 1422400 w 1765300"/>
              <a:gd name="connsiteY11" fmla="*/ 711200 h 5308600"/>
              <a:gd name="connsiteX12" fmla="*/ 1384300 w 1765300"/>
              <a:gd name="connsiteY12" fmla="*/ 838200 h 5308600"/>
              <a:gd name="connsiteX13" fmla="*/ 1358900 w 1765300"/>
              <a:gd name="connsiteY13" fmla="*/ 1270000 h 5308600"/>
              <a:gd name="connsiteX14" fmla="*/ 1333500 w 1765300"/>
              <a:gd name="connsiteY14" fmla="*/ 2146300 h 5308600"/>
              <a:gd name="connsiteX15" fmla="*/ 1320800 w 1765300"/>
              <a:gd name="connsiteY15" fmla="*/ 2311400 h 5308600"/>
              <a:gd name="connsiteX16" fmla="*/ 1295400 w 1765300"/>
              <a:gd name="connsiteY16" fmla="*/ 2501900 h 5308600"/>
              <a:gd name="connsiteX17" fmla="*/ 1282700 w 1765300"/>
              <a:gd name="connsiteY17" fmla="*/ 2565400 h 5308600"/>
              <a:gd name="connsiteX18" fmla="*/ 1257300 w 1765300"/>
              <a:gd name="connsiteY18" fmla="*/ 2667000 h 5308600"/>
              <a:gd name="connsiteX19" fmla="*/ 1206500 w 1765300"/>
              <a:gd name="connsiteY19" fmla="*/ 2870200 h 5308600"/>
              <a:gd name="connsiteX20" fmla="*/ 1193800 w 1765300"/>
              <a:gd name="connsiteY20" fmla="*/ 2946400 h 5308600"/>
              <a:gd name="connsiteX21" fmla="*/ 1181100 w 1765300"/>
              <a:gd name="connsiteY21" fmla="*/ 3035300 h 5308600"/>
              <a:gd name="connsiteX22" fmla="*/ 1168400 w 1765300"/>
              <a:gd name="connsiteY22" fmla="*/ 3098800 h 5308600"/>
              <a:gd name="connsiteX23" fmla="*/ 1155700 w 1765300"/>
              <a:gd name="connsiteY23" fmla="*/ 3175000 h 5308600"/>
              <a:gd name="connsiteX24" fmla="*/ 1130300 w 1765300"/>
              <a:gd name="connsiteY24" fmla="*/ 3225800 h 5308600"/>
              <a:gd name="connsiteX25" fmla="*/ 1117600 w 1765300"/>
              <a:gd name="connsiteY25" fmla="*/ 3289300 h 5308600"/>
              <a:gd name="connsiteX26" fmla="*/ 1092200 w 1765300"/>
              <a:gd name="connsiteY26" fmla="*/ 3352800 h 5308600"/>
              <a:gd name="connsiteX27" fmla="*/ 1054100 w 1765300"/>
              <a:gd name="connsiteY27" fmla="*/ 3556000 h 5308600"/>
              <a:gd name="connsiteX28" fmla="*/ 977900 w 1765300"/>
              <a:gd name="connsiteY28" fmla="*/ 3746500 h 5308600"/>
              <a:gd name="connsiteX29" fmla="*/ 952500 w 1765300"/>
              <a:gd name="connsiteY29" fmla="*/ 3810000 h 5308600"/>
              <a:gd name="connsiteX30" fmla="*/ 939800 w 1765300"/>
              <a:gd name="connsiteY30" fmla="*/ 3860800 h 5308600"/>
              <a:gd name="connsiteX31" fmla="*/ 914400 w 1765300"/>
              <a:gd name="connsiteY31" fmla="*/ 3924300 h 5308600"/>
              <a:gd name="connsiteX32" fmla="*/ 876300 w 1765300"/>
              <a:gd name="connsiteY32" fmla="*/ 4064000 h 5308600"/>
              <a:gd name="connsiteX33" fmla="*/ 850900 w 1765300"/>
              <a:gd name="connsiteY33" fmla="*/ 4114800 h 5308600"/>
              <a:gd name="connsiteX34" fmla="*/ 825500 w 1765300"/>
              <a:gd name="connsiteY34" fmla="*/ 4216400 h 5308600"/>
              <a:gd name="connsiteX35" fmla="*/ 812800 w 1765300"/>
              <a:gd name="connsiteY35" fmla="*/ 4254500 h 5308600"/>
              <a:gd name="connsiteX36" fmla="*/ 787400 w 1765300"/>
              <a:gd name="connsiteY36" fmla="*/ 4292600 h 5308600"/>
              <a:gd name="connsiteX37" fmla="*/ 762000 w 1765300"/>
              <a:gd name="connsiteY37" fmla="*/ 4394200 h 5308600"/>
              <a:gd name="connsiteX38" fmla="*/ 711200 w 1765300"/>
              <a:gd name="connsiteY38" fmla="*/ 4470400 h 5308600"/>
              <a:gd name="connsiteX39" fmla="*/ 698500 w 1765300"/>
              <a:gd name="connsiteY39" fmla="*/ 4508500 h 5308600"/>
              <a:gd name="connsiteX40" fmla="*/ 635000 w 1765300"/>
              <a:gd name="connsiteY40" fmla="*/ 4597400 h 5308600"/>
              <a:gd name="connsiteX41" fmla="*/ 622300 w 1765300"/>
              <a:gd name="connsiteY41" fmla="*/ 4635500 h 5308600"/>
              <a:gd name="connsiteX42" fmla="*/ 546100 w 1765300"/>
              <a:gd name="connsiteY42" fmla="*/ 4711700 h 5308600"/>
              <a:gd name="connsiteX43" fmla="*/ 508000 w 1765300"/>
              <a:gd name="connsiteY43" fmla="*/ 4749800 h 5308600"/>
              <a:gd name="connsiteX44" fmla="*/ 457200 w 1765300"/>
              <a:gd name="connsiteY44" fmla="*/ 4864100 h 5308600"/>
              <a:gd name="connsiteX45" fmla="*/ 444500 w 1765300"/>
              <a:gd name="connsiteY45" fmla="*/ 4902200 h 5308600"/>
              <a:gd name="connsiteX46" fmla="*/ 419100 w 1765300"/>
              <a:gd name="connsiteY46" fmla="*/ 4940300 h 5308600"/>
              <a:gd name="connsiteX47" fmla="*/ 406400 w 1765300"/>
              <a:gd name="connsiteY47" fmla="*/ 4978400 h 5308600"/>
              <a:gd name="connsiteX48" fmla="*/ 368300 w 1765300"/>
              <a:gd name="connsiteY48" fmla="*/ 5003800 h 5308600"/>
              <a:gd name="connsiteX49" fmla="*/ 304800 w 1765300"/>
              <a:gd name="connsiteY49" fmla="*/ 5080000 h 5308600"/>
              <a:gd name="connsiteX50" fmla="*/ 266700 w 1765300"/>
              <a:gd name="connsiteY50" fmla="*/ 5105400 h 5308600"/>
              <a:gd name="connsiteX51" fmla="*/ 165100 w 1765300"/>
              <a:gd name="connsiteY51" fmla="*/ 5194300 h 5308600"/>
              <a:gd name="connsiteX52" fmla="*/ 127000 w 1765300"/>
              <a:gd name="connsiteY52" fmla="*/ 5219700 h 5308600"/>
              <a:gd name="connsiteX53" fmla="*/ 88900 w 1765300"/>
              <a:gd name="connsiteY53" fmla="*/ 5245100 h 5308600"/>
              <a:gd name="connsiteX54" fmla="*/ 63500 w 1765300"/>
              <a:gd name="connsiteY54" fmla="*/ 5283200 h 5308600"/>
              <a:gd name="connsiteX55" fmla="*/ 25400 w 1765300"/>
              <a:gd name="connsiteY55" fmla="*/ 5295900 h 5308600"/>
              <a:gd name="connsiteX56" fmla="*/ 0 w 1765300"/>
              <a:gd name="connsiteY56" fmla="*/ 5308600 h 530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65300" h="5308600">
                <a:moveTo>
                  <a:pt x="1765300" y="0"/>
                </a:moveTo>
                <a:cubicBezTo>
                  <a:pt x="1756833" y="25400"/>
                  <a:pt x="1751874" y="52253"/>
                  <a:pt x="1739900" y="76200"/>
                </a:cubicBezTo>
                <a:cubicBezTo>
                  <a:pt x="1716119" y="123762"/>
                  <a:pt x="1695473" y="126972"/>
                  <a:pt x="1663700" y="165100"/>
                </a:cubicBezTo>
                <a:cubicBezTo>
                  <a:pt x="1653929" y="176826"/>
                  <a:pt x="1646390" y="190257"/>
                  <a:pt x="1638300" y="203200"/>
                </a:cubicBezTo>
                <a:cubicBezTo>
                  <a:pt x="1625217" y="224132"/>
                  <a:pt x="1616264" y="247958"/>
                  <a:pt x="1600200" y="266700"/>
                </a:cubicBezTo>
                <a:cubicBezTo>
                  <a:pt x="1590267" y="278289"/>
                  <a:pt x="1574800" y="283633"/>
                  <a:pt x="1562100" y="292100"/>
                </a:cubicBezTo>
                <a:cubicBezTo>
                  <a:pt x="1557867" y="313267"/>
                  <a:pt x="1557149" y="335453"/>
                  <a:pt x="1549400" y="355600"/>
                </a:cubicBezTo>
                <a:cubicBezTo>
                  <a:pt x="1535808" y="390940"/>
                  <a:pt x="1510574" y="421279"/>
                  <a:pt x="1498600" y="457200"/>
                </a:cubicBezTo>
                <a:lnTo>
                  <a:pt x="1473200" y="533400"/>
                </a:lnTo>
                <a:cubicBezTo>
                  <a:pt x="1468967" y="546100"/>
                  <a:pt x="1465472" y="559071"/>
                  <a:pt x="1460500" y="571500"/>
                </a:cubicBezTo>
                <a:lnTo>
                  <a:pt x="1435100" y="635000"/>
                </a:lnTo>
                <a:cubicBezTo>
                  <a:pt x="1430867" y="660400"/>
                  <a:pt x="1429175" y="686357"/>
                  <a:pt x="1422400" y="711200"/>
                </a:cubicBezTo>
                <a:cubicBezTo>
                  <a:pt x="1359744" y="940940"/>
                  <a:pt x="1429157" y="613915"/>
                  <a:pt x="1384300" y="838200"/>
                </a:cubicBezTo>
                <a:cubicBezTo>
                  <a:pt x="1369526" y="1030260"/>
                  <a:pt x="1366563" y="1047782"/>
                  <a:pt x="1358900" y="1270000"/>
                </a:cubicBezTo>
                <a:cubicBezTo>
                  <a:pt x="1352130" y="1466341"/>
                  <a:pt x="1342798" y="1937096"/>
                  <a:pt x="1333500" y="2146300"/>
                </a:cubicBezTo>
                <a:cubicBezTo>
                  <a:pt x="1331049" y="2201441"/>
                  <a:pt x="1325797" y="2256431"/>
                  <a:pt x="1320800" y="2311400"/>
                </a:cubicBezTo>
                <a:cubicBezTo>
                  <a:pt x="1313480" y="2391917"/>
                  <a:pt x="1308878" y="2427772"/>
                  <a:pt x="1295400" y="2501900"/>
                </a:cubicBezTo>
                <a:cubicBezTo>
                  <a:pt x="1291539" y="2523138"/>
                  <a:pt x="1287935" y="2544459"/>
                  <a:pt x="1282700" y="2565400"/>
                </a:cubicBezTo>
                <a:cubicBezTo>
                  <a:pt x="1255260" y="2675160"/>
                  <a:pt x="1285386" y="2507845"/>
                  <a:pt x="1257300" y="2667000"/>
                </a:cubicBezTo>
                <a:cubicBezTo>
                  <a:pt x="1226196" y="2843259"/>
                  <a:pt x="1255885" y="2771431"/>
                  <a:pt x="1206500" y="2870200"/>
                </a:cubicBezTo>
                <a:cubicBezTo>
                  <a:pt x="1202267" y="2895600"/>
                  <a:pt x="1197716" y="2920949"/>
                  <a:pt x="1193800" y="2946400"/>
                </a:cubicBezTo>
                <a:cubicBezTo>
                  <a:pt x="1189248" y="2975986"/>
                  <a:pt x="1186021" y="3005773"/>
                  <a:pt x="1181100" y="3035300"/>
                </a:cubicBezTo>
                <a:cubicBezTo>
                  <a:pt x="1177551" y="3056592"/>
                  <a:pt x="1172261" y="3077562"/>
                  <a:pt x="1168400" y="3098800"/>
                </a:cubicBezTo>
                <a:cubicBezTo>
                  <a:pt x="1163794" y="3124135"/>
                  <a:pt x="1163099" y="3150336"/>
                  <a:pt x="1155700" y="3175000"/>
                </a:cubicBezTo>
                <a:cubicBezTo>
                  <a:pt x="1150260" y="3193134"/>
                  <a:pt x="1138767" y="3208867"/>
                  <a:pt x="1130300" y="3225800"/>
                </a:cubicBezTo>
                <a:cubicBezTo>
                  <a:pt x="1126067" y="3246967"/>
                  <a:pt x="1123803" y="3268625"/>
                  <a:pt x="1117600" y="3289300"/>
                </a:cubicBezTo>
                <a:cubicBezTo>
                  <a:pt x="1111049" y="3311136"/>
                  <a:pt x="1097480" y="3330623"/>
                  <a:pt x="1092200" y="3352800"/>
                </a:cubicBezTo>
                <a:cubicBezTo>
                  <a:pt x="1076238" y="3419840"/>
                  <a:pt x="1079694" y="3492015"/>
                  <a:pt x="1054100" y="3556000"/>
                </a:cubicBezTo>
                <a:lnTo>
                  <a:pt x="977900" y="3746500"/>
                </a:lnTo>
                <a:cubicBezTo>
                  <a:pt x="969433" y="3767667"/>
                  <a:pt x="958029" y="3787883"/>
                  <a:pt x="952500" y="3810000"/>
                </a:cubicBezTo>
                <a:cubicBezTo>
                  <a:pt x="948267" y="3826933"/>
                  <a:pt x="945320" y="3844241"/>
                  <a:pt x="939800" y="3860800"/>
                </a:cubicBezTo>
                <a:cubicBezTo>
                  <a:pt x="932591" y="3882427"/>
                  <a:pt x="920951" y="3902464"/>
                  <a:pt x="914400" y="3924300"/>
                </a:cubicBezTo>
                <a:cubicBezTo>
                  <a:pt x="876136" y="4051845"/>
                  <a:pt x="933721" y="3920448"/>
                  <a:pt x="876300" y="4064000"/>
                </a:cubicBezTo>
                <a:cubicBezTo>
                  <a:pt x="869269" y="4081578"/>
                  <a:pt x="856887" y="4096839"/>
                  <a:pt x="850900" y="4114800"/>
                </a:cubicBezTo>
                <a:cubicBezTo>
                  <a:pt x="839861" y="4147918"/>
                  <a:pt x="836539" y="4183282"/>
                  <a:pt x="825500" y="4216400"/>
                </a:cubicBezTo>
                <a:cubicBezTo>
                  <a:pt x="821267" y="4229100"/>
                  <a:pt x="818787" y="4242526"/>
                  <a:pt x="812800" y="4254500"/>
                </a:cubicBezTo>
                <a:cubicBezTo>
                  <a:pt x="805974" y="4268152"/>
                  <a:pt x="795867" y="4279900"/>
                  <a:pt x="787400" y="4292600"/>
                </a:cubicBezTo>
                <a:cubicBezTo>
                  <a:pt x="783881" y="4310193"/>
                  <a:pt x="774204" y="4372233"/>
                  <a:pt x="762000" y="4394200"/>
                </a:cubicBezTo>
                <a:cubicBezTo>
                  <a:pt x="747175" y="4420885"/>
                  <a:pt x="720853" y="4441440"/>
                  <a:pt x="711200" y="4470400"/>
                </a:cubicBezTo>
                <a:cubicBezTo>
                  <a:pt x="706967" y="4483100"/>
                  <a:pt x="704487" y="4496526"/>
                  <a:pt x="698500" y="4508500"/>
                </a:cubicBezTo>
                <a:cubicBezTo>
                  <a:pt x="689215" y="4527071"/>
                  <a:pt x="643629" y="4585895"/>
                  <a:pt x="635000" y="4597400"/>
                </a:cubicBezTo>
                <a:cubicBezTo>
                  <a:pt x="630767" y="4610100"/>
                  <a:pt x="630519" y="4624933"/>
                  <a:pt x="622300" y="4635500"/>
                </a:cubicBezTo>
                <a:cubicBezTo>
                  <a:pt x="600247" y="4663854"/>
                  <a:pt x="571500" y="4686300"/>
                  <a:pt x="546100" y="4711700"/>
                </a:cubicBezTo>
                <a:cubicBezTo>
                  <a:pt x="533400" y="4724400"/>
                  <a:pt x="517963" y="4734856"/>
                  <a:pt x="508000" y="4749800"/>
                </a:cubicBezTo>
                <a:cubicBezTo>
                  <a:pt x="467748" y="4810177"/>
                  <a:pt x="487427" y="4773420"/>
                  <a:pt x="457200" y="4864100"/>
                </a:cubicBezTo>
                <a:cubicBezTo>
                  <a:pt x="452967" y="4876800"/>
                  <a:pt x="451926" y="4891061"/>
                  <a:pt x="444500" y="4902200"/>
                </a:cubicBezTo>
                <a:cubicBezTo>
                  <a:pt x="436033" y="4914900"/>
                  <a:pt x="425926" y="4926648"/>
                  <a:pt x="419100" y="4940300"/>
                </a:cubicBezTo>
                <a:cubicBezTo>
                  <a:pt x="413113" y="4952274"/>
                  <a:pt x="414763" y="4967947"/>
                  <a:pt x="406400" y="4978400"/>
                </a:cubicBezTo>
                <a:cubicBezTo>
                  <a:pt x="396865" y="4990319"/>
                  <a:pt x="381000" y="4995333"/>
                  <a:pt x="368300" y="5003800"/>
                </a:cubicBezTo>
                <a:cubicBezTo>
                  <a:pt x="343325" y="5041262"/>
                  <a:pt x="341470" y="5049442"/>
                  <a:pt x="304800" y="5080000"/>
                </a:cubicBezTo>
                <a:cubicBezTo>
                  <a:pt x="293074" y="5089771"/>
                  <a:pt x="279400" y="5096933"/>
                  <a:pt x="266700" y="5105400"/>
                </a:cubicBezTo>
                <a:cubicBezTo>
                  <a:pt x="224367" y="5168900"/>
                  <a:pt x="254000" y="5135033"/>
                  <a:pt x="165100" y="5194300"/>
                </a:cubicBezTo>
                <a:lnTo>
                  <a:pt x="127000" y="5219700"/>
                </a:lnTo>
                <a:lnTo>
                  <a:pt x="88900" y="5245100"/>
                </a:lnTo>
                <a:cubicBezTo>
                  <a:pt x="80433" y="5257800"/>
                  <a:pt x="75419" y="5273665"/>
                  <a:pt x="63500" y="5283200"/>
                </a:cubicBezTo>
                <a:cubicBezTo>
                  <a:pt x="53047" y="5291563"/>
                  <a:pt x="37829" y="5290928"/>
                  <a:pt x="25400" y="5295900"/>
                </a:cubicBezTo>
                <a:cubicBezTo>
                  <a:pt x="16611" y="5299416"/>
                  <a:pt x="8467" y="5304367"/>
                  <a:pt x="0" y="5308600"/>
                </a:cubicBezTo>
              </a:path>
            </a:pathLst>
          </a:cu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p:cNvSpPr/>
          <p:nvPr/>
        </p:nvSpPr>
        <p:spPr>
          <a:xfrm>
            <a:off x="6781800" y="5410200"/>
            <a:ext cx="1295400" cy="228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ln w="12700">
                  <a:solidFill>
                    <a:srgbClr val="000000">
                      <a:satMod val="155000"/>
                    </a:srgbClr>
                  </a:solidFill>
                  <a:prstDash val="solid"/>
                </a:ln>
                <a:solidFill>
                  <a:srgbClr val="6474EA"/>
                </a:solidFill>
                <a:effectLst>
                  <a:outerShdw blurRad="41275" dist="20320" dir="1800000" algn="tl" rotWithShape="0">
                    <a:srgbClr val="000000">
                      <a:alpha val="40000"/>
                    </a:srgbClr>
                  </a:outerShdw>
                </a:effectLst>
                <a:latin typeface="Arial" pitchFamily="34" charset="0"/>
                <a:cs typeface="Arial" pitchFamily="34" charset="0"/>
              </a:rPr>
              <a:t>EDOM</a:t>
            </a:r>
          </a:p>
        </p:txBody>
      </p:sp>
      <p:sp>
        <p:nvSpPr>
          <p:cNvPr id="21" name="Rectangle 20"/>
          <p:cNvSpPr/>
          <p:nvPr/>
        </p:nvSpPr>
        <p:spPr>
          <a:xfrm>
            <a:off x="5029200" y="5562600"/>
            <a:ext cx="990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srgbClr val="000000"/>
                </a:solidFill>
                <a:latin typeface="Arial" pitchFamily="34" charset="0"/>
                <a:cs typeface="Arial" pitchFamily="34" charset="0"/>
              </a:rPr>
              <a:t>EGYPT</a:t>
            </a:r>
          </a:p>
        </p:txBody>
      </p:sp>
      <p:sp>
        <p:nvSpPr>
          <p:cNvPr id="22" name="Rectangle 21"/>
          <p:cNvSpPr/>
          <p:nvPr/>
        </p:nvSpPr>
        <p:spPr>
          <a:xfrm>
            <a:off x="6629400" y="914400"/>
            <a:ext cx="1447800" cy="381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1600" b="1" dirty="0">
                <a:solidFill>
                  <a:srgbClr val="000000"/>
                </a:solidFill>
                <a:latin typeface="Arial" pitchFamily="34" charset="0"/>
                <a:cs typeface="Arial" pitchFamily="34" charset="0"/>
              </a:rPr>
              <a:t>BABYLON</a:t>
            </a:r>
          </a:p>
        </p:txBody>
      </p:sp>
      <p:sp>
        <p:nvSpPr>
          <p:cNvPr id="12" name="Right Arrow 11"/>
          <p:cNvSpPr/>
          <p:nvPr/>
        </p:nvSpPr>
        <p:spPr>
          <a:xfrm>
            <a:off x="7772400" y="990600"/>
            <a:ext cx="228600" cy="2286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p:cNvSpPr/>
          <p:nvPr/>
        </p:nvSpPr>
        <p:spPr>
          <a:xfrm>
            <a:off x="5212023" y="5867400"/>
            <a:ext cx="655377" cy="152400"/>
          </a:xfrm>
          <a:prstGeom prst="leftArrow">
            <a:avLst/>
          </a:prstGeom>
          <a:solidFill>
            <a:schemeClr val="accent4">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2891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37.9|20|9.6|6.7"/>
</p:tagLst>
</file>

<file path=ppt/tags/tag3.xml><?xml version="1.0" encoding="utf-8"?>
<p:tagLst xmlns:a="http://schemas.openxmlformats.org/drawingml/2006/main" xmlns:r="http://schemas.openxmlformats.org/officeDocument/2006/relationships" xmlns:p="http://schemas.openxmlformats.org/presentationml/2006/main">
  <p:tag name="TIMING" val="|27.5"/>
</p:tagLst>
</file>

<file path=ppt/tags/tag4.xml><?xml version="1.0" encoding="utf-8"?>
<p:tagLst xmlns:a="http://schemas.openxmlformats.org/drawingml/2006/main" xmlns:r="http://schemas.openxmlformats.org/officeDocument/2006/relationships" xmlns:p="http://schemas.openxmlformats.org/presentationml/2006/main">
  <p:tag name="TIMING" val="|11.8|19.9|16"/>
</p:tagLst>
</file>

<file path=ppt/tags/tag5.xml><?xml version="1.0" encoding="utf-8"?>
<p:tagLst xmlns:a="http://schemas.openxmlformats.org/drawingml/2006/main" xmlns:r="http://schemas.openxmlformats.org/officeDocument/2006/relationships" xmlns:p="http://schemas.openxmlformats.org/presentationml/2006/main">
  <p:tag name="TIMING" val="|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12908</TotalTime>
  <Words>2469</Words>
  <Application>Microsoft Office PowerPoint</Application>
  <PresentationFormat>On-screen Show (4:3)</PresentationFormat>
  <Paragraphs>281</Paragraphs>
  <Slides>38</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38</vt:i4>
      </vt:variant>
    </vt:vector>
  </HeadingPairs>
  <TitlesOfParts>
    <vt:vector size="49" baseType="lpstr">
      <vt:lpstr>Arial</vt:lpstr>
      <vt:lpstr>Arial Unicode MS</vt:lpstr>
      <vt:lpstr>Calibri</vt:lpstr>
      <vt:lpstr>Calibri Light</vt:lpstr>
      <vt:lpstr>Ink Free</vt:lpstr>
      <vt:lpstr>Times New Roman</vt:lpstr>
      <vt:lpstr>Office Theme</vt:lpstr>
      <vt:lpstr>5_Default Design</vt:lpstr>
      <vt:lpstr>4_Office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sheila</dc:creator>
  <cp:lastModifiedBy>ecurb hastings</cp:lastModifiedBy>
  <cp:revision>247</cp:revision>
  <dcterms:created xsi:type="dcterms:W3CDTF">2008-09-08T19:36:52Z</dcterms:created>
  <dcterms:modified xsi:type="dcterms:W3CDTF">2025-05-04T09:03:45Z</dcterms:modified>
</cp:coreProperties>
</file>