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70" r:id="rId3"/>
    <p:sldId id="271" r:id="rId4"/>
    <p:sldId id="260" r:id="rId5"/>
    <p:sldId id="269" r:id="rId6"/>
    <p:sldId id="272" r:id="rId7"/>
    <p:sldId id="273" r:id="rId8"/>
    <p:sldId id="282" r:id="rId9"/>
    <p:sldId id="274" r:id="rId10"/>
    <p:sldId id="283" r:id="rId11"/>
    <p:sldId id="275" r:id="rId12"/>
    <p:sldId id="276" r:id="rId13"/>
    <p:sldId id="277" r:id="rId14"/>
    <p:sldId id="278" r:id="rId15"/>
    <p:sldId id="279" r:id="rId16"/>
    <p:sldId id="280" r:id="rId17"/>
    <p:sldId id="281"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nSFRmEm8NnMJ4Td/htmTBQ==" hashData="R1Qahj+5p7TO1C8b4UI+V9Bc2ntczT67sM9ekp19iDmHxSYRCIuBnxr4y/b3x1NRO17HfKep/00a9EAyY2JuDw=="/>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F5FC"/>
    <a:srgbClr val="64EAF8"/>
    <a:srgbClr val="DCF1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987" autoAdjust="0"/>
    <p:restoredTop sz="94660"/>
  </p:normalViewPr>
  <p:slideViewPr>
    <p:cSldViewPr snapToGrid="0">
      <p:cViewPr varScale="1">
        <p:scale>
          <a:sx n="107" d="100"/>
          <a:sy n="107" d="100"/>
        </p:scale>
        <p:origin x="1716" y="114"/>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A03A34B-310C-4046-9C45-6CBDCE0ABA0D}" type="datetimeFigureOut">
              <a:rPr lang="en-US" smtClean="0"/>
              <a:t>5/31/2025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71ACB-DD58-48A5-B804-64C259C9DAFF}" type="slidenum">
              <a:rPr lang="en-US" smtClean="0"/>
              <a:t>‹#›</a:t>
            </a:fld>
            <a:endParaRPr lang="en-US"/>
          </a:p>
        </p:txBody>
      </p:sp>
    </p:spTree>
    <p:extLst>
      <p:ext uri="{BB962C8B-B14F-4D97-AF65-F5344CB8AC3E}">
        <p14:creationId xmlns:p14="http://schemas.microsoft.com/office/powerpoint/2010/main" val="3228340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03A34B-310C-4046-9C45-6CBDCE0ABA0D}" type="datetimeFigureOut">
              <a:rPr lang="en-US" smtClean="0"/>
              <a:t>5/31/2025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71ACB-DD58-48A5-B804-64C259C9DAFF}" type="slidenum">
              <a:rPr lang="en-US" smtClean="0"/>
              <a:t>‹#›</a:t>
            </a:fld>
            <a:endParaRPr lang="en-US"/>
          </a:p>
        </p:txBody>
      </p:sp>
    </p:spTree>
    <p:extLst>
      <p:ext uri="{BB962C8B-B14F-4D97-AF65-F5344CB8AC3E}">
        <p14:creationId xmlns:p14="http://schemas.microsoft.com/office/powerpoint/2010/main" val="1987049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03A34B-310C-4046-9C45-6CBDCE0ABA0D}" type="datetimeFigureOut">
              <a:rPr lang="en-US" smtClean="0"/>
              <a:t>5/31/2025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71ACB-DD58-48A5-B804-64C259C9DAFF}" type="slidenum">
              <a:rPr lang="en-US" smtClean="0"/>
              <a:t>‹#›</a:t>
            </a:fld>
            <a:endParaRPr lang="en-US"/>
          </a:p>
        </p:txBody>
      </p:sp>
    </p:spTree>
    <p:extLst>
      <p:ext uri="{BB962C8B-B14F-4D97-AF65-F5344CB8AC3E}">
        <p14:creationId xmlns:p14="http://schemas.microsoft.com/office/powerpoint/2010/main" val="17744505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5/31/2025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1100252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5/31/2025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9111326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261408-B059-4BE3-9B18-E2EA024F5496}" type="datetimeFigureOut">
              <a:rPr lang="en-US" smtClean="0"/>
              <a:t>5/31/2025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772046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261408-B059-4BE3-9B18-E2EA024F5496}" type="datetimeFigureOut">
              <a:rPr lang="en-US" smtClean="0"/>
              <a:t>5/31/2025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444972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261408-B059-4BE3-9B18-E2EA024F5496}" type="datetimeFigureOut">
              <a:rPr lang="en-US" smtClean="0"/>
              <a:t>5/31/2025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898856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261408-B059-4BE3-9B18-E2EA024F5496}" type="datetimeFigureOut">
              <a:rPr lang="en-US" smtClean="0"/>
              <a:t>5/31/2025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9101768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261408-B059-4BE3-9B18-E2EA024F5496}" type="datetimeFigureOut">
              <a:rPr lang="en-US" smtClean="0"/>
              <a:t>5/31/2025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40171020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5/31/2025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426267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03A34B-310C-4046-9C45-6CBDCE0ABA0D}" type="datetimeFigureOut">
              <a:rPr lang="en-US" smtClean="0"/>
              <a:t>5/31/2025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71ACB-DD58-48A5-B804-64C259C9DAFF}" type="slidenum">
              <a:rPr lang="en-US" smtClean="0"/>
              <a:t>‹#›</a:t>
            </a:fld>
            <a:endParaRPr lang="en-US"/>
          </a:p>
        </p:txBody>
      </p:sp>
    </p:spTree>
    <p:extLst>
      <p:ext uri="{BB962C8B-B14F-4D97-AF65-F5344CB8AC3E}">
        <p14:creationId xmlns:p14="http://schemas.microsoft.com/office/powerpoint/2010/main" val="8851033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5/31/2025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7078470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5/31/2025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3497228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5/31/2025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57304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03A34B-310C-4046-9C45-6CBDCE0ABA0D}" type="datetimeFigureOut">
              <a:rPr lang="en-US" smtClean="0"/>
              <a:t>5/31/2025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71ACB-DD58-48A5-B804-64C259C9DAFF}" type="slidenum">
              <a:rPr lang="en-US" smtClean="0"/>
              <a:t>‹#›</a:t>
            </a:fld>
            <a:endParaRPr lang="en-US"/>
          </a:p>
        </p:txBody>
      </p:sp>
    </p:spTree>
    <p:extLst>
      <p:ext uri="{BB962C8B-B14F-4D97-AF65-F5344CB8AC3E}">
        <p14:creationId xmlns:p14="http://schemas.microsoft.com/office/powerpoint/2010/main" val="421446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03A34B-310C-4046-9C45-6CBDCE0ABA0D}" type="datetimeFigureOut">
              <a:rPr lang="en-US" smtClean="0"/>
              <a:t>5/31/2025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371ACB-DD58-48A5-B804-64C259C9DAFF}" type="slidenum">
              <a:rPr lang="en-US" smtClean="0"/>
              <a:t>‹#›</a:t>
            </a:fld>
            <a:endParaRPr lang="en-US"/>
          </a:p>
        </p:txBody>
      </p:sp>
    </p:spTree>
    <p:extLst>
      <p:ext uri="{BB962C8B-B14F-4D97-AF65-F5344CB8AC3E}">
        <p14:creationId xmlns:p14="http://schemas.microsoft.com/office/powerpoint/2010/main" val="754059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A03A34B-310C-4046-9C45-6CBDCE0ABA0D}" type="datetimeFigureOut">
              <a:rPr lang="en-US" smtClean="0"/>
              <a:t>5/31/2025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371ACB-DD58-48A5-B804-64C259C9DAFF}" type="slidenum">
              <a:rPr lang="en-US" smtClean="0"/>
              <a:t>‹#›</a:t>
            </a:fld>
            <a:endParaRPr lang="en-US"/>
          </a:p>
        </p:txBody>
      </p:sp>
    </p:spTree>
    <p:extLst>
      <p:ext uri="{BB962C8B-B14F-4D97-AF65-F5344CB8AC3E}">
        <p14:creationId xmlns:p14="http://schemas.microsoft.com/office/powerpoint/2010/main" val="1952640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A03A34B-310C-4046-9C45-6CBDCE0ABA0D}" type="datetimeFigureOut">
              <a:rPr lang="en-US" smtClean="0"/>
              <a:t>5/31/2025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371ACB-DD58-48A5-B804-64C259C9DAFF}" type="slidenum">
              <a:rPr lang="en-US" smtClean="0"/>
              <a:t>‹#›</a:t>
            </a:fld>
            <a:endParaRPr lang="en-US"/>
          </a:p>
        </p:txBody>
      </p:sp>
    </p:spTree>
    <p:extLst>
      <p:ext uri="{BB962C8B-B14F-4D97-AF65-F5344CB8AC3E}">
        <p14:creationId xmlns:p14="http://schemas.microsoft.com/office/powerpoint/2010/main" val="2642352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3A34B-310C-4046-9C45-6CBDCE0ABA0D}" type="datetimeFigureOut">
              <a:rPr lang="en-US" smtClean="0"/>
              <a:t>5/31/2025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371ACB-DD58-48A5-B804-64C259C9DAFF}" type="slidenum">
              <a:rPr lang="en-US" smtClean="0"/>
              <a:t>‹#›</a:t>
            </a:fld>
            <a:endParaRPr lang="en-US"/>
          </a:p>
        </p:txBody>
      </p:sp>
    </p:spTree>
    <p:extLst>
      <p:ext uri="{BB962C8B-B14F-4D97-AF65-F5344CB8AC3E}">
        <p14:creationId xmlns:p14="http://schemas.microsoft.com/office/powerpoint/2010/main" val="3238284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03A34B-310C-4046-9C45-6CBDCE0ABA0D}" type="datetimeFigureOut">
              <a:rPr lang="en-US" smtClean="0"/>
              <a:t>5/31/2025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371ACB-DD58-48A5-B804-64C259C9DAFF}" type="slidenum">
              <a:rPr lang="en-US" smtClean="0"/>
              <a:t>‹#›</a:t>
            </a:fld>
            <a:endParaRPr lang="en-US"/>
          </a:p>
        </p:txBody>
      </p:sp>
    </p:spTree>
    <p:extLst>
      <p:ext uri="{BB962C8B-B14F-4D97-AF65-F5344CB8AC3E}">
        <p14:creationId xmlns:p14="http://schemas.microsoft.com/office/powerpoint/2010/main" val="2282889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03A34B-310C-4046-9C45-6CBDCE0ABA0D}" type="datetimeFigureOut">
              <a:rPr lang="en-US" smtClean="0"/>
              <a:t>5/31/2025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371ACB-DD58-48A5-B804-64C259C9DAFF}" type="slidenum">
              <a:rPr lang="en-US" smtClean="0"/>
              <a:t>‹#›</a:t>
            </a:fld>
            <a:endParaRPr lang="en-US"/>
          </a:p>
        </p:txBody>
      </p:sp>
    </p:spTree>
    <p:extLst>
      <p:ext uri="{BB962C8B-B14F-4D97-AF65-F5344CB8AC3E}">
        <p14:creationId xmlns:p14="http://schemas.microsoft.com/office/powerpoint/2010/main" val="2813105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03A34B-310C-4046-9C45-6CBDCE0ABA0D}" type="datetimeFigureOut">
              <a:rPr lang="en-US" smtClean="0"/>
              <a:t>5/31/2025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371ACB-DD58-48A5-B804-64C259C9DAFF}" type="slidenum">
              <a:rPr lang="en-US" smtClean="0"/>
              <a:t>‹#›</a:t>
            </a:fld>
            <a:endParaRPr lang="en-US"/>
          </a:p>
        </p:txBody>
      </p:sp>
    </p:spTree>
    <p:extLst>
      <p:ext uri="{BB962C8B-B14F-4D97-AF65-F5344CB8AC3E}">
        <p14:creationId xmlns:p14="http://schemas.microsoft.com/office/powerpoint/2010/main" val="38096272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61408-B059-4BE3-9B18-E2EA024F5496}" type="datetimeFigureOut">
              <a:rPr lang="en-US" smtClean="0"/>
              <a:t>5/31/2025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5853B-0D88-4491-8C47-0F7D0AB63E77}" type="slidenum">
              <a:rPr lang="en-US" smtClean="0"/>
              <a:t>‹#›</a:t>
            </a:fld>
            <a:endParaRPr lang="en-US" dirty="0"/>
          </a:p>
        </p:txBody>
      </p:sp>
    </p:spTree>
    <p:extLst>
      <p:ext uri="{BB962C8B-B14F-4D97-AF65-F5344CB8AC3E}">
        <p14:creationId xmlns:p14="http://schemas.microsoft.com/office/powerpoint/2010/main" val="24372889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l="23112" t="21263" r="23729" b="49217"/>
          <a:stretch/>
        </p:blipFill>
        <p:spPr>
          <a:xfrm>
            <a:off x="0" y="3994733"/>
            <a:ext cx="9166033" cy="2863273"/>
          </a:xfrm>
          <a:prstGeom prst="rect">
            <a:avLst/>
          </a:prstGeom>
        </p:spPr>
      </p:pic>
      <p:sp>
        <p:nvSpPr>
          <p:cNvPr id="7" name="Rectangle 6"/>
          <p:cNvSpPr/>
          <p:nvPr/>
        </p:nvSpPr>
        <p:spPr>
          <a:xfrm>
            <a:off x="887505" y="1030940"/>
            <a:ext cx="7512423" cy="601505"/>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582706" y="1021974"/>
            <a:ext cx="7745505"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New Lebanon  </a:t>
            </a:r>
            <a:r>
              <a:rPr kumimoji="0" lang="en-US" sz="3600" b="0" i="1" u="none" strike="noStrike" kern="1200" cap="none" spc="0" normalizeH="0" baseline="0" noProof="0" dirty="0">
                <a:ln>
                  <a:noFill/>
                </a:ln>
                <a:solidFill>
                  <a:prstClr val="black"/>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rPr>
              <a:t>Church of Christ</a:t>
            </a:r>
          </a:p>
        </p:txBody>
      </p:sp>
      <p:sp>
        <p:nvSpPr>
          <p:cNvPr id="3" name="TextBox 2"/>
          <p:cNvSpPr txBox="1"/>
          <p:nvPr/>
        </p:nvSpPr>
        <p:spPr>
          <a:xfrm>
            <a:off x="89647" y="54762"/>
            <a:ext cx="8857129"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0000"/>
                </a:solidFill>
                <a:effectLst/>
                <a:uLnTx/>
                <a:uFillTx/>
                <a:latin typeface="Ink Free" panose="03080402000500000000" pitchFamily="66" charset="0"/>
                <a:ea typeface="+mn-ea"/>
                <a:cs typeface="+mn-cs"/>
              </a:rPr>
              <a:t>Welcome to our services</a:t>
            </a:r>
          </a:p>
        </p:txBody>
      </p:sp>
      <p:sp>
        <p:nvSpPr>
          <p:cNvPr id="10" name="TextBox 9"/>
          <p:cNvSpPr txBox="1"/>
          <p:nvPr/>
        </p:nvSpPr>
        <p:spPr>
          <a:xfrm>
            <a:off x="1" y="5648735"/>
            <a:ext cx="9144000"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002060"/>
                </a:solidFill>
                <a:effectLst/>
                <a:uLnTx/>
                <a:uFillTx/>
                <a:latin typeface="Ink Free" panose="03080402000500000000" pitchFamily="66" charset="0"/>
                <a:ea typeface="+mn-ea"/>
                <a:cs typeface="+mn-cs"/>
              </a:rPr>
              <a:t>Please Come Back Again</a:t>
            </a:r>
          </a:p>
        </p:txBody>
      </p:sp>
      <p:sp>
        <p:nvSpPr>
          <p:cNvPr id="4" name="TextBox 3"/>
          <p:cNvSpPr txBox="1"/>
          <p:nvPr/>
        </p:nvSpPr>
        <p:spPr>
          <a:xfrm>
            <a:off x="0" y="1891555"/>
            <a:ext cx="9144000"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Simply Christians.</a:t>
            </a:r>
          </a:p>
        </p:txBody>
      </p:sp>
      <p:sp>
        <p:nvSpPr>
          <p:cNvPr id="5" name="TextBox 4"/>
          <p:cNvSpPr txBox="1"/>
          <p:nvPr/>
        </p:nvSpPr>
        <p:spPr>
          <a:xfrm>
            <a:off x="0" y="2348652"/>
            <a:ext cx="9166033"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Our Emphasis is </a:t>
            </a: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Spiritual, Not Material or Social</a:t>
            </a: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11" name="TextBox 10"/>
          <p:cNvSpPr txBox="1"/>
          <p:nvPr/>
        </p:nvSpPr>
        <p:spPr>
          <a:xfrm>
            <a:off x="0" y="2820287"/>
            <a:ext cx="9081247"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striving to be The Same Church as Described in The New Testament.</a:t>
            </a:r>
          </a:p>
        </p:txBody>
      </p:sp>
    </p:spTree>
    <p:extLst>
      <p:ext uri="{BB962C8B-B14F-4D97-AF65-F5344CB8AC3E}">
        <p14:creationId xmlns:p14="http://schemas.microsoft.com/office/powerpoint/2010/main" val="1862796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6F3917C-5DC6-A1B7-2F01-99F7E9E8354D}"/>
            </a:ext>
          </a:extLst>
        </p:cNvPr>
        <p:cNvGrpSpPr/>
        <p:nvPr/>
      </p:nvGrpSpPr>
      <p:grpSpPr>
        <a:xfrm>
          <a:off x="0" y="0"/>
          <a:ext cx="0" cy="0"/>
          <a:chOff x="0" y="0"/>
          <a:chExt cx="0" cy="0"/>
        </a:xfrm>
      </p:grpSpPr>
      <p:pic>
        <p:nvPicPr>
          <p:cNvPr id="1026" name="Picture 2" descr="Premium Vector | Businessman confusing to make a decision between yes ...">
            <a:extLst>
              <a:ext uri="{FF2B5EF4-FFF2-40B4-BE49-F238E27FC236}">
                <a16:creationId xmlns:a16="http://schemas.microsoft.com/office/drawing/2014/main" id="{54FF1D15-2ECE-EC85-27C0-22052784FB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2188" y="2339787"/>
            <a:ext cx="4159623" cy="415962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D777E105-E01C-48B2-748F-4CF85331352C}"/>
              </a:ext>
            </a:extLst>
          </p:cNvPr>
          <p:cNvSpPr txBox="1"/>
          <p:nvPr/>
        </p:nvSpPr>
        <p:spPr>
          <a:xfrm>
            <a:off x="1" y="224119"/>
            <a:ext cx="9144000" cy="646331"/>
          </a:xfrm>
          <a:prstGeom prst="rect">
            <a:avLst/>
          </a:prstGeom>
          <a:noFill/>
        </p:spPr>
        <p:txBody>
          <a:bodyPr wrap="square" rtlCol="0">
            <a:spAutoFit/>
          </a:bodyPr>
          <a:lstStyle/>
          <a:p>
            <a:pPr algn="ctr"/>
            <a:r>
              <a:rPr lang="en-US" sz="3600" dirty="0">
                <a:solidFill>
                  <a:schemeClr val="bg1"/>
                </a:solidFill>
              </a:rPr>
              <a:t>Great Decisions Of The Bible</a:t>
            </a:r>
          </a:p>
        </p:txBody>
      </p:sp>
      <p:sp>
        <p:nvSpPr>
          <p:cNvPr id="3" name="TextBox 2">
            <a:extLst>
              <a:ext uri="{FF2B5EF4-FFF2-40B4-BE49-F238E27FC236}">
                <a16:creationId xmlns:a16="http://schemas.microsoft.com/office/drawing/2014/main" id="{B98AAED7-90AB-4C8D-9B00-5646687B16C9}"/>
              </a:ext>
            </a:extLst>
          </p:cNvPr>
          <p:cNvSpPr txBox="1"/>
          <p:nvPr/>
        </p:nvSpPr>
        <p:spPr>
          <a:xfrm>
            <a:off x="0" y="1201271"/>
            <a:ext cx="9143999" cy="923330"/>
          </a:xfrm>
          <a:prstGeom prst="rect">
            <a:avLst/>
          </a:prstGeom>
          <a:noFill/>
        </p:spPr>
        <p:txBody>
          <a:bodyPr wrap="square" rtlCol="0">
            <a:spAutoFit/>
          </a:bodyPr>
          <a:lstStyle/>
          <a:p>
            <a:pPr algn="ctr"/>
            <a:r>
              <a:rPr lang="en-US" sz="4800" dirty="0">
                <a:solidFill>
                  <a:schemeClr val="bg1"/>
                </a:solidFill>
              </a:rPr>
              <a:t>Consider </a:t>
            </a:r>
            <a:r>
              <a:rPr lang="en-US" sz="5400" b="1" dirty="0">
                <a:solidFill>
                  <a:schemeClr val="bg1"/>
                </a:solidFill>
                <a:latin typeface="Franklin Gothic Demi Cond" panose="020B0706030402020204" pitchFamily="34" charset="0"/>
              </a:rPr>
              <a:t>Joshua</a:t>
            </a:r>
          </a:p>
        </p:txBody>
      </p:sp>
    </p:spTree>
    <p:extLst>
      <p:ext uri="{BB962C8B-B14F-4D97-AF65-F5344CB8AC3E}">
        <p14:creationId xmlns:p14="http://schemas.microsoft.com/office/powerpoint/2010/main" val="3257332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413AC92-E737-ED58-4AEF-9FCDF44AFFAB}"/>
            </a:ext>
          </a:extLst>
        </p:cNvPr>
        <p:cNvGrpSpPr/>
        <p:nvPr/>
      </p:nvGrpSpPr>
      <p:grpSpPr>
        <a:xfrm>
          <a:off x="0" y="0"/>
          <a:ext cx="0" cy="0"/>
          <a:chOff x="0" y="0"/>
          <a:chExt cx="0" cy="0"/>
        </a:xfrm>
      </p:grpSpPr>
      <p:pic>
        <p:nvPicPr>
          <p:cNvPr id="1026" name="Picture 2" descr="Premium Vector | Businessman confusing to make a decision between yes ...">
            <a:extLst>
              <a:ext uri="{FF2B5EF4-FFF2-40B4-BE49-F238E27FC236}">
                <a16:creationId xmlns:a16="http://schemas.microsoft.com/office/drawing/2014/main" id="{B2D788FD-D349-0290-0AE4-A12ED50D48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2918" y="3801034"/>
            <a:ext cx="2743199" cy="274319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98F31E53-51B2-A39C-92F3-AC77FA3B3A7D}"/>
              </a:ext>
            </a:extLst>
          </p:cNvPr>
          <p:cNvSpPr txBox="1"/>
          <p:nvPr/>
        </p:nvSpPr>
        <p:spPr>
          <a:xfrm>
            <a:off x="1" y="224119"/>
            <a:ext cx="9144000" cy="646331"/>
          </a:xfrm>
          <a:prstGeom prst="rect">
            <a:avLst/>
          </a:prstGeom>
          <a:noFill/>
        </p:spPr>
        <p:txBody>
          <a:bodyPr wrap="square" rtlCol="0">
            <a:spAutoFit/>
          </a:bodyPr>
          <a:lstStyle/>
          <a:p>
            <a:pPr algn="ctr"/>
            <a:r>
              <a:rPr lang="en-US" sz="3600" dirty="0">
                <a:solidFill>
                  <a:schemeClr val="bg1"/>
                </a:solidFill>
              </a:rPr>
              <a:t>Great Decisions Of The Bible</a:t>
            </a:r>
          </a:p>
        </p:txBody>
      </p:sp>
      <p:sp>
        <p:nvSpPr>
          <p:cNvPr id="3" name="TextBox 2">
            <a:extLst>
              <a:ext uri="{FF2B5EF4-FFF2-40B4-BE49-F238E27FC236}">
                <a16:creationId xmlns:a16="http://schemas.microsoft.com/office/drawing/2014/main" id="{4BE6ACA5-C72A-5500-00F7-8FAB9F28BF24}"/>
              </a:ext>
            </a:extLst>
          </p:cNvPr>
          <p:cNvSpPr txBox="1"/>
          <p:nvPr/>
        </p:nvSpPr>
        <p:spPr>
          <a:xfrm>
            <a:off x="0" y="1201271"/>
            <a:ext cx="9143999" cy="923330"/>
          </a:xfrm>
          <a:prstGeom prst="rect">
            <a:avLst/>
          </a:prstGeom>
          <a:noFill/>
        </p:spPr>
        <p:txBody>
          <a:bodyPr wrap="square" rtlCol="0">
            <a:spAutoFit/>
          </a:bodyPr>
          <a:lstStyle/>
          <a:p>
            <a:pPr algn="ctr"/>
            <a:r>
              <a:rPr lang="en-US" sz="4800" dirty="0">
                <a:solidFill>
                  <a:schemeClr val="bg1"/>
                </a:solidFill>
              </a:rPr>
              <a:t>Consider </a:t>
            </a:r>
            <a:r>
              <a:rPr lang="en-US" sz="5400" b="1" dirty="0">
                <a:solidFill>
                  <a:schemeClr val="bg1"/>
                </a:solidFill>
                <a:latin typeface="Franklin Gothic Demi Cond" panose="020B0706030402020204" pitchFamily="34" charset="0"/>
              </a:rPr>
              <a:t>Joseph</a:t>
            </a:r>
          </a:p>
        </p:txBody>
      </p:sp>
      <p:sp>
        <p:nvSpPr>
          <p:cNvPr id="4" name="TextBox 3">
            <a:extLst>
              <a:ext uri="{FF2B5EF4-FFF2-40B4-BE49-F238E27FC236}">
                <a16:creationId xmlns:a16="http://schemas.microsoft.com/office/drawing/2014/main" id="{A447AEBB-A138-98E5-4B3A-97835C14114B}"/>
              </a:ext>
            </a:extLst>
          </p:cNvPr>
          <p:cNvSpPr txBox="1"/>
          <p:nvPr/>
        </p:nvSpPr>
        <p:spPr>
          <a:xfrm>
            <a:off x="0" y="2090446"/>
            <a:ext cx="9143998" cy="1323439"/>
          </a:xfrm>
          <a:prstGeom prst="rect">
            <a:avLst/>
          </a:prstGeom>
          <a:noFill/>
        </p:spPr>
        <p:txBody>
          <a:bodyPr wrap="square" rtlCol="0">
            <a:spAutoFit/>
          </a:bodyPr>
          <a:lstStyle/>
          <a:p>
            <a:pPr algn="ctr"/>
            <a:r>
              <a:rPr lang="en-US" sz="4000" dirty="0">
                <a:solidFill>
                  <a:srgbClr val="B6F5FC"/>
                </a:solidFill>
              </a:rPr>
              <a:t>1. Joseph decided to speak the truth          even if it was unpopular.</a:t>
            </a:r>
          </a:p>
        </p:txBody>
      </p:sp>
    </p:spTree>
    <p:extLst>
      <p:ext uri="{BB962C8B-B14F-4D97-AF65-F5344CB8AC3E}">
        <p14:creationId xmlns:p14="http://schemas.microsoft.com/office/powerpoint/2010/main" val="2348462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2291468-0194-2A83-4F15-B9CACA28745D}"/>
            </a:ext>
          </a:extLst>
        </p:cNvPr>
        <p:cNvGrpSpPr/>
        <p:nvPr/>
      </p:nvGrpSpPr>
      <p:grpSpPr>
        <a:xfrm>
          <a:off x="0" y="0"/>
          <a:ext cx="0" cy="0"/>
          <a:chOff x="0" y="0"/>
          <a:chExt cx="0" cy="0"/>
        </a:xfrm>
      </p:grpSpPr>
      <p:pic>
        <p:nvPicPr>
          <p:cNvPr id="1026" name="Picture 2" descr="Premium Vector | Businessman confusing to make a decision between yes ...">
            <a:extLst>
              <a:ext uri="{FF2B5EF4-FFF2-40B4-BE49-F238E27FC236}">
                <a16:creationId xmlns:a16="http://schemas.microsoft.com/office/drawing/2014/main" id="{05821D76-17BC-F500-67EA-2785A4D188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2918" y="3801034"/>
            <a:ext cx="2743199" cy="274319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481BD0E8-A878-F040-7FCE-B9E3535B295B}"/>
              </a:ext>
            </a:extLst>
          </p:cNvPr>
          <p:cNvSpPr txBox="1"/>
          <p:nvPr/>
        </p:nvSpPr>
        <p:spPr>
          <a:xfrm>
            <a:off x="1" y="224119"/>
            <a:ext cx="9144000" cy="646331"/>
          </a:xfrm>
          <a:prstGeom prst="rect">
            <a:avLst/>
          </a:prstGeom>
          <a:noFill/>
        </p:spPr>
        <p:txBody>
          <a:bodyPr wrap="square" rtlCol="0">
            <a:spAutoFit/>
          </a:bodyPr>
          <a:lstStyle/>
          <a:p>
            <a:pPr algn="ctr"/>
            <a:r>
              <a:rPr lang="en-US" sz="3600" dirty="0">
                <a:solidFill>
                  <a:schemeClr val="bg1"/>
                </a:solidFill>
              </a:rPr>
              <a:t>Great Decisions Of The Bible</a:t>
            </a:r>
          </a:p>
        </p:txBody>
      </p:sp>
      <p:sp>
        <p:nvSpPr>
          <p:cNvPr id="3" name="TextBox 2">
            <a:extLst>
              <a:ext uri="{FF2B5EF4-FFF2-40B4-BE49-F238E27FC236}">
                <a16:creationId xmlns:a16="http://schemas.microsoft.com/office/drawing/2014/main" id="{AC835670-3BC5-29B8-DA76-D39A30FA0785}"/>
              </a:ext>
            </a:extLst>
          </p:cNvPr>
          <p:cNvSpPr txBox="1"/>
          <p:nvPr/>
        </p:nvSpPr>
        <p:spPr>
          <a:xfrm>
            <a:off x="0" y="1201271"/>
            <a:ext cx="9143999" cy="923330"/>
          </a:xfrm>
          <a:prstGeom prst="rect">
            <a:avLst/>
          </a:prstGeom>
          <a:noFill/>
        </p:spPr>
        <p:txBody>
          <a:bodyPr wrap="square" rtlCol="0">
            <a:spAutoFit/>
          </a:bodyPr>
          <a:lstStyle/>
          <a:p>
            <a:pPr algn="ctr"/>
            <a:r>
              <a:rPr lang="en-US" sz="4800" dirty="0">
                <a:solidFill>
                  <a:schemeClr val="bg1"/>
                </a:solidFill>
              </a:rPr>
              <a:t>Consider </a:t>
            </a:r>
            <a:r>
              <a:rPr lang="en-US" sz="5400" b="1" dirty="0">
                <a:solidFill>
                  <a:schemeClr val="bg1"/>
                </a:solidFill>
                <a:latin typeface="Franklin Gothic Demi Cond" panose="020B0706030402020204" pitchFamily="34" charset="0"/>
              </a:rPr>
              <a:t>Joseph</a:t>
            </a:r>
          </a:p>
        </p:txBody>
      </p:sp>
      <p:sp>
        <p:nvSpPr>
          <p:cNvPr id="4" name="TextBox 3">
            <a:extLst>
              <a:ext uri="{FF2B5EF4-FFF2-40B4-BE49-F238E27FC236}">
                <a16:creationId xmlns:a16="http://schemas.microsoft.com/office/drawing/2014/main" id="{5DCD31B0-B589-C108-8F4B-2DCCA0381D4C}"/>
              </a:ext>
            </a:extLst>
          </p:cNvPr>
          <p:cNvSpPr txBox="1"/>
          <p:nvPr/>
        </p:nvSpPr>
        <p:spPr>
          <a:xfrm>
            <a:off x="0" y="2090446"/>
            <a:ext cx="9143998" cy="1323439"/>
          </a:xfrm>
          <a:prstGeom prst="rect">
            <a:avLst/>
          </a:prstGeom>
          <a:noFill/>
        </p:spPr>
        <p:txBody>
          <a:bodyPr wrap="square" rtlCol="0">
            <a:spAutoFit/>
          </a:bodyPr>
          <a:lstStyle/>
          <a:p>
            <a:pPr algn="ctr"/>
            <a:r>
              <a:rPr lang="en-US" sz="4000" dirty="0">
                <a:solidFill>
                  <a:srgbClr val="B6F5FC"/>
                </a:solidFill>
              </a:rPr>
              <a:t>2. Joseph decided to put God above   personal lust and passion.</a:t>
            </a:r>
          </a:p>
        </p:txBody>
      </p:sp>
    </p:spTree>
    <p:extLst>
      <p:ext uri="{BB962C8B-B14F-4D97-AF65-F5344CB8AC3E}">
        <p14:creationId xmlns:p14="http://schemas.microsoft.com/office/powerpoint/2010/main" val="367243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FC799CD-8F3A-02B1-B4ED-06D17CBD0A47}"/>
            </a:ext>
          </a:extLst>
        </p:cNvPr>
        <p:cNvGrpSpPr/>
        <p:nvPr/>
      </p:nvGrpSpPr>
      <p:grpSpPr>
        <a:xfrm>
          <a:off x="0" y="0"/>
          <a:ext cx="0" cy="0"/>
          <a:chOff x="0" y="0"/>
          <a:chExt cx="0" cy="0"/>
        </a:xfrm>
      </p:grpSpPr>
      <p:pic>
        <p:nvPicPr>
          <p:cNvPr id="1026" name="Picture 2" descr="Premium Vector | Businessman confusing to make a decision between yes ...">
            <a:extLst>
              <a:ext uri="{FF2B5EF4-FFF2-40B4-BE49-F238E27FC236}">
                <a16:creationId xmlns:a16="http://schemas.microsoft.com/office/drawing/2014/main" id="{63F5E760-2D79-38AC-E181-F6BD44BBA9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2918" y="3801034"/>
            <a:ext cx="2743199" cy="274319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BB896470-F1D0-8768-B1C7-4C2254900A9A}"/>
              </a:ext>
            </a:extLst>
          </p:cNvPr>
          <p:cNvSpPr txBox="1"/>
          <p:nvPr/>
        </p:nvSpPr>
        <p:spPr>
          <a:xfrm>
            <a:off x="1" y="224119"/>
            <a:ext cx="9144000" cy="646331"/>
          </a:xfrm>
          <a:prstGeom prst="rect">
            <a:avLst/>
          </a:prstGeom>
          <a:noFill/>
        </p:spPr>
        <p:txBody>
          <a:bodyPr wrap="square" rtlCol="0">
            <a:spAutoFit/>
          </a:bodyPr>
          <a:lstStyle/>
          <a:p>
            <a:pPr algn="ctr"/>
            <a:r>
              <a:rPr lang="en-US" sz="3600" dirty="0">
                <a:solidFill>
                  <a:schemeClr val="bg1"/>
                </a:solidFill>
              </a:rPr>
              <a:t>Great Decisions Of The Bible</a:t>
            </a:r>
          </a:p>
        </p:txBody>
      </p:sp>
      <p:sp>
        <p:nvSpPr>
          <p:cNvPr id="3" name="TextBox 2">
            <a:extLst>
              <a:ext uri="{FF2B5EF4-FFF2-40B4-BE49-F238E27FC236}">
                <a16:creationId xmlns:a16="http://schemas.microsoft.com/office/drawing/2014/main" id="{8CE29FB5-EFC8-965E-1619-EBA0685C77F5}"/>
              </a:ext>
            </a:extLst>
          </p:cNvPr>
          <p:cNvSpPr txBox="1"/>
          <p:nvPr/>
        </p:nvSpPr>
        <p:spPr>
          <a:xfrm>
            <a:off x="0" y="1201271"/>
            <a:ext cx="9143999" cy="923330"/>
          </a:xfrm>
          <a:prstGeom prst="rect">
            <a:avLst/>
          </a:prstGeom>
          <a:noFill/>
        </p:spPr>
        <p:txBody>
          <a:bodyPr wrap="square" rtlCol="0">
            <a:spAutoFit/>
          </a:bodyPr>
          <a:lstStyle/>
          <a:p>
            <a:pPr algn="ctr"/>
            <a:r>
              <a:rPr lang="en-US" sz="4800" dirty="0">
                <a:solidFill>
                  <a:schemeClr val="bg1"/>
                </a:solidFill>
              </a:rPr>
              <a:t>Consider </a:t>
            </a:r>
            <a:r>
              <a:rPr lang="en-US" sz="5400" b="1" dirty="0">
                <a:solidFill>
                  <a:schemeClr val="bg1"/>
                </a:solidFill>
                <a:latin typeface="Franklin Gothic Demi Cond" panose="020B0706030402020204" pitchFamily="34" charset="0"/>
              </a:rPr>
              <a:t>Joseph</a:t>
            </a:r>
          </a:p>
        </p:txBody>
      </p:sp>
      <p:sp>
        <p:nvSpPr>
          <p:cNvPr id="4" name="TextBox 3">
            <a:extLst>
              <a:ext uri="{FF2B5EF4-FFF2-40B4-BE49-F238E27FC236}">
                <a16:creationId xmlns:a16="http://schemas.microsoft.com/office/drawing/2014/main" id="{CC83F202-9CF8-90D0-D242-46907B043FD2}"/>
              </a:ext>
            </a:extLst>
          </p:cNvPr>
          <p:cNvSpPr txBox="1"/>
          <p:nvPr/>
        </p:nvSpPr>
        <p:spPr>
          <a:xfrm>
            <a:off x="0" y="2090446"/>
            <a:ext cx="9143998" cy="1323439"/>
          </a:xfrm>
          <a:prstGeom prst="rect">
            <a:avLst/>
          </a:prstGeom>
          <a:noFill/>
        </p:spPr>
        <p:txBody>
          <a:bodyPr wrap="square" rtlCol="0">
            <a:spAutoFit/>
          </a:bodyPr>
          <a:lstStyle/>
          <a:p>
            <a:pPr algn="ctr"/>
            <a:r>
              <a:rPr lang="en-US" sz="4000" dirty="0">
                <a:solidFill>
                  <a:srgbClr val="B6F5FC"/>
                </a:solidFill>
              </a:rPr>
              <a:t>3. Joseph decided to trust God                 and not be bitter.</a:t>
            </a:r>
          </a:p>
        </p:txBody>
      </p:sp>
    </p:spTree>
    <p:extLst>
      <p:ext uri="{BB962C8B-B14F-4D97-AF65-F5344CB8AC3E}">
        <p14:creationId xmlns:p14="http://schemas.microsoft.com/office/powerpoint/2010/main" val="2411924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02B4A00-1F58-94B2-0D10-E852CB60A5AD}"/>
            </a:ext>
          </a:extLst>
        </p:cNvPr>
        <p:cNvGrpSpPr/>
        <p:nvPr/>
      </p:nvGrpSpPr>
      <p:grpSpPr>
        <a:xfrm>
          <a:off x="0" y="0"/>
          <a:ext cx="0" cy="0"/>
          <a:chOff x="0" y="0"/>
          <a:chExt cx="0" cy="0"/>
        </a:xfrm>
      </p:grpSpPr>
      <p:pic>
        <p:nvPicPr>
          <p:cNvPr id="1026" name="Picture 2" descr="Premium Vector | Businessman confusing to make a decision between yes ...">
            <a:extLst>
              <a:ext uri="{FF2B5EF4-FFF2-40B4-BE49-F238E27FC236}">
                <a16:creationId xmlns:a16="http://schemas.microsoft.com/office/drawing/2014/main" id="{0F776F22-04B0-D2AD-102E-435005E361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2918" y="3801034"/>
            <a:ext cx="2743199" cy="274319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14638B5E-9E9A-EC98-5D07-68BC2F84F38E}"/>
              </a:ext>
            </a:extLst>
          </p:cNvPr>
          <p:cNvSpPr txBox="1"/>
          <p:nvPr/>
        </p:nvSpPr>
        <p:spPr>
          <a:xfrm>
            <a:off x="1" y="224119"/>
            <a:ext cx="9144000" cy="646331"/>
          </a:xfrm>
          <a:prstGeom prst="rect">
            <a:avLst/>
          </a:prstGeom>
          <a:noFill/>
        </p:spPr>
        <p:txBody>
          <a:bodyPr wrap="square" rtlCol="0">
            <a:spAutoFit/>
          </a:bodyPr>
          <a:lstStyle/>
          <a:p>
            <a:pPr algn="ctr"/>
            <a:r>
              <a:rPr lang="en-US" sz="3600" dirty="0">
                <a:solidFill>
                  <a:schemeClr val="bg1"/>
                </a:solidFill>
              </a:rPr>
              <a:t>Great Decisions Of The Bible</a:t>
            </a:r>
          </a:p>
        </p:txBody>
      </p:sp>
      <p:sp>
        <p:nvSpPr>
          <p:cNvPr id="3" name="TextBox 2">
            <a:extLst>
              <a:ext uri="{FF2B5EF4-FFF2-40B4-BE49-F238E27FC236}">
                <a16:creationId xmlns:a16="http://schemas.microsoft.com/office/drawing/2014/main" id="{9109A931-E021-68BC-0DD2-35DD4BF41ADD}"/>
              </a:ext>
            </a:extLst>
          </p:cNvPr>
          <p:cNvSpPr txBox="1"/>
          <p:nvPr/>
        </p:nvSpPr>
        <p:spPr>
          <a:xfrm>
            <a:off x="0" y="1201271"/>
            <a:ext cx="9143999" cy="923330"/>
          </a:xfrm>
          <a:prstGeom prst="rect">
            <a:avLst/>
          </a:prstGeom>
          <a:noFill/>
        </p:spPr>
        <p:txBody>
          <a:bodyPr wrap="square" rtlCol="0">
            <a:spAutoFit/>
          </a:bodyPr>
          <a:lstStyle/>
          <a:p>
            <a:pPr algn="ctr"/>
            <a:r>
              <a:rPr lang="en-US" sz="4800" dirty="0">
                <a:solidFill>
                  <a:schemeClr val="bg1"/>
                </a:solidFill>
              </a:rPr>
              <a:t>Consider </a:t>
            </a:r>
            <a:r>
              <a:rPr lang="en-US" sz="5400" b="1" dirty="0">
                <a:solidFill>
                  <a:schemeClr val="bg1"/>
                </a:solidFill>
                <a:latin typeface="Franklin Gothic Demi Cond" panose="020B0706030402020204" pitchFamily="34" charset="0"/>
              </a:rPr>
              <a:t>Joseph</a:t>
            </a:r>
          </a:p>
        </p:txBody>
      </p:sp>
      <p:sp>
        <p:nvSpPr>
          <p:cNvPr id="4" name="TextBox 3">
            <a:extLst>
              <a:ext uri="{FF2B5EF4-FFF2-40B4-BE49-F238E27FC236}">
                <a16:creationId xmlns:a16="http://schemas.microsoft.com/office/drawing/2014/main" id="{2025D5AF-F659-D94C-E819-E0DFE4701ECF}"/>
              </a:ext>
            </a:extLst>
          </p:cNvPr>
          <p:cNvSpPr txBox="1"/>
          <p:nvPr/>
        </p:nvSpPr>
        <p:spPr>
          <a:xfrm>
            <a:off x="0" y="2090446"/>
            <a:ext cx="9143998" cy="1323439"/>
          </a:xfrm>
          <a:prstGeom prst="rect">
            <a:avLst/>
          </a:prstGeom>
          <a:noFill/>
        </p:spPr>
        <p:txBody>
          <a:bodyPr wrap="square" rtlCol="0">
            <a:spAutoFit/>
          </a:bodyPr>
          <a:lstStyle/>
          <a:p>
            <a:pPr algn="ctr"/>
            <a:r>
              <a:rPr lang="en-US" sz="4000" dirty="0">
                <a:solidFill>
                  <a:srgbClr val="B6F5FC"/>
                </a:solidFill>
              </a:rPr>
              <a:t>4. Joseph decided to forgive his brothers  after they wronged him.</a:t>
            </a:r>
          </a:p>
        </p:txBody>
      </p:sp>
    </p:spTree>
    <p:extLst>
      <p:ext uri="{BB962C8B-B14F-4D97-AF65-F5344CB8AC3E}">
        <p14:creationId xmlns:p14="http://schemas.microsoft.com/office/powerpoint/2010/main" val="211310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8229654-B964-6855-7515-93FB2853AF92}"/>
            </a:ext>
          </a:extLst>
        </p:cNvPr>
        <p:cNvGrpSpPr/>
        <p:nvPr/>
      </p:nvGrpSpPr>
      <p:grpSpPr>
        <a:xfrm>
          <a:off x="0" y="0"/>
          <a:ext cx="0" cy="0"/>
          <a:chOff x="0" y="0"/>
          <a:chExt cx="0" cy="0"/>
        </a:xfrm>
      </p:grpSpPr>
      <p:pic>
        <p:nvPicPr>
          <p:cNvPr id="1026" name="Picture 2" descr="Premium Vector | Businessman confusing to make a decision between yes ...">
            <a:extLst>
              <a:ext uri="{FF2B5EF4-FFF2-40B4-BE49-F238E27FC236}">
                <a16:creationId xmlns:a16="http://schemas.microsoft.com/office/drawing/2014/main" id="{3CEC6F0E-884D-F718-9D1C-5225478604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2918" y="3801034"/>
            <a:ext cx="2743199" cy="274319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6C02ADB0-6C6C-1D77-6F8A-7CD9B9034AC4}"/>
              </a:ext>
            </a:extLst>
          </p:cNvPr>
          <p:cNvSpPr txBox="1"/>
          <p:nvPr/>
        </p:nvSpPr>
        <p:spPr>
          <a:xfrm>
            <a:off x="1" y="224119"/>
            <a:ext cx="9144000" cy="646331"/>
          </a:xfrm>
          <a:prstGeom prst="rect">
            <a:avLst/>
          </a:prstGeom>
          <a:noFill/>
        </p:spPr>
        <p:txBody>
          <a:bodyPr wrap="square" rtlCol="0">
            <a:spAutoFit/>
          </a:bodyPr>
          <a:lstStyle/>
          <a:p>
            <a:pPr algn="ctr"/>
            <a:r>
              <a:rPr lang="en-US" sz="3600" dirty="0">
                <a:solidFill>
                  <a:schemeClr val="bg1"/>
                </a:solidFill>
              </a:rPr>
              <a:t>Great Decisions Of The Bible</a:t>
            </a:r>
          </a:p>
        </p:txBody>
      </p:sp>
      <p:sp>
        <p:nvSpPr>
          <p:cNvPr id="3" name="TextBox 2">
            <a:extLst>
              <a:ext uri="{FF2B5EF4-FFF2-40B4-BE49-F238E27FC236}">
                <a16:creationId xmlns:a16="http://schemas.microsoft.com/office/drawing/2014/main" id="{9DBA346B-85A2-6852-01B7-365EF7F60A98}"/>
              </a:ext>
            </a:extLst>
          </p:cNvPr>
          <p:cNvSpPr txBox="1"/>
          <p:nvPr/>
        </p:nvSpPr>
        <p:spPr>
          <a:xfrm>
            <a:off x="0" y="1201271"/>
            <a:ext cx="9143999" cy="923330"/>
          </a:xfrm>
          <a:prstGeom prst="rect">
            <a:avLst/>
          </a:prstGeom>
          <a:noFill/>
        </p:spPr>
        <p:txBody>
          <a:bodyPr wrap="square" rtlCol="0">
            <a:spAutoFit/>
          </a:bodyPr>
          <a:lstStyle/>
          <a:p>
            <a:pPr algn="ctr"/>
            <a:r>
              <a:rPr lang="en-US" sz="4800" dirty="0">
                <a:solidFill>
                  <a:schemeClr val="bg1"/>
                </a:solidFill>
              </a:rPr>
              <a:t>Consider </a:t>
            </a:r>
            <a:r>
              <a:rPr lang="en-US" sz="5400" b="1" dirty="0">
                <a:solidFill>
                  <a:schemeClr val="bg1"/>
                </a:solidFill>
                <a:latin typeface="Franklin Gothic Demi Cond" panose="020B0706030402020204" pitchFamily="34" charset="0"/>
              </a:rPr>
              <a:t>Joseph</a:t>
            </a:r>
          </a:p>
        </p:txBody>
      </p:sp>
      <p:sp>
        <p:nvSpPr>
          <p:cNvPr id="4" name="TextBox 3">
            <a:extLst>
              <a:ext uri="{FF2B5EF4-FFF2-40B4-BE49-F238E27FC236}">
                <a16:creationId xmlns:a16="http://schemas.microsoft.com/office/drawing/2014/main" id="{41177EC0-44C4-8AE7-D95B-4817115AFE4F}"/>
              </a:ext>
            </a:extLst>
          </p:cNvPr>
          <p:cNvSpPr txBox="1"/>
          <p:nvPr/>
        </p:nvSpPr>
        <p:spPr>
          <a:xfrm>
            <a:off x="0" y="2090446"/>
            <a:ext cx="9143998" cy="1323439"/>
          </a:xfrm>
          <a:prstGeom prst="rect">
            <a:avLst/>
          </a:prstGeom>
          <a:noFill/>
        </p:spPr>
        <p:txBody>
          <a:bodyPr wrap="square" rtlCol="0">
            <a:spAutoFit/>
          </a:bodyPr>
          <a:lstStyle/>
          <a:p>
            <a:pPr algn="ctr"/>
            <a:r>
              <a:rPr lang="en-US" sz="4000" dirty="0">
                <a:solidFill>
                  <a:srgbClr val="B6F5FC"/>
                </a:solidFill>
              </a:rPr>
              <a:t>5. Joseph decided to be buried in the Promised land.</a:t>
            </a:r>
          </a:p>
        </p:txBody>
      </p:sp>
    </p:spTree>
    <p:extLst>
      <p:ext uri="{BB962C8B-B14F-4D97-AF65-F5344CB8AC3E}">
        <p14:creationId xmlns:p14="http://schemas.microsoft.com/office/powerpoint/2010/main" val="4000655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C613A7F-9DDA-8A78-D916-472F0885039E}"/>
            </a:ext>
          </a:extLst>
        </p:cNvPr>
        <p:cNvGrpSpPr/>
        <p:nvPr/>
      </p:nvGrpSpPr>
      <p:grpSpPr>
        <a:xfrm>
          <a:off x="0" y="0"/>
          <a:ext cx="0" cy="0"/>
          <a:chOff x="0" y="0"/>
          <a:chExt cx="0" cy="0"/>
        </a:xfrm>
      </p:grpSpPr>
      <p:pic>
        <p:nvPicPr>
          <p:cNvPr id="1026" name="Picture 2" descr="Premium Vector | Businessman confusing to make a decision between yes ...">
            <a:extLst>
              <a:ext uri="{FF2B5EF4-FFF2-40B4-BE49-F238E27FC236}">
                <a16:creationId xmlns:a16="http://schemas.microsoft.com/office/drawing/2014/main" id="{85898E91-A1B8-04F3-1C6E-B980F1B137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2188" y="2339787"/>
            <a:ext cx="4159623" cy="415962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81A9C96F-53EF-0A14-6259-B2471088BCB4}"/>
              </a:ext>
            </a:extLst>
          </p:cNvPr>
          <p:cNvSpPr txBox="1"/>
          <p:nvPr/>
        </p:nvSpPr>
        <p:spPr>
          <a:xfrm>
            <a:off x="1" y="224119"/>
            <a:ext cx="9144000" cy="646331"/>
          </a:xfrm>
          <a:prstGeom prst="rect">
            <a:avLst/>
          </a:prstGeom>
          <a:noFill/>
        </p:spPr>
        <p:txBody>
          <a:bodyPr wrap="square" rtlCol="0">
            <a:spAutoFit/>
          </a:bodyPr>
          <a:lstStyle/>
          <a:p>
            <a:pPr algn="ctr"/>
            <a:r>
              <a:rPr lang="en-US" sz="3600" dirty="0">
                <a:solidFill>
                  <a:schemeClr val="bg1"/>
                </a:solidFill>
              </a:rPr>
              <a:t>Great Decisions Of The Bible</a:t>
            </a:r>
          </a:p>
        </p:txBody>
      </p:sp>
      <p:sp>
        <p:nvSpPr>
          <p:cNvPr id="3" name="TextBox 2">
            <a:extLst>
              <a:ext uri="{FF2B5EF4-FFF2-40B4-BE49-F238E27FC236}">
                <a16:creationId xmlns:a16="http://schemas.microsoft.com/office/drawing/2014/main" id="{11CC70FE-A0F8-DFA1-ADEB-9FDDC69059BB}"/>
              </a:ext>
            </a:extLst>
          </p:cNvPr>
          <p:cNvSpPr txBox="1"/>
          <p:nvPr/>
        </p:nvSpPr>
        <p:spPr>
          <a:xfrm>
            <a:off x="0" y="1201271"/>
            <a:ext cx="9143999" cy="923330"/>
          </a:xfrm>
          <a:prstGeom prst="rect">
            <a:avLst/>
          </a:prstGeom>
          <a:noFill/>
        </p:spPr>
        <p:txBody>
          <a:bodyPr wrap="square" rtlCol="0">
            <a:spAutoFit/>
          </a:bodyPr>
          <a:lstStyle/>
          <a:p>
            <a:pPr algn="ctr"/>
            <a:r>
              <a:rPr lang="en-US" sz="4800" dirty="0">
                <a:solidFill>
                  <a:schemeClr val="bg1"/>
                </a:solidFill>
              </a:rPr>
              <a:t>Consider </a:t>
            </a:r>
            <a:r>
              <a:rPr lang="en-US" sz="5400" b="1" dirty="0">
                <a:solidFill>
                  <a:schemeClr val="bg1"/>
                </a:solidFill>
                <a:latin typeface="Franklin Gothic Demi Cond" panose="020B0706030402020204" pitchFamily="34" charset="0"/>
              </a:rPr>
              <a:t>Pilate</a:t>
            </a:r>
          </a:p>
        </p:txBody>
      </p:sp>
    </p:spTree>
    <p:extLst>
      <p:ext uri="{BB962C8B-B14F-4D97-AF65-F5344CB8AC3E}">
        <p14:creationId xmlns:p14="http://schemas.microsoft.com/office/powerpoint/2010/main" val="766770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6222103-125C-6A8F-7FC4-43CD0A04A8F7}"/>
            </a:ext>
          </a:extLst>
        </p:cNvPr>
        <p:cNvGrpSpPr/>
        <p:nvPr/>
      </p:nvGrpSpPr>
      <p:grpSpPr>
        <a:xfrm>
          <a:off x="0" y="0"/>
          <a:ext cx="0" cy="0"/>
          <a:chOff x="0" y="0"/>
          <a:chExt cx="0" cy="0"/>
        </a:xfrm>
      </p:grpSpPr>
      <p:pic>
        <p:nvPicPr>
          <p:cNvPr id="1026" name="Picture 2" descr="Premium Vector | Businessman confusing to make a decision between yes ...">
            <a:extLst>
              <a:ext uri="{FF2B5EF4-FFF2-40B4-BE49-F238E27FC236}">
                <a16:creationId xmlns:a16="http://schemas.microsoft.com/office/drawing/2014/main" id="{59A28D7F-D7A3-4ACC-8971-24B60E6A20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2188" y="2339787"/>
            <a:ext cx="4159623" cy="415962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CF9D8381-FB2A-749D-180D-C49E49F08467}"/>
              </a:ext>
            </a:extLst>
          </p:cNvPr>
          <p:cNvSpPr txBox="1"/>
          <p:nvPr/>
        </p:nvSpPr>
        <p:spPr>
          <a:xfrm>
            <a:off x="1" y="53786"/>
            <a:ext cx="9144000" cy="2123658"/>
          </a:xfrm>
          <a:prstGeom prst="rect">
            <a:avLst/>
          </a:prstGeom>
          <a:noFill/>
        </p:spPr>
        <p:txBody>
          <a:bodyPr wrap="square" rtlCol="0">
            <a:spAutoFit/>
          </a:bodyPr>
          <a:lstStyle/>
          <a:p>
            <a:pPr algn="ctr"/>
            <a:r>
              <a:rPr lang="en-US" sz="6600" dirty="0">
                <a:solidFill>
                  <a:schemeClr val="bg1"/>
                </a:solidFill>
              </a:rPr>
              <a:t>Great Decisions                Of The Bible</a:t>
            </a:r>
          </a:p>
        </p:txBody>
      </p:sp>
    </p:spTree>
    <p:extLst>
      <p:ext uri="{BB962C8B-B14F-4D97-AF65-F5344CB8AC3E}">
        <p14:creationId xmlns:p14="http://schemas.microsoft.com/office/powerpoint/2010/main" val="4182194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71D50B5-B9FC-D9F4-5B00-1ABD806CA1EF}"/>
            </a:ext>
          </a:extLst>
        </p:cNvPr>
        <p:cNvGrpSpPr/>
        <p:nvPr/>
      </p:nvGrpSpPr>
      <p:grpSpPr>
        <a:xfrm>
          <a:off x="0" y="0"/>
          <a:ext cx="0" cy="0"/>
          <a:chOff x="0" y="0"/>
          <a:chExt cx="0" cy="0"/>
        </a:xfrm>
      </p:grpSpPr>
      <p:pic>
        <p:nvPicPr>
          <p:cNvPr id="1026" name="Picture 2" descr="Premium Vector | Businessman confusing to make a decision between yes ...">
            <a:extLst>
              <a:ext uri="{FF2B5EF4-FFF2-40B4-BE49-F238E27FC236}">
                <a16:creationId xmlns:a16="http://schemas.microsoft.com/office/drawing/2014/main" id="{A8A1EBCE-2E68-099B-2646-A97A3F0C1C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9129" y="1416426"/>
            <a:ext cx="4894729" cy="489472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49CE030B-BF5A-EE25-A9CD-642EA66F52B5}"/>
              </a:ext>
            </a:extLst>
          </p:cNvPr>
          <p:cNvSpPr txBox="1"/>
          <p:nvPr/>
        </p:nvSpPr>
        <p:spPr>
          <a:xfrm>
            <a:off x="0" y="197223"/>
            <a:ext cx="9081247" cy="92333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uLnTx/>
                <a:uFillTx/>
                <a:latin typeface="Calibri" panose="020F0502020204030204"/>
                <a:ea typeface="+mn-ea"/>
                <a:cs typeface="+mn-cs"/>
              </a:rPr>
              <a:t>Biblical Decision Making</a:t>
            </a:r>
          </a:p>
        </p:txBody>
      </p:sp>
    </p:spTree>
    <p:extLst>
      <p:ext uri="{BB962C8B-B14F-4D97-AF65-F5344CB8AC3E}">
        <p14:creationId xmlns:p14="http://schemas.microsoft.com/office/powerpoint/2010/main" val="1924946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CAFBE1A-5C22-EF1E-C2F3-30DA1E17DC44}"/>
              </a:ext>
            </a:extLst>
          </p:cNvPr>
          <p:cNvSpPr/>
          <p:nvPr/>
        </p:nvSpPr>
        <p:spPr>
          <a:xfrm>
            <a:off x="564777" y="506507"/>
            <a:ext cx="7862047" cy="5629835"/>
          </a:xfrm>
          <a:prstGeom prst="rect">
            <a:avLst/>
          </a:prstGeom>
          <a:solidFill>
            <a:srgbClr val="43BFC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b="1" dirty="0">
              <a:effectLst/>
              <a:latin typeface="Arial" panose="020B0604020202020204" pitchFamily="34" charset="0"/>
              <a:ea typeface="Calibri" panose="020F0502020204030204" pitchFamily="34" charset="0"/>
              <a:cs typeface="Times New Roman" panose="02020603050405020304" pitchFamily="18" charset="0"/>
            </a:endParaRPr>
          </a:p>
          <a:p>
            <a:r>
              <a:rPr lang="en-US" sz="2600" b="1" dirty="0">
                <a:effectLst/>
                <a:latin typeface="Arial" panose="020B0604020202020204" pitchFamily="34" charset="0"/>
                <a:ea typeface="Calibri" panose="020F0502020204030204" pitchFamily="34" charset="0"/>
                <a:cs typeface="Times New Roman" panose="02020603050405020304" pitchFamily="18" charset="0"/>
              </a:rPr>
              <a:t>1.</a:t>
            </a:r>
            <a:r>
              <a:rPr lang="en-US" sz="2600" dirty="0">
                <a:effectLst/>
                <a:latin typeface="Arial" panose="020B0604020202020204" pitchFamily="34" charset="0"/>
                <a:ea typeface="Calibri" panose="020F0502020204030204" pitchFamily="34" charset="0"/>
                <a:cs typeface="Times New Roman" panose="02020603050405020304" pitchFamily="18" charset="0"/>
              </a:rPr>
              <a:t> Can you ask God to bless your decision that you make?</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6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2.</a:t>
            </a:r>
            <a:r>
              <a:rPr lang="en-US" sz="26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Can you thank God for it? </a:t>
            </a:r>
            <a:endParaRPr lang="en-US" sz="2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2600" b="1" dirty="0">
                <a:effectLst/>
                <a:latin typeface="Arial" panose="020B0604020202020204" pitchFamily="34" charset="0"/>
                <a:ea typeface="Calibri" panose="020F0502020204030204" pitchFamily="34" charset="0"/>
                <a:cs typeface="Times New Roman" panose="02020603050405020304" pitchFamily="18" charset="0"/>
              </a:rPr>
              <a:t>3.</a:t>
            </a:r>
            <a:r>
              <a:rPr lang="en-US" sz="2600" dirty="0">
                <a:effectLst/>
                <a:latin typeface="Arial" panose="020B0604020202020204" pitchFamily="34" charset="0"/>
                <a:ea typeface="Calibri" panose="020F0502020204030204" pitchFamily="34" charset="0"/>
                <a:cs typeface="Times New Roman" panose="02020603050405020304" pitchFamily="18" charset="0"/>
              </a:rPr>
              <a:t> Are you doing this to the glory of God? </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6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4.</a:t>
            </a:r>
            <a:r>
              <a:rPr lang="en-US" sz="26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Will your decision be a stumbling block to others or help them follow Jesus?</a:t>
            </a:r>
            <a:endParaRPr lang="en-US" sz="2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2600" b="1" dirty="0">
                <a:effectLst/>
                <a:latin typeface="Arial" panose="020B0604020202020204" pitchFamily="34" charset="0"/>
                <a:ea typeface="Calibri" panose="020F0502020204030204" pitchFamily="34" charset="0"/>
                <a:cs typeface="Times New Roman" panose="02020603050405020304" pitchFamily="18" charset="0"/>
              </a:rPr>
              <a:t>5.</a:t>
            </a:r>
            <a:r>
              <a:rPr lang="en-US" sz="2600" dirty="0">
                <a:effectLst/>
                <a:latin typeface="Arial" panose="020B0604020202020204" pitchFamily="34" charset="0"/>
                <a:ea typeface="Calibri" panose="020F0502020204030204" pitchFamily="34" charset="0"/>
                <a:cs typeface="Times New Roman" panose="02020603050405020304" pitchFamily="18" charset="0"/>
              </a:rPr>
              <a:t> Are you doing this to please God rather than people?</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6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6</a:t>
            </a:r>
            <a:r>
              <a:rPr lang="en-US" sz="26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Have you thought ahead about the consequences of your decision?</a:t>
            </a:r>
            <a:endParaRPr lang="en-US" sz="2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2600" dirty="0">
                <a:effectLst/>
                <a:latin typeface="Arial" panose="020B0604020202020204" pitchFamily="34" charset="0"/>
                <a:ea typeface="Calibri" panose="020F0502020204030204" pitchFamily="34" charset="0"/>
                <a:cs typeface="Times New Roman" panose="02020603050405020304" pitchFamily="18" charset="0"/>
              </a:rPr>
              <a:t>7. Would you want to be doing whatever you decide when Christ returns? </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4400" dirty="0">
              <a:latin typeface="Franklin Gothic Book" panose="020B0503020102020204" pitchFamily="34" charset="0"/>
            </a:endParaRPr>
          </a:p>
          <a:p>
            <a:pPr algn="ctr"/>
            <a:r>
              <a:rPr lang="en-US" dirty="0"/>
              <a:t> </a:t>
            </a:r>
          </a:p>
        </p:txBody>
      </p:sp>
    </p:spTree>
    <p:extLst>
      <p:ext uri="{BB962C8B-B14F-4D97-AF65-F5344CB8AC3E}">
        <p14:creationId xmlns:p14="http://schemas.microsoft.com/office/powerpoint/2010/main" val="907477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2B6CCA9-651D-9868-F599-DB2946E9C0E1}"/>
            </a:ext>
          </a:extLst>
        </p:cNvPr>
        <p:cNvGrpSpPr/>
        <p:nvPr/>
      </p:nvGrpSpPr>
      <p:grpSpPr>
        <a:xfrm>
          <a:off x="0" y="0"/>
          <a:ext cx="0" cy="0"/>
          <a:chOff x="0" y="0"/>
          <a:chExt cx="0" cy="0"/>
        </a:xfrm>
      </p:grpSpPr>
      <p:pic>
        <p:nvPicPr>
          <p:cNvPr id="1026" name="Picture 2" descr="Premium Vector | Businessman confusing to make a decision between yes ...">
            <a:extLst>
              <a:ext uri="{FF2B5EF4-FFF2-40B4-BE49-F238E27FC236}">
                <a16:creationId xmlns:a16="http://schemas.microsoft.com/office/drawing/2014/main" id="{C71692FB-E692-AFFF-AB1D-559327A1B6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2188" y="2339787"/>
            <a:ext cx="4159623" cy="415962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86357C61-BA6C-7726-D399-FD3FA434AB8B}"/>
              </a:ext>
            </a:extLst>
          </p:cNvPr>
          <p:cNvSpPr txBox="1"/>
          <p:nvPr/>
        </p:nvSpPr>
        <p:spPr>
          <a:xfrm>
            <a:off x="1" y="224119"/>
            <a:ext cx="9144000" cy="646331"/>
          </a:xfrm>
          <a:prstGeom prst="rect">
            <a:avLst/>
          </a:prstGeom>
          <a:noFill/>
        </p:spPr>
        <p:txBody>
          <a:bodyPr wrap="square" rtlCol="0">
            <a:spAutoFit/>
          </a:bodyPr>
          <a:lstStyle/>
          <a:p>
            <a:pPr algn="ctr"/>
            <a:r>
              <a:rPr lang="en-US" sz="3600" dirty="0">
                <a:solidFill>
                  <a:schemeClr val="bg1"/>
                </a:solidFill>
              </a:rPr>
              <a:t>Great Decisions Of The Bible</a:t>
            </a:r>
          </a:p>
        </p:txBody>
      </p:sp>
      <p:sp>
        <p:nvSpPr>
          <p:cNvPr id="3" name="TextBox 2">
            <a:extLst>
              <a:ext uri="{FF2B5EF4-FFF2-40B4-BE49-F238E27FC236}">
                <a16:creationId xmlns:a16="http://schemas.microsoft.com/office/drawing/2014/main" id="{26F1534F-179C-D1A5-6F4D-677415A73DAA}"/>
              </a:ext>
            </a:extLst>
          </p:cNvPr>
          <p:cNvSpPr txBox="1"/>
          <p:nvPr/>
        </p:nvSpPr>
        <p:spPr>
          <a:xfrm>
            <a:off x="0" y="1201271"/>
            <a:ext cx="9143999" cy="923330"/>
          </a:xfrm>
          <a:prstGeom prst="rect">
            <a:avLst/>
          </a:prstGeom>
          <a:noFill/>
        </p:spPr>
        <p:txBody>
          <a:bodyPr wrap="square" rtlCol="0">
            <a:spAutoFit/>
          </a:bodyPr>
          <a:lstStyle/>
          <a:p>
            <a:pPr algn="ctr"/>
            <a:r>
              <a:rPr lang="en-US" sz="4800" dirty="0">
                <a:solidFill>
                  <a:schemeClr val="bg1"/>
                </a:solidFill>
              </a:rPr>
              <a:t>Consider </a:t>
            </a:r>
            <a:r>
              <a:rPr lang="en-US" sz="5400" b="1" dirty="0">
                <a:solidFill>
                  <a:schemeClr val="bg1"/>
                </a:solidFill>
                <a:latin typeface="Franklin Gothic Demi Cond" panose="020B0706030402020204" pitchFamily="34" charset="0"/>
              </a:rPr>
              <a:t>Adam and Eve</a:t>
            </a:r>
          </a:p>
        </p:txBody>
      </p:sp>
    </p:spTree>
    <p:extLst>
      <p:ext uri="{BB962C8B-B14F-4D97-AF65-F5344CB8AC3E}">
        <p14:creationId xmlns:p14="http://schemas.microsoft.com/office/powerpoint/2010/main" val="1149908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15E594E-4636-6561-7AF2-1D7C7C09AE14}"/>
            </a:ext>
          </a:extLst>
        </p:cNvPr>
        <p:cNvGrpSpPr/>
        <p:nvPr/>
      </p:nvGrpSpPr>
      <p:grpSpPr>
        <a:xfrm>
          <a:off x="0" y="0"/>
          <a:ext cx="0" cy="0"/>
          <a:chOff x="0" y="0"/>
          <a:chExt cx="0" cy="0"/>
        </a:xfrm>
      </p:grpSpPr>
      <p:pic>
        <p:nvPicPr>
          <p:cNvPr id="1026" name="Picture 2" descr="Premium Vector | Businessman confusing to make a decision between yes ...">
            <a:extLst>
              <a:ext uri="{FF2B5EF4-FFF2-40B4-BE49-F238E27FC236}">
                <a16:creationId xmlns:a16="http://schemas.microsoft.com/office/drawing/2014/main" id="{9E0FD890-8C2F-93D6-E943-0138FCF941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2188" y="2339787"/>
            <a:ext cx="4159623" cy="415962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EC8EFBD5-E149-1833-8DB4-7786D4797022}"/>
              </a:ext>
            </a:extLst>
          </p:cNvPr>
          <p:cNvSpPr txBox="1"/>
          <p:nvPr/>
        </p:nvSpPr>
        <p:spPr>
          <a:xfrm>
            <a:off x="1" y="224119"/>
            <a:ext cx="9144000" cy="646331"/>
          </a:xfrm>
          <a:prstGeom prst="rect">
            <a:avLst/>
          </a:prstGeom>
          <a:noFill/>
        </p:spPr>
        <p:txBody>
          <a:bodyPr wrap="square" rtlCol="0">
            <a:spAutoFit/>
          </a:bodyPr>
          <a:lstStyle/>
          <a:p>
            <a:pPr algn="ctr"/>
            <a:r>
              <a:rPr lang="en-US" sz="3600" dirty="0">
                <a:solidFill>
                  <a:schemeClr val="bg1"/>
                </a:solidFill>
              </a:rPr>
              <a:t>Great Decisions Of The Bible</a:t>
            </a:r>
          </a:p>
        </p:txBody>
      </p:sp>
      <p:sp>
        <p:nvSpPr>
          <p:cNvPr id="3" name="TextBox 2">
            <a:extLst>
              <a:ext uri="{FF2B5EF4-FFF2-40B4-BE49-F238E27FC236}">
                <a16:creationId xmlns:a16="http://schemas.microsoft.com/office/drawing/2014/main" id="{4D8A846A-F7CA-0E3C-54FA-A1BAA6FFD6A4}"/>
              </a:ext>
            </a:extLst>
          </p:cNvPr>
          <p:cNvSpPr txBox="1"/>
          <p:nvPr/>
        </p:nvSpPr>
        <p:spPr>
          <a:xfrm>
            <a:off x="0" y="1201271"/>
            <a:ext cx="9143999" cy="923330"/>
          </a:xfrm>
          <a:prstGeom prst="rect">
            <a:avLst/>
          </a:prstGeom>
          <a:noFill/>
        </p:spPr>
        <p:txBody>
          <a:bodyPr wrap="square" rtlCol="0">
            <a:spAutoFit/>
          </a:bodyPr>
          <a:lstStyle/>
          <a:p>
            <a:pPr algn="ctr"/>
            <a:r>
              <a:rPr lang="en-US" sz="4800" dirty="0">
                <a:solidFill>
                  <a:schemeClr val="bg1"/>
                </a:solidFill>
              </a:rPr>
              <a:t>Consider </a:t>
            </a:r>
            <a:r>
              <a:rPr lang="en-US" sz="5400" b="1" dirty="0">
                <a:solidFill>
                  <a:schemeClr val="bg1"/>
                </a:solidFill>
                <a:latin typeface="Franklin Gothic Demi Cond" panose="020B0706030402020204" pitchFamily="34" charset="0"/>
              </a:rPr>
              <a:t>Lot</a:t>
            </a:r>
          </a:p>
        </p:txBody>
      </p:sp>
    </p:spTree>
    <p:extLst>
      <p:ext uri="{BB962C8B-B14F-4D97-AF65-F5344CB8AC3E}">
        <p14:creationId xmlns:p14="http://schemas.microsoft.com/office/powerpoint/2010/main" val="3794006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B0FC33-3296-AC33-E3AB-6CFA957847B6}"/>
              </a:ext>
            </a:extLst>
          </p:cNvPr>
          <p:cNvSpPr txBox="1"/>
          <p:nvPr/>
        </p:nvSpPr>
        <p:spPr>
          <a:xfrm>
            <a:off x="457200" y="238248"/>
            <a:ext cx="8229600" cy="5601533"/>
          </a:xfrm>
          <a:prstGeom prst="rect">
            <a:avLst/>
          </a:prstGeom>
          <a:noFill/>
        </p:spPr>
        <p:txBody>
          <a:bodyPr wrap="square">
            <a:spAutoFit/>
          </a:bodyPr>
          <a:lstStyle/>
          <a:p>
            <a:r>
              <a:rPr lang="en-US" sz="2800" b="1" u="sng" dirty="0"/>
              <a:t>Gen. 13:5 </a:t>
            </a:r>
            <a:r>
              <a:rPr lang="en-US" dirty="0"/>
              <a:t>Lot also, who went with Abram, had flocks and herds and tents.</a:t>
            </a:r>
          </a:p>
          <a:p>
            <a:r>
              <a:rPr lang="en-US" dirty="0"/>
              <a:t> 6 Now the land was not able to support them, that they might dwell together, for their possessions were so great that they could not dwell together.</a:t>
            </a:r>
          </a:p>
          <a:p>
            <a:r>
              <a:rPr lang="en-US" dirty="0"/>
              <a:t> 7 And there was strife between the herdsmen of Abram's livestock and the herdsmen of Lot's livestock. The Canaanites and the Perizzites then dwelt in the land.</a:t>
            </a:r>
          </a:p>
          <a:p>
            <a:r>
              <a:rPr lang="en-US" dirty="0"/>
              <a:t> 8 So Abram said to Lot, "Please let there be no strife between you and me, and between my herdsmen and your herdsmen; for we are brethren.</a:t>
            </a:r>
          </a:p>
          <a:p>
            <a:r>
              <a:rPr lang="en-US" dirty="0"/>
              <a:t> 9 "Is not the whole land before you? Please separate from me. If you take the left, then I will go to the right; or, if you go to the right, then I will go to the left.“</a:t>
            </a:r>
          </a:p>
          <a:p>
            <a:endParaRPr lang="en-US" dirty="0"/>
          </a:p>
          <a:p>
            <a:r>
              <a:rPr lang="en-US" dirty="0"/>
              <a:t> </a:t>
            </a:r>
            <a:r>
              <a:rPr lang="en-US" sz="2000" u="sng" dirty="0"/>
              <a:t>10 And Lot lifted his eyes and saw all the plain of Jordan, that it was well watered everywhere (before the LORD destroyed Sodom and Gomorrah) like the garden of the LORD, like the land of Egypt as you go toward Zoar.</a:t>
            </a:r>
          </a:p>
          <a:p>
            <a:r>
              <a:rPr lang="en-US" dirty="0"/>
              <a:t> 11 Then Lot </a:t>
            </a:r>
            <a:r>
              <a:rPr lang="en-US" u="sng" dirty="0"/>
              <a:t>chose for himself </a:t>
            </a:r>
            <a:r>
              <a:rPr lang="en-US" dirty="0"/>
              <a:t>all the plain of Jordan, and Lot journeyed east. And they separated from each other.</a:t>
            </a:r>
          </a:p>
          <a:p>
            <a:r>
              <a:rPr lang="en-US" dirty="0"/>
              <a:t> 12 Abram dwelt in the land of Canaan, and Lot dwelt in the cities of the plain and pitched his tent even as far as Sodom.</a:t>
            </a:r>
          </a:p>
          <a:p>
            <a:r>
              <a:rPr lang="en-US" dirty="0"/>
              <a:t> 13 But the men of Sodom were exceedingly wicked and sinful against the LORD.</a:t>
            </a:r>
          </a:p>
          <a:p>
            <a:r>
              <a:rPr lang="en-US" dirty="0"/>
              <a:t> (NKJV)</a:t>
            </a:r>
          </a:p>
        </p:txBody>
      </p:sp>
    </p:spTree>
    <p:extLst>
      <p:ext uri="{BB962C8B-B14F-4D97-AF65-F5344CB8AC3E}">
        <p14:creationId xmlns:p14="http://schemas.microsoft.com/office/powerpoint/2010/main" val="4244717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0F29190-AC06-AF91-C891-86DF6A9EF0B7}"/>
            </a:ext>
          </a:extLst>
        </p:cNvPr>
        <p:cNvGrpSpPr/>
        <p:nvPr/>
      </p:nvGrpSpPr>
      <p:grpSpPr>
        <a:xfrm>
          <a:off x="0" y="0"/>
          <a:ext cx="0" cy="0"/>
          <a:chOff x="0" y="0"/>
          <a:chExt cx="0" cy="0"/>
        </a:xfrm>
      </p:grpSpPr>
      <p:pic>
        <p:nvPicPr>
          <p:cNvPr id="1026" name="Picture 2" descr="Premium Vector | Businessman confusing to make a decision between yes ...">
            <a:extLst>
              <a:ext uri="{FF2B5EF4-FFF2-40B4-BE49-F238E27FC236}">
                <a16:creationId xmlns:a16="http://schemas.microsoft.com/office/drawing/2014/main" id="{3A4D6DF2-658D-1800-85C5-4B771656D9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2188" y="2339787"/>
            <a:ext cx="4159623" cy="415962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9E1EDCB2-00BB-F37C-DA5A-2402B4426090}"/>
              </a:ext>
            </a:extLst>
          </p:cNvPr>
          <p:cNvSpPr txBox="1"/>
          <p:nvPr/>
        </p:nvSpPr>
        <p:spPr>
          <a:xfrm>
            <a:off x="1" y="224119"/>
            <a:ext cx="9144000" cy="646331"/>
          </a:xfrm>
          <a:prstGeom prst="rect">
            <a:avLst/>
          </a:prstGeom>
          <a:noFill/>
        </p:spPr>
        <p:txBody>
          <a:bodyPr wrap="square" rtlCol="0">
            <a:spAutoFit/>
          </a:bodyPr>
          <a:lstStyle/>
          <a:p>
            <a:pPr algn="ctr"/>
            <a:r>
              <a:rPr lang="en-US" sz="3600" dirty="0">
                <a:solidFill>
                  <a:schemeClr val="bg1"/>
                </a:solidFill>
              </a:rPr>
              <a:t>Great Decisions Of The Bible</a:t>
            </a:r>
          </a:p>
        </p:txBody>
      </p:sp>
      <p:sp>
        <p:nvSpPr>
          <p:cNvPr id="3" name="TextBox 2">
            <a:extLst>
              <a:ext uri="{FF2B5EF4-FFF2-40B4-BE49-F238E27FC236}">
                <a16:creationId xmlns:a16="http://schemas.microsoft.com/office/drawing/2014/main" id="{8F5CD4EB-CCFE-7D54-E2D8-0BFB2D781285}"/>
              </a:ext>
            </a:extLst>
          </p:cNvPr>
          <p:cNvSpPr txBox="1"/>
          <p:nvPr/>
        </p:nvSpPr>
        <p:spPr>
          <a:xfrm>
            <a:off x="0" y="1201271"/>
            <a:ext cx="9143999" cy="923330"/>
          </a:xfrm>
          <a:prstGeom prst="rect">
            <a:avLst/>
          </a:prstGeom>
          <a:noFill/>
        </p:spPr>
        <p:txBody>
          <a:bodyPr wrap="square" rtlCol="0">
            <a:spAutoFit/>
          </a:bodyPr>
          <a:lstStyle/>
          <a:p>
            <a:pPr algn="ctr"/>
            <a:r>
              <a:rPr lang="en-US" sz="4800" dirty="0">
                <a:solidFill>
                  <a:schemeClr val="bg1"/>
                </a:solidFill>
              </a:rPr>
              <a:t>Consider </a:t>
            </a:r>
            <a:r>
              <a:rPr lang="en-US" sz="5400" b="1" dirty="0">
                <a:solidFill>
                  <a:schemeClr val="bg1"/>
                </a:solidFill>
                <a:latin typeface="Franklin Gothic Demi Cond" panose="020B0706030402020204" pitchFamily="34" charset="0"/>
              </a:rPr>
              <a:t>Abraham</a:t>
            </a:r>
          </a:p>
        </p:txBody>
      </p:sp>
    </p:spTree>
    <p:extLst>
      <p:ext uri="{BB962C8B-B14F-4D97-AF65-F5344CB8AC3E}">
        <p14:creationId xmlns:p14="http://schemas.microsoft.com/office/powerpoint/2010/main" val="2329220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2CE4E3-8FA9-A936-B80D-24C3887B31B8}"/>
              </a:ext>
            </a:extLst>
          </p:cNvPr>
          <p:cNvSpPr txBox="1"/>
          <p:nvPr/>
        </p:nvSpPr>
        <p:spPr>
          <a:xfrm>
            <a:off x="134471" y="219011"/>
            <a:ext cx="8857129" cy="6617196"/>
          </a:xfrm>
          <a:prstGeom prst="rect">
            <a:avLst/>
          </a:prstGeom>
          <a:noFill/>
        </p:spPr>
        <p:txBody>
          <a:bodyPr wrap="square">
            <a:spAutoFit/>
          </a:bodyPr>
          <a:lstStyle/>
          <a:p>
            <a:r>
              <a:rPr lang="en-US" sz="2400" b="1" dirty="0"/>
              <a:t>Gen. 22:1 </a:t>
            </a:r>
            <a:r>
              <a:rPr lang="en-US" sz="1600" dirty="0"/>
              <a:t>Now it came to pass after these things that God tested Abraham, and said to him, "Abraham!" And he said, "Here I am."</a:t>
            </a:r>
          </a:p>
          <a:p>
            <a:r>
              <a:rPr lang="en-US" sz="1600" dirty="0"/>
              <a:t> 2 Then He said, "Take now your son, your only son Isaac, whom you love, and go to the land of Moriah, and offer him there as a burnt offering on one of the mountains of which I shall tell you."</a:t>
            </a:r>
          </a:p>
          <a:p>
            <a:r>
              <a:rPr lang="en-US" sz="1600" dirty="0"/>
              <a:t> 3 So Abraham rose early in the morning and saddled his donkey, and took two of his young men with him, and Isaac his son; and he split the wood for the burnt offering, and arose and went to the place of which God had told him.</a:t>
            </a:r>
          </a:p>
          <a:p>
            <a:r>
              <a:rPr lang="en-US" sz="1600" dirty="0"/>
              <a:t> 4 Then on the third day Abraham lifted his eyes and saw the place afar off.</a:t>
            </a:r>
          </a:p>
          <a:p>
            <a:r>
              <a:rPr lang="en-US" sz="1600" dirty="0"/>
              <a:t> 5 And Abraham said to his young men, "Stay here with the donkey; the lad and I will go yonder and worship, and we will come back to you."</a:t>
            </a:r>
          </a:p>
          <a:p>
            <a:r>
              <a:rPr lang="en-US" sz="1600" dirty="0"/>
              <a:t> 6 So Abraham took the wood of the burnt offering and laid it on Isaac his son; and he took the fire in his hand, and a knife, and the two of them went together.</a:t>
            </a:r>
          </a:p>
          <a:p>
            <a:r>
              <a:rPr lang="en-US" sz="1600" dirty="0"/>
              <a:t> 7 But Isaac spoke to Abraham his father and said, "My father!" And he said, "Here I am, my son." Then he said, "Look, the fire and the wood, but where is the lamb for a burnt offering?"</a:t>
            </a:r>
          </a:p>
          <a:p>
            <a:r>
              <a:rPr lang="en-US" sz="1600" dirty="0"/>
              <a:t> 8 And Abraham said, "My son, God will provide for Himself the lamb for a burnt offering." So the two of them went together.</a:t>
            </a:r>
          </a:p>
          <a:p>
            <a:r>
              <a:rPr lang="en-US" sz="1600" dirty="0"/>
              <a:t> 9 Then they came to the place of which God had told him. And Abraham built an altar there and placed the wood in order; and he bound Isaac his son and laid him on the altar, upon the wood.</a:t>
            </a:r>
          </a:p>
          <a:p>
            <a:r>
              <a:rPr lang="en-US" sz="1600" dirty="0"/>
              <a:t> 10 And Abraham stretched out his hand and took the knife to slay his son.</a:t>
            </a:r>
          </a:p>
          <a:p>
            <a:r>
              <a:rPr lang="en-US" sz="1600" dirty="0"/>
              <a:t> 11 But the Angel of the LORD called to him from heaven and said, "Abraham, Abraham!" So he said, "Here I am."</a:t>
            </a:r>
          </a:p>
          <a:p>
            <a:r>
              <a:rPr lang="en-US" sz="1600" dirty="0"/>
              <a:t> 12 And He said, "Do not lay your hand on the lad, or do anything to him; for now I know that you fear God, since you have not withheld your son, your only son, from Me."</a:t>
            </a:r>
          </a:p>
          <a:p>
            <a:r>
              <a:rPr lang="en-US" sz="1600" dirty="0"/>
              <a:t> 13 Then Abraham lifted his eyes and looked, and there behind him was a ram caught in a thicket by its horns. So Abraham went and took the ram, and offered it up for a burnt offering instead of his son.</a:t>
            </a:r>
          </a:p>
          <a:p>
            <a:r>
              <a:rPr lang="en-US" sz="1600" dirty="0"/>
              <a:t> (NKJV)</a:t>
            </a:r>
          </a:p>
        </p:txBody>
      </p:sp>
    </p:spTree>
    <p:extLst>
      <p:ext uri="{BB962C8B-B14F-4D97-AF65-F5344CB8AC3E}">
        <p14:creationId xmlns:p14="http://schemas.microsoft.com/office/powerpoint/2010/main" val="29467018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82</TotalTime>
  <Words>1059</Words>
  <Application>Microsoft Office PowerPoint</Application>
  <PresentationFormat>On-screen Show (4:3)</PresentationFormat>
  <Paragraphs>68</Paragraphs>
  <Slides>16</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16</vt:i4>
      </vt:variant>
    </vt:vector>
  </HeadingPairs>
  <TitlesOfParts>
    <vt:vector size="25" baseType="lpstr">
      <vt:lpstr>Arial</vt:lpstr>
      <vt:lpstr>Arial Unicode MS</vt:lpstr>
      <vt:lpstr>Calibri</vt:lpstr>
      <vt:lpstr>Calibri Light</vt:lpstr>
      <vt:lpstr>Franklin Gothic Book</vt:lpstr>
      <vt:lpstr>Franklin Gothic Demi Cond</vt:lpstr>
      <vt:lpstr>Ink Free</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ecurb hastings</dc:creator>
  <cp:lastModifiedBy>ecurb hastings</cp:lastModifiedBy>
  <cp:revision>5</cp:revision>
  <dcterms:created xsi:type="dcterms:W3CDTF">2025-05-30T09:24:59Z</dcterms:created>
  <dcterms:modified xsi:type="dcterms:W3CDTF">2025-05-31T18:46:23Z</dcterms:modified>
</cp:coreProperties>
</file>