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323" r:id="rId4"/>
    <p:sldId id="322" r:id="rId5"/>
    <p:sldId id="258" r:id="rId6"/>
    <p:sldId id="259" r:id="rId7"/>
    <p:sldId id="264" r:id="rId8"/>
    <p:sldId id="262" r:id="rId9"/>
    <p:sldId id="263" r:id="rId10"/>
    <p:sldId id="261" r:id="rId11"/>
    <p:sldId id="266" r:id="rId12"/>
    <p:sldId id="265" r:id="rId13"/>
    <p:sldId id="267" r:id="rId14"/>
    <p:sldId id="268"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NC5NGJPam1fE26sxVQZKw==" hashData="s5A5tEzTs8HzMc88p6q6SWHo6J9D+3vhNTS0QM66L+9DoxUc653P5ynUeBjzHHQY0ASOMpftLWfQN9NRty0wz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107" d="100"/>
          <a:sy n="107" d="100"/>
        </p:scale>
        <p:origin x="171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B811C-B8FB-48D8-AA1B-EBC5105DE29A}" type="datetimeFigureOut">
              <a:rPr lang="en-US" smtClean="0"/>
              <a:t>5/31/2025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E0A46-6AE2-4DF3-A621-190EFEDDE9B3}" type="slidenum">
              <a:rPr lang="en-US" smtClean="0"/>
              <a:t>‹#›</a:t>
            </a:fld>
            <a:endParaRPr lang="en-US"/>
          </a:p>
        </p:txBody>
      </p:sp>
    </p:spTree>
    <p:extLst>
      <p:ext uri="{BB962C8B-B14F-4D97-AF65-F5344CB8AC3E}">
        <p14:creationId xmlns:p14="http://schemas.microsoft.com/office/powerpoint/2010/main" val="141352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4FF8E0-4EB1-48F2-BB5E-71688870784C}"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914BC-CD4E-4230-A6DC-AB4F8D031C15}" type="slidenum">
              <a:rPr lang="en-US" smtClean="0"/>
              <a:t>‹#›</a:t>
            </a:fld>
            <a:endParaRPr lang="en-US"/>
          </a:p>
        </p:txBody>
      </p:sp>
    </p:spTree>
    <p:extLst>
      <p:ext uri="{BB962C8B-B14F-4D97-AF65-F5344CB8AC3E}">
        <p14:creationId xmlns:p14="http://schemas.microsoft.com/office/powerpoint/2010/main" val="14110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FF8E0-4EB1-48F2-BB5E-71688870784C}"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914BC-CD4E-4230-A6DC-AB4F8D031C15}" type="slidenum">
              <a:rPr lang="en-US" smtClean="0"/>
              <a:t>‹#›</a:t>
            </a:fld>
            <a:endParaRPr lang="en-US"/>
          </a:p>
        </p:txBody>
      </p:sp>
    </p:spTree>
    <p:extLst>
      <p:ext uri="{BB962C8B-B14F-4D97-AF65-F5344CB8AC3E}">
        <p14:creationId xmlns:p14="http://schemas.microsoft.com/office/powerpoint/2010/main" val="82401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FF8E0-4EB1-48F2-BB5E-71688870784C}"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914BC-CD4E-4230-A6DC-AB4F8D031C15}" type="slidenum">
              <a:rPr lang="en-US" smtClean="0"/>
              <a:t>‹#›</a:t>
            </a:fld>
            <a:endParaRPr lang="en-US"/>
          </a:p>
        </p:txBody>
      </p:sp>
    </p:spTree>
    <p:extLst>
      <p:ext uri="{BB962C8B-B14F-4D97-AF65-F5344CB8AC3E}">
        <p14:creationId xmlns:p14="http://schemas.microsoft.com/office/powerpoint/2010/main" val="197105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9702374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6047657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1346551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5/31/2025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92270479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5/31/2025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86037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5/31/2025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6706127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5/31/2025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69059318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5/31/2025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6901086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FF8E0-4EB1-48F2-BB5E-71688870784C}"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914BC-CD4E-4230-A6DC-AB4F8D031C15}" type="slidenum">
              <a:rPr lang="en-US" smtClean="0"/>
              <a:t>‹#›</a:t>
            </a:fld>
            <a:endParaRPr lang="en-US"/>
          </a:p>
        </p:txBody>
      </p:sp>
    </p:spTree>
    <p:extLst>
      <p:ext uri="{BB962C8B-B14F-4D97-AF65-F5344CB8AC3E}">
        <p14:creationId xmlns:p14="http://schemas.microsoft.com/office/powerpoint/2010/main" val="4009715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5/31/2025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6808595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92961197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28799834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37155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99912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45808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5/31/2025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49561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5/31/2025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53071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5/31/2025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64992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5/31/2025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1997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4FF8E0-4EB1-48F2-BB5E-71688870784C}"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914BC-CD4E-4230-A6DC-AB4F8D031C15}" type="slidenum">
              <a:rPr lang="en-US" smtClean="0"/>
              <a:t>‹#›</a:t>
            </a:fld>
            <a:endParaRPr lang="en-US"/>
          </a:p>
        </p:txBody>
      </p:sp>
    </p:spTree>
    <p:extLst>
      <p:ext uri="{BB962C8B-B14F-4D97-AF65-F5344CB8AC3E}">
        <p14:creationId xmlns:p14="http://schemas.microsoft.com/office/powerpoint/2010/main" val="1703221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72336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61321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14808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4348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4FF8E0-4EB1-48F2-BB5E-71688870784C}"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914BC-CD4E-4230-A6DC-AB4F8D031C15}" type="slidenum">
              <a:rPr lang="en-US" smtClean="0"/>
              <a:t>‹#›</a:t>
            </a:fld>
            <a:endParaRPr lang="en-US"/>
          </a:p>
        </p:txBody>
      </p:sp>
    </p:spTree>
    <p:extLst>
      <p:ext uri="{BB962C8B-B14F-4D97-AF65-F5344CB8AC3E}">
        <p14:creationId xmlns:p14="http://schemas.microsoft.com/office/powerpoint/2010/main" val="100939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4FF8E0-4EB1-48F2-BB5E-71688870784C}" type="datetimeFigureOut">
              <a:rPr lang="en-US" smtClean="0"/>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914BC-CD4E-4230-A6DC-AB4F8D031C15}" type="slidenum">
              <a:rPr lang="en-US" smtClean="0"/>
              <a:t>‹#›</a:t>
            </a:fld>
            <a:endParaRPr lang="en-US"/>
          </a:p>
        </p:txBody>
      </p:sp>
    </p:spTree>
    <p:extLst>
      <p:ext uri="{BB962C8B-B14F-4D97-AF65-F5344CB8AC3E}">
        <p14:creationId xmlns:p14="http://schemas.microsoft.com/office/powerpoint/2010/main" val="182883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4FF8E0-4EB1-48F2-BB5E-71688870784C}"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914BC-CD4E-4230-A6DC-AB4F8D031C15}" type="slidenum">
              <a:rPr lang="en-US" smtClean="0"/>
              <a:t>‹#›</a:t>
            </a:fld>
            <a:endParaRPr lang="en-US"/>
          </a:p>
        </p:txBody>
      </p:sp>
    </p:spTree>
    <p:extLst>
      <p:ext uri="{BB962C8B-B14F-4D97-AF65-F5344CB8AC3E}">
        <p14:creationId xmlns:p14="http://schemas.microsoft.com/office/powerpoint/2010/main" val="254910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FF8E0-4EB1-48F2-BB5E-71688870784C}" type="datetimeFigureOut">
              <a:rPr lang="en-US" smtClean="0"/>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914BC-CD4E-4230-A6DC-AB4F8D031C15}" type="slidenum">
              <a:rPr lang="en-US" smtClean="0"/>
              <a:t>‹#›</a:t>
            </a:fld>
            <a:endParaRPr lang="en-US"/>
          </a:p>
        </p:txBody>
      </p:sp>
    </p:spTree>
    <p:extLst>
      <p:ext uri="{BB962C8B-B14F-4D97-AF65-F5344CB8AC3E}">
        <p14:creationId xmlns:p14="http://schemas.microsoft.com/office/powerpoint/2010/main" val="368594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4FF8E0-4EB1-48F2-BB5E-71688870784C}"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914BC-CD4E-4230-A6DC-AB4F8D031C15}" type="slidenum">
              <a:rPr lang="en-US" smtClean="0"/>
              <a:t>‹#›</a:t>
            </a:fld>
            <a:endParaRPr lang="en-US"/>
          </a:p>
        </p:txBody>
      </p:sp>
    </p:spTree>
    <p:extLst>
      <p:ext uri="{BB962C8B-B14F-4D97-AF65-F5344CB8AC3E}">
        <p14:creationId xmlns:p14="http://schemas.microsoft.com/office/powerpoint/2010/main" val="137237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4FF8E0-4EB1-48F2-BB5E-71688870784C}"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914BC-CD4E-4230-A6DC-AB4F8D031C15}" type="slidenum">
              <a:rPr lang="en-US" smtClean="0"/>
              <a:t>‹#›</a:t>
            </a:fld>
            <a:endParaRPr lang="en-US"/>
          </a:p>
        </p:txBody>
      </p:sp>
    </p:spTree>
    <p:extLst>
      <p:ext uri="{BB962C8B-B14F-4D97-AF65-F5344CB8AC3E}">
        <p14:creationId xmlns:p14="http://schemas.microsoft.com/office/powerpoint/2010/main" val="168756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FF8E0-4EB1-48F2-BB5E-71688870784C}" type="datetimeFigureOut">
              <a:rPr lang="en-US" smtClean="0"/>
              <a:t>5/31/2025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914BC-CD4E-4230-A6DC-AB4F8D031C15}" type="slidenum">
              <a:rPr lang="en-US" smtClean="0"/>
              <a:t>‹#›</a:t>
            </a:fld>
            <a:endParaRPr lang="en-US"/>
          </a:p>
        </p:txBody>
      </p:sp>
    </p:spTree>
    <p:extLst>
      <p:ext uri="{BB962C8B-B14F-4D97-AF65-F5344CB8AC3E}">
        <p14:creationId xmlns:p14="http://schemas.microsoft.com/office/powerpoint/2010/main" val="2555603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5/31/2025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952278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5/31/2025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2517796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F4E3B-1D8F-5BA1-CA94-0411DE836DE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168F008-335A-6D4D-714D-75C824663E84}"/>
              </a:ext>
            </a:extLst>
          </p:cNvPr>
          <p:cNvSpPr txBox="1"/>
          <p:nvPr/>
        </p:nvSpPr>
        <p:spPr>
          <a:xfrm>
            <a:off x="0" y="-8969"/>
            <a:ext cx="9144000" cy="646331"/>
          </a:xfrm>
          <a:prstGeom prst="rect">
            <a:avLst/>
          </a:prstGeom>
          <a:solidFill>
            <a:schemeClr val="tx1"/>
          </a:solidFill>
        </p:spPr>
        <p:txBody>
          <a:bodyPr wrap="square" rtlCol="0">
            <a:spAutoFit/>
          </a:bodyPr>
          <a:lstStyle/>
          <a:p>
            <a:pPr algn="ctr"/>
            <a:r>
              <a:rPr lang="en-US" sz="3600" dirty="0">
                <a:solidFill>
                  <a:schemeClr val="bg1"/>
                </a:solidFill>
              </a:rPr>
              <a:t>The God Of The Mountain And The Valley</a:t>
            </a:r>
          </a:p>
        </p:txBody>
      </p:sp>
      <p:sp>
        <p:nvSpPr>
          <p:cNvPr id="5" name="TextBox 4">
            <a:extLst>
              <a:ext uri="{FF2B5EF4-FFF2-40B4-BE49-F238E27FC236}">
                <a16:creationId xmlns:a16="http://schemas.microsoft.com/office/drawing/2014/main" id="{F3762285-47BD-090D-5E2C-D12D8F3D9586}"/>
              </a:ext>
            </a:extLst>
          </p:cNvPr>
          <p:cNvSpPr txBox="1"/>
          <p:nvPr/>
        </p:nvSpPr>
        <p:spPr>
          <a:xfrm>
            <a:off x="1" y="1013012"/>
            <a:ext cx="9144000" cy="1750607"/>
          </a:xfrm>
          <a:prstGeom prst="rect">
            <a:avLst/>
          </a:prstGeom>
          <a:noFill/>
        </p:spPr>
        <p:txBody>
          <a:bodyPr wrap="square">
            <a:spAutoFit/>
          </a:bodyPr>
          <a:lstStyle/>
          <a:p>
            <a:pPr marL="0" marR="0" algn="ctr">
              <a:lnSpc>
                <a:spcPct val="115000"/>
              </a:lnSpc>
              <a:spcAft>
                <a:spcPts val="1000"/>
              </a:spcAft>
              <a:buNone/>
            </a:pPr>
            <a:r>
              <a:rPr lang="en-US" sz="3200" dirty="0">
                <a:effectLst/>
                <a:latin typeface="Arial" panose="020B0604020202020204" pitchFamily="34" charset="0"/>
                <a:ea typeface="Calibri" panose="020F0502020204030204" pitchFamily="34" charset="0"/>
                <a:cs typeface="Times New Roman" panose="02020603050405020304" pitchFamily="18" charset="0"/>
              </a:rPr>
              <a:t>    The Mountain towers over                                                </a:t>
            </a:r>
            <a:r>
              <a:rPr lang="en-US" sz="3200" b="1" u="sng" dirty="0">
                <a:effectLst/>
                <a:latin typeface="Arial" panose="020B0604020202020204" pitchFamily="34" charset="0"/>
                <a:ea typeface="Calibri" panose="020F0502020204030204" pitchFamily="34" charset="0"/>
                <a:cs typeface="Times New Roman" panose="02020603050405020304" pitchFamily="18" charset="0"/>
              </a:rPr>
              <a:t>the valley of Decision</a:t>
            </a:r>
            <a:r>
              <a:rPr lang="en-US" sz="2400" b="1" i="1" u="sng" dirty="0">
                <a:effectLst/>
                <a:latin typeface="Arial" panose="020B0604020202020204" pitchFamily="34" charset="0"/>
                <a:ea typeface="Calibri" panose="020F0502020204030204" pitchFamily="34" charset="0"/>
                <a:cs typeface="Times New Roman" panose="02020603050405020304" pitchFamily="18" charset="0"/>
              </a:rPr>
              <a:t>.</a:t>
            </a:r>
            <a:r>
              <a:rPr lang="en-US" sz="2400" i="1"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3A459D8-0939-D4BB-A9BC-83450ED86FE3}"/>
              </a:ext>
            </a:extLst>
          </p:cNvPr>
          <p:cNvSpPr txBox="1"/>
          <p:nvPr/>
        </p:nvSpPr>
        <p:spPr>
          <a:xfrm>
            <a:off x="977153" y="2689412"/>
            <a:ext cx="7261412" cy="3046988"/>
          </a:xfrm>
          <a:prstGeom prst="rect">
            <a:avLst/>
          </a:prstGeom>
          <a:noFill/>
          <a:ln w="38100">
            <a:solidFill>
              <a:srgbClr val="C00000"/>
            </a:solidFill>
          </a:ln>
        </p:spPr>
        <p:txBody>
          <a:bodyPr wrap="square">
            <a:spAutoFit/>
          </a:bodyPr>
          <a:lstStyle/>
          <a:p>
            <a:r>
              <a:rPr lang="en-US" sz="3200" b="1" dirty="0"/>
              <a:t>Heb. 5:8 </a:t>
            </a:r>
            <a:r>
              <a:rPr lang="en-US" sz="3200" dirty="0"/>
              <a:t>though He was a Son, yet He learned obedience by the things which He suffered.</a:t>
            </a:r>
          </a:p>
          <a:p>
            <a:r>
              <a:rPr lang="en-US" sz="3200" dirty="0"/>
              <a:t> 9 And having been perfected, He became the author of eternal salvation to all who obey Him,</a:t>
            </a:r>
          </a:p>
        </p:txBody>
      </p:sp>
    </p:spTree>
    <p:extLst>
      <p:ext uri="{BB962C8B-B14F-4D97-AF65-F5344CB8AC3E}">
        <p14:creationId xmlns:p14="http://schemas.microsoft.com/office/powerpoint/2010/main" val="88004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12795-5EC5-E33E-F5B6-0523CA146C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DB0F54C-D58B-3AA3-472B-3D2D4DA58D8D}"/>
              </a:ext>
            </a:extLst>
          </p:cNvPr>
          <p:cNvSpPr txBox="1"/>
          <p:nvPr/>
        </p:nvSpPr>
        <p:spPr>
          <a:xfrm>
            <a:off x="0" y="-8969"/>
            <a:ext cx="9144000" cy="646331"/>
          </a:xfrm>
          <a:prstGeom prst="rect">
            <a:avLst/>
          </a:prstGeom>
          <a:solidFill>
            <a:schemeClr val="tx1"/>
          </a:solidFill>
        </p:spPr>
        <p:txBody>
          <a:bodyPr wrap="square" rtlCol="0">
            <a:spAutoFit/>
          </a:bodyPr>
          <a:lstStyle/>
          <a:p>
            <a:pPr algn="ctr"/>
            <a:r>
              <a:rPr lang="en-US" sz="3600" dirty="0">
                <a:solidFill>
                  <a:schemeClr val="bg1"/>
                </a:solidFill>
              </a:rPr>
              <a:t>The God Of The Mountain And The Valley</a:t>
            </a:r>
          </a:p>
        </p:txBody>
      </p:sp>
      <p:sp>
        <p:nvSpPr>
          <p:cNvPr id="5" name="TextBox 4">
            <a:extLst>
              <a:ext uri="{FF2B5EF4-FFF2-40B4-BE49-F238E27FC236}">
                <a16:creationId xmlns:a16="http://schemas.microsoft.com/office/drawing/2014/main" id="{D0336062-9D7F-EC5C-6E1B-72B0F2CD7E68}"/>
              </a:ext>
            </a:extLst>
          </p:cNvPr>
          <p:cNvSpPr txBox="1"/>
          <p:nvPr/>
        </p:nvSpPr>
        <p:spPr>
          <a:xfrm>
            <a:off x="313765" y="277903"/>
            <a:ext cx="8713694" cy="2175339"/>
          </a:xfrm>
          <a:prstGeom prst="rect">
            <a:avLst/>
          </a:prstGeom>
          <a:noFill/>
        </p:spPr>
        <p:txBody>
          <a:bodyPr wrap="square">
            <a:spAutoFit/>
          </a:bodyPr>
          <a:lstStyle/>
          <a:p>
            <a:pPr marL="457200" marR="0">
              <a:lnSpc>
                <a:spcPct val="115000"/>
              </a:lnSpc>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200" dirty="0">
                <a:effectLst/>
                <a:latin typeface="Arial" panose="020B0604020202020204" pitchFamily="34" charset="0"/>
                <a:ea typeface="Calibri" panose="020F0502020204030204" pitchFamily="34" charset="0"/>
                <a:cs typeface="Times New Roman" panose="02020603050405020304" pitchFamily="18" charset="0"/>
              </a:rPr>
              <a:t>The Mountain towers over                               </a:t>
            </a:r>
            <a:r>
              <a:rPr lang="en-US" sz="3200" u="sng" dirty="0">
                <a:effectLst/>
                <a:latin typeface="Arial" panose="020B0604020202020204" pitchFamily="34" charset="0"/>
                <a:ea typeface="Calibri" panose="020F0502020204030204" pitchFamily="34" charset="0"/>
                <a:cs typeface="Times New Roman" panose="02020603050405020304" pitchFamily="18" charset="0"/>
              </a:rPr>
              <a:t>the </a:t>
            </a:r>
            <a:r>
              <a:rPr lang="en-US" sz="3200" b="1" u="sng" dirty="0">
                <a:effectLst/>
                <a:latin typeface="Arial" panose="020B0604020202020204" pitchFamily="34" charset="0"/>
                <a:ea typeface="Calibri" panose="020F0502020204030204" pitchFamily="34" charset="0"/>
                <a:cs typeface="Times New Roman" panose="02020603050405020304" pitchFamily="18" charset="0"/>
              </a:rPr>
              <a:t>valley of Depression</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B0FFE69-8323-9EC9-60C3-0B1491832EA1}"/>
              </a:ext>
            </a:extLst>
          </p:cNvPr>
          <p:cNvSpPr txBox="1"/>
          <p:nvPr/>
        </p:nvSpPr>
        <p:spPr>
          <a:xfrm>
            <a:off x="493059" y="2268196"/>
            <a:ext cx="8337176" cy="4247317"/>
          </a:xfrm>
          <a:prstGeom prst="rect">
            <a:avLst/>
          </a:prstGeom>
          <a:noFill/>
          <a:ln w="38100">
            <a:solidFill>
              <a:srgbClr val="C00000"/>
            </a:solidFill>
          </a:ln>
        </p:spPr>
        <p:txBody>
          <a:bodyPr wrap="square">
            <a:spAutoFit/>
          </a:bodyPr>
          <a:lstStyle/>
          <a:p>
            <a:r>
              <a:rPr lang="en-US" b="1" dirty="0"/>
              <a:t>Psalm 146:1 </a:t>
            </a:r>
            <a:r>
              <a:rPr lang="en-US" dirty="0"/>
              <a:t>Praise the LORD! Praise the LORD, O my soul!</a:t>
            </a:r>
          </a:p>
          <a:p>
            <a:r>
              <a:rPr lang="en-US" dirty="0"/>
              <a:t> 2 While I live I will praise the LORD; I will sing praises to my God while I have my being.</a:t>
            </a:r>
          </a:p>
          <a:p>
            <a:r>
              <a:rPr lang="en-US" dirty="0"/>
              <a:t> 3 Do not put your trust in princes, Nor in a son of man, in whom there is no help.</a:t>
            </a:r>
          </a:p>
          <a:p>
            <a:r>
              <a:rPr lang="en-US" dirty="0"/>
              <a:t> 4 His spirit departs, he returns to his earth; In that very day his plans perish.</a:t>
            </a:r>
          </a:p>
          <a:p>
            <a:r>
              <a:rPr lang="en-US" dirty="0"/>
              <a:t> 5 Happy is he who has the God of Jacob for his help, Whose hope is in the LORD his God,</a:t>
            </a:r>
          </a:p>
          <a:p>
            <a:r>
              <a:rPr lang="en-US" dirty="0"/>
              <a:t> 6 Who made heaven and earth, The sea, and all that is in them; Who keeps truth forever,</a:t>
            </a:r>
          </a:p>
          <a:p>
            <a:r>
              <a:rPr lang="en-US" dirty="0"/>
              <a:t> 7 Who executes justice for the oppressed, Who gives food to the hungry. The LORD gives freedom to the prisoners.</a:t>
            </a:r>
          </a:p>
          <a:p>
            <a:r>
              <a:rPr lang="en-US" dirty="0"/>
              <a:t> 8 The LORD opens the eyes of the blind; The LORD raises those who are bowed down; The LORD loves the righteous.</a:t>
            </a:r>
          </a:p>
          <a:p>
            <a:r>
              <a:rPr lang="en-US" dirty="0"/>
              <a:t> 9 The LORD watches over the strangers; He relieves the fatherless and widow; But the way of the wicked He turns upside down.</a:t>
            </a:r>
          </a:p>
          <a:p>
            <a:r>
              <a:rPr lang="en-US" dirty="0"/>
              <a:t> 10 The LORD shall reign forever-Your God, O Zion, to all generations. Praise the LORD!</a:t>
            </a:r>
          </a:p>
        </p:txBody>
      </p:sp>
    </p:spTree>
    <p:extLst>
      <p:ext uri="{BB962C8B-B14F-4D97-AF65-F5344CB8AC3E}">
        <p14:creationId xmlns:p14="http://schemas.microsoft.com/office/powerpoint/2010/main" val="183195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40FD8-6B40-C007-8D1E-71CD6DD2D3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2ED4809-82E9-C526-E227-6D3827252B3C}"/>
              </a:ext>
            </a:extLst>
          </p:cNvPr>
          <p:cNvSpPr txBox="1"/>
          <p:nvPr/>
        </p:nvSpPr>
        <p:spPr>
          <a:xfrm>
            <a:off x="0" y="-8969"/>
            <a:ext cx="9144000" cy="646331"/>
          </a:xfrm>
          <a:prstGeom prst="rect">
            <a:avLst/>
          </a:prstGeom>
          <a:solidFill>
            <a:schemeClr val="tx1"/>
          </a:solidFill>
        </p:spPr>
        <p:txBody>
          <a:bodyPr wrap="square" rtlCol="0">
            <a:spAutoFit/>
          </a:bodyPr>
          <a:lstStyle/>
          <a:p>
            <a:pPr algn="ctr"/>
            <a:r>
              <a:rPr lang="en-US" sz="3600" dirty="0">
                <a:solidFill>
                  <a:schemeClr val="bg1"/>
                </a:solidFill>
              </a:rPr>
              <a:t>The God Of The Mountain And The Valley</a:t>
            </a:r>
          </a:p>
        </p:txBody>
      </p:sp>
      <p:sp>
        <p:nvSpPr>
          <p:cNvPr id="5" name="TextBox 4">
            <a:extLst>
              <a:ext uri="{FF2B5EF4-FFF2-40B4-BE49-F238E27FC236}">
                <a16:creationId xmlns:a16="http://schemas.microsoft.com/office/drawing/2014/main" id="{33DCC73C-EF3B-6139-C490-8BC5AE24CE2E}"/>
              </a:ext>
            </a:extLst>
          </p:cNvPr>
          <p:cNvSpPr txBox="1"/>
          <p:nvPr/>
        </p:nvSpPr>
        <p:spPr>
          <a:xfrm>
            <a:off x="618565" y="475130"/>
            <a:ext cx="7871011" cy="1175194"/>
          </a:xfrm>
          <a:prstGeom prst="rect">
            <a:avLst/>
          </a:prstGeom>
          <a:noFill/>
        </p:spPr>
        <p:txBody>
          <a:bodyPr wrap="square">
            <a:spAutoFit/>
          </a:bodyPr>
          <a:lstStyle/>
          <a:p>
            <a:pPr marL="0" marR="0">
              <a:lnSpc>
                <a:spcPct val="115000"/>
              </a:lnSpc>
              <a:spcAft>
                <a:spcPts val="10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buNone/>
            </a:pPr>
            <a:r>
              <a:rPr lang="en-US" sz="3200" dirty="0">
                <a:effectLst/>
                <a:latin typeface="Arial" panose="020B0604020202020204" pitchFamily="34" charset="0"/>
                <a:ea typeface="Calibri" panose="020F0502020204030204" pitchFamily="34" charset="0"/>
                <a:cs typeface="Times New Roman" panose="02020603050405020304" pitchFamily="18" charset="0"/>
              </a:rPr>
              <a:t>The Mountain towers over </a:t>
            </a:r>
            <a:r>
              <a:rPr lang="en-US" sz="3200" b="1" u="sng" dirty="0">
                <a:effectLst/>
                <a:latin typeface="Arial" panose="020B0604020202020204" pitchFamily="34" charset="0"/>
                <a:ea typeface="Calibri" panose="020F0502020204030204" pitchFamily="34" charset="0"/>
                <a:cs typeface="Times New Roman" panose="02020603050405020304" pitchFamily="18" charset="0"/>
              </a:rPr>
              <a:t>valley of Fear</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BF1322-CFA1-DBC5-542F-1F42CE3093CE}"/>
              </a:ext>
            </a:extLst>
          </p:cNvPr>
          <p:cNvSpPr txBox="1"/>
          <p:nvPr/>
        </p:nvSpPr>
        <p:spPr>
          <a:xfrm>
            <a:off x="457199" y="1884528"/>
            <a:ext cx="8390965" cy="4616648"/>
          </a:xfrm>
          <a:prstGeom prst="rect">
            <a:avLst/>
          </a:prstGeom>
          <a:noFill/>
          <a:ln w="38100">
            <a:solidFill>
              <a:srgbClr val="C00000"/>
            </a:solidFill>
          </a:ln>
        </p:spPr>
        <p:txBody>
          <a:bodyPr wrap="square">
            <a:spAutoFit/>
          </a:bodyPr>
          <a:lstStyle/>
          <a:p>
            <a:r>
              <a:rPr lang="en-US" sz="2400" b="1" dirty="0"/>
              <a:t>Rom. 8:31 </a:t>
            </a:r>
            <a:r>
              <a:rPr lang="en-US" dirty="0"/>
              <a:t>What then shall we say to these things? If God is for us, who can be against us?</a:t>
            </a:r>
          </a:p>
          <a:p>
            <a:r>
              <a:rPr lang="en-US" dirty="0"/>
              <a:t> 32 He who did not spare His own Son, but delivered Him up for us all, how shall He not with Him also freely give us all things?</a:t>
            </a:r>
          </a:p>
          <a:p>
            <a:r>
              <a:rPr lang="en-US" dirty="0"/>
              <a:t> 33 Who shall bring a charge against God's elect? It is God who justifies.</a:t>
            </a:r>
          </a:p>
          <a:p>
            <a:r>
              <a:rPr lang="en-US" dirty="0"/>
              <a:t> 34 Who is he who condemns? It is Christ who died, and furthermore is also risen, who is even at the right hand of God, who also makes intercession for us.</a:t>
            </a:r>
          </a:p>
          <a:p>
            <a:r>
              <a:rPr lang="en-US" dirty="0"/>
              <a:t> 35 Who shall separate us from the love of Christ? Shall tribulation, or distress, or persecution, or famine, or nakedness, or peril, or sword?</a:t>
            </a:r>
          </a:p>
          <a:p>
            <a:r>
              <a:rPr lang="en-US" dirty="0"/>
              <a:t> 36 As it is written: "For Your sake we are killed all day long; We are accounted as sheep for the slaughter."</a:t>
            </a:r>
          </a:p>
          <a:p>
            <a:r>
              <a:rPr lang="en-US" dirty="0"/>
              <a:t> 37 Yet in all these things we are more than conquerors through Him who loved us.</a:t>
            </a:r>
          </a:p>
          <a:p>
            <a:r>
              <a:rPr lang="en-US" dirty="0"/>
              <a:t> 38 For I am persuaded that neither death nor life, nor angels nor principalities nor powers, nor things present nor things to come,</a:t>
            </a:r>
          </a:p>
          <a:p>
            <a:r>
              <a:rPr lang="en-US" dirty="0"/>
              <a:t> 39 nor height nor depth, nor any other created thing, shall be able to separate us from the love of God which is in Christ Jesus our Lord.</a:t>
            </a:r>
          </a:p>
        </p:txBody>
      </p:sp>
    </p:spTree>
    <p:extLst>
      <p:ext uri="{BB962C8B-B14F-4D97-AF65-F5344CB8AC3E}">
        <p14:creationId xmlns:p14="http://schemas.microsoft.com/office/powerpoint/2010/main" val="402125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AFA83-928C-DCFC-8E4B-1EB905386C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C674056-C5EA-A457-59F0-0191C3A84920}"/>
              </a:ext>
            </a:extLst>
          </p:cNvPr>
          <p:cNvSpPr txBox="1"/>
          <p:nvPr/>
        </p:nvSpPr>
        <p:spPr>
          <a:xfrm>
            <a:off x="0" y="-8969"/>
            <a:ext cx="9144000" cy="646331"/>
          </a:xfrm>
          <a:prstGeom prst="rect">
            <a:avLst/>
          </a:prstGeom>
          <a:solidFill>
            <a:schemeClr val="tx1"/>
          </a:solidFill>
        </p:spPr>
        <p:txBody>
          <a:bodyPr wrap="square" rtlCol="0">
            <a:spAutoFit/>
          </a:bodyPr>
          <a:lstStyle/>
          <a:p>
            <a:pPr algn="ctr"/>
            <a:r>
              <a:rPr lang="en-US" sz="3600" dirty="0">
                <a:solidFill>
                  <a:schemeClr val="bg1"/>
                </a:solidFill>
              </a:rPr>
              <a:t>The God Of The Mountain And The Valley</a:t>
            </a:r>
          </a:p>
        </p:txBody>
      </p:sp>
      <p:sp>
        <p:nvSpPr>
          <p:cNvPr id="5" name="TextBox 4">
            <a:extLst>
              <a:ext uri="{FF2B5EF4-FFF2-40B4-BE49-F238E27FC236}">
                <a16:creationId xmlns:a16="http://schemas.microsoft.com/office/drawing/2014/main" id="{A0D180FE-095B-0B07-5C66-5DA3B621D923}"/>
              </a:ext>
            </a:extLst>
          </p:cNvPr>
          <p:cNvSpPr txBox="1"/>
          <p:nvPr/>
        </p:nvSpPr>
        <p:spPr>
          <a:xfrm>
            <a:off x="618565" y="860610"/>
            <a:ext cx="7871011" cy="1188530"/>
          </a:xfrm>
          <a:prstGeom prst="rect">
            <a:avLst/>
          </a:prstGeom>
          <a:noFill/>
        </p:spPr>
        <p:txBody>
          <a:bodyPr wrap="square">
            <a:spAutoFit/>
          </a:bodyPr>
          <a:lstStyle/>
          <a:p>
            <a:pPr marL="0" marR="0" algn="ctr">
              <a:lnSpc>
                <a:spcPct val="115000"/>
              </a:lnSpc>
              <a:spcAft>
                <a:spcPts val="10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The mountain towers over                       the </a:t>
            </a:r>
            <a:r>
              <a:rPr lang="en-US" sz="3200" b="1" dirty="0">
                <a:effectLst/>
                <a:latin typeface="Arial" panose="020B0604020202020204" pitchFamily="34" charset="0"/>
                <a:ea typeface="Calibri" panose="020F0502020204030204" pitchFamily="34" charset="0"/>
                <a:cs typeface="Times New Roman" panose="02020603050405020304" pitchFamily="18" charset="0"/>
              </a:rPr>
              <a:t>V</a:t>
            </a:r>
            <a:r>
              <a:rPr lang="en-US" sz="3200" b="1" u="sng" dirty="0">
                <a:effectLst/>
                <a:latin typeface="Arial" panose="020B0604020202020204" pitchFamily="34" charset="0"/>
                <a:ea typeface="Calibri" panose="020F0502020204030204" pitchFamily="34" charset="0"/>
                <a:cs typeface="Times New Roman" panose="02020603050405020304" pitchFamily="18" charset="0"/>
              </a:rPr>
              <a:t>alley of death</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C34D6E1-6EA7-5050-754E-FE723094DDE3}"/>
              </a:ext>
            </a:extLst>
          </p:cNvPr>
          <p:cNvSpPr txBox="1"/>
          <p:nvPr/>
        </p:nvSpPr>
        <p:spPr>
          <a:xfrm>
            <a:off x="564779" y="2163739"/>
            <a:ext cx="8139953" cy="4462760"/>
          </a:xfrm>
          <a:prstGeom prst="rect">
            <a:avLst/>
          </a:prstGeom>
          <a:noFill/>
          <a:ln w="38100">
            <a:solidFill>
              <a:srgbClr val="C00000"/>
            </a:solidFill>
          </a:ln>
        </p:spPr>
        <p:txBody>
          <a:bodyPr wrap="square">
            <a:spAutoFit/>
          </a:bodyPr>
          <a:lstStyle/>
          <a:p>
            <a:r>
              <a:rPr lang="en-US" sz="2400" b="1" dirty="0"/>
              <a:t>1Cor. 15:51 </a:t>
            </a:r>
            <a:r>
              <a:rPr lang="en-US" sz="2000" dirty="0"/>
              <a:t>Behold, I tell you a mystery: We shall not all sleep, but we shall all be changed--</a:t>
            </a:r>
          </a:p>
          <a:p>
            <a:r>
              <a:rPr lang="en-US" sz="2000" dirty="0"/>
              <a:t> 52 in a moment, in the twinkling of an eye, at the last trumpet. For the trumpet will sound, and the dead will be raised incorruptible, and we shall be changed.</a:t>
            </a:r>
          </a:p>
          <a:p>
            <a:r>
              <a:rPr lang="en-US" sz="2000" dirty="0"/>
              <a:t> 53 For this corruptible must put on incorruption, and this mortal must put on immortality.</a:t>
            </a:r>
          </a:p>
          <a:p>
            <a:r>
              <a:rPr lang="en-US" sz="2000" dirty="0"/>
              <a:t> 54 So when this corruptible has put on incorruption, and this mortal has put on immortality, then shall be brought to pass the saying that is written: "Death is swallowed up in victory."</a:t>
            </a:r>
          </a:p>
          <a:p>
            <a:r>
              <a:rPr lang="en-US" sz="2000" dirty="0"/>
              <a:t> 55 "O Death, where is your sting? O Hades, where is your victory?"</a:t>
            </a:r>
          </a:p>
          <a:p>
            <a:r>
              <a:rPr lang="en-US" sz="2000" dirty="0"/>
              <a:t> 56 The sting of death is sin, and the strength of sin is the law.</a:t>
            </a:r>
          </a:p>
          <a:p>
            <a:r>
              <a:rPr lang="en-US" sz="2000" dirty="0"/>
              <a:t> 57 But thanks be to God, who gives us the victory through our Lord Jesus Christ.</a:t>
            </a:r>
          </a:p>
        </p:txBody>
      </p:sp>
    </p:spTree>
    <p:extLst>
      <p:ext uri="{BB962C8B-B14F-4D97-AF65-F5344CB8AC3E}">
        <p14:creationId xmlns:p14="http://schemas.microsoft.com/office/powerpoint/2010/main" val="260394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219256-527A-C47D-3A59-FBC710BA0DAC}"/>
            </a:ext>
          </a:extLst>
        </p:cNvPr>
        <p:cNvGrpSpPr/>
        <p:nvPr/>
      </p:nvGrpSpPr>
      <p:grpSpPr>
        <a:xfrm>
          <a:off x="0" y="0"/>
          <a:ext cx="0" cy="0"/>
          <a:chOff x="0" y="0"/>
          <a:chExt cx="0" cy="0"/>
        </a:xfrm>
      </p:grpSpPr>
      <p:pic>
        <p:nvPicPr>
          <p:cNvPr id="1026" name="Picture 2" descr="mountains, dark, clouds, valley, landscape HD Wallpaper">
            <a:extLst>
              <a:ext uri="{FF2B5EF4-FFF2-40B4-BE49-F238E27FC236}">
                <a16:creationId xmlns:a16="http://schemas.microsoft.com/office/drawing/2014/main" id="{684FD70A-8FBA-DB67-B43F-4C0296977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29" y="1174375"/>
            <a:ext cx="8365951" cy="4694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108DBA-6A55-6A0E-CDD2-A4F01FB3022F}"/>
              </a:ext>
            </a:extLst>
          </p:cNvPr>
          <p:cNvSpPr txBox="1"/>
          <p:nvPr/>
        </p:nvSpPr>
        <p:spPr>
          <a:xfrm>
            <a:off x="0" y="206190"/>
            <a:ext cx="9144000" cy="646331"/>
          </a:xfrm>
          <a:prstGeom prst="rect">
            <a:avLst/>
          </a:prstGeom>
          <a:noFill/>
        </p:spPr>
        <p:txBody>
          <a:bodyPr wrap="square" rtlCol="0">
            <a:spAutoFit/>
          </a:bodyPr>
          <a:lstStyle/>
          <a:p>
            <a:pPr algn="ctr"/>
            <a:r>
              <a:rPr lang="en-US" sz="3600" dirty="0">
                <a:solidFill>
                  <a:srgbClr val="FFFF00"/>
                </a:solidFill>
              </a:rPr>
              <a:t>The God Of The Mountain And The Valley</a:t>
            </a:r>
          </a:p>
        </p:txBody>
      </p:sp>
      <p:sp>
        <p:nvSpPr>
          <p:cNvPr id="4" name="TextBox 3">
            <a:extLst>
              <a:ext uri="{FF2B5EF4-FFF2-40B4-BE49-F238E27FC236}">
                <a16:creationId xmlns:a16="http://schemas.microsoft.com/office/drawing/2014/main" id="{C765E7EA-DBC9-9D59-FA19-41A05EE955F6}"/>
              </a:ext>
            </a:extLst>
          </p:cNvPr>
          <p:cNvSpPr txBox="1"/>
          <p:nvPr/>
        </p:nvSpPr>
        <p:spPr>
          <a:xfrm>
            <a:off x="0" y="5988424"/>
            <a:ext cx="9144000" cy="646331"/>
          </a:xfrm>
          <a:prstGeom prst="rect">
            <a:avLst/>
          </a:prstGeom>
          <a:noFill/>
        </p:spPr>
        <p:txBody>
          <a:bodyPr wrap="square" rtlCol="0">
            <a:spAutoFit/>
          </a:bodyPr>
          <a:lstStyle/>
          <a:p>
            <a:pPr algn="ctr"/>
            <a:r>
              <a:rPr lang="en-US" sz="3600" dirty="0">
                <a:solidFill>
                  <a:srgbClr val="FFFF00"/>
                </a:solidFill>
              </a:rPr>
              <a:t>Psalm 66:10-12</a:t>
            </a:r>
          </a:p>
        </p:txBody>
      </p:sp>
    </p:spTree>
    <p:extLst>
      <p:ext uri="{BB962C8B-B14F-4D97-AF65-F5344CB8AC3E}">
        <p14:creationId xmlns:p14="http://schemas.microsoft.com/office/powerpoint/2010/main" val="289065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143000" y="685800"/>
            <a:ext cx="6858000" cy="5486400"/>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A39129C6-BC46-B9D7-05CA-6D8B98965279}"/>
              </a:ext>
            </a:extLst>
          </p:cNvPr>
          <p:cNvSpPr txBox="1"/>
          <p:nvPr/>
        </p:nvSpPr>
        <p:spPr>
          <a:xfrm>
            <a:off x="1452283" y="950258"/>
            <a:ext cx="6275293" cy="5039200"/>
          </a:xfrm>
          <a:prstGeom prst="rect">
            <a:avLst/>
          </a:prstGeom>
          <a:noFill/>
          <a:ln w="38100">
            <a:noFill/>
          </a:ln>
        </p:spPr>
        <p:txBody>
          <a:bodyPr wrap="square">
            <a:spAutoFit/>
          </a:bodyPr>
          <a:lstStyle/>
          <a:p>
            <a:pPr>
              <a:lnSpc>
                <a:spcPct val="115000"/>
              </a:lnSpc>
              <a:spcAft>
                <a:spcPts val="1000"/>
              </a:spcAft>
            </a:pPr>
            <a:r>
              <a:rPr lang="en-US" sz="2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Psalm 66:10</a:t>
            </a:r>
            <a:r>
              <a:rPr lang="en-US" sz="26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US" sz="2600" dirty="0">
                <a:solidFill>
                  <a:prstClr val="black"/>
                </a:solidFill>
                <a:latin typeface="Arial" panose="020B0604020202020204" pitchFamily="34" charset="0"/>
                <a:ea typeface="Calibri" panose="020F0502020204030204" pitchFamily="34" charset="0"/>
                <a:cs typeface="Times New Roman" panose="02020603050405020304" pitchFamily="18" charset="0"/>
              </a:rPr>
              <a:t>For You, O </a:t>
            </a:r>
            <a:r>
              <a:rPr lang="en-US" sz="2600" u="sng" dirty="0">
                <a:solidFill>
                  <a:prstClr val="black"/>
                </a:solidFill>
                <a:latin typeface="Arial" panose="020B0604020202020204" pitchFamily="34" charset="0"/>
                <a:ea typeface="Calibri" panose="020F0502020204030204" pitchFamily="34" charset="0"/>
                <a:cs typeface="Times New Roman" panose="02020603050405020304" pitchFamily="18" charset="0"/>
              </a:rPr>
              <a:t>God,</a:t>
            </a:r>
            <a:r>
              <a:rPr lang="en-US" sz="2600" dirty="0">
                <a:solidFill>
                  <a:prstClr val="black"/>
                </a:solidFill>
                <a:latin typeface="Arial" panose="020B0604020202020204" pitchFamily="34" charset="0"/>
                <a:ea typeface="Calibri" panose="020F0502020204030204" pitchFamily="34" charset="0"/>
                <a:cs typeface="Times New Roman" panose="02020603050405020304" pitchFamily="18" charset="0"/>
              </a:rPr>
              <a:t> have </a:t>
            </a:r>
            <a:r>
              <a:rPr lang="en-US" sz="2600" b="1" u="sng" dirty="0">
                <a:solidFill>
                  <a:prstClr val="black"/>
                </a:solidFill>
                <a:latin typeface="Arial" panose="020B0604020202020204" pitchFamily="34" charset="0"/>
                <a:ea typeface="Calibri" panose="020F0502020204030204" pitchFamily="34" charset="0"/>
                <a:cs typeface="Times New Roman" panose="02020603050405020304" pitchFamily="18" charset="0"/>
              </a:rPr>
              <a:t>tested</a:t>
            </a:r>
            <a:r>
              <a:rPr lang="en-US" sz="2600" u="sng"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00" b="1" u="sng" dirty="0">
                <a:solidFill>
                  <a:prstClr val="black"/>
                </a:solidFill>
                <a:latin typeface="Arial" panose="020B0604020202020204" pitchFamily="34" charset="0"/>
                <a:ea typeface="Calibri" panose="020F0502020204030204" pitchFamily="34" charset="0"/>
                <a:cs typeface="Times New Roman" panose="02020603050405020304" pitchFamily="18" charset="0"/>
              </a:rPr>
              <a:t>us</a:t>
            </a:r>
            <a:r>
              <a:rPr lang="en-US" sz="2600" dirty="0">
                <a:solidFill>
                  <a:prstClr val="black"/>
                </a:solidFill>
                <a:latin typeface="Arial" panose="020B0604020202020204" pitchFamily="34" charset="0"/>
                <a:ea typeface="Calibri" panose="020F0502020204030204" pitchFamily="34" charset="0"/>
                <a:cs typeface="Times New Roman" panose="02020603050405020304" pitchFamily="18" charset="0"/>
              </a:rPr>
              <a:t>; You have </a:t>
            </a:r>
            <a:r>
              <a:rPr lang="en-US" sz="2600" b="1" u="sng" dirty="0">
                <a:solidFill>
                  <a:prstClr val="black"/>
                </a:solidFill>
                <a:latin typeface="Arial" panose="020B0604020202020204" pitchFamily="34" charset="0"/>
                <a:ea typeface="Calibri" panose="020F0502020204030204" pitchFamily="34" charset="0"/>
                <a:cs typeface="Times New Roman" panose="02020603050405020304" pitchFamily="18" charset="0"/>
              </a:rPr>
              <a:t>refined us</a:t>
            </a:r>
            <a:r>
              <a:rPr lang="en-US" sz="2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00" dirty="0">
                <a:solidFill>
                  <a:prstClr val="black"/>
                </a:solidFill>
                <a:latin typeface="Arial" panose="020B0604020202020204" pitchFamily="34" charset="0"/>
                <a:ea typeface="Calibri" panose="020F0502020204030204" pitchFamily="34" charset="0"/>
                <a:cs typeface="Times New Roman" panose="02020603050405020304" pitchFamily="18" charset="0"/>
              </a:rPr>
              <a:t>as silver is refined.</a:t>
            </a:r>
            <a:endParaRPr lang="en-US" sz="2600" dirty="0">
              <a:solidFill>
                <a:prstClr val="black"/>
              </a:solidFill>
              <a:ea typeface="Calibri" panose="020F0502020204030204" pitchFamily="34" charset="0"/>
              <a:cs typeface="Times New Roman" panose="02020603050405020304" pitchFamily="18" charset="0"/>
            </a:endParaRPr>
          </a:p>
          <a:p>
            <a:pPr>
              <a:lnSpc>
                <a:spcPct val="115000"/>
              </a:lnSpc>
              <a:spcAft>
                <a:spcPts val="1000"/>
              </a:spcAft>
            </a:pPr>
            <a:r>
              <a:rPr lang="en-US" sz="2600" dirty="0">
                <a:solidFill>
                  <a:prstClr val="black"/>
                </a:solidFill>
                <a:latin typeface="Arial" panose="020B0604020202020204" pitchFamily="34" charset="0"/>
                <a:ea typeface="Calibri" panose="020F0502020204030204" pitchFamily="34" charset="0"/>
                <a:cs typeface="Times New Roman" panose="02020603050405020304" pitchFamily="18" charset="0"/>
              </a:rPr>
              <a:t>11 You brought us into </a:t>
            </a:r>
            <a:r>
              <a:rPr lang="en-US" sz="2600" b="1" u="sng" dirty="0">
                <a:solidFill>
                  <a:prstClr val="black"/>
                </a:solidFill>
                <a:latin typeface="Arial" panose="020B0604020202020204" pitchFamily="34" charset="0"/>
                <a:ea typeface="Calibri" panose="020F0502020204030204" pitchFamily="34" charset="0"/>
                <a:cs typeface="Times New Roman" panose="02020603050405020304" pitchFamily="18" charset="0"/>
              </a:rPr>
              <a:t>the net</a:t>
            </a:r>
            <a:r>
              <a:rPr lang="en-US" sz="2600" dirty="0">
                <a:solidFill>
                  <a:prstClr val="black"/>
                </a:solidFill>
                <a:latin typeface="Arial" panose="020B0604020202020204" pitchFamily="34" charset="0"/>
                <a:ea typeface="Calibri" panose="020F0502020204030204" pitchFamily="34" charset="0"/>
                <a:cs typeface="Times New Roman" panose="02020603050405020304" pitchFamily="18" charset="0"/>
              </a:rPr>
              <a:t>; You </a:t>
            </a:r>
            <a:r>
              <a:rPr lang="en-US" sz="2600" b="1" u="sng" dirty="0">
                <a:solidFill>
                  <a:prstClr val="black"/>
                </a:solidFill>
                <a:latin typeface="Arial" panose="020B0604020202020204" pitchFamily="34" charset="0"/>
                <a:ea typeface="Calibri" panose="020F0502020204030204" pitchFamily="34" charset="0"/>
                <a:cs typeface="Times New Roman" panose="02020603050405020304" pitchFamily="18" charset="0"/>
              </a:rPr>
              <a:t>laid affliction on our backs</a:t>
            </a:r>
            <a:r>
              <a:rPr lang="en-US" sz="2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2600" dirty="0">
              <a:solidFill>
                <a:prstClr val="black"/>
              </a:solidFill>
              <a:ea typeface="Calibri" panose="020F0502020204030204" pitchFamily="34" charset="0"/>
              <a:cs typeface="Times New Roman" panose="02020603050405020304" pitchFamily="18" charset="0"/>
            </a:endParaRPr>
          </a:p>
          <a:p>
            <a:pPr>
              <a:lnSpc>
                <a:spcPct val="115000"/>
              </a:lnSpc>
              <a:spcAft>
                <a:spcPts val="1000"/>
              </a:spcAft>
            </a:pPr>
            <a:r>
              <a:rPr lang="en-US" sz="2600" dirty="0">
                <a:solidFill>
                  <a:prstClr val="black"/>
                </a:solidFill>
                <a:latin typeface="Arial" panose="020B0604020202020204" pitchFamily="34" charset="0"/>
                <a:ea typeface="Calibri" panose="020F0502020204030204" pitchFamily="34" charset="0"/>
                <a:cs typeface="Times New Roman" panose="02020603050405020304" pitchFamily="18" charset="0"/>
              </a:rPr>
              <a:t>12 You have caused </a:t>
            </a:r>
            <a:r>
              <a:rPr lang="en-US" sz="2600" b="1" u="sng" dirty="0">
                <a:solidFill>
                  <a:prstClr val="black"/>
                </a:solidFill>
                <a:latin typeface="Arial" panose="020B0604020202020204" pitchFamily="34" charset="0"/>
                <a:ea typeface="Calibri" panose="020F0502020204030204" pitchFamily="34" charset="0"/>
                <a:cs typeface="Times New Roman" panose="02020603050405020304" pitchFamily="18" charset="0"/>
              </a:rPr>
              <a:t>men to ride over our heads</a:t>
            </a:r>
            <a:r>
              <a:rPr lang="en-US" sz="2600" dirty="0">
                <a:solidFill>
                  <a:prstClr val="black"/>
                </a:solidFill>
                <a:latin typeface="Arial" panose="020B0604020202020204" pitchFamily="34" charset="0"/>
                <a:ea typeface="Calibri" panose="020F0502020204030204" pitchFamily="34" charset="0"/>
                <a:cs typeface="Times New Roman" panose="02020603050405020304" pitchFamily="18" charset="0"/>
              </a:rPr>
              <a:t>; We </a:t>
            </a:r>
            <a:r>
              <a:rPr lang="en-US" sz="2600" b="1" u="sng" dirty="0">
                <a:solidFill>
                  <a:prstClr val="black"/>
                </a:solidFill>
                <a:latin typeface="Arial" panose="020B0604020202020204" pitchFamily="34" charset="0"/>
                <a:ea typeface="Calibri" panose="020F0502020204030204" pitchFamily="34" charset="0"/>
                <a:cs typeface="Times New Roman" panose="02020603050405020304" pitchFamily="18" charset="0"/>
              </a:rPr>
              <a:t>went through fire</a:t>
            </a:r>
            <a:r>
              <a:rPr lang="en-US" sz="2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00" b="1" u="sng" dirty="0">
                <a:solidFill>
                  <a:prstClr val="black"/>
                </a:solidFill>
                <a:latin typeface="Arial" panose="020B0604020202020204" pitchFamily="34" charset="0"/>
                <a:ea typeface="Calibri" panose="020F0502020204030204" pitchFamily="34" charset="0"/>
                <a:cs typeface="Times New Roman" panose="02020603050405020304" pitchFamily="18" charset="0"/>
              </a:rPr>
              <a:t>and through water</a:t>
            </a:r>
            <a:r>
              <a:rPr lang="en-US" sz="2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600" b="1" dirty="0">
              <a:solidFill>
                <a:prstClr val="black"/>
              </a:solidFill>
              <a:ea typeface="Calibri" panose="020F0502020204030204" pitchFamily="34" charset="0"/>
              <a:cs typeface="Times New Roman" panose="02020603050405020304" pitchFamily="18" charset="0"/>
            </a:endParaRPr>
          </a:p>
          <a:p>
            <a:pPr>
              <a:lnSpc>
                <a:spcPct val="115000"/>
              </a:lnSpc>
              <a:spcAft>
                <a:spcPts val="1000"/>
              </a:spcAft>
            </a:pPr>
            <a:r>
              <a:rPr lang="en-US" sz="2600" b="1" dirty="0">
                <a:solidFill>
                  <a:prstClr val="black"/>
                </a:solidFill>
                <a:latin typeface="Arial" panose="020B0604020202020204" pitchFamily="34" charset="0"/>
                <a:ea typeface="Calibri" panose="020F0502020204030204" pitchFamily="34" charset="0"/>
                <a:cs typeface="Arial" panose="020B0604020202020204" pitchFamily="34" charset="0"/>
              </a:rPr>
              <a:t>But You brought us out                        to rich fulfillment.</a:t>
            </a:r>
          </a:p>
        </p:txBody>
      </p:sp>
    </p:spTree>
    <p:extLst>
      <p:ext uri="{BB962C8B-B14F-4D97-AF65-F5344CB8AC3E}">
        <p14:creationId xmlns:p14="http://schemas.microsoft.com/office/powerpoint/2010/main" val="670004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9A1E215-33B3-EECC-E477-3FB46284E8F3}"/>
            </a:ext>
          </a:extLst>
        </p:cNvPr>
        <p:cNvGrpSpPr/>
        <p:nvPr/>
      </p:nvGrpSpPr>
      <p:grpSpPr>
        <a:xfrm>
          <a:off x="0" y="0"/>
          <a:ext cx="0" cy="0"/>
          <a:chOff x="0" y="0"/>
          <a:chExt cx="0" cy="0"/>
        </a:xfrm>
      </p:grpSpPr>
      <p:pic>
        <p:nvPicPr>
          <p:cNvPr id="1026" name="Picture 2" descr="mountains, dark, clouds, valley, landscape HD Wallpaper">
            <a:extLst>
              <a:ext uri="{FF2B5EF4-FFF2-40B4-BE49-F238E27FC236}">
                <a16:creationId xmlns:a16="http://schemas.microsoft.com/office/drawing/2014/main" id="{DFC82BEC-42F4-A8EB-7D8A-78DF44B29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29" y="1174375"/>
            <a:ext cx="8365951" cy="4694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FBD7D9-7872-5B1C-D499-BAB6A4B8394A}"/>
              </a:ext>
            </a:extLst>
          </p:cNvPr>
          <p:cNvSpPr txBox="1"/>
          <p:nvPr/>
        </p:nvSpPr>
        <p:spPr>
          <a:xfrm>
            <a:off x="0" y="206190"/>
            <a:ext cx="9144000" cy="646331"/>
          </a:xfrm>
          <a:prstGeom prst="rect">
            <a:avLst/>
          </a:prstGeom>
          <a:noFill/>
        </p:spPr>
        <p:txBody>
          <a:bodyPr wrap="square" rtlCol="0">
            <a:spAutoFit/>
          </a:bodyPr>
          <a:lstStyle/>
          <a:p>
            <a:pPr algn="ctr"/>
            <a:r>
              <a:rPr lang="en-US" sz="3600" dirty="0">
                <a:solidFill>
                  <a:srgbClr val="FFFF00"/>
                </a:solidFill>
              </a:rPr>
              <a:t>The God Of The Mountain And The Valley</a:t>
            </a:r>
          </a:p>
        </p:txBody>
      </p:sp>
      <p:sp>
        <p:nvSpPr>
          <p:cNvPr id="4" name="TextBox 3">
            <a:extLst>
              <a:ext uri="{FF2B5EF4-FFF2-40B4-BE49-F238E27FC236}">
                <a16:creationId xmlns:a16="http://schemas.microsoft.com/office/drawing/2014/main" id="{CC32DBB1-0200-A132-ADB1-42AC76AEC2E5}"/>
              </a:ext>
            </a:extLst>
          </p:cNvPr>
          <p:cNvSpPr txBox="1"/>
          <p:nvPr/>
        </p:nvSpPr>
        <p:spPr>
          <a:xfrm>
            <a:off x="0" y="5988424"/>
            <a:ext cx="9144000" cy="646331"/>
          </a:xfrm>
          <a:prstGeom prst="rect">
            <a:avLst/>
          </a:prstGeom>
          <a:noFill/>
        </p:spPr>
        <p:txBody>
          <a:bodyPr wrap="square" rtlCol="0">
            <a:spAutoFit/>
          </a:bodyPr>
          <a:lstStyle/>
          <a:p>
            <a:pPr algn="ctr"/>
            <a:r>
              <a:rPr lang="en-US" sz="3600" dirty="0">
                <a:solidFill>
                  <a:srgbClr val="FFFF00"/>
                </a:solidFill>
              </a:rPr>
              <a:t>Psalm 66:10-12</a:t>
            </a:r>
          </a:p>
        </p:txBody>
      </p:sp>
    </p:spTree>
    <p:extLst>
      <p:ext uri="{BB962C8B-B14F-4D97-AF65-F5344CB8AC3E}">
        <p14:creationId xmlns:p14="http://schemas.microsoft.com/office/powerpoint/2010/main" val="2268349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AE27A-84E1-549F-39B1-2414CA05DF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D1E959-F655-76C2-4127-8DEC40D93355}"/>
              </a:ext>
            </a:extLst>
          </p:cNvPr>
          <p:cNvSpPr txBox="1"/>
          <p:nvPr/>
        </p:nvSpPr>
        <p:spPr>
          <a:xfrm>
            <a:off x="0" y="-8969"/>
            <a:ext cx="9144000" cy="646331"/>
          </a:xfrm>
          <a:prstGeom prst="rect">
            <a:avLst/>
          </a:prstGeom>
          <a:solidFill>
            <a:schemeClr val="tx1"/>
          </a:solidFill>
        </p:spPr>
        <p:txBody>
          <a:bodyPr wrap="square" rtlCol="0">
            <a:spAutoFit/>
          </a:bodyPr>
          <a:lstStyle/>
          <a:p>
            <a:pPr algn="ctr"/>
            <a:r>
              <a:rPr lang="en-US" sz="3600" dirty="0">
                <a:solidFill>
                  <a:schemeClr val="bg1"/>
                </a:solidFill>
              </a:rPr>
              <a:t>The God Of The Mountain And The Valley</a:t>
            </a:r>
          </a:p>
        </p:txBody>
      </p:sp>
      <p:sp>
        <p:nvSpPr>
          <p:cNvPr id="9" name="TextBox 8">
            <a:extLst>
              <a:ext uri="{FF2B5EF4-FFF2-40B4-BE49-F238E27FC236}">
                <a16:creationId xmlns:a16="http://schemas.microsoft.com/office/drawing/2014/main" id="{C041DB9C-04D3-3CEE-93C7-15EF426B658D}"/>
              </a:ext>
            </a:extLst>
          </p:cNvPr>
          <p:cNvSpPr txBox="1"/>
          <p:nvPr/>
        </p:nvSpPr>
        <p:spPr>
          <a:xfrm>
            <a:off x="582706" y="1228165"/>
            <a:ext cx="8139953" cy="5016758"/>
          </a:xfrm>
          <a:prstGeom prst="rect">
            <a:avLst/>
          </a:prstGeom>
          <a:noFill/>
        </p:spPr>
        <p:txBody>
          <a:bodyPr wrap="square">
            <a:spAutoFit/>
          </a:bodyPr>
          <a:lstStyle/>
          <a:p>
            <a:pPr marR="0" lvl="0"/>
            <a:r>
              <a:rPr lang="en-US" sz="3200" dirty="0">
                <a:effectLst/>
                <a:latin typeface="Arial" panose="020B0604020202020204" pitchFamily="34" charset="0"/>
                <a:ea typeface="Calibri" panose="020F0502020204030204" pitchFamily="34" charset="0"/>
                <a:cs typeface="Times New Roman" panose="02020603050405020304" pitchFamily="18" charset="0"/>
              </a:rPr>
              <a:t>Life is a series of mountain top experiences and valley experiences.</a:t>
            </a:r>
          </a:p>
          <a:p>
            <a:pPr marR="0" lvl="0"/>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r>
              <a:rPr lang="en-US" sz="3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You cannot enjoy a mountain top experience unless you have gone through a valley experience</a:t>
            </a:r>
            <a:r>
              <a:rPr lang="en-US" sz="3200"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marR="0" lvl="0"/>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Aft>
                <a:spcPts val="1000"/>
              </a:spcAft>
            </a:pP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We need to remind ourselves that we are just passing through a valley experience </a:t>
            </a:r>
            <a:r>
              <a:rPr lang="en-US" sz="3200"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and never make it our home or lifestyle</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99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C984B-B93A-AF6F-A295-8BE088FEB5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8FD4396-39F8-4A2D-3D2F-E47A295A0FD1}"/>
              </a:ext>
            </a:extLst>
          </p:cNvPr>
          <p:cNvSpPr txBox="1"/>
          <p:nvPr/>
        </p:nvSpPr>
        <p:spPr>
          <a:xfrm>
            <a:off x="0" y="-8969"/>
            <a:ext cx="9144000" cy="646331"/>
          </a:xfrm>
          <a:prstGeom prst="rect">
            <a:avLst/>
          </a:prstGeom>
          <a:solidFill>
            <a:schemeClr val="tx1"/>
          </a:solidFill>
        </p:spPr>
        <p:txBody>
          <a:bodyPr wrap="square" rtlCol="0">
            <a:spAutoFit/>
          </a:bodyPr>
          <a:lstStyle/>
          <a:p>
            <a:pPr algn="ctr"/>
            <a:r>
              <a:rPr lang="en-US" sz="3600" dirty="0">
                <a:solidFill>
                  <a:schemeClr val="bg1"/>
                </a:solidFill>
              </a:rPr>
              <a:t>The God Of The Mountain And The Valley</a:t>
            </a:r>
          </a:p>
        </p:txBody>
      </p:sp>
      <p:sp>
        <p:nvSpPr>
          <p:cNvPr id="6" name="TextBox 5">
            <a:extLst>
              <a:ext uri="{FF2B5EF4-FFF2-40B4-BE49-F238E27FC236}">
                <a16:creationId xmlns:a16="http://schemas.microsoft.com/office/drawing/2014/main" id="{36DC2FC8-C683-6948-942C-4459BE7C02C1}"/>
              </a:ext>
            </a:extLst>
          </p:cNvPr>
          <p:cNvSpPr txBox="1"/>
          <p:nvPr/>
        </p:nvSpPr>
        <p:spPr>
          <a:xfrm>
            <a:off x="564776" y="2056991"/>
            <a:ext cx="8247529" cy="4582152"/>
          </a:xfrm>
          <a:prstGeom prst="rect">
            <a:avLst/>
          </a:prstGeom>
          <a:noFill/>
          <a:ln w="38100">
            <a:solidFill>
              <a:srgbClr val="C00000"/>
            </a:solidFill>
          </a:ln>
        </p:spPr>
        <p:txBody>
          <a:bodyPr wrap="square">
            <a:spAutoFit/>
          </a:bodyPr>
          <a:lstStyle/>
          <a:p>
            <a:pPr marL="0" marR="0">
              <a:lnSpc>
                <a:spcPct val="115000"/>
              </a:lnSpc>
              <a:spcAft>
                <a:spcPts val="1000"/>
              </a:spcAft>
              <a:buNone/>
            </a:pPr>
            <a:r>
              <a:rPr lang="en-US" sz="3200" b="1" dirty="0">
                <a:effectLst/>
                <a:latin typeface="Arial" panose="020B0604020202020204" pitchFamily="34" charset="0"/>
                <a:ea typeface="Calibri" panose="020F0502020204030204" pitchFamily="34" charset="0"/>
                <a:cs typeface="Times New Roman" panose="02020603050405020304" pitchFamily="18" charset="0"/>
              </a:rPr>
              <a:t>Joshua 24:14-15</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"Now therefore, fear the LORD, serve Him in sincerity and in truth, and put away the gods which your fathers served on the other side of the River and in Egypt. Serve the LORD!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15 "And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3B19E15-0C57-3B39-168C-CB42AD37BF33}"/>
              </a:ext>
            </a:extLst>
          </p:cNvPr>
          <p:cNvSpPr txBox="1"/>
          <p:nvPr/>
        </p:nvSpPr>
        <p:spPr>
          <a:xfrm>
            <a:off x="0" y="1009673"/>
            <a:ext cx="9144000" cy="758606"/>
          </a:xfrm>
          <a:prstGeom prst="rect">
            <a:avLst/>
          </a:prstGeom>
          <a:noFill/>
        </p:spPr>
        <p:txBody>
          <a:bodyPr wrap="square">
            <a:spAutoFit/>
          </a:bodyPr>
          <a:lstStyle/>
          <a:p>
            <a:pPr marL="0" marR="0" algn="ctr">
              <a:lnSpc>
                <a:spcPct val="115000"/>
              </a:lnSpc>
              <a:spcAft>
                <a:spcPts val="1000"/>
              </a:spcAft>
              <a:buNone/>
            </a:pPr>
            <a:r>
              <a:rPr lang="en-US" sz="4000" dirty="0">
                <a:effectLst/>
                <a:latin typeface="Arial Black" panose="020B0A04020102020204" pitchFamily="34" charset="0"/>
                <a:ea typeface="Calibri" panose="020F0502020204030204" pitchFamily="34" charset="0"/>
                <a:cs typeface="Arial" panose="020B0604020202020204" pitchFamily="34" charset="0"/>
              </a:rPr>
              <a:t>1. The Valley of Decision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23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F0137-C419-93A6-9AC1-2F2775AA6BB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A90632-C296-71F5-488F-CCE288D7B27C}"/>
              </a:ext>
            </a:extLst>
          </p:cNvPr>
          <p:cNvSpPr txBox="1"/>
          <p:nvPr/>
        </p:nvSpPr>
        <p:spPr>
          <a:xfrm>
            <a:off x="0" y="-8969"/>
            <a:ext cx="9144000" cy="646331"/>
          </a:xfrm>
          <a:prstGeom prst="rect">
            <a:avLst/>
          </a:prstGeom>
          <a:solidFill>
            <a:schemeClr val="tx1"/>
          </a:solidFill>
        </p:spPr>
        <p:txBody>
          <a:bodyPr wrap="square" rtlCol="0">
            <a:spAutoFit/>
          </a:bodyPr>
          <a:lstStyle/>
          <a:p>
            <a:pPr algn="ctr"/>
            <a:r>
              <a:rPr lang="en-US" sz="3600" dirty="0">
                <a:solidFill>
                  <a:schemeClr val="bg1"/>
                </a:solidFill>
              </a:rPr>
              <a:t>The God Of The Mountain And The Valley</a:t>
            </a:r>
          </a:p>
        </p:txBody>
      </p:sp>
      <p:sp>
        <p:nvSpPr>
          <p:cNvPr id="4" name="TextBox 3">
            <a:extLst>
              <a:ext uri="{FF2B5EF4-FFF2-40B4-BE49-F238E27FC236}">
                <a16:creationId xmlns:a16="http://schemas.microsoft.com/office/drawing/2014/main" id="{5E8D24A3-4F32-A0DC-7300-4EA9775D8ECA}"/>
              </a:ext>
            </a:extLst>
          </p:cNvPr>
          <p:cNvSpPr txBox="1"/>
          <p:nvPr/>
        </p:nvSpPr>
        <p:spPr>
          <a:xfrm>
            <a:off x="959223" y="2886635"/>
            <a:ext cx="7360024" cy="1962653"/>
          </a:xfrm>
          <a:prstGeom prst="rect">
            <a:avLst/>
          </a:prstGeom>
          <a:noFill/>
          <a:ln w="38100">
            <a:solidFill>
              <a:srgbClr val="C00000"/>
            </a:solidFill>
          </a:ln>
        </p:spPr>
        <p:txBody>
          <a:bodyPr wrap="square">
            <a:spAutoFit/>
          </a:bodyPr>
          <a:lstStyle/>
          <a:p>
            <a:pPr marL="0" marR="0">
              <a:lnSpc>
                <a:spcPct val="115000"/>
              </a:lnSpc>
              <a:spcAft>
                <a:spcPts val="100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Proverbs 18:14 </a:t>
            </a:r>
            <a:r>
              <a:rPr lang="en-US" sz="3600" dirty="0">
                <a:effectLst/>
                <a:latin typeface="Arial" panose="020B0604020202020204" pitchFamily="34" charset="0"/>
                <a:ea typeface="Calibri" panose="020F0502020204030204" pitchFamily="34" charset="0"/>
                <a:cs typeface="Times New Roman" panose="02020603050405020304" pitchFamily="18" charset="0"/>
              </a:rPr>
              <a:t>The spirit of a man will sustain him in sickness, But who can bear a broken spirit?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0D0CE4E-BFEB-9785-034A-AAB779F741E1}"/>
              </a:ext>
            </a:extLst>
          </p:cNvPr>
          <p:cNvSpPr txBox="1"/>
          <p:nvPr/>
        </p:nvSpPr>
        <p:spPr>
          <a:xfrm>
            <a:off x="0" y="1036565"/>
            <a:ext cx="9144000" cy="758606"/>
          </a:xfrm>
          <a:prstGeom prst="rect">
            <a:avLst/>
          </a:prstGeom>
          <a:noFill/>
        </p:spPr>
        <p:txBody>
          <a:bodyPr wrap="square">
            <a:spAutoFit/>
          </a:bodyPr>
          <a:lstStyle/>
          <a:p>
            <a:pPr marL="0" marR="0" algn="ctr">
              <a:lnSpc>
                <a:spcPct val="115000"/>
              </a:lnSpc>
              <a:spcAft>
                <a:spcPts val="1000"/>
              </a:spcAft>
              <a:buNone/>
            </a:pPr>
            <a:r>
              <a:rPr lang="en-US" sz="4000" dirty="0">
                <a:effectLst/>
                <a:latin typeface="Arial Black" panose="020B0A04020102020204" pitchFamily="34" charset="0"/>
                <a:ea typeface="Calibri" panose="020F0502020204030204" pitchFamily="34" charset="0"/>
                <a:cs typeface="Arial" panose="020B0604020202020204" pitchFamily="34" charset="0"/>
              </a:rPr>
              <a:t>2. The Valley of Depression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384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1AC2B-8A10-FDD7-F46B-172DF5F449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3C6D87-DF96-10A2-580A-B84C0B0080F4}"/>
              </a:ext>
            </a:extLst>
          </p:cNvPr>
          <p:cNvSpPr txBox="1"/>
          <p:nvPr/>
        </p:nvSpPr>
        <p:spPr>
          <a:xfrm>
            <a:off x="0" y="-8969"/>
            <a:ext cx="9144000" cy="646331"/>
          </a:xfrm>
          <a:prstGeom prst="rect">
            <a:avLst/>
          </a:prstGeom>
          <a:solidFill>
            <a:schemeClr val="tx1"/>
          </a:solidFill>
        </p:spPr>
        <p:txBody>
          <a:bodyPr wrap="square" rtlCol="0">
            <a:spAutoFit/>
          </a:bodyPr>
          <a:lstStyle/>
          <a:p>
            <a:pPr algn="ctr"/>
            <a:r>
              <a:rPr lang="en-US" sz="3600" dirty="0">
                <a:solidFill>
                  <a:schemeClr val="bg1"/>
                </a:solidFill>
              </a:rPr>
              <a:t>The God Of The Mountain And The Valley</a:t>
            </a:r>
          </a:p>
        </p:txBody>
      </p:sp>
      <p:sp>
        <p:nvSpPr>
          <p:cNvPr id="4" name="TextBox 3">
            <a:extLst>
              <a:ext uri="{FF2B5EF4-FFF2-40B4-BE49-F238E27FC236}">
                <a16:creationId xmlns:a16="http://schemas.microsoft.com/office/drawing/2014/main" id="{89516129-19F3-B20B-11C5-2895FA970BDA}"/>
              </a:ext>
            </a:extLst>
          </p:cNvPr>
          <p:cNvSpPr txBox="1"/>
          <p:nvPr/>
        </p:nvSpPr>
        <p:spPr>
          <a:xfrm>
            <a:off x="1174377" y="2384612"/>
            <a:ext cx="6938682" cy="1962653"/>
          </a:xfrm>
          <a:prstGeom prst="rect">
            <a:avLst/>
          </a:prstGeom>
          <a:noFill/>
          <a:ln w="38100">
            <a:solidFill>
              <a:srgbClr val="C00000"/>
            </a:solidFill>
          </a:ln>
        </p:spPr>
        <p:txBody>
          <a:bodyPr wrap="square">
            <a:spAutoFit/>
          </a:bodyPr>
          <a:lstStyle/>
          <a:p>
            <a:pPr marL="0" marR="0">
              <a:lnSpc>
                <a:spcPct val="115000"/>
              </a:lnSpc>
              <a:spcAft>
                <a:spcPts val="100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Hebrews 10:31</a:t>
            </a:r>
            <a:r>
              <a:rPr lang="en-US" sz="3600" dirty="0">
                <a:effectLst/>
                <a:latin typeface="Arial" panose="020B0604020202020204" pitchFamily="34" charset="0"/>
                <a:ea typeface="Calibri" panose="020F0502020204030204" pitchFamily="34" charset="0"/>
                <a:cs typeface="Times New Roman" panose="02020603050405020304" pitchFamily="18" charset="0"/>
              </a:rPr>
              <a:t> It is a fearful thing to fall into the hands of the living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D29BD3E-83DA-BAF2-AED8-353563DB676A}"/>
              </a:ext>
            </a:extLst>
          </p:cNvPr>
          <p:cNvSpPr txBox="1"/>
          <p:nvPr/>
        </p:nvSpPr>
        <p:spPr>
          <a:xfrm>
            <a:off x="0" y="1025052"/>
            <a:ext cx="9144000" cy="825226"/>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3.The Valley of Fear</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500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CCDC8-5C09-7629-4360-D9B56413C4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D9A6073-E25F-1589-6670-CE4505F0AD2F}"/>
              </a:ext>
            </a:extLst>
          </p:cNvPr>
          <p:cNvSpPr txBox="1"/>
          <p:nvPr/>
        </p:nvSpPr>
        <p:spPr>
          <a:xfrm>
            <a:off x="0" y="-8969"/>
            <a:ext cx="9144000" cy="646331"/>
          </a:xfrm>
          <a:prstGeom prst="rect">
            <a:avLst/>
          </a:prstGeom>
          <a:solidFill>
            <a:schemeClr val="tx1"/>
          </a:solidFill>
        </p:spPr>
        <p:txBody>
          <a:bodyPr wrap="square" rtlCol="0">
            <a:spAutoFit/>
          </a:bodyPr>
          <a:lstStyle/>
          <a:p>
            <a:pPr algn="ctr"/>
            <a:r>
              <a:rPr lang="en-US" sz="3600" dirty="0">
                <a:solidFill>
                  <a:schemeClr val="bg1"/>
                </a:solidFill>
              </a:rPr>
              <a:t>The God Of The Mountain And The Valley</a:t>
            </a:r>
          </a:p>
        </p:txBody>
      </p:sp>
      <p:sp>
        <p:nvSpPr>
          <p:cNvPr id="4" name="TextBox 3">
            <a:extLst>
              <a:ext uri="{FF2B5EF4-FFF2-40B4-BE49-F238E27FC236}">
                <a16:creationId xmlns:a16="http://schemas.microsoft.com/office/drawing/2014/main" id="{47D7F398-AFD3-BA4F-299A-053B990BE935}"/>
              </a:ext>
            </a:extLst>
          </p:cNvPr>
          <p:cNvSpPr txBox="1"/>
          <p:nvPr/>
        </p:nvSpPr>
        <p:spPr>
          <a:xfrm>
            <a:off x="896471" y="2515875"/>
            <a:ext cx="7530353" cy="1754839"/>
          </a:xfrm>
          <a:prstGeom prst="rect">
            <a:avLst/>
          </a:prstGeom>
          <a:noFill/>
          <a:ln w="38100">
            <a:solidFill>
              <a:srgbClr val="C00000"/>
            </a:solidFill>
          </a:ln>
        </p:spPr>
        <p:txBody>
          <a:bodyPr wrap="square">
            <a:spAutoFit/>
          </a:bodyPr>
          <a:lstStyle/>
          <a:p>
            <a:pPr marL="0" marR="0">
              <a:lnSpc>
                <a:spcPct val="115000"/>
              </a:lnSpc>
              <a:spcAft>
                <a:spcPts val="1000"/>
              </a:spcAft>
            </a:pPr>
            <a:r>
              <a:rPr lang="en-US" sz="3200" b="1" u="sng" dirty="0">
                <a:effectLst/>
                <a:latin typeface="Arial" panose="020B0604020202020204" pitchFamily="34" charset="0"/>
                <a:ea typeface="Calibri" panose="020F0502020204030204" pitchFamily="34" charset="0"/>
                <a:cs typeface="Times New Roman" panose="02020603050405020304" pitchFamily="18" charset="0"/>
              </a:rPr>
              <a:t>Hebrews 9:27</a:t>
            </a:r>
            <a:r>
              <a:rPr lang="en-US" sz="3200" dirty="0">
                <a:effectLst/>
                <a:latin typeface="Arial" panose="020B0604020202020204" pitchFamily="34" charset="0"/>
                <a:ea typeface="Calibri" panose="020F0502020204030204" pitchFamily="34" charset="0"/>
                <a:cs typeface="Times New Roman" panose="02020603050405020304" pitchFamily="18" charset="0"/>
              </a:rPr>
              <a:t> And as it is appointed for men to die once, but after this the judgment,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EEC84D5-D509-B1DE-DA1D-16DDBF23BA95}"/>
              </a:ext>
            </a:extLst>
          </p:cNvPr>
          <p:cNvSpPr txBox="1"/>
          <p:nvPr/>
        </p:nvSpPr>
        <p:spPr>
          <a:xfrm>
            <a:off x="0" y="1034017"/>
            <a:ext cx="9144000" cy="825226"/>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The Valley of Death.</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643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EE32B-61B3-7287-12D9-44AB8BBF420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2DD405-C6AE-F367-831C-A947DC5E8C7F}"/>
              </a:ext>
            </a:extLst>
          </p:cNvPr>
          <p:cNvSpPr txBox="1"/>
          <p:nvPr/>
        </p:nvSpPr>
        <p:spPr>
          <a:xfrm>
            <a:off x="0" y="-8969"/>
            <a:ext cx="9144000" cy="646331"/>
          </a:xfrm>
          <a:prstGeom prst="rect">
            <a:avLst/>
          </a:prstGeom>
          <a:solidFill>
            <a:schemeClr val="tx1"/>
          </a:solidFill>
        </p:spPr>
        <p:txBody>
          <a:bodyPr wrap="square" rtlCol="0">
            <a:spAutoFit/>
          </a:bodyPr>
          <a:lstStyle/>
          <a:p>
            <a:pPr algn="ctr"/>
            <a:r>
              <a:rPr lang="en-US" sz="3600" dirty="0">
                <a:solidFill>
                  <a:schemeClr val="bg1"/>
                </a:solidFill>
              </a:rPr>
              <a:t>The God Of The Mountain And The Valley</a:t>
            </a:r>
          </a:p>
        </p:txBody>
      </p:sp>
      <p:sp>
        <p:nvSpPr>
          <p:cNvPr id="4" name="TextBox 3">
            <a:extLst>
              <a:ext uri="{FF2B5EF4-FFF2-40B4-BE49-F238E27FC236}">
                <a16:creationId xmlns:a16="http://schemas.microsoft.com/office/drawing/2014/main" id="{E57B657C-B01D-1FE8-BAD5-AC9DCF4DB9E3}"/>
              </a:ext>
            </a:extLst>
          </p:cNvPr>
          <p:cNvSpPr txBox="1"/>
          <p:nvPr/>
        </p:nvSpPr>
        <p:spPr>
          <a:xfrm>
            <a:off x="394447" y="980146"/>
            <a:ext cx="8381999" cy="1446550"/>
          </a:xfrm>
          <a:prstGeom prst="rect">
            <a:avLst/>
          </a:prstGeom>
          <a:noFill/>
        </p:spPr>
        <p:txBody>
          <a:bodyPr wrap="square">
            <a:spAutoFit/>
          </a:bodyPr>
          <a:lstStyle/>
          <a:p>
            <a:pPr algn="ctr"/>
            <a:r>
              <a:rPr lang="en-US" sz="4400" dirty="0">
                <a:effectLst/>
                <a:latin typeface="Arial Black" panose="020B0A04020102020204" pitchFamily="34" charset="0"/>
                <a:ea typeface="Calibri" panose="020F0502020204030204" pitchFamily="34" charset="0"/>
                <a:cs typeface="Arial" panose="020B0604020202020204" pitchFamily="34" charset="0"/>
              </a:rPr>
              <a:t>The Mountain towers over the valleys.</a:t>
            </a:r>
            <a:r>
              <a:rPr lang="en-US" sz="4400" dirty="0">
                <a:effectLst/>
                <a:latin typeface="Arial" panose="020B0604020202020204" pitchFamily="34" charset="0"/>
                <a:ea typeface="Calibri" panose="020F0502020204030204" pitchFamily="34" charset="0"/>
              </a:rPr>
              <a:t> </a:t>
            </a:r>
            <a:endParaRPr lang="en-US" sz="4400" dirty="0"/>
          </a:p>
        </p:txBody>
      </p:sp>
      <p:sp>
        <p:nvSpPr>
          <p:cNvPr id="6" name="TextBox 5">
            <a:extLst>
              <a:ext uri="{FF2B5EF4-FFF2-40B4-BE49-F238E27FC236}">
                <a16:creationId xmlns:a16="http://schemas.microsoft.com/office/drawing/2014/main" id="{CABEBABD-4A89-5F83-11A4-6DE6E4111C9C}"/>
              </a:ext>
            </a:extLst>
          </p:cNvPr>
          <p:cNvSpPr txBox="1"/>
          <p:nvPr/>
        </p:nvSpPr>
        <p:spPr>
          <a:xfrm>
            <a:off x="277909" y="2554942"/>
            <a:ext cx="8381998" cy="4029180"/>
          </a:xfrm>
          <a:prstGeom prst="rect">
            <a:avLst/>
          </a:prstGeom>
          <a:noFill/>
          <a:ln w="38100">
            <a:solidFill>
              <a:srgbClr val="C00000"/>
            </a:solidFill>
          </a:ln>
        </p:spPr>
        <p:txBody>
          <a:bodyPr wrap="square">
            <a:spAutoFit/>
          </a:bodyPr>
          <a:lstStyle/>
          <a:p>
            <a:pPr marL="228600" marR="0">
              <a:lnSpc>
                <a:spcPct val="115000"/>
              </a:lnSpc>
              <a:spcAft>
                <a:spcPts val="100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Isaiah 2:2-3</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Now it shall come to pass in the latter days That the mountain of the LORD'S house Shall be established on the top of the mountains, And shall be exalted above the hills; And all nations shall flow to it. 3 Many people shall come and say, "Come, and let us go up to the mountain of the LORD, To the house of the God of Jacob; He will teach us His ways, And we shall walk in His paths." For out of Zion shall go forth the law, And the word of the LORD from Jerusalem.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797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288</TotalTime>
  <Words>1295</Words>
  <Application>Microsoft Office PowerPoint</Application>
  <PresentationFormat>On-screen Show (4:3)</PresentationFormat>
  <Paragraphs>76</Paragraphs>
  <Slides>14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Arial Black</vt:lpstr>
      <vt:lpstr>Arial Unicode MS</vt:lpstr>
      <vt:lpstr>Calibri</vt:lpstr>
      <vt:lpstr>Calibri Light</vt:lpstr>
      <vt:lpstr>Ink Free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4</cp:revision>
  <dcterms:created xsi:type="dcterms:W3CDTF">2025-05-27T15:25:39Z</dcterms:created>
  <dcterms:modified xsi:type="dcterms:W3CDTF">2025-05-31T18:48:43Z</dcterms:modified>
</cp:coreProperties>
</file>