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65" r:id="rId4"/>
    <p:sldId id="257" r:id="rId5"/>
    <p:sldId id="593" r:id="rId6"/>
    <p:sldId id="581" r:id="rId7"/>
    <p:sldId id="588" r:id="rId8"/>
    <p:sldId id="587" r:id="rId9"/>
    <p:sldId id="589" r:id="rId10"/>
    <p:sldId id="590" r:id="rId11"/>
    <p:sldId id="591" r:id="rId12"/>
    <p:sldId id="592" r:id="rId13"/>
    <p:sldId id="273" r:id="rId14"/>
    <p:sldId id="584" r:id="rId15"/>
    <p:sldId id="57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107" d="100"/>
          <a:sy n="107" d="100"/>
        </p:scale>
        <p:origin x="996"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C52FE9-007A-4F87-9AB6-543FF895F582}"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255DE-E2A2-4668-B8D6-D5F0392646DD}" type="slidenum">
              <a:rPr lang="en-US" smtClean="0"/>
              <a:t>‹#›</a:t>
            </a:fld>
            <a:endParaRPr lang="en-US"/>
          </a:p>
        </p:txBody>
      </p:sp>
    </p:spTree>
    <p:extLst>
      <p:ext uri="{BB962C8B-B14F-4D97-AF65-F5344CB8AC3E}">
        <p14:creationId xmlns:p14="http://schemas.microsoft.com/office/powerpoint/2010/main" val="38001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C52FE9-007A-4F87-9AB6-543FF895F582}"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255DE-E2A2-4668-B8D6-D5F0392646DD}" type="slidenum">
              <a:rPr lang="en-US" smtClean="0"/>
              <a:t>‹#›</a:t>
            </a:fld>
            <a:endParaRPr lang="en-US"/>
          </a:p>
        </p:txBody>
      </p:sp>
    </p:spTree>
    <p:extLst>
      <p:ext uri="{BB962C8B-B14F-4D97-AF65-F5344CB8AC3E}">
        <p14:creationId xmlns:p14="http://schemas.microsoft.com/office/powerpoint/2010/main" val="146294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C52FE9-007A-4F87-9AB6-543FF895F582}"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255DE-E2A2-4668-B8D6-D5F0392646DD}" type="slidenum">
              <a:rPr lang="en-US" smtClean="0"/>
              <a:t>‹#›</a:t>
            </a:fld>
            <a:endParaRPr lang="en-US"/>
          </a:p>
        </p:txBody>
      </p:sp>
    </p:spTree>
    <p:extLst>
      <p:ext uri="{BB962C8B-B14F-4D97-AF65-F5344CB8AC3E}">
        <p14:creationId xmlns:p14="http://schemas.microsoft.com/office/powerpoint/2010/main" val="2933904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786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5311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34042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4/19/2025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3990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4/19/2025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61382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4/19/2025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06245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4/19/2025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74517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6372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C52FE9-007A-4F87-9AB6-543FF895F582}"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255DE-E2A2-4668-B8D6-D5F0392646DD}" type="slidenum">
              <a:rPr lang="en-US" smtClean="0"/>
              <a:t>‹#›</a:t>
            </a:fld>
            <a:endParaRPr lang="en-US"/>
          </a:p>
        </p:txBody>
      </p:sp>
    </p:spTree>
    <p:extLst>
      <p:ext uri="{BB962C8B-B14F-4D97-AF65-F5344CB8AC3E}">
        <p14:creationId xmlns:p14="http://schemas.microsoft.com/office/powerpoint/2010/main" val="3438058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52044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06662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48197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09E0FB-58AE-47EA-A471-2EBF1A0926BA}"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E84EA-2F4A-4470-811C-139329465432}" type="slidenum">
              <a:rPr lang="en-US" smtClean="0"/>
              <a:t>‹#›</a:t>
            </a:fld>
            <a:endParaRPr lang="en-US"/>
          </a:p>
        </p:txBody>
      </p:sp>
    </p:spTree>
    <p:extLst>
      <p:ext uri="{BB962C8B-B14F-4D97-AF65-F5344CB8AC3E}">
        <p14:creationId xmlns:p14="http://schemas.microsoft.com/office/powerpoint/2010/main" val="1576718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9E0FB-58AE-47EA-A471-2EBF1A0926BA}"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E84EA-2F4A-4470-811C-139329465432}" type="slidenum">
              <a:rPr lang="en-US" smtClean="0"/>
              <a:t>‹#›</a:t>
            </a:fld>
            <a:endParaRPr lang="en-US"/>
          </a:p>
        </p:txBody>
      </p:sp>
    </p:spTree>
    <p:extLst>
      <p:ext uri="{BB962C8B-B14F-4D97-AF65-F5344CB8AC3E}">
        <p14:creationId xmlns:p14="http://schemas.microsoft.com/office/powerpoint/2010/main" val="3193490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9E0FB-58AE-47EA-A471-2EBF1A0926BA}"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E84EA-2F4A-4470-811C-139329465432}" type="slidenum">
              <a:rPr lang="en-US" smtClean="0"/>
              <a:t>‹#›</a:t>
            </a:fld>
            <a:endParaRPr lang="en-US"/>
          </a:p>
        </p:txBody>
      </p:sp>
    </p:spTree>
    <p:extLst>
      <p:ext uri="{BB962C8B-B14F-4D97-AF65-F5344CB8AC3E}">
        <p14:creationId xmlns:p14="http://schemas.microsoft.com/office/powerpoint/2010/main" val="1654244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09E0FB-58AE-47EA-A471-2EBF1A0926BA}"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E84EA-2F4A-4470-811C-139329465432}" type="slidenum">
              <a:rPr lang="en-US" smtClean="0"/>
              <a:t>‹#›</a:t>
            </a:fld>
            <a:endParaRPr lang="en-US"/>
          </a:p>
        </p:txBody>
      </p:sp>
    </p:spTree>
    <p:extLst>
      <p:ext uri="{BB962C8B-B14F-4D97-AF65-F5344CB8AC3E}">
        <p14:creationId xmlns:p14="http://schemas.microsoft.com/office/powerpoint/2010/main" val="1217678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09E0FB-58AE-47EA-A471-2EBF1A0926BA}" type="datetimeFigureOut">
              <a:rPr lang="en-US" smtClean="0"/>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2E84EA-2F4A-4470-811C-139329465432}" type="slidenum">
              <a:rPr lang="en-US" smtClean="0"/>
              <a:t>‹#›</a:t>
            </a:fld>
            <a:endParaRPr lang="en-US"/>
          </a:p>
        </p:txBody>
      </p:sp>
    </p:spTree>
    <p:extLst>
      <p:ext uri="{BB962C8B-B14F-4D97-AF65-F5344CB8AC3E}">
        <p14:creationId xmlns:p14="http://schemas.microsoft.com/office/powerpoint/2010/main" val="2995657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09E0FB-58AE-47EA-A471-2EBF1A0926BA}"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2E84EA-2F4A-4470-811C-139329465432}" type="slidenum">
              <a:rPr lang="en-US" smtClean="0"/>
              <a:t>‹#›</a:t>
            </a:fld>
            <a:endParaRPr lang="en-US"/>
          </a:p>
        </p:txBody>
      </p:sp>
    </p:spTree>
    <p:extLst>
      <p:ext uri="{BB962C8B-B14F-4D97-AF65-F5344CB8AC3E}">
        <p14:creationId xmlns:p14="http://schemas.microsoft.com/office/powerpoint/2010/main" val="3567802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9E0FB-58AE-47EA-A471-2EBF1A0926BA}" type="datetimeFigureOut">
              <a:rPr lang="en-US" smtClean="0"/>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2E84EA-2F4A-4470-811C-139329465432}" type="slidenum">
              <a:rPr lang="en-US" smtClean="0"/>
              <a:t>‹#›</a:t>
            </a:fld>
            <a:endParaRPr lang="en-US"/>
          </a:p>
        </p:txBody>
      </p:sp>
    </p:spTree>
    <p:extLst>
      <p:ext uri="{BB962C8B-B14F-4D97-AF65-F5344CB8AC3E}">
        <p14:creationId xmlns:p14="http://schemas.microsoft.com/office/powerpoint/2010/main" val="210460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C52FE9-007A-4F87-9AB6-543FF895F582}"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255DE-E2A2-4668-B8D6-D5F0392646DD}" type="slidenum">
              <a:rPr lang="en-US" smtClean="0"/>
              <a:t>‹#›</a:t>
            </a:fld>
            <a:endParaRPr lang="en-US"/>
          </a:p>
        </p:txBody>
      </p:sp>
    </p:spTree>
    <p:extLst>
      <p:ext uri="{BB962C8B-B14F-4D97-AF65-F5344CB8AC3E}">
        <p14:creationId xmlns:p14="http://schemas.microsoft.com/office/powerpoint/2010/main" val="2025274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9E0FB-58AE-47EA-A471-2EBF1A0926BA}"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E84EA-2F4A-4470-811C-139329465432}" type="slidenum">
              <a:rPr lang="en-US" smtClean="0"/>
              <a:t>‹#›</a:t>
            </a:fld>
            <a:endParaRPr lang="en-US"/>
          </a:p>
        </p:txBody>
      </p:sp>
    </p:spTree>
    <p:extLst>
      <p:ext uri="{BB962C8B-B14F-4D97-AF65-F5344CB8AC3E}">
        <p14:creationId xmlns:p14="http://schemas.microsoft.com/office/powerpoint/2010/main" val="2700969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9E0FB-58AE-47EA-A471-2EBF1A0926BA}"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E84EA-2F4A-4470-811C-139329465432}" type="slidenum">
              <a:rPr lang="en-US" smtClean="0"/>
              <a:t>‹#›</a:t>
            </a:fld>
            <a:endParaRPr lang="en-US"/>
          </a:p>
        </p:txBody>
      </p:sp>
    </p:spTree>
    <p:extLst>
      <p:ext uri="{BB962C8B-B14F-4D97-AF65-F5344CB8AC3E}">
        <p14:creationId xmlns:p14="http://schemas.microsoft.com/office/powerpoint/2010/main" val="3076082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9E0FB-58AE-47EA-A471-2EBF1A0926BA}"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E84EA-2F4A-4470-811C-139329465432}" type="slidenum">
              <a:rPr lang="en-US" smtClean="0"/>
              <a:t>‹#›</a:t>
            </a:fld>
            <a:endParaRPr lang="en-US"/>
          </a:p>
        </p:txBody>
      </p:sp>
    </p:spTree>
    <p:extLst>
      <p:ext uri="{BB962C8B-B14F-4D97-AF65-F5344CB8AC3E}">
        <p14:creationId xmlns:p14="http://schemas.microsoft.com/office/powerpoint/2010/main" val="2908558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9E0FB-58AE-47EA-A471-2EBF1A0926BA}"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E84EA-2F4A-4470-811C-139329465432}" type="slidenum">
              <a:rPr lang="en-US" smtClean="0"/>
              <a:t>‹#›</a:t>
            </a:fld>
            <a:endParaRPr lang="en-US"/>
          </a:p>
        </p:txBody>
      </p:sp>
    </p:spTree>
    <p:extLst>
      <p:ext uri="{BB962C8B-B14F-4D97-AF65-F5344CB8AC3E}">
        <p14:creationId xmlns:p14="http://schemas.microsoft.com/office/powerpoint/2010/main" val="69291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C52FE9-007A-4F87-9AB6-543FF895F582}"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255DE-E2A2-4668-B8D6-D5F0392646DD}" type="slidenum">
              <a:rPr lang="en-US" smtClean="0"/>
              <a:t>‹#›</a:t>
            </a:fld>
            <a:endParaRPr lang="en-US"/>
          </a:p>
        </p:txBody>
      </p:sp>
    </p:spTree>
    <p:extLst>
      <p:ext uri="{BB962C8B-B14F-4D97-AF65-F5344CB8AC3E}">
        <p14:creationId xmlns:p14="http://schemas.microsoft.com/office/powerpoint/2010/main" val="389280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C52FE9-007A-4F87-9AB6-543FF895F582}" type="datetimeFigureOut">
              <a:rPr lang="en-US" smtClean="0"/>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255DE-E2A2-4668-B8D6-D5F0392646DD}" type="slidenum">
              <a:rPr lang="en-US" smtClean="0"/>
              <a:t>‹#›</a:t>
            </a:fld>
            <a:endParaRPr lang="en-US"/>
          </a:p>
        </p:txBody>
      </p:sp>
    </p:spTree>
    <p:extLst>
      <p:ext uri="{BB962C8B-B14F-4D97-AF65-F5344CB8AC3E}">
        <p14:creationId xmlns:p14="http://schemas.microsoft.com/office/powerpoint/2010/main" val="3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C52FE9-007A-4F87-9AB6-543FF895F582}"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255DE-E2A2-4668-B8D6-D5F0392646DD}" type="slidenum">
              <a:rPr lang="en-US" smtClean="0"/>
              <a:t>‹#›</a:t>
            </a:fld>
            <a:endParaRPr lang="en-US"/>
          </a:p>
        </p:txBody>
      </p:sp>
    </p:spTree>
    <p:extLst>
      <p:ext uri="{BB962C8B-B14F-4D97-AF65-F5344CB8AC3E}">
        <p14:creationId xmlns:p14="http://schemas.microsoft.com/office/powerpoint/2010/main" val="304338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52FE9-007A-4F87-9AB6-543FF895F582}" type="datetimeFigureOut">
              <a:rPr lang="en-US" smtClean="0"/>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255DE-E2A2-4668-B8D6-D5F0392646DD}" type="slidenum">
              <a:rPr lang="en-US" smtClean="0"/>
              <a:t>‹#›</a:t>
            </a:fld>
            <a:endParaRPr lang="en-US"/>
          </a:p>
        </p:txBody>
      </p:sp>
    </p:spTree>
    <p:extLst>
      <p:ext uri="{BB962C8B-B14F-4D97-AF65-F5344CB8AC3E}">
        <p14:creationId xmlns:p14="http://schemas.microsoft.com/office/powerpoint/2010/main" val="308714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C52FE9-007A-4F87-9AB6-543FF895F582}"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255DE-E2A2-4668-B8D6-D5F0392646DD}" type="slidenum">
              <a:rPr lang="en-US" smtClean="0"/>
              <a:t>‹#›</a:t>
            </a:fld>
            <a:endParaRPr lang="en-US"/>
          </a:p>
        </p:txBody>
      </p:sp>
    </p:spTree>
    <p:extLst>
      <p:ext uri="{BB962C8B-B14F-4D97-AF65-F5344CB8AC3E}">
        <p14:creationId xmlns:p14="http://schemas.microsoft.com/office/powerpoint/2010/main" val="122382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C52FE9-007A-4F87-9AB6-543FF895F582}"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255DE-E2A2-4668-B8D6-D5F0392646DD}" type="slidenum">
              <a:rPr lang="en-US" smtClean="0"/>
              <a:t>‹#›</a:t>
            </a:fld>
            <a:endParaRPr lang="en-US"/>
          </a:p>
        </p:txBody>
      </p:sp>
    </p:spTree>
    <p:extLst>
      <p:ext uri="{BB962C8B-B14F-4D97-AF65-F5344CB8AC3E}">
        <p14:creationId xmlns:p14="http://schemas.microsoft.com/office/powerpoint/2010/main" val="314283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52FE9-007A-4F87-9AB6-543FF895F582}" type="datetimeFigureOut">
              <a:rPr lang="en-US" smtClean="0"/>
              <a:t>4/19/2025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255DE-E2A2-4668-B8D6-D5F0392646DD}" type="slidenum">
              <a:rPr lang="en-US" smtClean="0"/>
              <a:t>‹#›</a:t>
            </a:fld>
            <a:endParaRPr lang="en-US"/>
          </a:p>
        </p:txBody>
      </p:sp>
    </p:spTree>
    <p:extLst>
      <p:ext uri="{BB962C8B-B14F-4D97-AF65-F5344CB8AC3E}">
        <p14:creationId xmlns:p14="http://schemas.microsoft.com/office/powerpoint/2010/main" val="2387240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4/19/2025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09016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9E0FB-58AE-47EA-A471-2EBF1A0926BA}" type="datetimeFigureOut">
              <a:rPr lang="en-US" smtClean="0"/>
              <a:t>4/19/2025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E84EA-2F4A-4470-811C-139329465432}" type="slidenum">
              <a:rPr lang="en-US" smtClean="0"/>
              <a:t>‹#›</a:t>
            </a:fld>
            <a:endParaRPr lang="en-US"/>
          </a:p>
        </p:txBody>
      </p:sp>
    </p:spTree>
    <p:extLst>
      <p:ext uri="{BB962C8B-B14F-4D97-AF65-F5344CB8AC3E}">
        <p14:creationId xmlns:p14="http://schemas.microsoft.com/office/powerpoint/2010/main" val="26061232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471AC-6FB1-3C76-BE66-8BE59B9DAA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2A49D06-FB13-649B-DC52-5852E04DDF82}"/>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1BFB31-7BDE-78D8-E8C1-866E6CC4C3D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95AE13ED-F8F9-15A8-29F9-97C0B8F76C9B}"/>
              </a:ext>
            </a:extLst>
          </p:cNvPr>
          <p:cNvSpPr txBox="1"/>
          <p:nvPr/>
        </p:nvSpPr>
        <p:spPr>
          <a:xfrm>
            <a:off x="0" y="8965"/>
            <a:ext cx="9144000" cy="646331"/>
          </a:xfrm>
          <a:prstGeom prst="rect">
            <a:avLst/>
          </a:prstGeom>
          <a:noFill/>
        </p:spPr>
        <p:txBody>
          <a:bodyPr wrap="square" rtlCol="0">
            <a:spAutoFit/>
          </a:bodyPr>
          <a:lstStyle/>
          <a:p>
            <a:pPr marL="0" marR="0" algn="ctr"/>
            <a:r>
              <a:rPr lang="en-US" sz="36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The Steps In Peter’s Backsliding</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117D84B-26CD-DA7C-8094-D3F0E9450C07}"/>
              </a:ext>
            </a:extLst>
          </p:cNvPr>
          <p:cNvPicPr>
            <a:picLocks noChangeAspect="1"/>
          </p:cNvPicPr>
          <p:nvPr/>
        </p:nvPicPr>
        <p:blipFill>
          <a:blip r:embed="rId2"/>
          <a:srcRect l="11008" t="28395" r="5721" b="4657"/>
          <a:stretch/>
        </p:blipFill>
        <p:spPr>
          <a:xfrm>
            <a:off x="5172636" y="4033242"/>
            <a:ext cx="2823883" cy="2196353"/>
          </a:xfrm>
          <a:prstGeom prst="rect">
            <a:avLst/>
          </a:prstGeom>
        </p:spPr>
      </p:pic>
      <p:pic>
        <p:nvPicPr>
          <p:cNvPr id="6" name="Picture 5">
            <a:extLst>
              <a:ext uri="{FF2B5EF4-FFF2-40B4-BE49-F238E27FC236}">
                <a16:creationId xmlns:a16="http://schemas.microsoft.com/office/drawing/2014/main" id="{9808D0FA-2A72-1638-489E-F03449E3BAB4}"/>
              </a:ext>
            </a:extLst>
          </p:cNvPr>
          <p:cNvPicPr>
            <a:picLocks noChangeAspect="1"/>
          </p:cNvPicPr>
          <p:nvPr/>
        </p:nvPicPr>
        <p:blipFill>
          <a:blip r:embed="rId3"/>
          <a:stretch>
            <a:fillRect/>
          </a:stretch>
        </p:blipFill>
        <p:spPr>
          <a:xfrm>
            <a:off x="1007743" y="2115480"/>
            <a:ext cx="2847079" cy="3407959"/>
          </a:xfrm>
          <a:prstGeom prst="rect">
            <a:avLst/>
          </a:prstGeom>
        </p:spPr>
      </p:pic>
      <p:sp>
        <p:nvSpPr>
          <p:cNvPr id="7" name="TextBox 6">
            <a:extLst>
              <a:ext uri="{FF2B5EF4-FFF2-40B4-BE49-F238E27FC236}">
                <a16:creationId xmlns:a16="http://schemas.microsoft.com/office/drawing/2014/main" id="{23900192-175C-9387-DE00-B49206DF261A}"/>
              </a:ext>
            </a:extLst>
          </p:cNvPr>
          <p:cNvSpPr txBox="1"/>
          <p:nvPr/>
        </p:nvSpPr>
        <p:spPr>
          <a:xfrm>
            <a:off x="2285999" y="1223569"/>
            <a:ext cx="6795247" cy="891911"/>
          </a:xfrm>
          <a:prstGeom prst="rect">
            <a:avLst/>
          </a:prstGeom>
          <a:noFill/>
        </p:spPr>
        <p:txBody>
          <a:bodyPr wrap="square">
            <a:spAutoFit/>
          </a:bodyPr>
          <a:lstStyle/>
          <a:p>
            <a:pPr marR="0" lvl="0">
              <a:lnSpc>
                <a:spcPct val="115000"/>
              </a:lnSpc>
              <a:spcAft>
                <a:spcPts val="1000"/>
              </a:spcAft>
            </a:pPr>
            <a:r>
              <a:rPr lang="en-US" sz="4800" b="1" dirty="0">
                <a:effectLst/>
                <a:latin typeface="Calibri" panose="020F0502020204030204" pitchFamily="34" charset="0"/>
                <a:ea typeface="Calibri" panose="020F0502020204030204" pitchFamily="34" charset="0"/>
                <a:cs typeface="Calibri" panose="020F0502020204030204" pitchFamily="34" charset="0"/>
              </a:rPr>
              <a:t>7. Acted Recklessly</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61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DD9C20-68CE-46C3-A975-D6A13E84275E}"/>
              </a:ext>
            </a:extLst>
          </p:cNvPr>
          <p:cNvPicPr>
            <a:picLocks noChangeAspect="1"/>
          </p:cNvPicPr>
          <p:nvPr/>
        </p:nvPicPr>
        <p:blipFill>
          <a:blip r:embed="rId2"/>
          <a:stretch>
            <a:fillRect/>
          </a:stretch>
        </p:blipFill>
        <p:spPr>
          <a:xfrm>
            <a:off x="3102496" y="584886"/>
            <a:ext cx="6041503" cy="4520514"/>
          </a:xfrm>
          <a:prstGeom prst="rect">
            <a:avLst/>
          </a:prstGeom>
        </p:spPr>
      </p:pic>
      <p:sp>
        <p:nvSpPr>
          <p:cNvPr id="3" name="TextBox 2">
            <a:extLst>
              <a:ext uri="{FF2B5EF4-FFF2-40B4-BE49-F238E27FC236}">
                <a16:creationId xmlns:a16="http://schemas.microsoft.com/office/drawing/2014/main" id="{1C2C4AF9-9EAB-43EC-98ED-BB11020478E8}"/>
              </a:ext>
            </a:extLst>
          </p:cNvPr>
          <p:cNvSpPr txBox="1"/>
          <p:nvPr/>
        </p:nvSpPr>
        <p:spPr>
          <a:xfrm>
            <a:off x="150340" y="1826716"/>
            <a:ext cx="281940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OFFENCE (OFFENSE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 Nouns.  1.  (1, 4625) originally was “the name of the part of a trap to which the bait is attached, hence, the trap or snare itself, as in Rom. 11:9, RV,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stumblingblock</a:t>
            </a:r>
            <a:r>
              <a:rPr kumimoji="0" lang="en-US" sz="1800" b="0" i="0" u="none" strike="noStrike" kern="1200" cap="none" spc="0" normalizeH="0" baseline="0" noProof="0" dirty="0">
                <a:ln>
                  <a:noFill/>
                </a:ln>
                <a:solidFill>
                  <a:prstClr val="black"/>
                </a:solidFill>
                <a:effectLst/>
                <a:uLnTx/>
                <a:uFillTx/>
                <a:latin typeface="Calibri"/>
                <a:ea typeface="+mn-ea"/>
                <a:cs typeface="+mn-cs"/>
              </a:rPr>
              <a:t>,’ quoted from Psa. 69:22, and in Rev. 2:14, for Balaam’s device was rather a trap for Israel than a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stumblingblock</a:t>
            </a:r>
            <a:r>
              <a:rPr kumimoji="0" lang="en-US" sz="1800" b="0" i="0" u="none" strike="noStrike" kern="1200" cap="none" spc="0" normalizeH="0" baseline="0" noProof="0" dirty="0">
                <a:ln>
                  <a:noFill/>
                </a:ln>
                <a:solidFill>
                  <a:prstClr val="black"/>
                </a:solidFill>
                <a:effectLst/>
                <a:uLnTx/>
                <a:uFillTx/>
                <a:latin typeface="Calibri"/>
                <a:ea typeface="+mn-ea"/>
                <a:cs typeface="+mn-cs"/>
              </a:rPr>
              <a:t> to them, </a:t>
            </a:r>
          </a:p>
        </p:txBody>
      </p:sp>
      <p:sp>
        <p:nvSpPr>
          <p:cNvPr id="4" name="TextBox 3">
            <a:extLst>
              <a:ext uri="{FF2B5EF4-FFF2-40B4-BE49-F238E27FC236}">
                <a16:creationId xmlns:a16="http://schemas.microsoft.com/office/drawing/2014/main" id="{C1CE38E8-3E2A-4789-9C56-BAED5368BACB}"/>
              </a:ext>
            </a:extLst>
          </p:cNvPr>
          <p:cNvSpPr txBox="1"/>
          <p:nvPr/>
        </p:nvSpPr>
        <p:spPr>
          <a:xfrm>
            <a:off x="152399" y="5638800"/>
            <a:ext cx="89915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  (4348), “an obstacle against which one may dash his foot” (akin to , “to stumble” or “cause to stumble”; , “to or against,” , “to strike”), is translated “offense” in Rom. 14:20, in v. 13, “a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stumblingblock</a:t>
            </a:r>
            <a:r>
              <a:rPr kumimoji="0" lang="en-US" sz="1800" b="0" i="0" u="none" strike="noStrike" kern="1200" cap="none" spc="0" normalizeH="0" baseline="0" noProof="0" dirty="0">
                <a:ln>
                  <a:noFill/>
                </a:ln>
                <a:solidFill>
                  <a:prstClr val="black"/>
                </a:solidFill>
                <a:effectLst/>
                <a:uLnTx/>
                <a:uFillTx/>
                <a:latin typeface="Calibri"/>
                <a:ea typeface="+mn-ea"/>
                <a:cs typeface="+mn-cs"/>
              </a:rPr>
              <a:t>,” of the spiritual hindrance to another by a selfish use of liberty </a:t>
            </a:r>
          </a:p>
        </p:txBody>
      </p:sp>
      <p:sp>
        <p:nvSpPr>
          <p:cNvPr id="5" name="TextBox 4">
            <a:extLst>
              <a:ext uri="{FF2B5EF4-FFF2-40B4-BE49-F238E27FC236}">
                <a16:creationId xmlns:a16="http://schemas.microsoft.com/office/drawing/2014/main" id="{CA9AD098-0C60-4F7C-BC43-FC6334E4150E}"/>
              </a:ext>
            </a:extLst>
          </p:cNvPr>
          <p:cNvSpPr txBox="1"/>
          <p:nvPr/>
        </p:nvSpPr>
        <p:spPr>
          <a:xfrm>
            <a:off x="76200" y="476071"/>
            <a:ext cx="28194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OFFEND</a:t>
            </a:r>
            <a:r>
              <a:rPr kumimoji="0" lang="en-US" sz="1800" b="0" i="0" u="none" strike="noStrike" kern="1200" cap="none" spc="0" normalizeH="0" baseline="0" noProof="0" dirty="0">
                <a:ln>
                  <a:noFill/>
                </a:ln>
                <a:solidFill>
                  <a:prstClr val="black"/>
                </a:solidFill>
                <a:effectLst/>
                <a:uLnTx/>
                <a:uFillTx/>
                <a:latin typeface="Calibri"/>
                <a:ea typeface="+mn-ea"/>
                <a:cs typeface="+mn-cs"/>
              </a:rPr>
              <a:t>    (&amp;, 4624), from  (OFFENSE, No. 1), signifies “to put a snare or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stumblingblock</a:t>
            </a:r>
            <a:r>
              <a:rPr kumimoji="0" lang="en-US" sz="1800" b="0" i="0" u="none" strike="noStrike" kern="1200" cap="none" spc="0" normalizeH="0" baseline="0" noProof="0" dirty="0">
                <a:ln>
                  <a:noFill/>
                </a:ln>
                <a:solidFill>
                  <a:prstClr val="black"/>
                </a:solidFill>
                <a:effectLst/>
                <a:uLnTx/>
                <a:uFillTx/>
                <a:latin typeface="Calibri"/>
                <a:ea typeface="+mn-ea"/>
                <a:cs typeface="+mn-cs"/>
              </a:rPr>
              <a:t> in the way,” </a:t>
            </a:r>
          </a:p>
        </p:txBody>
      </p:sp>
      <p:sp>
        <p:nvSpPr>
          <p:cNvPr id="6" name="Arrow: Down 5">
            <a:extLst>
              <a:ext uri="{FF2B5EF4-FFF2-40B4-BE49-F238E27FC236}">
                <a16:creationId xmlns:a16="http://schemas.microsoft.com/office/drawing/2014/main" id="{60D5A1F2-7A91-44A8-BE62-5A86EBBDBD8A}"/>
              </a:ext>
            </a:extLst>
          </p:cNvPr>
          <p:cNvSpPr/>
          <p:nvPr/>
        </p:nvSpPr>
        <p:spPr>
          <a:xfrm rot="15565575" flipH="1">
            <a:off x="4032211" y="1201103"/>
            <a:ext cx="248855" cy="2829255"/>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6576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03437-A6AC-6B83-B3F1-5F743AEAF03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315953-8B43-7644-FCC6-034E2FA06B70}"/>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4854102-5229-1C2B-7F53-B3862B42FA35}"/>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00EBD87B-2D8F-2D28-A11A-A620736F6722}"/>
              </a:ext>
            </a:extLst>
          </p:cNvPr>
          <p:cNvSpPr txBox="1"/>
          <p:nvPr/>
        </p:nvSpPr>
        <p:spPr>
          <a:xfrm>
            <a:off x="0" y="8965"/>
            <a:ext cx="9144000" cy="646331"/>
          </a:xfrm>
          <a:prstGeom prst="rect">
            <a:avLst/>
          </a:prstGeom>
          <a:noFill/>
        </p:spPr>
        <p:txBody>
          <a:bodyPr wrap="square" rtlCol="0">
            <a:spAutoFit/>
          </a:bodyPr>
          <a:lstStyle/>
          <a:p>
            <a:pPr marL="0" marR="0" algn="ctr"/>
            <a:r>
              <a:rPr lang="en-US" sz="36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The Steps In Peter’s Backsliding</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D9D3614-5C80-3ED7-4AFE-5F432B9DB285}"/>
              </a:ext>
            </a:extLst>
          </p:cNvPr>
          <p:cNvPicPr>
            <a:picLocks noChangeAspect="1"/>
          </p:cNvPicPr>
          <p:nvPr/>
        </p:nvPicPr>
        <p:blipFill>
          <a:blip r:embed="rId2"/>
          <a:stretch>
            <a:fillRect/>
          </a:stretch>
        </p:blipFill>
        <p:spPr>
          <a:xfrm>
            <a:off x="1007743" y="2115480"/>
            <a:ext cx="2847079" cy="3407959"/>
          </a:xfrm>
          <a:prstGeom prst="rect">
            <a:avLst/>
          </a:prstGeom>
        </p:spPr>
      </p:pic>
      <p:sp>
        <p:nvSpPr>
          <p:cNvPr id="8" name="TextBox 7">
            <a:extLst>
              <a:ext uri="{FF2B5EF4-FFF2-40B4-BE49-F238E27FC236}">
                <a16:creationId xmlns:a16="http://schemas.microsoft.com/office/drawing/2014/main" id="{B049063A-BC84-17F5-5B17-C8A1AA5F4270}"/>
              </a:ext>
            </a:extLst>
          </p:cNvPr>
          <p:cNvSpPr txBox="1"/>
          <p:nvPr/>
        </p:nvSpPr>
        <p:spPr>
          <a:xfrm>
            <a:off x="3944468" y="1183579"/>
            <a:ext cx="5181602" cy="5151731"/>
          </a:xfrm>
          <a:prstGeom prst="rect">
            <a:avLst/>
          </a:prstGeom>
          <a:noFill/>
        </p:spPr>
        <p:txBody>
          <a:bodyPr wrap="square">
            <a:spAutoFit/>
          </a:bodyPr>
          <a:lstStyle/>
          <a:p>
            <a:pPr marL="342900" marR="0" lvl="0" indent="-342900">
              <a:lnSpc>
                <a:spcPct val="115000"/>
              </a:lnSpc>
              <a:buFont typeface="+mj-lt"/>
              <a:buAutoNum type="arabicPeriod"/>
            </a:pPr>
            <a:r>
              <a:rPr lang="en-US" sz="3600" b="1" dirty="0">
                <a:effectLst/>
                <a:latin typeface="Calibri" panose="020F0502020204030204" pitchFamily="34" charset="0"/>
                <a:ea typeface="Calibri" panose="020F0502020204030204" pitchFamily="34" charset="0"/>
                <a:cs typeface="Calibri" panose="020F0502020204030204" pitchFamily="34" charset="0"/>
              </a:rPr>
              <a:t>Self-confident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3600" b="1" dirty="0">
                <a:effectLst/>
                <a:latin typeface="Calibri" panose="020F0502020204030204" pitchFamily="34" charset="0"/>
                <a:ea typeface="Calibri" panose="020F0502020204030204" pitchFamily="34" charset="0"/>
                <a:cs typeface="Calibri" panose="020F0502020204030204" pitchFamily="34" charset="0"/>
              </a:rPr>
              <a:t>Proud boasting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3600" b="1" dirty="0">
                <a:effectLst/>
                <a:latin typeface="Calibri" panose="020F0502020204030204" pitchFamily="34" charset="0"/>
                <a:ea typeface="Calibri" panose="020F0502020204030204" pitchFamily="34" charset="0"/>
                <a:cs typeface="Calibri" panose="020F0502020204030204" pitchFamily="34" charset="0"/>
              </a:rPr>
              <a:t>Dropped His Guard.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3600" b="1" dirty="0">
                <a:effectLst/>
                <a:latin typeface="Calibri" panose="020F0502020204030204" pitchFamily="34" charset="0"/>
                <a:ea typeface="Calibri" panose="020F0502020204030204" pitchFamily="34" charset="0"/>
                <a:cs typeface="Calibri" panose="020F0502020204030204" pitchFamily="34" charset="0"/>
              </a:rPr>
              <a:t>Distanced himself from Christ.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3600" b="1" dirty="0">
                <a:effectLst/>
                <a:latin typeface="Calibri" panose="020F0502020204030204" pitchFamily="34" charset="0"/>
                <a:ea typeface="Calibri" panose="020F0502020204030204" pitchFamily="34" charset="0"/>
                <a:cs typeface="Calibri" panose="020F0502020204030204" pitchFamily="34" charset="0"/>
              </a:rPr>
              <a:t>Embraced Worldliness</a:t>
            </a:r>
            <a:r>
              <a:rPr lang="en-US" sz="3600" dirty="0">
                <a:effectLst/>
                <a:latin typeface="Calibri" panose="020F0502020204030204" pitchFamily="34" charset="0"/>
                <a:ea typeface="Calibri" panose="020F0502020204030204" pitchFamily="34" charset="0"/>
                <a:cs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3600" b="1" dirty="0">
                <a:effectLst/>
                <a:latin typeface="Calibri" panose="020F0502020204030204" pitchFamily="34" charset="0"/>
                <a:ea typeface="Calibri" panose="020F0502020204030204" pitchFamily="34" charset="0"/>
                <a:cs typeface="Calibri" panose="020F0502020204030204" pitchFamily="34" charset="0"/>
              </a:rPr>
              <a:t>Denied Christ</a:t>
            </a:r>
            <a:r>
              <a:rPr lang="en-US" sz="3600" dirty="0">
                <a:effectLst/>
                <a:latin typeface="Calibri" panose="020F0502020204030204" pitchFamily="34" charset="0"/>
                <a:ea typeface="Calibri" panose="020F0502020204030204" pitchFamily="34" charset="0"/>
                <a:cs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Font typeface="+mj-lt"/>
              <a:buAutoNum type="arabicPeriod"/>
            </a:pPr>
            <a:r>
              <a:rPr lang="en-US" sz="3600" b="1" dirty="0">
                <a:effectLst/>
                <a:latin typeface="Calibri" panose="020F0502020204030204" pitchFamily="34" charset="0"/>
                <a:ea typeface="Calibri" panose="020F0502020204030204" pitchFamily="34" charset="0"/>
                <a:cs typeface="Calibri" panose="020F0502020204030204" pitchFamily="34" charset="0"/>
              </a:rPr>
              <a:t>Acted Recklessly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293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pa Gris Y Anteojos En La Parte Superior Del Libro Abierto · Fotos de ...">
            <a:extLst>
              <a:ext uri="{FF2B5EF4-FFF2-40B4-BE49-F238E27FC236}">
                <a16:creationId xmlns:a16="http://schemas.microsoft.com/office/drawing/2014/main" id="{CB990F26-8F0A-168E-B38C-D751CA364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5" y="230805"/>
            <a:ext cx="8181415" cy="54542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CAE411-EAB4-FCA7-A1D4-D00A20B00E48}"/>
              </a:ext>
            </a:extLst>
          </p:cNvPr>
          <p:cNvSpPr txBox="1"/>
          <p:nvPr/>
        </p:nvSpPr>
        <p:spPr>
          <a:xfrm>
            <a:off x="233082" y="5818096"/>
            <a:ext cx="8910918"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Acts 17:11 These were more fair-minded than those in Thessalonica, in that they received the word with all readiness, and searched the Scriptures daily to find out whether these things were so.</a:t>
            </a:r>
          </a:p>
        </p:txBody>
      </p:sp>
    </p:spTree>
    <p:extLst>
      <p:ext uri="{BB962C8B-B14F-4D97-AF65-F5344CB8AC3E}">
        <p14:creationId xmlns:p14="http://schemas.microsoft.com/office/powerpoint/2010/main" val="393749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in on Jesus Literacy">
            <a:extLst>
              <a:ext uri="{FF2B5EF4-FFF2-40B4-BE49-F238E27FC236}">
                <a16:creationId xmlns:a16="http://schemas.microsoft.com/office/drawing/2014/main" id="{A22B46E6-A7C7-E9C8-999A-195F6962C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362" y="3597031"/>
            <a:ext cx="2967319" cy="286710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FAC889-5861-ACF9-DF58-5BE1317ECADC}"/>
              </a:ext>
            </a:extLst>
          </p:cNvPr>
          <p:cNvSpPr txBox="1"/>
          <p:nvPr/>
        </p:nvSpPr>
        <p:spPr>
          <a:xfrm>
            <a:off x="0" y="6239435"/>
            <a:ext cx="9143999" cy="861774"/>
          </a:xfrm>
          <a:prstGeom prst="rect">
            <a:avLst/>
          </a:prstGeom>
          <a:noFill/>
        </p:spPr>
        <p:txBody>
          <a:bodyPr wrap="square" rtlCol="0">
            <a:spAutoFit/>
          </a:bodyPr>
          <a:lstStyle/>
          <a:p>
            <a:pPr algn="ctr"/>
            <a:r>
              <a:rPr lang="en-US" sz="3200" dirty="0">
                <a:solidFill>
                  <a:schemeClr val="bg1"/>
                </a:solidFill>
              </a:rPr>
              <a:t>Mark 14</a:t>
            </a:r>
          </a:p>
          <a:p>
            <a:endParaRPr lang="en-US" dirty="0"/>
          </a:p>
        </p:txBody>
      </p:sp>
      <p:sp>
        <p:nvSpPr>
          <p:cNvPr id="4" name="TextBox 3">
            <a:extLst>
              <a:ext uri="{FF2B5EF4-FFF2-40B4-BE49-F238E27FC236}">
                <a16:creationId xmlns:a16="http://schemas.microsoft.com/office/drawing/2014/main" id="{9C8A88AE-E51C-B205-0022-8293BDE3AF62}"/>
              </a:ext>
            </a:extLst>
          </p:cNvPr>
          <p:cNvSpPr txBox="1"/>
          <p:nvPr/>
        </p:nvSpPr>
        <p:spPr>
          <a:xfrm>
            <a:off x="510988" y="268942"/>
            <a:ext cx="8104095" cy="3231654"/>
          </a:xfrm>
          <a:prstGeom prst="rect">
            <a:avLst/>
          </a:prstGeom>
          <a:noFill/>
        </p:spPr>
        <p:txBody>
          <a:bodyPr wrap="square" rtlCol="0">
            <a:spAutoFit/>
          </a:bodyPr>
          <a:lstStyle/>
          <a:p>
            <a:r>
              <a:rPr lang="en-US" sz="2800" b="1" dirty="0"/>
              <a:t>Mark 14:67 </a:t>
            </a:r>
            <a:r>
              <a:rPr lang="en-US" sz="2200" dirty="0"/>
              <a:t>And when she saw Peter warming himself, she looked at him and said, "You also were with Jesus of Nazareth."</a:t>
            </a:r>
          </a:p>
          <a:p>
            <a:r>
              <a:rPr lang="en-US" sz="2200" dirty="0"/>
              <a:t> 68 But he denied it, saying, "I neither know nor understand what you are saying." And he went out on the porch, and a rooster crowed.</a:t>
            </a:r>
          </a:p>
          <a:p>
            <a:r>
              <a:rPr lang="en-US" sz="2200" dirty="0"/>
              <a:t> 69 And the servant girl saw him again, and began to say to those who stood by, "This is one of them."</a:t>
            </a:r>
          </a:p>
          <a:p>
            <a:r>
              <a:rPr lang="en-US" sz="2200" dirty="0"/>
              <a:t> 70 But he denied it again. And a little later those who stood by said to Peter again, "Surely you are one of them; for you are a Galilean, and your speech shows it."</a:t>
            </a:r>
          </a:p>
        </p:txBody>
      </p:sp>
      <p:sp>
        <p:nvSpPr>
          <p:cNvPr id="5" name="TextBox 4">
            <a:extLst>
              <a:ext uri="{FF2B5EF4-FFF2-40B4-BE49-F238E27FC236}">
                <a16:creationId xmlns:a16="http://schemas.microsoft.com/office/drawing/2014/main" id="{147DAB6E-FCB3-3FB1-E8DE-21EFFD4DA81F}"/>
              </a:ext>
            </a:extLst>
          </p:cNvPr>
          <p:cNvSpPr txBox="1"/>
          <p:nvPr/>
        </p:nvSpPr>
        <p:spPr>
          <a:xfrm>
            <a:off x="519954" y="3433478"/>
            <a:ext cx="4787152" cy="3139321"/>
          </a:xfrm>
          <a:prstGeom prst="rect">
            <a:avLst/>
          </a:prstGeom>
          <a:noFill/>
        </p:spPr>
        <p:txBody>
          <a:bodyPr wrap="square" rtlCol="0">
            <a:spAutoFit/>
          </a:bodyPr>
          <a:lstStyle/>
          <a:p>
            <a:r>
              <a:rPr lang="en-US" sz="2200" dirty="0"/>
              <a:t> 71 Then he began to curse and swear, "I do not know this Man of whom you speak!"</a:t>
            </a:r>
          </a:p>
          <a:p>
            <a:r>
              <a:rPr lang="en-US" sz="2200" dirty="0"/>
              <a:t> 72 A second time the rooster crowed. Then Peter called to mind the word that Jesus had said to him, "Before the rooster crows twice, you will deny Me three times." And when he thought about it, he wept.</a:t>
            </a:r>
          </a:p>
        </p:txBody>
      </p:sp>
      <p:sp>
        <p:nvSpPr>
          <p:cNvPr id="6" name="Rectangle 5">
            <a:extLst>
              <a:ext uri="{FF2B5EF4-FFF2-40B4-BE49-F238E27FC236}">
                <a16:creationId xmlns:a16="http://schemas.microsoft.com/office/drawing/2014/main" id="{4D6697AE-D1A5-24FC-0AC6-EEAA74C4C887}"/>
              </a:ext>
            </a:extLst>
          </p:cNvPr>
          <p:cNvSpPr/>
          <p:nvPr/>
        </p:nvSpPr>
        <p:spPr>
          <a:xfrm>
            <a:off x="197224" y="143435"/>
            <a:ext cx="8704729" cy="6562165"/>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17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7803725-884C-2EAC-C4BD-29562B79D71F}"/>
            </a:ext>
          </a:extLst>
        </p:cNvPr>
        <p:cNvGrpSpPr/>
        <p:nvPr/>
      </p:nvGrpSpPr>
      <p:grpSpPr>
        <a:xfrm>
          <a:off x="0" y="0"/>
          <a:ext cx="0" cy="0"/>
          <a:chOff x="0" y="0"/>
          <a:chExt cx="0" cy="0"/>
        </a:xfrm>
      </p:grpSpPr>
      <p:pic>
        <p:nvPicPr>
          <p:cNvPr id="1026" name="Picture 2" descr="Pin on Jesus Literacy">
            <a:extLst>
              <a:ext uri="{FF2B5EF4-FFF2-40B4-BE49-F238E27FC236}">
                <a16:creationId xmlns:a16="http://schemas.microsoft.com/office/drawing/2014/main" id="{48EB6A78-9446-6105-7EF2-F6E9BE027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858" y="1085358"/>
            <a:ext cx="5269287" cy="5091326"/>
          </a:xfrm>
          <a:prstGeom prst="rect">
            <a:avLst/>
          </a:prstGeom>
          <a:noFill/>
          <a:ln w="76200">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51D630-FB9C-5B4A-02AD-6A6DD5CAF5F5}"/>
              </a:ext>
            </a:extLst>
          </p:cNvPr>
          <p:cNvSpPr txBox="1"/>
          <p:nvPr/>
        </p:nvSpPr>
        <p:spPr>
          <a:xfrm>
            <a:off x="0" y="188259"/>
            <a:ext cx="9144000" cy="769441"/>
          </a:xfrm>
          <a:prstGeom prst="rect">
            <a:avLst/>
          </a:prstGeom>
          <a:noFill/>
        </p:spPr>
        <p:txBody>
          <a:bodyPr wrap="square" rtlCol="0">
            <a:spAutoFit/>
          </a:bodyPr>
          <a:lstStyle/>
          <a:p>
            <a:pPr marL="0" marR="0" algn="ctr"/>
            <a:r>
              <a:rPr lang="en-US" sz="4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The Steps In Peter’s Backsliding</a:t>
            </a:r>
            <a:endPar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1CE5585-2A61-F942-E27D-92E0BD3493E2}"/>
              </a:ext>
            </a:extLst>
          </p:cNvPr>
          <p:cNvSpPr txBox="1"/>
          <p:nvPr/>
        </p:nvSpPr>
        <p:spPr>
          <a:xfrm>
            <a:off x="0" y="6239435"/>
            <a:ext cx="9143999" cy="861774"/>
          </a:xfrm>
          <a:prstGeom prst="rect">
            <a:avLst/>
          </a:prstGeom>
          <a:noFill/>
        </p:spPr>
        <p:txBody>
          <a:bodyPr wrap="square" rtlCol="0">
            <a:spAutoFit/>
          </a:bodyPr>
          <a:lstStyle/>
          <a:p>
            <a:pPr algn="ctr"/>
            <a:r>
              <a:rPr lang="en-US" sz="3200" dirty="0">
                <a:solidFill>
                  <a:schemeClr val="bg1"/>
                </a:solidFill>
              </a:rPr>
              <a:t>Mark 14</a:t>
            </a:r>
          </a:p>
          <a:p>
            <a:endParaRPr lang="en-US" dirty="0"/>
          </a:p>
        </p:txBody>
      </p:sp>
    </p:spTree>
    <p:extLst>
      <p:ext uri="{BB962C8B-B14F-4D97-AF65-F5344CB8AC3E}">
        <p14:creationId xmlns:p14="http://schemas.microsoft.com/office/powerpoint/2010/main" val="138399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33F0D-FC30-5D23-B5BA-0E58F24F91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23D6D81-77C3-EE09-234E-D60E1E2C668C}"/>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6818F0-3DDB-C281-8ED6-B03F3DDAF35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3C2D4B10-2694-6358-C9E8-AB76713D448D}"/>
              </a:ext>
            </a:extLst>
          </p:cNvPr>
          <p:cNvSpPr txBox="1"/>
          <p:nvPr/>
        </p:nvSpPr>
        <p:spPr>
          <a:xfrm>
            <a:off x="0" y="8965"/>
            <a:ext cx="9144000" cy="646331"/>
          </a:xfrm>
          <a:prstGeom prst="rect">
            <a:avLst/>
          </a:prstGeom>
          <a:noFill/>
        </p:spPr>
        <p:txBody>
          <a:bodyPr wrap="square" rtlCol="0">
            <a:spAutoFit/>
          </a:bodyPr>
          <a:lstStyle/>
          <a:p>
            <a:pPr marL="0" marR="0" algn="ctr"/>
            <a:r>
              <a:rPr lang="en-US" sz="36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The Steps In Peter’s Backsliding</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B35C9EA-C8A2-01AF-E3C8-0D217BD3F956}"/>
              </a:ext>
            </a:extLst>
          </p:cNvPr>
          <p:cNvPicPr>
            <a:picLocks noChangeAspect="1"/>
          </p:cNvPicPr>
          <p:nvPr/>
        </p:nvPicPr>
        <p:blipFill>
          <a:blip r:embed="rId2"/>
          <a:srcRect l="11008" t="28395" r="5721" b="4657"/>
          <a:stretch/>
        </p:blipFill>
        <p:spPr>
          <a:xfrm>
            <a:off x="5172636" y="4033242"/>
            <a:ext cx="2823883" cy="2196353"/>
          </a:xfrm>
          <a:prstGeom prst="rect">
            <a:avLst/>
          </a:prstGeom>
        </p:spPr>
      </p:pic>
      <p:pic>
        <p:nvPicPr>
          <p:cNvPr id="6" name="Picture 5">
            <a:extLst>
              <a:ext uri="{FF2B5EF4-FFF2-40B4-BE49-F238E27FC236}">
                <a16:creationId xmlns:a16="http://schemas.microsoft.com/office/drawing/2014/main" id="{A4E3264A-B915-5716-42BD-4E89A1101C20}"/>
              </a:ext>
            </a:extLst>
          </p:cNvPr>
          <p:cNvPicPr>
            <a:picLocks noChangeAspect="1"/>
          </p:cNvPicPr>
          <p:nvPr/>
        </p:nvPicPr>
        <p:blipFill>
          <a:blip r:embed="rId3"/>
          <a:stretch>
            <a:fillRect/>
          </a:stretch>
        </p:blipFill>
        <p:spPr>
          <a:xfrm>
            <a:off x="1007743" y="2115480"/>
            <a:ext cx="2847079" cy="3407959"/>
          </a:xfrm>
          <a:prstGeom prst="rect">
            <a:avLst/>
          </a:prstGeom>
        </p:spPr>
      </p:pic>
      <p:sp>
        <p:nvSpPr>
          <p:cNvPr id="7" name="TextBox 6">
            <a:extLst>
              <a:ext uri="{FF2B5EF4-FFF2-40B4-BE49-F238E27FC236}">
                <a16:creationId xmlns:a16="http://schemas.microsoft.com/office/drawing/2014/main" id="{597D44CD-7F77-4674-208A-7BC8BC728527}"/>
              </a:ext>
            </a:extLst>
          </p:cNvPr>
          <p:cNvSpPr txBox="1"/>
          <p:nvPr/>
        </p:nvSpPr>
        <p:spPr>
          <a:xfrm>
            <a:off x="2286000" y="1223569"/>
            <a:ext cx="4572000" cy="891911"/>
          </a:xfrm>
          <a:prstGeom prst="rect">
            <a:avLst/>
          </a:prstGeom>
          <a:noFill/>
        </p:spPr>
        <p:txBody>
          <a:bodyPr wrap="square">
            <a:spAutoFit/>
          </a:bodyPr>
          <a:lstStyle/>
          <a:p>
            <a:pPr marR="0" lvl="0">
              <a:lnSpc>
                <a:spcPct val="115000"/>
              </a:lnSpc>
              <a:spcAft>
                <a:spcPts val="1000"/>
              </a:spcAft>
            </a:pPr>
            <a:r>
              <a:rPr lang="en-US" sz="4800" b="1" dirty="0">
                <a:effectLst/>
                <a:latin typeface="Calibri" panose="020F0502020204030204" pitchFamily="34" charset="0"/>
                <a:ea typeface="Calibri" panose="020F0502020204030204" pitchFamily="34" charset="0"/>
                <a:cs typeface="Calibri" panose="020F0502020204030204" pitchFamily="34" charset="0"/>
              </a:rPr>
              <a:t>1. Self-confident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99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6EE2-A1F4-E503-B550-B6911FB51F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6BB05C5-F953-DE98-3673-3A4CD81D8433}"/>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B3FE96-EE3B-2D3C-A4EA-B469E02F731B}"/>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C5F20B2C-9C00-F3C2-BB28-BB61EF6E21F3}"/>
              </a:ext>
            </a:extLst>
          </p:cNvPr>
          <p:cNvSpPr txBox="1"/>
          <p:nvPr/>
        </p:nvSpPr>
        <p:spPr>
          <a:xfrm>
            <a:off x="0" y="8965"/>
            <a:ext cx="9144000" cy="646331"/>
          </a:xfrm>
          <a:prstGeom prst="rect">
            <a:avLst/>
          </a:prstGeom>
          <a:noFill/>
        </p:spPr>
        <p:txBody>
          <a:bodyPr wrap="square" rtlCol="0">
            <a:spAutoFit/>
          </a:bodyPr>
          <a:lstStyle/>
          <a:p>
            <a:pPr marL="0" marR="0" algn="ctr"/>
            <a:r>
              <a:rPr lang="en-US" sz="36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The Steps In Peter’s Backsliding</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B8220B8-A304-3C44-1D01-E96475D81101}"/>
              </a:ext>
            </a:extLst>
          </p:cNvPr>
          <p:cNvPicPr>
            <a:picLocks noChangeAspect="1"/>
          </p:cNvPicPr>
          <p:nvPr/>
        </p:nvPicPr>
        <p:blipFill>
          <a:blip r:embed="rId2"/>
          <a:srcRect l="11008" t="28395" r="5721" b="4657"/>
          <a:stretch/>
        </p:blipFill>
        <p:spPr>
          <a:xfrm>
            <a:off x="5172636" y="4033242"/>
            <a:ext cx="2823883" cy="2196353"/>
          </a:xfrm>
          <a:prstGeom prst="rect">
            <a:avLst/>
          </a:prstGeom>
        </p:spPr>
      </p:pic>
      <p:pic>
        <p:nvPicPr>
          <p:cNvPr id="6" name="Picture 5">
            <a:extLst>
              <a:ext uri="{FF2B5EF4-FFF2-40B4-BE49-F238E27FC236}">
                <a16:creationId xmlns:a16="http://schemas.microsoft.com/office/drawing/2014/main" id="{95020135-8F79-EEB3-6A77-6A733D168CD3}"/>
              </a:ext>
            </a:extLst>
          </p:cNvPr>
          <p:cNvPicPr>
            <a:picLocks noChangeAspect="1"/>
          </p:cNvPicPr>
          <p:nvPr/>
        </p:nvPicPr>
        <p:blipFill>
          <a:blip r:embed="rId3"/>
          <a:stretch>
            <a:fillRect/>
          </a:stretch>
        </p:blipFill>
        <p:spPr>
          <a:xfrm>
            <a:off x="1007743" y="2115480"/>
            <a:ext cx="2847079" cy="3407959"/>
          </a:xfrm>
          <a:prstGeom prst="rect">
            <a:avLst/>
          </a:prstGeom>
        </p:spPr>
      </p:pic>
      <p:sp>
        <p:nvSpPr>
          <p:cNvPr id="7" name="TextBox 6">
            <a:extLst>
              <a:ext uri="{FF2B5EF4-FFF2-40B4-BE49-F238E27FC236}">
                <a16:creationId xmlns:a16="http://schemas.microsoft.com/office/drawing/2014/main" id="{6F6861F3-CEB4-B247-9509-E162C550D19D}"/>
              </a:ext>
            </a:extLst>
          </p:cNvPr>
          <p:cNvSpPr txBox="1"/>
          <p:nvPr/>
        </p:nvSpPr>
        <p:spPr>
          <a:xfrm>
            <a:off x="2285999" y="1223569"/>
            <a:ext cx="5647765" cy="1869614"/>
          </a:xfrm>
          <a:prstGeom prst="rect">
            <a:avLst/>
          </a:prstGeom>
          <a:noFill/>
        </p:spPr>
        <p:txBody>
          <a:bodyPr wrap="square">
            <a:spAutoFit/>
          </a:bodyPr>
          <a:lstStyle/>
          <a:p>
            <a:pPr>
              <a:lnSpc>
                <a:spcPct val="115000"/>
              </a:lnSpc>
              <a:spcAft>
                <a:spcPts val="1000"/>
              </a:spcAft>
            </a:pPr>
            <a:r>
              <a:rPr lang="en-US" sz="4800" b="1" dirty="0">
                <a:latin typeface="Calibri" panose="020F0502020204030204" pitchFamily="34" charset="0"/>
                <a:ea typeface="Calibri" panose="020F0502020204030204" pitchFamily="34" charset="0"/>
                <a:cs typeface="Calibri" panose="020F0502020204030204" pitchFamily="34" charset="0"/>
              </a:rPr>
              <a:t>2</a:t>
            </a:r>
            <a:r>
              <a:rPr lang="en-US" sz="4800" b="1" dirty="0">
                <a:effectLst/>
                <a:latin typeface="Calibri" panose="020F0502020204030204" pitchFamily="34" charset="0"/>
                <a:ea typeface="Calibri" panose="020F0502020204030204" pitchFamily="34" charset="0"/>
                <a:cs typeface="Calibri" panose="020F0502020204030204" pitchFamily="34" charset="0"/>
              </a:rPr>
              <a:t>. Proud boasting</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Aft>
                <a:spcPts val="100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634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708DC-38BC-D7D1-2E30-3E12305635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D6E7115-9375-7DCA-3853-61951CC923C0}"/>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623A0C4-5D45-DC29-D451-52EBCD1BF23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CDB315F2-7BCC-C1E9-01F6-F73809802536}"/>
              </a:ext>
            </a:extLst>
          </p:cNvPr>
          <p:cNvSpPr txBox="1"/>
          <p:nvPr/>
        </p:nvSpPr>
        <p:spPr>
          <a:xfrm>
            <a:off x="0" y="8965"/>
            <a:ext cx="9144000" cy="646331"/>
          </a:xfrm>
          <a:prstGeom prst="rect">
            <a:avLst/>
          </a:prstGeom>
          <a:noFill/>
        </p:spPr>
        <p:txBody>
          <a:bodyPr wrap="square" rtlCol="0">
            <a:spAutoFit/>
          </a:bodyPr>
          <a:lstStyle/>
          <a:p>
            <a:pPr marL="0" marR="0" algn="ctr"/>
            <a:r>
              <a:rPr lang="en-US" sz="36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The Steps In Peter’s Backsliding</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712AF69-CAF5-FED8-0BA2-2DC6739620DB}"/>
              </a:ext>
            </a:extLst>
          </p:cNvPr>
          <p:cNvPicPr>
            <a:picLocks noChangeAspect="1"/>
          </p:cNvPicPr>
          <p:nvPr/>
        </p:nvPicPr>
        <p:blipFill>
          <a:blip r:embed="rId2"/>
          <a:srcRect l="11008" t="28395" r="5721" b="4657"/>
          <a:stretch/>
        </p:blipFill>
        <p:spPr>
          <a:xfrm>
            <a:off x="5172636" y="4033242"/>
            <a:ext cx="2823883" cy="2196353"/>
          </a:xfrm>
          <a:prstGeom prst="rect">
            <a:avLst/>
          </a:prstGeom>
        </p:spPr>
      </p:pic>
      <p:pic>
        <p:nvPicPr>
          <p:cNvPr id="6" name="Picture 5">
            <a:extLst>
              <a:ext uri="{FF2B5EF4-FFF2-40B4-BE49-F238E27FC236}">
                <a16:creationId xmlns:a16="http://schemas.microsoft.com/office/drawing/2014/main" id="{CEB71A34-E479-37C5-BE59-C3ADF8A94F73}"/>
              </a:ext>
            </a:extLst>
          </p:cNvPr>
          <p:cNvPicPr>
            <a:picLocks noChangeAspect="1"/>
          </p:cNvPicPr>
          <p:nvPr/>
        </p:nvPicPr>
        <p:blipFill>
          <a:blip r:embed="rId3"/>
          <a:stretch>
            <a:fillRect/>
          </a:stretch>
        </p:blipFill>
        <p:spPr>
          <a:xfrm>
            <a:off x="1007743" y="2115480"/>
            <a:ext cx="2847079" cy="3407959"/>
          </a:xfrm>
          <a:prstGeom prst="rect">
            <a:avLst/>
          </a:prstGeom>
        </p:spPr>
      </p:pic>
      <p:sp>
        <p:nvSpPr>
          <p:cNvPr id="7" name="TextBox 6">
            <a:extLst>
              <a:ext uri="{FF2B5EF4-FFF2-40B4-BE49-F238E27FC236}">
                <a16:creationId xmlns:a16="http://schemas.microsoft.com/office/drawing/2014/main" id="{730591B2-3DBC-4B09-A04A-8589BFF77E5C}"/>
              </a:ext>
            </a:extLst>
          </p:cNvPr>
          <p:cNvSpPr txBox="1"/>
          <p:nvPr/>
        </p:nvSpPr>
        <p:spPr>
          <a:xfrm>
            <a:off x="2285999" y="1223569"/>
            <a:ext cx="6795247" cy="891911"/>
          </a:xfrm>
          <a:prstGeom prst="rect">
            <a:avLst/>
          </a:prstGeom>
          <a:noFill/>
        </p:spPr>
        <p:txBody>
          <a:bodyPr wrap="square">
            <a:spAutoFit/>
          </a:bodyPr>
          <a:lstStyle/>
          <a:p>
            <a:pPr marR="0" lvl="0">
              <a:lnSpc>
                <a:spcPct val="115000"/>
              </a:lnSpc>
              <a:spcAft>
                <a:spcPts val="1000"/>
              </a:spcAft>
            </a:pPr>
            <a:r>
              <a:rPr lang="en-US" sz="4800" b="1" dirty="0">
                <a:effectLst/>
                <a:latin typeface="Calibri" panose="020F0502020204030204" pitchFamily="34" charset="0"/>
                <a:ea typeface="Calibri" panose="020F0502020204030204" pitchFamily="34" charset="0"/>
                <a:cs typeface="Calibri" panose="020F0502020204030204" pitchFamily="34" charset="0"/>
              </a:rPr>
              <a:t>3. Dropped his guard</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61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9748A-7650-0B17-6244-831CC05923F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C686B1E-9299-4473-F644-FA61D2466471}"/>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CAD20B5-1F86-FCCF-D5A7-D31BCE066A02}"/>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A6060916-6E8C-4CF3-AB63-740D6813567B}"/>
              </a:ext>
            </a:extLst>
          </p:cNvPr>
          <p:cNvSpPr txBox="1"/>
          <p:nvPr/>
        </p:nvSpPr>
        <p:spPr>
          <a:xfrm>
            <a:off x="0" y="8965"/>
            <a:ext cx="9144000" cy="646331"/>
          </a:xfrm>
          <a:prstGeom prst="rect">
            <a:avLst/>
          </a:prstGeom>
          <a:noFill/>
        </p:spPr>
        <p:txBody>
          <a:bodyPr wrap="square" rtlCol="0">
            <a:spAutoFit/>
          </a:bodyPr>
          <a:lstStyle/>
          <a:p>
            <a:pPr marL="0" marR="0" algn="ctr"/>
            <a:r>
              <a:rPr lang="en-US" sz="36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The Steps In Peter’s Backsliding</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97527EB-044D-B3AC-A355-11FAF7E12DD5}"/>
              </a:ext>
            </a:extLst>
          </p:cNvPr>
          <p:cNvPicPr>
            <a:picLocks noChangeAspect="1"/>
          </p:cNvPicPr>
          <p:nvPr/>
        </p:nvPicPr>
        <p:blipFill>
          <a:blip r:embed="rId2"/>
          <a:srcRect l="11008" t="28395" r="5721" b="4657"/>
          <a:stretch/>
        </p:blipFill>
        <p:spPr>
          <a:xfrm>
            <a:off x="5172636" y="4033242"/>
            <a:ext cx="2823883" cy="2196353"/>
          </a:xfrm>
          <a:prstGeom prst="rect">
            <a:avLst/>
          </a:prstGeom>
        </p:spPr>
      </p:pic>
      <p:pic>
        <p:nvPicPr>
          <p:cNvPr id="6" name="Picture 5">
            <a:extLst>
              <a:ext uri="{FF2B5EF4-FFF2-40B4-BE49-F238E27FC236}">
                <a16:creationId xmlns:a16="http://schemas.microsoft.com/office/drawing/2014/main" id="{FE61B472-2999-2044-7B16-243D5C93F88C}"/>
              </a:ext>
            </a:extLst>
          </p:cNvPr>
          <p:cNvPicPr>
            <a:picLocks noChangeAspect="1"/>
          </p:cNvPicPr>
          <p:nvPr/>
        </p:nvPicPr>
        <p:blipFill>
          <a:blip r:embed="rId3"/>
          <a:stretch>
            <a:fillRect/>
          </a:stretch>
        </p:blipFill>
        <p:spPr>
          <a:xfrm>
            <a:off x="1007743" y="2115480"/>
            <a:ext cx="2847079" cy="3407959"/>
          </a:xfrm>
          <a:prstGeom prst="rect">
            <a:avLst/>
          </a:prstGeom>
        </p:spPr>
      </p:pic>
      <p:sp>
        <p:nvSpPr>
          <p:cNvPr id="7" name="TextBox 6">
            <a:extLst>
              <a:ext uri="{FF2B5EF4-FFF2-40B4-BE49-F238E27FC236}">
                <a16:creationId xmlns:a16="http://schemas.microsoft.com/office/drawing/2014/main" id="{21E7E911-6A47-2065-ACD2-C343E09B21FA}"/>
              </a:ext>
            </a:extLst>
          </p:cNvPr>
          <p:cNvSpPr txBox="1"/>
          <p:nvPr/>
        </p:nvSpPr>
        <p:spPr>
          <a:xfrm>
            <a:off x="2285999" y="1223569"/>
            <a:ext cx="6795247" cy="1741374"/>
          </a:xfrm>
          <a:prstGeom prst="rect">
            <a:avLst/>
          </a:prstGeom>
          <a:noFill/>
        </p:spPr>
        <p:txBody>
          <a:bodyPr wrap="square">
            <a:spAutoFit/>
          </a:bodyPr>
          <a:lstStyle/>
          <a:p>
            <a:pPr marR="0" lvl="0">
              <a:lnSpc>
                <a:spcPct val="115000"/>
              </a:lnSpc>
              <a:spcAft>
                <a:spcPts val="1000"/>
              </a:spcAft>
            </a:pPr>
            <a:r>
              <a:rPr lang="en-US" sz="4800" b="1" dirty="0">
                <a:effectLst/>
                <a:latin typeface="Calibri" panose="020F0502020204030204" pitchFamily="34" charset="0"/>
                <a:ea typeface="Calibri" panose="020F0502020204030204" pitchFamily="34" charset="0"/>
                <a:cs typeface="Calibri" panose="020F0502020204030204" pitchFamily="34" charset="0"/>
              </a:rPr>
              <a:t>4. Distanced himself 	 			     from Christ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7B47A-FD58-075C-F418-BF30B66B7F6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6615DD-CD7A-E4C9-EF04-D3184664EA1D}"/>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C0966DD-B8B4-BCC7-9989-06D4983FE93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3AFE4DF4-7CC0-2759-BE97-3B6923748CE8}"/>
              </a:ext>
            </a:extLst>
          </p:cNvPr>
          <p:cNvSpPr txBox="1"/>
          <p:nvPr/>
        </p:nvSpPr>
        <p:spPr>
          <a:xfrm>
            <a:off x="0" y="8965"/>
            <a:ext cx="9144000" cy="646331"/>
          </a:xfrm>
          <a:prstGeom prst="rect">
            <a:avLst/>
          </a:prstGeom>
          <a:noFill/>
        </p:spPr>
        <p:txBody>
          <a:bodyPr wrap="square" rtlCol="0">
            <a:spAutoFit/>
          </a:bodyPr>
          <a:lstStyle/>
          <a:p>
            <a:pPr marL="0" marR="0" algn="ctr"/>
            <a:r>
              <a:rPr lang="en-US" sz="36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The Steps In Peter’s Backsliding</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0756CEF-AC4B-FA23-DB84-8D3A4A07E52E}"/>
              </a:ext>
            </a:extLst>
          </p:cNvPr>
          <p:cNvPicPr>
            <a:picLocks noChangeAspect="1"/>
          </p:cNvPicPr>
          <p:nvPr/>
        </p:nvPicPr>
        <p:blipFill>
          <a:blip r:embed="rId2"/>
          <a:srcRect l="11008" t="28395" r="5721" b="4657"/>
          <a:stretch/>
        </p:blipFill>
        <p:spPr>
          <a:xfrm>
            <a:off x="5172636" y="4033242"/>
            <a:ext cx="2823883" cy="2196353"/>
          </a:xfrm>
          <a:prstGeom prst="rect">
            <a:avLst/>
          </a:prstGeom>
        </p:spPr>
      </p:pic>
      <p:pic>
        <p:nvPicPr>
          <p:cNvPr id="6" name="Picture 5">
            <a:extLst>
              <a:ext uri="{FF2B5EF4-FFF2-40B4-BE49-F238E27FC236}">
                <a16:creationId xmlns:a16="http://schemas.microsoft.com/office/drawing/2014/main" id="{5497E2D8-F97C-28D2-0AE0-3FDD27EC91E6}"/>
              </a:ext>
            </a:extLst>
          </p:cNvPr>
          <p:cNvPicPr>
            <a:picLocks noChangeAspect="1"/>
          </p:cNvPicPr>
          <p:nvPr/>
        </p:nvPicPr>
        <p:blipFill>
          <a:blip r:embed="rId3"/>
          <a:stretch>
            <a:fillRect/>
          </a:stretch>
        </p:blipFill>
        <p:spPr>
          <a:xfrm>
            <a:off x="1007743" y="2115480"/>
            <a:ext cx="2847079" cy="3407959"/>
          </a:xfrm>
          <a:prstGeom prst="rect">
            <a:avLst/>
          </a:prstGeom>
        </p:spPr>
      </p:pic>
      <p:sp>
        <p:nvSpPr>
          <p:cNvPr id="7" name="TextBox 6">
            <a:extLst>
              <a:ext uri="{FF2B5EF4-FFF2-40B4-BE49-F238E27FC236}">
                <a16:creationId xmlns:a16="http://schemas.microsoft.com/office/drawing/2014/main" id="{6933850C-5A66-CA42-F17F-17C090755F20}"/>
              </a:ext>
            </a:extLst>
          </p:cNvPr>
          <p:cNvSpPr txBox="1"/>
          <p:nvPr/>
        </p:nvSpPr>
        <p:spPr>
          <a:xfrm>
            <a:off x="2285999" y="1223569"/>
            <a:ext cx="6795247" cy="891911"/>
          </a:xfrm>
          <a:prstGeom prst="rect">
            <a:avLst/>
          </a:prstGeom>
          <a:noFill/>
        </p:spPr>
        <p:txBody>
          <a:bodyPr wrap="square">
            <a:spAutoFit/>
          </a:bodyPr>
          <a:lstStyle/>
          <a:p>
            <a:pPr marR="0" lvl="0">
              <a:lnSpc>
                <a:spcPct val="115000"/>
              </a:lnSpc>
              <a:spcAft>
                <a:spcPts val="1000"/>
              </a:spcAft>
            </a:pPr>
            <a:r>
              <a:rPr lang="en-US" sz="4800" b="1" dirty="0">
                <a:effectLst/>
                <a:latin typeface="Calibri" panose="020F0502020204030204" pitchFamily="34" charset="0"/>
                <a:ea typeface="Calibri" panose="020F0502020204030204" pitchFamily="34" charset="0"/>
                <a:cs typeface="Calibri" panose="020F0502020204030204" pitchFamily="34" charset="0"/>
              </a:rPr>
              <a:t>5. Embraced Worldliness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18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5624D-23E6-FAC1-118B-CA63C4F67F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7A4124-5CF5-095C-5275-548D08AEDE97}"/>
              </a:ext>
            </a:extLst>
          </p:cNvPr>
          <p:cNvSpPr txBox="1"/>
          <p:nvPr/>
        </p:nvSpPr>
        <p:spPr>
          <a:xfrm>
            <a:off x="0" y="0"/>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04D2665-3650-80BA-7B6C-8327F8F4AA11}"/>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FA577A5E-0B17-E986-7399-66C701F9EF65}"/>
              </a:ext>
            </a:extLst>
          </p:cNvPr>
          <p:cNvSpPr txBox="1"/>
          <p:nvPr/>
        </p:nvSpPr>
        <p:spPr>
          <a:xfrm>
            <a:off x="0" y="8965"/>
            <a:ext cx="9144000" cy="646331"/>
          </a:xfrm>
          <a:prstGeom prst="rect">
            <a:avLst/>
          </a:prstGeom>
          <a:noFill/>
        </p:spPr>
        <p:txBody>
          <a:bodyPr wrap="square" rtlCol="0">
            <a:spAutoFit/>
          </a:bodyPr>
          <a:lstStyle/>
          <a:p>
            <a:pPr marL="0" marR="0" algn="ctr"/>
            <a:r>
              <a:rPr lang="en-US" sz="36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The Steps In Peter’s Backsliding</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796B85C-2884-C9AC-9179-1076C6EACAC9}"/>
              </a:ext>
            </a:extLst>
          </p:cNvPr>
          <p:cNvPicPr>
            <a:picLocks noChangeAspect="1"/>
          </p:cNvPicPr>
          <p:nvPr/>
        </p:nvPicPr>
        <p:blipFill>
          <a:blip r:embed="rId2"/>
          <a:srcRect l="11008" t="28395" r="5721" b="4657"/>
          <a:stretch/>
        </p:blipFill>
        <p:spPr>
          <a:xfrm>
            <a:off x="5172636" y="4033242"/>
            <a:ext cx="2823883" cy="2196353"/>
          </a:xfrm>
          <a:prstGeom prst="rect">
            <a:avLst/>
          </a:prstGeom>
        </p:spPr>
      </p:pic>
      <p:pic>
        <p:nvPicPr>
          <p:cNvPr id="6" name="Picture 5">
            <a:extLst>
              <a:ext uri="{FF2B5EF4-FFF2-40B4-BE49-F238E27FC236}">
                <a16:creationId xmlns:a16="http://schemas.microsoft.com/office/drawing/2014/main" id="{D94308A9-3C2C-33DA-587D-82B8254A58A7}"/>
              </a:ext>
            </a:extLst>
          </p:cNvPr>
          <p:cNvPicPr>
            <a:picLocks noChangeAspect="1"/>
          </p:cNvPicPr>
          <p:nvPr/>
        </p:nvPicPr>
        <p:blipFill>
          <a:blip r:embed="rId3"/>
          <a:stretch>
            <a:fillRect/>
          </a:stretch>
        </p:blipFill>
        <p:spPr>
          <a:xfrm>
            <a:off x="1007743" y="2115480"/>
            <a:ext cx="2847079" cy="3407959"/>
          </a:xfrm>
          <a:prstGeom prst="rect">
            <a:avLst/>
          </a:prstGeom>
        </p:spPr>
      </p:pic>
      <p:sp>
        <p:nvSpPr>
          <p:cNvPr id="7" name="TextBox 6">
            <a:extLst>
              <a:ext uri="{FF2B5EF4-FFF2-40B4-BE49-F238E27FC236}">
                <a16:creationId xmlns:a16="http://schemas.microsoft.com/office/drawing/2014/main" id="{CF1389D5-D80C-3DCA-4DCB-C3E557933E63}"/>
              </a:ext>
            </a:extLst>
          </p:cNvPr>
          <p:cNvSpPr txBox="1"/>
          <p:nvPr/>
        </p:nvSpPr>
        <p:spPr>
          <a:xfrm>
            <a:off x="2285999" y="1223569"/>
            <a:ext cx="6795247" cy="891911"/>
          </a:xfrm>
          <a:prstGeom prst="rect">
            <a:avLst/>
          </a:prstGeom>
          <a:noFill/>
        </p:spPr>
        <p:txBody>
          <a:bodyPr wrap="square">
            <a:spAutoFit/>
          </a:bodyPr>
          <a:lstStyle/>
          <a:p>
            <a:pPr marR="0" lvl="0">
              <a:lnSpc>
                <a:spcPct val="115000"/>
              </a:lnSpc>
              <a:spcAft>
                <a:spcPts val="1000"/>
              </a:spcAft>
            </a:pPr>
            <a:r>
              <a:rPr lang="en-US" sz="4800" b="1" dirty="0">
                <a:effectLst/>
                <a:latin typeface="Calibri" panose="020F0502020204030204" pitchFamily="34" charset="0"/>
                <a:ea typeface="Calibri" panose="020F0502020204030204" pitchFamily="34" charset="0"/>
                <a:cs typeface="Calibri" panose="020F0502020204030204" pitchFamily="34" charset="0"/>
              </a:rPr>
              <a:t>6. Denied Christ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98992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124</TotalTime>
  <Words>586</Words>
  <Application>Microsoft Office PowerPoint</Application>
  <PresentationFormat>On-screen Show (4:3)</PresentationFormat>
  <Paragraphs>50</Paragraphs>
  <Slides>13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Arial Unicode MS</vt:lpstr>
      <vt:lpstr>Calibri</vt:lpstr>
      <vt:lpstr>Calibri Light</vt:lpstr>
      <vt:lpstr>Cambria</vt:lpstr>
      <vt:lpstr>Ink Free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5</cp:revision>
  <dcterms:created xsi:type="dcterms:W3CDTF">2025-04-14T14:39:33Z</dcterms:created>
  <dcterms:modified xsi:type="dcterms:W3CDTF">2025-04-19T10:06:19Z</dcterms:modified>
</cp:coreProperties>
</file>