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65" r:id="rId3"/>
    <p:sldId id="259" r:id="rId4"/>
    <p:sldId id="555" r:id="rId5"/>
    <p:sldId id="576" r:id="rId6"/>
    <p:sldId id="577" r:id="rId7"/>
    <p:sldId id="582" r:id="rId8"/>
    <p:sldId id="583" r:id="rId9"/>
    <p:sldId id="584" r:id="rId10"/>
    <p:sldId id="581" r:id="rId11"/>
    <p:sldId id="580" r:id="rId12"/>
    <p:sldId id="579" r:id="rId13"/>
    <p:sldId id="578" r:id="rId14"/>
    <p:sldId id="586" r:id="rId15"/>
    <p:sldId id="588" r:id="rId16"/>
    <p:sldId id="589" r:id="rId17"/>
    <p:sldId id="575"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b5Afi+wQ/7cbVnx8SW8umw==" hashData="vbTvvCoK6guBhl8oJSBmQI2OBd6m9kh5EGMIr9NYuj0wwq5HXhxYn5NmjADpvKsDwkTOB5p1/0E4Ckmx2/Gluw=="/>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107" d="100"/>
          <a:sy n="107" d="100"/>
        </p:scale>
        <p:origin x="1716" y="9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A2EE33C-DE5A-4383-823B-0A02331D7B62}" type="datetimeFigureOut">
              <a:rPr lang="en-US" smtClean="0"/>
              <a:t>4/12/2025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FAC655-62F9-4482-869B-1BE1304CD920}" type="slidenum">
              <a:rPr lang="en-US" smtClean="0"/>
              <a:t>‹#›</a:t>
            </a:fld>
            <a:endParaRPr lang="en-US"/>
          </a:p>
        </p:txBody>
      </p:sp>
    </p:spTree>
    <p:extLst>
      <p:ext uri="{BB962C8B-B14F-4D97-AF65-F5344CB8AC3E}">
        <p14:creationId xmlns:p14="http://schemas.microsoft.com/office/powerpoint/2010/main" val="2193458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2EE33C-DE5A-4383-823B-0A02331D7B62}" type="datetimeFigureOut">
              <a:rPr lang="en-US" smtClean="0"/>
              <a:t>4/12/2025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FAC655-62F9-4482-869B-1BE1304CD920}" type="slidenum">
              <a:rPr lang="en-US" smtClean="0"/>
              <a:t>‹#›</a:t>
            </a:fld>
            <a:endParaRPr lang="en-US"/>
          </a:p>
        </p:txBody>
      </p:sp>
    </p:spTree>
    <p:extLst>
      <p:ext uri="{BB962C8B-B14F-4D97-AF65-F5344CB8AC3E}">
        <p14:creationId xmlns:p14="http://schemas.microsoft.com/office/powerpoint/2010/main" val="2200842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2EE33C-DE5A-4383-823B-0A02331D7B62}" type="datetimeFigureOut">
              <a:rPr lang="en-US" smtClean="0"/>
              <a:t>4/12/2025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FAC655-62F9-4482-869B-1BE1304CD920}" type="slidenum">
              <a:rPr lang="en-US" smtClean="0"/>
              <a:t>‹#›</a:t>
            </a:fld>
            <a:endParaRPr lang="en-US"/>
          </a:p>
        </p:txBody>
      </p:sp>
    </p:spTree>
    <p:extLst>
      <p:ext uri="{BB962C8B-B14F-4D97-AF65-F5344CB8AC3E}">
        <p14:creationId xmlns:p14="http://schemas.microsoft.com/office/powerpoint/2010/main" val="11850810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4/12/2025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1460532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4/12/2025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998764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6261408-B059-4BE3-9B18-E2EA024F5496}" type="datetimeFigureOut">
              <a:rPr lang="en-US" smtClean="0"/>
              <a:t>4/12/2025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3626251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6261408-B059-4BE3-9B18-E2EA024F5496}" type="datetimeFigureOut">
              <a:rPr lang="en-US" smtClean="0"/>
              <a:t>4/12/2025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2616200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6261408-B059-4BE3-9B18-E2EA024F5496}" type="datetimeFigureOut">
              <a:rPr lang="en-US" smtClean="0"/>
              <a:t>4/12/2025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30785664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6261408-B059-4BE3-9B18-E2EA024F5496}" type="datetimeFigureOut">
              <a:rPr lang="en-US" smtClean="0"/>
              <a:t>4/12/2025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19932754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261408-B059-4BE3-9B18-E2EA024F5496}" type="datetimeFigureOut">
              <a:rPr lang="en-US" smtClean="0"/>
              <a:t>4/12/2025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32680414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6261408-B059-4BE3-9B18-E2EA024F5496}" type="datetimeFigureOut">
              <a:rPr lang="en-US" smtClean="0"/>
              <a:t>4/12/2025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485476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2EE33C-DE5A-4383-823B-0A02331D7B62}" type="datetimeFigureOut">
              <a:rPr lang="en-US" smtClean="0"/>
              <a:t>4/12/2025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FAC655-62F9-4482-869B-1BE1304CD920}" type="slidenum">
              <a:rPr lang="en-US" smtClean="0"/>
              <a:t>‹#›</a:t>
            </a:fld>
            <a:endParaRPr lang="en-US"/>
          </a:p>
        </p:txBody>
      </p:sp>
    </p:spTree>
    <p:extLst>
      <p:ext uri="{BB962C8B-B14F-4D97-AF65-F5344CB8AC3E}">
        <p14:creationId xmlns:p14="http://schemas.microsoft.com/office/powerpoint/2010/main" val="32819048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6261408-B059-4BE3-9B18-E2EA024F5496}" type="datetimeFigureOut">
              <a:rPr lang="en-US" smtClean="0"/>
              <a:t>4/12/2025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26157685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4/12/2025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5196001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261408-B059-4BE3-9B18-E2EA024F5496}" type="datetimeFigureOut">
              <a:rPr lang="en-US" smtClean="0"/>
              <a:t>4/12/2025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55853B-0D88-4491-8C47-0F7D0AB63E77}" type="slidenum">
              <a:rPr lang="en-US" smtClean="0"/>
              <a:t>‹#›</a:t>
            </a:fld>
            <a:endParaRPr lang="en-US" dirty="0"/>
          </a:p>
        </p:txBody>
      </p:sp>
    </p:spTree>
    <p:extLst>
      <p:ext uri="{BB962C8B-B14F-4D97-AF65-F5344CB8AC3E}">
        <p14:creationId xmlns:p14="http://schemas.microsoft.com/office/powerpoint/2010/main" val="3693383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A2EE33C-DE5A-4383-823B-0A02331D7B62}" type="datetimeFigureOut">
              <a:rPr lang="en-US" smtClean="0"/>
              <a:t>4/12/2025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FAC655-62F9-4482-869B-1BE1304CD920}" type="slidenum">
              <a:rPr lang="en-US" smtClean="0"/>
              <a:t>‹#›</a:t>
            </a:fld>
            <a:endParaRPr lang="en-US"/>
          </a:p>
        </p:txBody>
      </p:sp>
    </p:spTree>
    <p:extLst>
      <p:ext uri="{BB962C8B-B14F-4D97-AF65-F5344CB8AC3E}">
        <p14:creationId xmlns:p14="http://schemas.microsoft.com/office/powerpoint/2010/main" val="540153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A2EE33C-DE5A-4383-823B-0A02331D7B62}" type="datetimeFigureOut">
              <a:rPr lang="en-US" smtClean="0"/>
              <a:t>4/12/2025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FAC655-62F9-4482-869B-1BE1304CD920}" type="slidenum">
              <a:rPr lang="en-US" smtClean="0"/>
              <a:t>‹#›</a:t>
            </a:fld>
            <a:endParaRPr lang="en-US"/>
          </a:p>
        </p:txBody>
      </p:sp>
    </p:spTree>
    <p:extLst>
      <p:ext uri="{BB962C8B-B14F-4D97-AF65-F5344CB8AC3E}">
        <p14:creationId xmlns:p14="http://schemas.microsoft.com/office/powerpoint/2010/main" val="23215363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A2EE33C-DE5A-4383-823B-0A02331D7B62}" type="datetimeFigureOut">
              <a:rPr lang="en-US" smtClean="0"/>
              <a:t>4/12/2025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FAC655-62F9-4482-869B-1BE1304CD920}" type="slidenum">
              <a:rPr lang="en-US" smtClean="0"/>
              <a:t>‹#›</a:t>
            </a:fld>
            <a:endParaRPr lang="en-US"/>
          </a:p>
        </p:txBody>
      </p:sp>
    </p:spTree>
    <p:extLst>
      <p:ext uri="{BB962C8B-B14F-4D97-AF65-F5344CB8AC3E}">
        <p14:creationId xmlns:p14="http://schemas.microsoft.com/office/powerpoint/2010/main" val="312682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A2EE33C-DE5A-4383-823B-0A02331D7B62}" type="datetimeFigureOut">
              <a:rPr lang="en-US" smtClean="0"/>
              <a:t>4/12/2025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FAC655-62F9-4482-869B-1BE1304CD920}" type="slidenum">
              <a:rPr lang="en-US" smtClean="0"/>
              <a:t>‹#›</a:t>
            </a:fld>
            <a:endParaRPr lang="en-US"/>
          </a:p>
        </p:txBody>
      </p:sp>
    </p:spTree>
    <p:extLst>
      <p:ext uri="{BB962C8B-B14F-4D97-AF65-F5344CB8AC3E}">
        <p14:creationId xmlns:p14="http://schemas.microsoft.com/office/powerpoint/2010/main" val="1190232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2EE33C-DE5A-4383-823B-0A02331D7B62}" type="datetimeFigureOut">
              <a:rPr lang="en-US" smtClean="0"/>
              <a:t>4/12/2025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FAC655-62F9-4482-869B-1BE1304CD920}" type="slidenum">
              <a:rPr lang="en-US" smtClean="0"/>
              <a:t>‹#›</a:t>
            </a:fld>
            <a:endParaRPr lang="en-US"/>
          </a:p>
        </p:txBody>
      </p:sp>
    </p:spTree>
    <p:extLst>
      <p:ext uri="{BB962C8B-B14F-4D97-AF65-F5344CB8AC3E}">
        <p14:creationId xmlns:p14="http://schemas.microsoft.com/office/powerpoint/2010/main" val="633695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A2EE33C-DE5A-4383-823B-0A02331D7B62}" type="datetimeFigureOut">
              <a:rPr lang="en-US" smtClean="0"/>
              <a:t>4/12/2025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FAC655-62F9-4482-869B-1BE1304CD920}" type="slidenum">
              <a:rPr lang="en-US" smtClean="0"/>
              <a:t>‹#›</a:t>
            </a:fld>
            <a:endParaRPr lang="en-US"/>
          </a:p>
        </p:txBody>
      </p:sp>
    </p:spTree>
    <p:extLst>
      <p:ext uri="{BB962C8B-B14F-4D97-AF65-F5344CB8AC3E}">
        <p14:creationId xmlns:p14="http://schemas.microsoft.com/office/powerpoint/2010/main" val="4193314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A2EE33C-DE5A-4383-823B-0A02331D7B62}" type="datetimeFigureOut">
              <a:rPr lang="en-US" smtClean="0"/>
              <a:t>4/12/2025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FAC655-62F9-4482-869B-1BE1304CD920}" type="slidenum">
              <a:rPr lang="en-US" smtClean="0"/>
              <a:t>‹#›</a:t>
            </a:fld>
            <a:endParaRPr lang="en-US"/>
          </a:p>
        </p:txBody>
      </p:sp>
    </p:spTree>
    <p:extLst>
      <p:ext uri="{BB962C8B-B14F-4D97-AF65-F5344CB8AC3E}">
        <p14:creationId xmlns:p14="http://schemas.microsoft.com/office/powerpoint/2010/main" val="2476811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2EE33C-DE5A-4383-823B-0A02331D7B62}" type="datetimeFigureOut">
              <a:rPr lang="en-US" smtClean="0"/>
              <a:t>4/12/2025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FAC655-62F9-4482-869B-1BE1304CD920}" type="slidenum">
              <a:rPr lang="en-US" smtClean="0"/>
              <a:t>‹#›</a:t>
            </a:fld>
            <a:endParaRPr lang="en-US"/>
          </a:p>
        </p:txBody>
      </p:sp>
    </p:spTree>
    <p:extLst>
      <p:ext uri="{BB962C8B-B14F-4D97-AF65-F5344CB8AC3E}">
        <p14:creationId xmlns:p14="http://schemas.microsoft.com/office/powerpoint/2010/main" val="38932579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261408-B059-4BE3-9B18-E2EA024F5496}" type="datetimeFigureOut">
              <a:rPr lang="en-US" smtClean="0"/>
              <a:t>4/12/2025</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55853B-0D88-4491-8C47-0F7D0AB63E77}" type="slidenum">
              <a:rPr lang="en-US" smtClean="0"/>
              <a:t>‹#›</a:t>
            </a:fld>
            <a:endParaRPr lang="en-US" dirty="0"/>
          </a:p>
        </p:txBody>
      </p:sp>
    </p:spTree>
    <p:extLst>
      <p:ext uri="{BB962C8B-B14F-4D97-AF65-F5344CB8AC3E}">
        <p14:creationId xmlns:p14="http://schemas.microsoft.com/office/powerpoint/2010/main" val="13941728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a:srcRect l="23112" t="21263" r="23729" b="49217"/>
          <a:stretch/>
        </p:blipFill>
        <p:spPr>
          <a:xfrm>
            <a:off x="0" y="3994733"/>
            <a:ext cx="9166033" cy="2863273"/>
          </a:xfrm>
          <a:prstGeom prst="rect">
            <a:avLst/>
          </a:prstGeom>
        </p:spPr>
      </p:pic>
      <p:sp>
        <p:nvSpPr>
          <p:cNvPr id="7" name="Rectangle 6"/>
          <p:cNvSpPr/>
          <p:nvPr/>
        </p:nvSpPr>
        <p:spPr>
          <a:xfrm>
            <a:off x="887505" y="1030940"/>
            <a:ext cx="7512423" cy="601505"/>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9" name="TextBox 8"/>
          <p:cNvSpPr txBox="1"/>
          <p:nvPr/>
        </p:nvSpPr>
        <p:spPr>
          <a:xfrm>
            <a:off x="582706" y="1021974"/>
            <a:ext cx="7745505"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New Lebanon  </a:t>
            </a:r>
            <a:r>
              <a:rPr kumimoji="0" lang="en-US" sz="3600" b="0" i="1" u="none" strike="noStrike" kern="1200" cap="none" spc="0" normalizeH="0" baseline="0" noProof="0" dirty="0">
                <a:ln>
                  <a:noFill/>
                </a:ln>
                <a:solidFill>
                  <a:prstClr val="black"/>
                </a:solidFill>
                <a:effectLst/>
                <a:uLnTx/>
                <a:uFillTx/>
                <a:latin typeface="Arial Unicode MS" panose="020B0604020202020204" pitchFamily="34" charset="-128"/>
                <a:ea typeface="Arial Unicode MS" panose="020B0604020202020204" pitchFamily="34" charset="-128"/>
                <a:cs typeface="Arial Unicode MS" panose="020B0604020202020204" pitchFamily="34" charset="-128"/>
              </a:rPr>
              <a:t>Church of Christ</a:t>
            </a:r>
          </a:p>
        </p:txBody>
      </p:sp>
      <p:sp>
        <p:nvSpPr>
          <p:cNvPr id="3" name="TextBox 2"/>
          <p:cNvSpPr txBox="1"/>
          <p:nvPr/>
        </p:nvSpPr>
        <p:spPr>
          <a:xfrm>
            <a:off x="89647" y="54762"/>
            <a:ext cx="8857129" cy="110799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FF0000"/>
                </a:solidFill>
                <a:effectLst/>
                <a:uLnTx/>
                <a:uFillTx/>
                <a:latin typeface="Ink Free" panose="03080402000500000000" pitchFamily="66" charset="0"/>
                <a:ea typeface="+mn-ea"/>
                <a:cs typeface="+mn-cs"/>
              </a:rPr>
              <a:t>Welcome to our services</a:t>
            </a:r>
          </a:p>
        </p:txBody>
      </p:sp>
      <p:sp>
        <p:nvSpPr>
          <p:cNvPr id="10" name="TextBox 9"/>
          <p:cNvSpPr txBox="1"/>
          <p:nvPr/>
        </p:nvSpPr>
        <p:spPr>
          <a:xfrm>
            <a:off x="1" y="5648735"/>
            <a:ext cx="9144000" cy="1107996"/>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6600" b="1" i="0" u="none" strike="noStrike" kern="1200" cap="none" spc="0" normalizeH="0" baseline="0" noProof="0" dirty="0">
                <a:ln>
                  <a:noFill/>
                </a:ln>
                <a:solidFill>
                  <a:srgbClr val="002060"/>
                </a:solidFill>
                <a:effectLst/>
                <a:uLnTx/>
                <a:uFillTx/>
                <a:latin typeface="Ink Free" panose="03080402000500000000" pitchFamily="66" charset="0"/>
                <a:ea typeface="+mn-ea"/>
                <a:cs typeface="+mn-cs"/>
              </a:rPr>
              <a:t>Please Come Back Again</a:t>
            </a:r>
          </a:p>
        </p:txBody>
      </p:sp>
      <p:sp>
        <p:nvSpPr>
          <p:cNvPr id="4" name="TextBox 3"/>
          <p:cNvSpPr txBox="1"/>
          <p:nvPr/>
        </p:nvSpPr>
        <p:spPr>
          <a:xfrm>
            <a:off x="0" y="1891555"/>
            <a:ext cx="9144000"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We are Simply Christians.</a:t>
            </a:r>
          </a:p>
        </p:txBody>
      </p:sp>
      <p:sp>
        <p:nvSpPr>
          <p:cNvPr id="5" name="TextBox 4"/>
          <p:cNvSpPr txBox="1"/>
          <p:nvPr/>
        </p:nvSpPr>
        <p:spPr>
          <a:xfrm>
            <a:off x="0" y="2348652"/>
            <a:ext cx="9166033" cy="646331"/>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Our Emphasis is </a:t>
            </a: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Spiritual, Not Material or Social</a:t>
            </a:r>
            <a:r>
              <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11" name="TextBox 10"/>
          <p:cNvSpPr txBox="1"/>
          <p:nvPr/>
        </p:nvSpPr>
        <p:spPr>
          <a:xfrm>
            <a:off x="0" y="2820287"/>
            <a:ext cx="9081247" cy="120032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Calibri" panose="020F0502020204030204"/>
                <a:ea typeface="+mn-ea"/>
                <a:cs typeface="+mn-cs"/>
              </a:rPr>
              <a:t>We are striving to be The Same Church as Described in The New Testament.</a:t>
            </a:r>
          </a:p>
        </p:txBody>
      </p:sp>
    </p:spTree>
    <p:extLst>
      <p:ext uri="{BB962C8B-B14F-4D97-AF65-F5344CB8AC3E}">
        <p14:creationId xmlns:p14="http://schemas.microsoft.com/office/powerpoint/2010/main" val="18627963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92AE6F-1CDD-933D-6520-3D1B58CEBB3F}"/>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DB744781-61F5-98B6-5FAF-980A7DAEA5ED}"/>
              </a:ext>
            </a:extLst>
          </p:cNvPr>
          <p:cNvSpPr txBox="1"/>
          <p:nvPr/>
        </p:nvSpPr>
        <p:spPr>
          <a:xfrm>
            <a:off x="0" y="0"/>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The Life Of The Runner.  Heb 12:1-2</a:t>
            </a:r>
          </a:p>
        </p:txBody>
      </p:sp>
      <p:sp>
        <p:nvSpPr>
          <p:cNvPr id="5" name="Footer Placeholder 4">
            <a:extLst>
              <a:ext uri="{FF2B5EF4-FFF2-40B4-BE49-F238E27FC236}">
                <a16:creationId xmlns:a16="http://schemas.microsoft.com/office/drawing/2014/main" id="{36E362B6-E33E-A62A-59B6-1D4EAE61B94F}"/>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01DBCE74-E2D4-7D18-FBD6-7F41BD207061}"/>
              </a:ext>
            </a:extLst>
          </p:cNvPr>
          <p:cNvSpPr txBox="1"/>
          <p:nvPr/>
        </p:nvSpPr>
        <p:spPr>
          <a:xfrm>
            <a:off x="1013012" y="2277035"/>
            <a:ext cx="7969623" cy="1200329"/>
          </a:xfrm>
          <a:prstGeom prst="rect">
            <a:avLst/>
          </a:prstGeom>
          <a:noFill/>
        </p:spPr>
        <p:txBody>
          <a:bodyPr wrap="square">
            <a:spAutoFit/>
          </a:bodyPr>
          <a:lstStyle/>
          <a:p>
            <a:r>
              <a:rPr lang="en-US" sz="7200" dirty="0">
                <a:effectLst/>
                <a:latin typeface="Dubai Light" panose="020B0303030403030204" pitchFamily="34" charset="-78"/>
                <a:ea typeface="Calibri" panose="020F0502020204030204" pitchFamily="34" charset="0"/>
                <a:cs typeface="Dubai Light" panose="020B0303030403030204" pitchFamily="34" charset="-78"/>
              </a:rPr>
              <a:t>4. </a:t>
            </a:r>
            <a:r>
              <a:rPr lang="en-US" sz="7200" b="1" dirty="0">
                <a:effectLst/>
                <a:latin typeface="Dubai Light" panose="020B0303030403030204" pitchFamily="34" charset="-78"/>
                <a:ea typeface="Calibri" panose="020F0502020204030204" pitchFamily="34" charset="0"/>
                <a:cs typeface="Dubai Light" panose="020B0303030403030204" pitchFamily="34" charset="-78"/>
              </a:rPr>
              <a:t>An upward life</a:t>
            </a:r>
            <a:r>
              <a:rPr lang="en-US" sz="7200" dirty="0">
                <a:effectLst/>
                <a:latin typeface="Dubai Light" panose="020B0303030403030204" pitchFamily="34" charset="-78"/>
                <a:ea typeface="Calibri" panose="020F0502020204030204" pitchFamily="34" charset="0"/>
                <a:cs typeface="Dubai Light" panose="020B0303030403030204" pitchFamily="34" charset="-78"/>
              </a:rPr>
              <a:t>. </a:t>
            </a:r>
            <a:endParaRPr lang="en-US" sz="7200" dirty="0">
              <a:latin typeface="Dubai Light" panose="020B0303030403030204" pitchFamily="34" charset="-78"/>
              <a:cs typeface="Dubai Light" panose="020B0303030403030204" pitchFamily="34" charset="-78"/>
            </a:endParaRPr>
          </a:p>
        </p:txBody>
      </p:sp>
    </p:spTree>
    <p:extLst>
      <p:ext uri="{BB962C8B-B14F-4D97-AF65-F5344CB8AC3E}">
        <p14:creationId xmlns:p14="http://schemas.microsoft.com/office/powerpoint/2010/main" val="1935317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998725-144F-6986-A042-183EAE76E478}"/>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D039D97F-705E-B362-5D79-D7F96F536941}"/>
              </a:ext>
            </a:extLst>
          </p:cNvPr>
          <p:cNvSpPr txBox="1"/>
          <p:nvPr/>
        </p:nvSpPr>
        <p:spPr>
          <a:xfrm>
            <a:off x="0" y="0"/>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The Life Of The Runner.  Heb 12:1-2</a:t>
            </a:r>
          </a:p>
        </p:txBody>
      </p:sp>
      <p:sp>
        <p:nvSpPr>
          <p:cNvPr id="5" name="Footer Placeholder 4">
            <a:extLst>
              <a:ext uri="{FF2B5EF4-FFF2-40B4-BE49-F238E27FC236}">
                <a16:creationId xmlns:a16="http://schemas.microsoft.com/office/drawing/2014/main" id="{BC589700-7E6E-776D-5462-59F2292F8F5D}"/>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5164A350-FFE9-8749-7354-AB0F713CF58F}"/>
              </a:ext>
            </a:extLst>
          </p:cNvPr>
          <p:cNvSpPr txBox="1"/>
          <p:nvPr/>
        </p:nvSpPr>
        <p:spPr>
          <a:xfrm>
            <a:off x="995082" y="2286000"/>
            <a:ext cx="7933765" cy="1200329"/>
          </a:xfrm>
          <a:prstGeom prst="rect">
            <a:avLst/>
          </a:prstGeom>
          <a:noFill/>
        </p:spPr>
        <p:txBody>
          <a:bodyPr wrap="square">
            <a:spAutoFit/>
          </a:bodyPr>
          <a:lstStyle/>
          <a:p>
            <a:r>
              <a:rPr lang="en-US" sz="7200" dirty="0">
                <a:effectLst/>
                <a:latin typeface="Dubai Light" panose="020B0303030403030204" pitchFamily="34" charset="-78"/>
                <a:ea typeface="Calibri" panose="020F0502020204030204" pitchFamily="34" charset="0"/>
                <a:cs typeface="Dubai Light" panose="020B0303030403030204" pitchFamily="34" charset="-78"/>
              </a:rPr>
              <a:t>5. </a:t>
            </a:r>
            <a:r>
              <a:rPr lang="en-US" sz="7200" b="1" dirty="0">
                <a:effectLst/>
                <a:latin typeface="Dubai Light" panose="020B0303030403030204" pitchFamily="34" charset="-78"/>
                <a:ea typeface="Calibri" panose="020F0502020204030204" pitchFamily="34" charset="0"/>
                <a:cs typeface="Dubai Light" panose="020B0303030403030204" pitchFamily="34" charset="-78"/>
              </a:rPr>
              <a:t>A believing life</a:t>
            </a:r>
            <a:r>
              <a:rPr lang="en-US" sz="7200" dirty="0">
                <a:effectLst/>
                <a:latin typeface="Dubai Light" panose="020B0303030403030204" pitchFamily="34" charset="-78"/>
                <a:ea typeface="Calibri" panose="020F0502020204030204" pitchFamily="34" charset="0"/>
                <a:cs typeface="Dubai Light" panose="020B0303030403030204" pitchFamily="34" charset="-78"/>
              </a:rPr>
              <a:t>. </a:t>
            </a:r>
            <a:endParaRPr lang="en-US" sz="7200" dirty="0">
              <a:latin typeface="Dubai Light" panose="020B0303030403030204" pitchFamily="34" charset="-78"/>
              <a:cs typeface="Dubai Light" panose="020B0303030403030204" pitchFamily="34" charset="-78"/>
            </a:endParaRPr>
          </a:p>
        </p:txBody>
      </p:sp>
    </p:spTree>
    <p:extLst>
      <p:ext uri="{BB962C8B-B14F-4D97-AF65-F5344CB8AC3E}">
        <p14:creationId xmlns:p14="http://schemas.microsoft.com/office/powerpoint/2010/main" val="552424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801C98-D281-B167-7F6D-25DE737DE85D}"/>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7A9295EE-9EBA-1909-6A57-8A7A3F6A4682}"/>
              </a:ext>
            </a:extLst>
          </p:cNvPr>
          <p:cNvSpPr txBox="1"/>
          <p:nvPr/>
        </p:nvSpPr>
        <p:spPr>
          <a:xfrm>
            <a:off x="0" y="0"/>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The Life Of The Runner.  Heb 12:1-2</a:t>
            </a:r>
          </a:p>
        </p:txBody>
      </p:sp>
      <p:sp>
        <p:nvSpPr>
          <p:cNvPr id="5" name="Footer Placeholder 4">
            <a:extLst>
              <a:ext uri="{FF2B5EF4-FFF2-40B4-BE49-F238E27FC236}">
                <a16:creationId xmlns:a16="http://schemas.microsoft.com/office/drawing/2014/main" id="{B39AC4A4-2A70-6799-BB28-A96590A03A84}"/>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F74EE83F-DBF6-6804-5E8E-7822E0DD8773}"/>
              </a:ext>
            </a:extLst>
          </p:cNvPr>
          <p:cNvSpPr txBox="1"/>
          <p:nvPr/>
        </p:nvSpPr>
        <p:spPr>
          <a:xfrm>
            <a:off x="726142" y="2223247"/>
            <a:ext cx="7879976" cy="1200329"/>
          </a:xfrm>
          <a:prstGeom prst="rect">
            <a:avLst/>
          </a:prstGeom>
          <a:noFill/>
        </p:spPr>
        <p:txBody>
          <a:bodyPr wrap="square">
            <a:spAutoFit/>
          </a:bodyPr>
          <a:lstStyle/>
          <a:p>
            <a:r>
              <a:rPr lang="en-US" sz="7200" dirty="0">
                <a:effectLst/>
                <a:latin typeface="Dubai Light" panose="020B0303030403030204" pitchFamily="34" charset="-78"/>
                <a:ea typeface="Calibri" panose="020F0502020204030204" pitchFamily="34" charset="0"/>
                <a:cs typeface="Dubai Light" panose="020B0303030403030204" pitchFamily="34" charset="-78"/>
              </a:rPr>
              <a:t>6. </a:t>
            </a:r>
            <a:r>
              <a:rPr lang="en-US" sz="7200" b="1" dirty="0">
                <a:effectLst/>
                <a:latin typeface="Dubai Light" panose="020B0303030403030204" pitchFamily="34" charset="-78"/>
                <a:ea typeface="Calibri" panose="020F0502020204030204" pitchFamily="34" charset="0"/>
                <a:cs typeface="Dubai Light" panose="020B0303030403030204" pitchFamily="34" charset="-78"/>
              </a:rPr>
              <a:t>A self-denying life</a:t>
            </a:r>
            <a:endParaRPr lang="en-US" sz="7200" dirty="0">
              <a:latin typeface="Dubai Light" panose="020B0303030403030204" pitchFamily="34" charset="-78"/>
              <a:cs typeface="Dubai Light" panose="020B0303030403030204" pitchFamily="34" charset="-78"/>
            </a:endParaRPr>
          </a:p>
        </p:txBody>
      </p:sp>
    </p:spTree>
    <p:extLst>
      <p:ext uri="{BB962C8B-B14F-4D97-AF65-F5344CB8AC3E}">
        <p14:creationId xmlns:p14="http://schemas.microsoft.com/office/powerpoint/2010/main" val="38700054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A8A7D7-AA08-49FC-A8E0-1C69E47A02F2}"/>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090A6E96-C692-94B6-F9B7-37134E9AB15A}"/>
              </a:ext>
            </a:extLst>
          </p:cNvPr>
          <p:cNvSpPr txBox="1"/>
          <p:nvPr/>
        </p:nvSpPr>
        <p:spPr>
          <a:xfrm>
            <a:off x="0" y="0"/>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The Life Of The Runner.  Heb 12:1-2</a:t>
            </a:r>
          </a:p>
        </p:txBody>
      </p:sp>
      <p:sp>
        <p:nvSpPr>
          <p:cNvPr id="5" name="Footer Placeholder 4">
            <a:extLst>
              <a:ext uri="{FF2B5EF4-FFF2-40B4-BE49-F238E27FC236}">
                <a16:creationId xmlns:a16="http://schemas.microsoft.com/office/drawing/2014/main" id="{670C7A39-3DC0-1633-7FE1-8170773AC12F}"/>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6" name="TextBox 5">
            <a:extLst>
              <a:ext uri="{FF2B5EF4-FFF2-40B4-BE49-F238E27FC236}">
                <a16:creationId xmlns:a16="http://schemas.microsoft.com/office/drawing/2014/main" id="{2684D2FE-F1D8-5A49-1546-F6C64A815A03}"/>
              </a:ext>
            </a:extLst>
          </p:cNvPr>
          <p:cNvSpPr txBox="1"/>
          <p:nvPr/>
        </p:nvSpPr>
        <p:spPr>
          <a:xfrm>
            <a:off x="1353671" y="2675074"/>
            <a:ext cx="6400800" cy="1200329"/>
          </a:xfrm>
          <a:prstGeom prst="rect">
            <a:avLst/>
          </a:prstGeom>
          <a:noFill/>
        </p:spPr>
        <p:txBody>
          <a:bodyPr wrap="square">
            <a:spAutoFit/>
          </a:bodyPr>
          <a:lstStyle/>
          <a:p>
            <a:r>
              <a:rPr lang="en-US" sz="7200" dirty="0">
                <a:effectLst/>
                <a:latin typeface="Dubai Light" panose="020B0303030403030204" pitchFamily="34" charset="-78"/>
                <a:ea typeface="Calibri" panose="020F0502020204030204" pitchFamily="34" charset="0"/>
                <a:cs typeface="Dubai Light" panose="020B0303030403030204" pitchFamily="34" charset="-78"/>
              </a:rPr>
              <a:t>7. </a:t>
            </a:r>
            <a:r>
              <a:rPr lang="en-US" sz="7200" b="1" dirty="0">
                <a:effectLst/>
                <a:latin typeface="Dubai Light" panose="020B0303030403030204" pitchFamily="34" charset="-78"/>
                <a:ea typeface="Calibri" panose="020F0502020204030204" pitchFamily="34" charset="0"/>
                <a:cs typeface="Dubai Light" panose="020B0303030403030204" pitchFamily="34" charset="-78"/>
              </a:rPr>
              <a:t>A hopeful life</a:t>
            </a:r>
            <a:r>
              <a:rPr lang="en-US" sz="7200" dirty="0">
                <a:effectLst/>
                <a:latin typeface="Dubai Light" panose="020B0303030403030204" pitchFamily="34" charset="-78"/>
                <a:ea typeface="Calibri" panose="020F0502020204030204" pitchFamily="34" charset="0"/>
                <a:cs typeface="Dubai Light" panose="020B0303030403030204" pitchFamily="34" charset="-78"/>
              </a:rPr>
              <a:t>.</a:t>
            </a:r>
            <a:endParaRPr lang="en-US" sz="7200" dirty="0">
              <a:latin typeface="Dubai Light" panose="020B0303030403030204" pitchFamily="34" charset="-78"/>
              <a:cs typeface="Dubai Light" panose="020B0303030403030204" pitchFamily="34" charset="-78"/>
            </a:endParaRPr>
          </a:p>
        </p:txBody>
      </p:sp>
    </p:spTree>
    <p:extLst>
      <p:ext uri="{BB962C8B-B14F-4D97-AF65-F5344CB8AC3E}">
        <p14:creationId xmlns:p14="http://schemas.microsoft.com/office/powerpoint/2010/main" val="25813168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9F0391-1930-A135-0919-A825E7FB8444}"/>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99C81C7B-8115-F503-CB24-1368E67DD3E3}"/>
              </a:ext>
            </a:extLst>
          </p:cNvPr>
          <p:cNvSpPr txBox="1"/>
          <p:nvPr/>
        </p:nvSpPr>
        <p:spPr>
          <a:xfrm>
            <a:off x="0" y="0"/>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The Life Of The Runner.  Heb 12:1-2</a:t>
            </a:r>
          </a:p>
        </p:txBody>
      </p:sp>
      <p:sp>
        <p:nvSpPr>
          <p:cNvPr id="5" name="Footer Placeholder 4">
            <a:extLst>
              <a:ext uri="{FF2B5EF4-FFF2-40B4-BE49-F238E27FC236}">
                <a16:creationId xmlns:a16="http://schemas.microsoft.com/office/drawing/2014/main" id="{43A3030F-BA61-91CA-BA5B-7A65574A2789}"/>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D8A4AB7C-1DE9-BA73-FD0B-FBDE80C38764}"/>
              </a:ext>
            </a:extLst>
          </p:cNvPr>
          <p:cNvSpPr txBox="1"/>
          <p:nvPr/>
        </p:nvSpPr>
        <p:spPr>
          <a:xfrm>
            <a:off x="1667436" y="2558533"/>
            <a:ext cx="6866965" cy="1200329"/>
          </a:xfrm>
          <a:prstGeom prst="rect">
            <a:avLst/>
          </a:prstGeom>
          <a:noFill/>
        </p:spPr>
        <p:txBody>
          <a:bodyPr wrap="square">
            <a:spAutoFit/>
          </a:bodyPr>
          <a:lstStyle/>
          <a:p>
            <a:r>
              <a:rPr lang="en-US" sz="7200" dirty="0">
                <a:effectLst/>
                <a:latin typeface="Dubai Light" panose="020B0303030403030204" pitchFamily="34" charset="-78"/>
                <a:ea typeface="Calibri" panose="020F0502020204030204" pitchFamily="34" charset="0"/>
                <a:cs typeface="Dubai Light" panose="020B0303030403030204" pitchFamily="34" charset="-78"/>
              </a:rPr>
              <a:t>8. </a:t>
            </a:r>
            <a:r>
              <a:rPr lang="en-US" sz="7200" b="1" dirty="0">
                <a:effectLst/>
                <a:latin typeface="Dubai Light" panose="020B0303030403030204" pitchFamily="34" charset="-78"/>
                <a:ea typeface="Calibri" panose="020F0502020204030204" pitchFamily="34" charset="0"/>
                <a:cs typeface="Dubai Light" panose="020B0303030403030204" pitchFamily="34" charset="-78"/>
              </a:rPr>
              <a:t>A public life</a:t>
            </a:r>
            <a:r>
              <a:rPr lang="en-US" sz="7200" dirty="0">
                <a:effectLst/>
                <a:latin typeface="Dubai Light" panose="020B0303030403030204" pitchFamily="34" charset="-78"/>
                <a:ea typeface="Calibri" panose="020F0502020204030204" pitchFamily="34" charset="0"/>
                <a:cs typeface="Dubai Light" panose="020B0303030403030204" pitchFamily="34" charset="-78"/>
              </a:rPr>
              <a:t>. </a:t>
            </a:r>
            <a:endParaRPr lang="en-US" sz="7200" dirty="0">
              <a:latin typeface="Dubai Light" panose="020B0303030403030204" pitchFamily="34" charset="-78"/>
              <a:cs typeface="Dubai Light" panose="020B0303030403030204" pitchFamily="34" charset="-78"/>
            </a:endParaRPr>
          </a:p>
        </p:txBody>
      </p:sp>
    </p:spTree>
    <p:extLst>
      <p:ext uri="{BB962C8B-B14F-4D97-AF65-F5344CB8AC3E}">
        <p14:creationId xmlns:p14="http://schemas.microsoft.com/office/powerpoint/2010/main" val="22421211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ADEE70-93C1-3899-638E-A3133C4A8121}"/>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9E42C3F4-0A05-EC4A-F110-BE3C977A6144}"/>
              </a:ext>
            </a:extLst>
          </p:cNvPr>
          <p:cNvSpPr txBox="1"/>
          <p:nvPr/>
        </p:nvSpPr>
        <p:spPr>
          <a:xfrm>
            <a:off x="0" y="0"/>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The Life Of The Runner.  Heb 12:1-2</a:t>
            </a:r>
          </a:p>
        </p:txBody>
      </p:sp>
      <p:sp>
        <p:nvSpPr>
          <p:cNvPr id="5" name="Footer Placeholder 4">
            <a:extLst>
              <a:ext uri="{FF2B5EF4-FFF2-40B4-BE49-F238E27FC236}">
                <a16:creationId xmlns:a16="http://schemas.microsoft.com/office/drawing/2014/main" id="{5229EAE5-06BC-DEFD-714E-597A4E973502}"/>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E313C1F3-ABC5-AB72-0048-BF452C01764F}"/>
              </a:ext>
            </a:extLst>
          </p:cNvPr>
          <p:cNvSpPr txBox="1"/>
          <p:nvPr/>
        </p:nvSpPr>
        <p:spPr>
          <a:xfrm>
            <a:off x="2187388" y="905435"/>
            <a:ext cx="5979460" cy="6287315"/>
          </a:xfrm>
          <a:prstGeom prst="rect">
            <a:avLst/>
          </a:prstGeom>
          <a:noFill/>
        </p:spPr>
        <p:txBody>
          <a:bodyPr wrap="square">
            <a:spAutoFit/>
          </a:bodyPr>
          <a:lstStyle/>
          <a:p>
            <a:pPr marL="571500" indent="-571500">
              <a:buFont typeface="Arial" panose="020B0604020202020204" pitchFamily="34" charset="0"/>
              <a:buChar char="•"/>
            </a:pPr>
            <a:r>
              <a:rPr lang="en-US" sz="4400" b="1" dirty="0">
                <a:effectLst/>
                <a:latin typeface="Dubai Light" panose="020B0303030403030204" pitchFamily="34" charset="-78"/>
                <a:ea typeface="Calibri" panose="020F0502020204030204" pitchFamily="34" charset="0"/>
                <a:cs typeface="Dubai Light" panose="020B0303030403030204" pitchFamily="34" charset="-78"/>
              </a:rPr>
              <a:t>An energetic life</a:t>
            </a:r>
            <a:endParaRPr lang="en-US" sz="4400" dirty="0">
              <a:effectLst/>
              <a:latin typeface="Dubai Light" panose="020B0303030403030204" pitchFamily="34" charset="-78"/>
              <a:ea typeface="Calibri" panose="020F0502020204030204" pitchFamily="34" charset="0"/>
              <a:cs typeface="Dubai Light" panose="020B0303030403030204" pitchFamily="34" charset="-78"/>
            </a:endParaRPr>
          </a:p>
          <a:p>
            <a:pPr marL="571500" indent="-571500">
              <a:buFont typeface="Arial" panose="020B0604020202020204" pitchFamily="34" charset="0"/>
              <a:buChar char="•"/>
            </a:pPr>
            <a:r>
              <a:rPr lang="en-US" sz="4400" b="1" dirty="0">
                <a:effectLst/>
                <a:latin typeface="Dubai Light" panose="020B0303030403030204" pitchFamily="34" charset="-78"/>
                <a:ea typeface="Calibri" panose="020F0502020204030204" pitchFamily="34" charset="0"/>
                <a:cs typeface="Dubai Light" panose="020B0303030403030204" pitchFamily="34" charset="-78"/>
              </a:rPr>
              <a:t>An ordered life</a:t>
            </a:r>
            <a:endParaRPr lang="en-US" sz="4400" dirty="0">
              <a:latin typeface="Dubai Light" panose="020B0303030403030204" pitchFamily="34" charset="-78"/>
              <a:cs typeface="Dubai Light" panose="020B0303030403030204" pitchFamily="34" charset="-78"/>
            </a:endParaRPr>
          </a:p>
          <a:p>
            <a:pPr marL="571500" indent="-571500">
              <a:buFont typeface="Arial" panose="020B0604020202020204" pitchFamily="34" charset="0"/>
              <a:buChar char="•"/>
            </a:pPr>
            <a:r>
              <a:rPr lang="en-US" sz="4400" b="1" dirty="0">
                <a:effectLst/>
                <a:latin typeface="Dubai Light" panose="020B0303030403030204" pitchFamily="34" charset="-78"/>
                <a:ea typeface="Calibri" panose="020F0502020204030204" pitchFamily="34" charset="0"/>
                <a:cs typeface="Dubai Light" panose="020B0303030403030204" pitchFamily="34" charset="-78"/>
              </a:rPr>
              <a:t>A persevering life</a:t>
            </a:r>
            <a:r>
              <a:rPr lang="en-US" sz="4400" dirty="0">
                <a:effectLst/>
                <a:latin typeface="Dubai Light" panose="020B0303030403030204" pitchFamily="34" charset="-78"/>
                <a:ea typeface="Calibri" panose="020F0502020204030204" pitchFamily="34" charset="0"/>
                <a:cs typeface="Dubai Light" panose="020B0303030403030204" pitchFamily="34" charset="-78"/>
              </a:rPr>
              <a:t> </a:t>
            </a:r>
            <a:endParaRPr lang="en-US" sz="4400" dirty="0">
              <a:latin typeface="Dubai Light" panose="020B0303030403030204" pitchFamily="34" charset="-78"/>
              <a:cs typeface="Dubai Light" panose="020B0303030403030204" pitchFamily="34" charset="-78"/>
            </a:endParaRPr>
          </a:p>
          <a:p>
            <a:pPr marL="571500" indent="-571500">
              <a:buFont typeface="Arial" panose="020B0604020202020204" pitchFamily="34" charset="0"/>
              <a:buChar char="•"/>
            </a:pPr>
            <a:r>
              <a:rPr lang="en-US" sz="4400" b="1" dirty="0">
                <a:effectLst/>
                <a:latin typeface="Dubai Light" panose="020B0303030403030204" pitchFamily="34" charset="-78"/>
                <a:ea typeface="Calibri" panose="020F0502020204030204" pitchFamily="34" charset="0"/>
                <a:cs typeface="Dubai Light" panose="020B0303030403030204" pitchFamily="34" charset="-78"/>
              </a:rPr>
              <a:t>An upward life</a:t>
            </a:r>
            <a:r>
              <a:rPr lang="en-US" sz="4400" dirty="0">
                <a:effectLst/>
                <a:latin typeface="Dubai Light" panose="020B0303030403030204" pitchFamily="34" charset="-78"/>
                <a:ea typeface="Calibri" panose="020F0502020204030204" pitchFamily="34" charset="0"/>
                <a:cs typeface="Dubai Light" panose="020B0303030403030204" pitchFamily="34" charset="-78"/>
              </a:rPr>
              <a:t> </a:t>
            </a:r>
            <a:endParaRPr lang="en-US" sz="4400" dirty="0">
              <a:latin typeface="Dubai Light" panose="020B0303030403030204" pitchFamily="34" charset="-78"/>
              <a:cs typeface="Dubai Light" panose="020B0303030403030204" pitchFamily="34" charset="-78"/>
            </a:endParaRPr>
          </a:p>
          <a:p>
            <a:pPr marL="571500" indent="-571500">
              <a:buFont typeface="Arial" panose="020B0604020202020204" pitchFamily="34" charset="0"/>
              <a:buChar char="•"/>
            </a:pPr>
            <a:r>
              <a:rPr lang="en-US" sz="4400" b="1" dirty="0">
                <a:effectLst/>
                <a:latin typeface="Dubai Light" panose="020B0303030403030204" pitchFamily="34" charset="-78"/>
                <a:ea typeface="Calibri" panose="020F0502020204030204" pitchFamily="34" charset="0"/>
                <a:cs typeface="Dubai Light" panose="020B0303030403030204" pitchFamily="34" charset="-78"/>
              </a:rPr>
              <a:t>A believing life</a:t>
            </a:r>
            <a:r>
              <a:rPr lang="en-US" sz="4400" dirty="0">
                <a:effectLst/>
                <a:latin typeface="Dubai Light" panose="020B0303030403030204" pitchFamily="34" charset="-78"/>
                <a:ea typeface="Calibri" panose="020F0502020204030204" pitchFamily="34" charset="0"/>
                <a:cs typeface="Dubai Light" panose="020B0303030403030204" pitchFamily="34" charset="-78"/>
              </a:rPr>
              <a:t> </a:t>
            </a:r>
            <a:endParaRPr lang="en-US" sz="4400" dirty="0">
              <a:latin typeface="Dubai Light" panose="020B0303030403030204" pitchFamily="34" charset="-78"/>
              <a:cs typeface="Dubai Light" panose="020B0303030403030204" pitchFamily="34" charset="-78"/>
            </a:endParaRPr>
          </a:p>
          <a:p>
            <a:pPr marL="571500" indent="-571500">
              <a:buFont typeface="Arial" panose="020B0604020202020204" pitchFamily="34" charset="0"/>
              <a:buChar char="•"/>
            </a:pPr>
            <a:r>
              <a:rPr lang="en-US" sz="4400" b="1" dirty="0">
                <a:effectLst/>
                <a:latin typeface="Dubai Light" panose="020B0303030403030204" pitchFamily="34" charset="-78"/>
                <a:ea typeface="Calibri" panose="020F0502020204030204" pitchFamily="34" charset="0"/>
                <a:cs typeface="Dubai Light" panose="020B0303030403030204" pitchFamily="34" charset="-78"/>
              </a:rPr>
              <a:t>A self-denying life</a:t>
            </a:r>
            <a:endParaRPr lang="en-US" sz="4400" dirty="0">
              <a:latin typeface="Dubai Light" panose="020B0303030403030204" pitchFamily="34" charset="-78"/>
              <a:cs typeface="Dubai Light" panose="020B0303030403030204" pitchFamily="34" charset="-78"/>
            </a:endParaRPr>
          </a:p>
          <a:p>
            <a:pPr marL="571500" indent="-571500">
              <a:buFont typeface="Arial" panose="020B0604020202020204" pitchFamily="34" charset="0"/>
              <a:buChar char="•"/>
            </a:pPr>
            <a:r>
              <a:rPr lang="en-US" sz="4400" b="1" dirty="0">
                <a:effectLst/>
                <a:latin typeface="Dubai Light" panose="020B0303030403030204" pitchFamily="34" charset="-78"/>
                <a:ea typeface="Calibri" panose="020F0502020204030204" pitchFamily="34" charset="0"/>
                <a:cs typeface="Dubai Light" panose="020B0303030403030204" pitchFamily="34" charset="-78"/>
              </a:rPr>
              <a:t>A hopeful life</a:t>
            </a:r>
            <a:endParaRPr lang="en-US" sz="4400" dirty="0">
              <a:effectLst/>
              <a:latin typeface="Dubai Light" panose="020B0303030403030204" pitchFamily="34" charset="-78"/>
              <a:ea typeface="Calibri" panose="020F0502020204030204" pitchFamily="34" charset="0"/>
              <a:cs typeface="Dubai Light" panose="020B0303030403030204" pitchFamily="34" charset="-78"/>
            </a:endParaRPr>
          </a:p>
          <a:p>
            <a:pPr marL="571500" indent="-571500">
              <a:buFont typeface="Arial" panose="020B0604020202020204" pitchFamily="34" charset="0"/>
              <a:buChar char="•"/>
            </a:pPr>
            <a:r>
              <a:rPr lang="en-US" sz="4400" b="1" dirty="0">
                <a:effectLst/>
                <a:latin typeface="Dubai Light" panose="020B0303030403030204" pitchFamily="34" charset="-78"/>
                <a:ea typeface="Calibri" panose="020F0502020204030204" pitchFamily="34" charset="0"/>
                <a:cs typeface="Dubai Light" panose="020B0303030403030204" pitchFamily="34" charset="-78"/>
              </a:rPr>
              <a:t>A public life</a:t>
            </a:r>
            <a:r>
              <a:rPr lang="en-US" sz="4400" dirty="0">
                <a:effectLst/>
                <a:latin typeface="Dubai Light" panose="020B0303030403030204" pitchFamily="34" charset="-78"/>
                <a:ea typeface="Calibri" panose="020F0502020204030204" pitchFamily="34" charset="0"/>
                <a:cs typeface="Dubai Light" panose="020B0303030403030204" pitchFamily="34" charset="-78"/>
              </a:rPr>
              <a:t> </a:t>
            </a:r>
            <a:endParaRPr lang="en-US" sz="4400" dirty="0">
              <a:latin typeface="Dubai Light" panose="020B0303030403030204" pitchFamily="34" charset="-78"/>
              <a:cs typeface="Dubai Light" panose="020B0303030403030204" pitchFamily="34" charset="-78"/>
            </a:endParaRPr>
          </a:p>
          <a:p>
            <a:pPr marL="342900" indent="-342900">
              <a:buFontTx/>
              <a:buAutoNum type="arabicPeriod"/>
            </a:pPr>
            <a:endParaRPr lang="en-US" dirty="0">
              <a:latin typeface="Dubai Light" panose="020B0303030403030204" pitchFamily="34" charset="-78"/>
              <a:cs typeface="Dubai Light" panose="020B0303030403030204" pitchFamily="34" charset="-78"/>
            </a:endParaRPr>
          </a:p>
          <a:p>
            <a:pPr marL="342900" indent="-342900">
              <a:buAutoNum type="arabicPeriod"/>
            </a:pPr>
            <a:endParaRPr lang="en-US" dirty="0">
              <a:latin typeface="Dubai Light" panose="020B0303030403030204" pitchFamily="34" charset="-78"/>
              <a:cs typeface="Dubai Light" panose="020B0303030403030204" pitchFamily="34" charset="-78"/>
            </a:endParaRPr>
          </a:p>
        </p:txBody>
      </p:sp>
    </p:spTree>
    <p:extLst>
      <p:ext uri="{BB962C8B-B14F-4D97-AF65-F5344CB8AC3E}">
        <p14:creationId xmlns:p14="http://schemas.microsoft.com/office/powerpoint/2010/main" val="17208205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upa Gris Y Anteojos En La Parte Superior Del Libro Abierto · Fotos de ...">
            <a:extLst>
              <a:ext uri="{FF2B5EF4-FFF2-40B4-BE49-F238E27FC236}">
                <a16:creationId xmlns:a16="http://schemas.microsoft.com/office/drawing/2014/main" id="{CB990F26-8F0A-168E-B38C-D751CA3643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7885" y="230805"/>
            <a:ext cx="8181415" cy="5454277"/>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F1CAE411-EAB4-FCA7-A1D4-D00A20B00E48}"/>
              </a:ext>
            </a:extLst>
          </p:cNvPr>
          <p:cNvSpPr txBox="1"/>
          <p:nvPr/>
        </p:nvSpPr>
        <p:spPr>
          <a:xfrm>
            <a:off x="233082" y="5818096"/>
            <a:ext cx="8910918" cy="1015663"/>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Acts 17:11 These were more fair-minded than those in Thessalonica, in that they received the word with all readiness, and searched the Scriptures daily to find out whether these things were so.</a:t>
            </a:r>
          </a:p>
        </p:txBody>
      </p:sp>
    </p:spTree>
    <p:extLst>
      <p:ext uri="{BB962C8B-B14F-4D97-AF65-F5344CB8AC3E}">
        <p14:creationId xmlns:p14="http://schemas.microsoft.com/office/powerpoint/2010/main" val="3937496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B10E72F-81AF-8D22-BDF5-9CEFEC22786D}"/>
            </a:ext>
          </a:extLst>
        </p:cNvPr>
        <p:cNvGrpSpPr/>
        <p:nvPr/>
      </p:nvGrpSpPr>
      <p:grpSpPr>
        <a:xfrm>
          <a:off x="0" y="0"/>
          <a:ext cx="0" cy="0"/>
          <a:chOff x="0" y="0"/>
          <a:chExt cx="0" cy="0"/>
        </a:xfrm>
      </p:grpSpPr>
      <p:pic>
        <p:nvPicPr>
          <p:cNvPr id="1026" name="Picture 2" descr="Free Images : person, male, competition, outside, men, adults, sports ...">
            <a:extLst>
              <a:ext uri="{FF2B5EF4-FFF2-40B4-BE49-F238E27FC236}">
                <a16:creationId xmlns:a16="http://schemas.microsoft.com/office/drawing/2014/main" id="{6E59CA9D-F32A-CD9F-1586-2BB699101E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2586" y="1200151"/>
            <a:ext cx="7218828" cy="481255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56465DD1-26CF-C977-EF7B-C5D3F30CF195}"/>
              </a:ext>
            </a:extLst>
          </p:cNvPr>
          <p:cNvSpPr txBox="1"/>
          <p:nvPr/>
        </p:nvSpPr>
        <p:spPr>
          <a:xfrm>
            <a:off x="0" y="215153"/>
            <a:ext cx="9144000" cy="584775"/>
          </a:xfrm>
          <a:prstGeom prst="rect">
            <a:avLst/>
          </a:prstGeom>
          <a:noFill/>
        </p:spPr>
        <p:txBody>
          <a:bodyPr wrap="square" rtlCol="0">
            <a:spAutoFit/>
          </a:bodyPr>
          <a:lstStyle/>
          <a:p>
            <a:pPr algn="ctr"/>
            <a:r>
              <a:rPr lang="en-US" sz="3200" dirty="0">
                <a:solidFill>
                  <a:schemeClr val="bg1"/>
                </a:solidFill>
                <a:latin typeface="Franklin Gothic Demi" panose="020B0703020102020204" pitchFamily="34" charset="0"/>
              </a:rPr>
              <a:t>The Life Of The Runner.  Heb.12:1-2</a:t>
            </a:r>
          </a:p>
        </p:txBody>
      </p:sp>
    </p:spTree>
    <p:extLst>
      <p:ext uri="{BB962C8B-B14F-4D97-AF65-F5344CB8AC3E}">
        <p14:creationId xmlns:p14="http://schemas.microsoft.com/office/powerpoint/2010/main" val="931701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5FD543D-5F38-BC77-B1C0-94E95ABADDC6}"/>
              </a:ext>
            </a:extLst>
          </p:cNvPr>
          <p:cNvSpPr txBox="1"/>
          <p:nvPr/>
        </p:nvSpPr>
        <p:spPr>
          <a:xfrm>
            <a:off x="0" y="0"/>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The Life Of The Runner.  Heb 12:1-2</a:t>
            </a:r>
          </a:p>
        </p:txBody>
      </p:sp>
      <p:sp>
        <p:nvSpPr>
          <p:cNvPr id="5" name="Footer Placeholder 4">
            <a:extLst>
              <a:ext uri="{FF2B5EF4-FFF2-40B4-BE49-F238E27FC236}">
                <a16:creationId xmlns:a16="http://schemas.microsoft.com/office/drawing/2014/main" id="{0CF189EE-3FC8-D840-B697-6501448836A0}"/>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C227AA04-0415-9929-CE90-4C491A669CA2}"/>
              </a:ext>
            </a:extLst>
          </p:cNvPr>
          <p:cNvSpPr txBox="1"/>
          <p:nvPr/>
        </p:nvSpPr>
        <p:spPr>
          <a:xfrm>
            <a:off x="618565" y="1275703"/>
            <a:ext cx="8202706" cy="4652556"/>
          </a:xfrm>
          <a:prstGeom prst="rect">
            <a:avLst/>
          </a:prstGeom>
          <a:noFill/>
          <a:ln w="38100">
            <a:solidFill>
              <a:schemeClr val="tx1"/>
            </a:solidFill>
          </a:ln>
        </p:spPr>
        <p:txBody>
          <a:bodyPr wrap="square">
            <a:spAutoFit/>
          </a:bodyPr>
          <a:lstStyle/>
          <a:p>
            <a:pPr marL="0" marR="0">
              <a:spcAft>
                <a:spcPts val="1000"/>
              </a:spcAft>
              <a:buNone/>
            </a:pPr>
            <a:r>
              <a:rPr lang="en-US" sz="3200" b="1" dirty="0">
                <a:effectLst/>
                <a:latin typeface="Dubai Light" panose="020B0303030403030204" pitchFamily="34" charset="-78"/>
                <a:ea typeface="Calibri" panose="020F0502020204030204" pitchFamily="34" charset="0"/>
                <a:cs typeface="Dubai Light" panose="020B0303030403030204" pitchFamily="34" charset="-78"/>
              </a:rPr>
              <a:t>Heb 12:1 </a:t>
            </a:r>
            <a:r>
              <a:rPr lang="en-US" sz="3200" dirty="0">
                <a:effectLst/>
                <a:latin typeface="Dubai Light" panose="020B0303030403030204" pitchFamily="34" charset="-78"/>
                <a:ea typeface="Calibri" panose="020F0502020204030204" pitchFamily="34" charset="0"/>
                <a:cs typeface="Dubai Light" panose="020B0303030403030204" pitchFamily="34" charset="-78"/>
              </a:rPr>
              <a:t>Therefore we also, since we are surrounded by so great a cloud of witnesses, let us lay aside every weight, and the sin which so easily ensnares us, and let us run with endurance the race that is set before us,</a:t>
            </a:r>
          </a:p>
          <a:p>
            <a:pPr>
              <a:buNone/>
            </a:pPr>
            <a:r>
              <a:rPr lang="en-US" sz="3200" dirty="0">
                <a:effectLst/>
                <a:latin typeface="Dubai Light" panose="020B0303030403030204" pitchFamily="34" charset="-78"/>
                <a:ea typeface="Calibri" panose="020F0502020204030204" pitchFamily="34" charset="0"/>
                <a:cs typeface="Dubai Light" panose="020B0303030403030204" pitchFamily="34" charset="-78"/>
              </a:rPr>
              <a:t> 2 looking unto Jesus, the author and finisher of our faith, who for the joy that was set before Him endured the cross, despising the shame, and has sat down at the right hand of the throne of God. </a:t>
            </a:r>
            <a:endParaRPr lang="en-US" sz="3200" dirty="0">
              <a:latin typeface="Dubai Light" panose="020B0303030403030204" pitchFamily="34" charset="-78"/>
              <a:cs typeface="Dubai Light" panose="020B0303030403030204" pitchFamily="34" charset="-78"/>
            </a:endParaRPr>
          </a:p>
        </p:txBody>
      </p:sp>
    </p:spTree>
    <p:extLst>
      <p:ext uri="{BB962C8B-B14F-4D97-AF65-F5344CB8AC3E}">
        <p14:creationId xmlns:p14="http://schemas.microsoft.com/office/powerpoint/2010/main" val="156303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CC98FF-10F2-780D-4107-C1B56DEF47A0}"/>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134FD647-D6B8-EEFE-2B7A-BC42CAA879C8}"/>
              </a:ext>
            </a:extLst>
          </p:cNvPr>
          <p:cNvSpPr txBox="1"/>
          <p:nvPr/>
        </p:nvSpPr>
        <p:spPr>
          <a:xfrm>
            <a:off x="0" y="0"/>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The Life Of The Runner.  Heb 12:1-2</a:t>
            </a:r>
          </a:p>
        </p:txBody>
      </p:sp>
      <p:sp>
        <p:nvSpPr>
          <p:cNvPr id="5" name="Footer Placeholder 4">
            <a:extLst>
              <a:ext uri="{FF2B5EF4-FFF2-40B4-BE49-F238E27FC236}">
                <a16:creationId xmlns:a16="http://schemas.microsoft.com/office/drawing/2014/main" id="{CBAB04FA-AD3A-4B3F-2E1A-2022923888C0}"/>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10735A3E-91E6-B3D8-19DD-DAA5AA25FF5C}"/>
              </a:ext>
            </a:extLst>
          </p:cNvPr>
          <p:cNvSpPr txBox="1"/>
          <p:nvPr/>
        </p:nvSpPr>
        <p:spPr>
          <a:xfrm>
            <a:off x="555812" y="887507"/>
            <a:ext cx="7745505" cy="5580117"/>
          </a:xfrm>
          <a:prstGeom prst="rect">
            <a:avLst/>
          </a:prstGeom>
          <a:noFill/>
        </p:spPr>
        <p:txBody>
          <a:bodyPr wrap="square">
            <a:spAutoFit/>
          </a:bodyPr>
          <a:lstStyle/>
          <a:p>
            <a:pPr marL="0" marR="0">
              <a:lnSpc>
                <a:spcPct val="115000"/>
              </a:lnSpc>
              <a:spcBef>
                <a:spcPts val="900"/>
              </a:spcBef>
              <a:spcAft>
                <a:spcPts val="1000"/>
              </a:spcAft>
              <a:buNone/>
            </a:pPr>
            <a:r>
              <a:rPr lang="en-US" sz="1800" b="1" dirty="0">
                <a:effectLst/>
                <a:latin typeface="Calibri" panose="020F0502020204030204" pitchFamily="34" charset="0"/>
                <a:ea typeface="Calibri" panose="020F0502020204030204" pitchFamily="34" charset="0"/>
                <a:cs typeface="Calibri" panose="020F0502020204030204" pitchFamily="34" charset="0"/>
              </a:rPr>
              <a:t>CONFLICT (Noun)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228600">
              <a:lnSpc>
                <a:spcPct val="115000"/>
              </a:lnSpc>
              <a:spcAft>
                <a:spcPts val="1000"/>
              </a:spcAft>
              <a:buNone/>
            </a:pPr>
            <a:r>
              <a:rPr lang="en-US" sz="2000" dirty="0">
                <a:effectLst/>
                <a:latin typeface="Calibri" panose="020F0502020204030204" pitchFamily="34" charset="0"/>
                <a:ea typeface="Calibri" panose="020F0502020204030204" pitchFamily="34" charset="0"/>
                <a:cs typeface="Calibri" panose="020F0502020204030204" pitchFamily="34" charset="0"/>
              </a:rPr>
              <a:t>1.</a:t>
            </a:r>
            <a:r>
              <a:rPr lang="en-US" sz="2000" b="1" dirty="0">
                <a:effectLst/>
                <a:latin typeface="Calibri" panose="020F0502020204030204" pitchFamily="34" charset="0"/>
                <a:ea typeface="Calibri" panose="020F0502020204030204" pitchFamily="34" charset="0"/>
                <a:cs typeface="Calibri" panose="020F0502020204030204" pitchFamily="34" charset="0"/>
              </a:rPr>
              <a:t> </a:t>
            </a:r>
            <a:r>
              <a:rPr lang="en-US" sz="2000" b="1" i="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agon</a:t>
            </a:r>
            <a:r>
              <a:rPr lang="en-US" sz="20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a:t>
            </a:r>
            <a:r>
              <a:rPr lang="el-GR" sz="20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ἀγών</a:t>
            </a:r>
            <a:r>
              <a:rPr lang="en-US" sz="20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73), from </a:t>
            </a:r>
            <a:r>
              <a:rPr lang="en-US" sz="2000" b="1" i="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ago</a:t>
            </a:r>
            <a:r>
              <a:rPr lang="en-US" sz="20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 “to lead,” signifies (a) “a place of assembly,” especially the place where the Greeks assembled for the Olympic and Pythian games</a:t>
            </a:r>
            <a:r>
              <a:rPr lang="en-US" sz="2000" dirty="0">
                <a:effectLst/>
                <a:latin typeface="Calibri" panose="020F0502020204030204" pitchFamily="34" charset="0"/>
                <a:ea typeface="Calibri" panose="020F0502020204030204" pitchFamily="34" charset="0"/>
                <a:cs typeface="Calibri" panose="020F0502020204030204" pitchFamily="34" charset="0"/>
              </a:rPr>
              <a:t>; (b) “</a:t>
            </a:r>
            <a:r>
              <a:rPr lang="en-US" sz="2000" u="sng" dirty="0">
                <a:effectLst/>
                <a:latin typeface="Arial Black" panose="020B0A04020102020204" pitchFamily="34" charset="0"/>
                <a:ea typeface="Calibri" panose="020F0502020204030204" pitchFamily="34" charset="0"/>
                <a:cs typeface="Calibri" panose="020F0502020204030204" pitchFamily="34" charset="0"/>
              </a:rPr>
              <a:t>a contest of athletes</a:t>
            </a:r>
            <a:r>
              <a:rPr lang="en-US" sz="2000" dirty="0">
                <a:effectLst/>
                <a:latin typeface="Calibri" panose="020F0502020204030204" pitchFamily="34" charset="0"/>
                <a:ea typeface="Calibri" panose="020F0502020204030204" pitchFamily="34" charset="0"/>
                <a:cs typeface="Calibri" panose="020F0502020204030204" pitchFamily="34" charset="0"/>
              </a:rPr>
              <a:t>,” metaphorically,</a:t>
            </a:r>
            <a:r>
              <a:rPr lang="en-US" sz="2000" b="1"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1 Tim. 6:12;</a:t>
            </a:r>
            <a:r>
              <a:rPr lang="en-US" sz="2000" b="1"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2 Tim. 4:7, “fight”;</a:t>
            </a:r>
            <a:r>
              <a:rPr lang="en-US" sz="2000" b="1"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Heb. 12:1, “</a:t>
            </a:r>
            <a:r>
              <a:rPr lang="en-US" sz="2000" u="sng" dirty="0">
                <a:effectLst/>
                <a:latin typeface="Arial Black" panose="020B0A04020102020204" pitchFamily="34" charset="0"/>
                <a:ea typeface="Calibri" panose="020F0502020204030204" pitchFamily="34" charset="0"/>
                <a:cs typeface="Calibri" panose="020F0502020204030204" pitchFamily="34" charset="0"/>
              </a:rPr>
              <a:t>race</a:t>
            </a:r>
            <a:r>
              <a:rPr lang="en-US" sz="2000" dirty="0">
                <a:effectLst/>
                <a:latin typeface="Calibri" panose="020F0502020204030204" pitchFamily="34" charset="0"/>
                <a:ea typeface="Calibri" panose="020F0502020204030204" pitchFamily="34" charset="0"/>
                <a:cs typeface="Calibri" panose="020F0502020204030204" pitchFamily="34" charset="0"/>
              </a:rPr>
              <a:t>”; hence, (c) “</a:t>
            </a:r>
            <a:r>
              <a:rPr lang="en-US" sz="2000" b="1" u="sng" dirty="0">
                <a:effectLst/>
                <a:latin typeface="Calibri" panose="020F0502020204030204" pitchFamily="34" charset="0"/>
                <a:ea typeface="Calibri" panose="020F0502020204030204" pitchFamily="34" charset="0"/>
                <a:cs typeface="Calibri" panose="020F0502020204030204" pitchFamily="34" charset="0"/>
              </a:rPr>
              <a:t>the inward conflict of the soul”; inward “conflict” is often the result, or the accompaniment, of outward “conflict</a:t>
            </a:r>
            <a:r>
              <a:rPr lang="en-US" sz="2000" dirty="0">
                <a:effectLst/>
                <a:latin typeface="Calibri" panose="020F0502020204030204" pitchFamily="34" charset="0"/>
                <a:ea typeface="Calibri" panose="020F0502020204030204" pitchFamily="34" charset="0"/>
                <a:cs typeface="Calibri" panose="020F0502020204030204" pitchFamily="34" charset="0"/>
              </a:rPr>
              <a:t>,”</a:t>
            </a:r>
            <a:r>
              <a:rPr lang="en-US" sz="2000" b="1"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Phil. 1:30;</a:t>
            </a:r>
            <a:r>
              <a:rPr lang="en-US" sz="2000" b="1"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1 Thess. 2:2, implying </a:t>
            </a:r>
            <a:r>
              <a:rPr lang="en-US" sz="20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a contest against spiritual foes, as well as human adversaries; </a:t>
            </a:r>
            <a:r>
              <a:rPr lang="en-US" sz="2000" dirty="0">
                <a:effectLst/>
                <a:latin typeface="Calibri" panose="020F0502020204030204" pitchFamily="34" charset="0"/>
                <a:ea typeface="Calibri" panose="020F0502020204030204" pitchFamily="34" charset="0"/>
                <a:cs typeface="Calibri" panose="020F0502020204030204" pitchFamily="34" charset="0"/>
              </a:rPr>
              <a:t>so</a:t>
            </a:r>
            <a:r>
              <a:rPr lang="en-US" sz="2000" b="1"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Col. 2:1, “conflict,”</a:t>
            </a:r>
            <a:r>
              <a:rPr lang="en-US" sz="2000" b="1" dirty="0">
                <a:effectLst/>
                <a:latin typeface="Calibri" panose="020F0502020204030204" pitchFamily="34" charset="0"/>
                <a:ea typeface="Calibri" panose="020F0502020204030204" pitchFamily="34" charset="0"/>
                <a:cs typeface="Calibri" panose="020F0502020204030204" pitchFamily="34" charset="0"/>
              </a:rPr>
              <a:t> </a:t>
            </a:r>
            <a:r>
              <a:rPr lang="en-US" sz="2000" cap="small" dirty="0" err="1">
                <a:effectLst/>
                <a:latin typeface="Calibri" panose="020F0502020204030204" pitchFamily="34" charset="0"/>
                <a:ea typeface="Calibri" panose="020F0502020204030204" pitchFamily="34" charset="0"/>
                <a:cs typeface="Calibri" panose="020F0502020204030204" pitchFamily="34" charset="0"/>
              </a:rPr>
              <a:t>kjv</a:t>
            </a:r>
            <a:r>
              <a:rPr lang="en-US" sz="2000" dirty="0">
                <a:effectLst/>
                <a:latin typeface="Calibri" panose="020F0502020204030204" pitchFamily="34" charset="0"/>
                <a:ea typeface="Calibri" panose="020F0502020204030204" pitchFamily="34" charset="0"/>
                <a:cs typeface="Calibri" panose="020F0502020204030204" pitchFamily="34" charset="0"/>
              </a:rPr>
              <a:t>;</a:t>
            </a:r>
            <a:r>
              <a:rPr lang="en-US" sz="2000" b="1" dirty="0">
                <a:effectLst/>
                <a:latin typeface="Calibri" panose="020F0502020204030204" pitchFamily="34" charset="0"/>
                <a:ea typeface="Calibri" panose="020F0502020204030204" pitchFamily="34" charset="0"/>
                <a:cs typeface="Calibri" panose="020F0502020204030204" pitchFamily="34" charset="0"/>
              </a:rPr>
              <a:t> </a:t>
            </a:r>
            <a:r>
              <a:rPr lang="en-US" sz="2000" cap="small" dirty="0" err="1">
                <a:effectLst/>
                <a:latin typeface="Calibri" panose="020F0502020204030204" pitchFamily="34" charset="0"/>
                <a:ea typeface="Calibri" panose="020F0502020204030204" pitchFamily="34" charset="0"/>
                <a:cs typeface="Calibri" panose="020F0502020204030204" pitchFamily="34" charset="0"/>
              </a:rPr>
              <a:t>rv</a:t>
            </a:r>
            <a:r>
              <a:rPr lang="en-US" sz="2000" dirty="0">
                <a:effectLst/>
                <a:latin typeface="Calibri" panose="020F0502020204030204" pitchFamily="34" charset="0"/>
                <a:ea typeface="Calibri" panose="020F0502020204030204" pitchFamily="34" charset="0"/>
                <a:cs typeface="Calibri" panose="020F0502020204030204" pitchFamily="34" charset="0"/>
              </a:rPr>
              <a:t>, “(how greatly) I strive,” lit., “how great a conflict I have.” </a:t>
            </a:r>
            <a:r>
              <a:rPr lang="en-US" sz="2000" dirty="0">
                <a:effectLst/>
                <a:latin typeface="Arial Black" panose="020B0A04020102020204" pitchFamily="34" charset="0"/>
                <a:ea typeface="Calibri" panose="020F0502020204030204" pitchFamily="34" charset="0"/>
                <a:cs typeface="Calibri" panose="020F0502020204030204" pitchFamily="34" charset="0"/>
              </a:rPr>
              <a:t>See</a:t>
            </a:r>
            <a:r>
              <a:rPr lang="en-US" sz="2000" b="1" dirty="0">
                <a:effectLst/>
                <a:latin typeface="Arial Black" panose="020B0A04020102020204" pitchFamily="34" charset="0"/>
                <a:ea typeface="Calibri" panose="020F0502020204030204" pitchFamily="34" charset="0"/>
                <a:cs typeface="Calibri" panose="020F0502020204030204" pitchFamily="34" charset="0"/>
              </a:rPr>
              <a:t> </a:t>
            </a:r>
            <a:r>
              <a:rPr lang="en-US" sz="2000" cap="small" dirty="0">
                <a:effectLst/>
                <a:latin typeface="Arial Black" panose="020B0A04020102020204" pitchFamily="34" charset="0"/>
                <a:ea typeface="Calibri" panose="020F0502020204030204" pitchFamily="34" charset="0"/>
                <a:cs typeface="Calibri" panose="020F0502020204030204" pitchFamily="34" charset="0"/>
              </a:rPr>
              <a:t>contention</a:t>
            </a:r>
            <a:r>
              <a:rPr lang="en-US" sz="2000" dirty="0">
                <a:effectLst/>
                <a:latin typeface="Arial Black" panose="020B0A04020102020204" pitchFamily="34" charset="0"/>
                <a:ea typeface="Calibri" panose="020F0502020204030204" pitchFamily="34" charset="0"/>
                <a:cs typeface="Calibri" panose="020F0502020204030204" pitchFamily="34" charset="0"/>
              </a:rPr>
              <a:t>,</a:t>
            </a:r>
            <a:r>
              <a:rPr lang="en-US" sz="2000" b="1" dirty="0">
                <a:effectLst/>
                <a:latin typeface="Arial Black" panose="020B0A04020102020204" pitchFamily="34" charset="0"/>
                <a:ea typeface="Calibri" panose="020F0502020204030204" pitchFamily="34" charset="0"/>
                <a:cs typeface="Calibri" panose="020F0502020204030204" pitchFamily="34" charset="0"/>
              </a:rPr>
              <a:t> </a:t>
            </a:r>
            <a:r>
              <a:rPr lang="en-US" sz="2000" cap="small" dirty="0">
                <a:effectLst/>
                <a:latin typeface="Arial Black" panose="020B0A04020102020204" pitchFamily="34" charset="0"/>
                <a:ea typeface="Calibri" panose="020F0502020204030204" pitchFamily="34" charset="0"/>
                <a:cs typeface="Calibri" panose="020F0502020204030204" pitchFamily="34" charset="0"/>
              </a:rPr>
              <a:t>fight</a:t>
            </a:r>
            <a:r>
              <a:rPr lang="en-US" sz="2000" dirty="0">
                <a:effectLst/>
                <a:latin typeface="Arial Black" panose="020B0A04020102020204" pitchFamily="34" charset="0"/>
                <a:ea typeface="Calibri" panose="020F0502020204030204" pitchFamily="34" charset="0"/>
                <a:cs typeface="Calibri" panose="020F0502020204030204" pitchFamily="34" charset="0"/>
              </a:rPr>
              <a:t>,</a:t>
            </a:r>
            <a:r>
              <a:rPr lang="en-US" sz="2000" b="1" dirty="0">
                <a:effectLst/>
                <a:latin typeface="Arial Black" panose="020B0A04020102020204" pitchFamily="34" charset="0"/>
                <a:ea typeface="Calibri" panose="020F0502020204030204" pitchFamily="34" charset="0"/>
                <a:cs typeface="Calibri" panose="020F0502020204030204" pitchFamily="34" charset="0"/>
              </a:rPr>
              <a:t> </a:t>
            </a:r>
            <a:r>
              <a:rPr lang="en-US" sz="2000" cap="small" dirty="0">
                <a:effectLst/>
                <a:latin typeface="Arial Black" panose="020B0A04020102020204" pitchFamily="34" charset="0"/>
                <a:ea typeface="Calibri" panose="020F0502020204030204" pitchFamily="34" charset="0"/>
                <a:cs typeface="Calibri" panose="020F0502020204030204" pitchFamily="34" charset="0"/>
              </a:rPr>
              <a:t>race</a:t>
            </a:r>
            <a:r>
              <a:rPr lang="en-US" sz="2000" dirty="0">
                <a:effectLst/>
                <a:latin typeface="Calibri" panose="020F0502020204030204" pitchFamily="34" charset="0"/>
                <a:ea typeface="Calibri" panose="020F0502020204030204" pitchFamily="34" charset="0"/>
                <a:cs typeface="Calibri" panose="020F0502020204030204" pitchFamily="34" charset="0"/>
              </a:rPr>
              <a:t>.¶. Cf.</a:t>
            </a:r>
            <a:r>
              <a:rPr lang="en-US" sz="2000" b="1" dirty="0">
                <a:effectLst/>
                <a:latin typeface="Calibri" panose="020F0502020204030204" pitchFamily="34" charset="0"/>
                <a:ea typeface="Calibri" panose="020F0502020204030204" pitchFamily="34" charset="0"/>
                <a:cs typeface="Calibri" panose="020F0502020204030204" pitchFamily="34" charset="0"/>
              </a:rPr>
              <a:t> </a:t>
            </a:r>
            <a:r>
              <a:rPr lang="en-US" sz="2000" i="1" dirty="0" err="1">
                <a:effectLst/>
                <a:latin typeface="Calibri" panose="020F0502020204030204" pitchFamily="34" charset="0"/>
                <a:ea typeface="Calibri" panose="020F0502020204030204" pitchFamily="34" charset="0"/>
                <a:cs typeface="Calibri" panose="020F0502020204030204" pitchFamily="34" charset="0"/>
              </a:rPr>
              <a:t>agonizomai</a:t>
            </a:r>
            <a:r>
              <a:rPr lang="en-US" sz="2000" dirty="0">
                <a:effectLst/>
                <a:latin typeface="Calibri" panose="020F0502020204030204" pitchFamily="34" charset="0"/>
                <a:ea typeface="Calibri" panose="020F0502020204030204" pitchFamily="34" charset="0"/>
                <a:cs typeface="Calibri" panose="020F0502020204030204" pitchFamily="34" charset="0"/>
              </a:rPr>
              <a:t> (Eng., “</a:t>
            </a:r>
            <a:r>
              <a:rPr lang="en-US" sz="2000" u="sng" dirty="0">
                <a:effectLst/>
                <a:latin typeface="Arial Black" panose="020B0A04020102020204" pitchFamily="34" charset="0"/>
                <a:ea typeface="Calibri" panose="020F0502020204030204" pitchFamily="34" charset="0"/>
                <a:cs typeface="Calibri" panose="020F0502020204030204" pitchFamily="34" charset="0"/>
              </a:rPr>
              <a:t>agonize</a:t>
            </a:r>
            <a:r>
              <a:rPr lang="en-US" sz="2000" dirty="0">
                <a:effectLst/>
                <a:latin typeface="Calibri" panose="020F0502020204030204" pitchFamily="34" charset="0"/>
                <a:ea typeface="Calibri" panose="020F0502020204030204" pitchFamily="34" charset="0"/>
                <a:cs typeface="Calibri" panose="020F0502020204030204" pitchFamily="34" charset="0"/>
              </a:rPr>
              <a:t>”),</a:t>
            </a:r>
            <a:r>
              <a:rPr lang="en-US" sz="2000" b="1"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1 Cor. 9:25 etc.</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228600">
              <a:lnSpc>
                <a:spcPct val="115000"/>
              </a:lnSpc>
              <a:spcAft>
                <a:spcPts val="1000"/>
              </a:spcAft>
              <a:buNone/>
            </a:pPr>
            <a:r>
              <a:rPr lang="en-US" sz="2000" dirty="0">
                <a:effectLst/>
                <a:latin typeface="Calibri" panose="020F0502020204030204" pitchFamily="34" charset="0"/>
                <a:ea typeface="Calibri" panose="020F0502020204030204" pitchFamily="34" charset="0"/>
                <a:cs typeface="Calibri" panose="020F0502020204030204" pitchFamily="34" charset="0"/>
              </a:rPr>
              <a:t>2. </a:t>
            </a:r>
            <a:r>
              <a:rPr lang="en-US" sz="2000" i="1" dirty="0" err="1">
                <a:effectLst/>
                <a:latin typeface="Calibri" panose="020F0502020204030204" pitchFamily="34" charset="0"/>
                <a:ea typeface="Calibri" panose="020F0502020204030204" pitchFamily="34" charset="0"/>
                <a:cs typeface="Calibri" panose="020F0502020204030204" pitchFamily="34" charset="0"/>
              </a:rPr>
              <a:t>athlesis</a:t>
            </a:r>
            <a:r>
              <a:rPr lang="en-US" sz="2000" dirty="0">
                <a:effectLst/>
                <a:latin typeface="Calibri" panose="020F0502020204030204" pitchFamily="34" charset="0"/>
                <a:ea typeface="Calibri" panose="020F0502020204030204" pitchFamily="34" charset="0"/>
                <a:cs typeface="Calibri" panose="020F0502020204030204" pitchFamily="34" charset="0"/>
              </a:rPr>
              <a:t> (</a:t>
            </a:r>
            <a:r>
              <a:rPr lang="el-GR" sz="2000" dirty="0">
                <a:effectLst/>
                <a:latin typeface="Calibri" panose="020F0502020204030204" pitchFamily="34" charset="0"/>
                <a:ea typeface="Calibri" panose="020F0502020204030204" pitchFamily="34" charset="0"/>
                <a:cs typeface="Calibri" panose="020F0502020204030204" pitchFamily="34" charset="0"/>
              </a:rPr>
              <a:t>ἄθλησις</a:t>
            </a:r>
            <a:r>
              <a:rPr lang="en-US" sz="2000" dirty="0">
                <a:effectLst/>
                <a:latin typeface="Calibri" panose="020F0502020204030204" pitchFamily="34" charset="0"/>
                <a:ea typeface="Calibri" panose="020F0502020204030204" pitchFamily="34" charset="0"/>
                <a:cs typeface="Calibri" panose="020F0502020204030204" pitchFamily="34" charset="0"/>
              </a:rPr>
              <a:t>, 119) denotes “a combat, contest of athletes”; hence, “a struggle, fight,” Heb. 10:32, with reference to affliction. See </a:t>
            </a:r>
            <a:r>
              <a:rPr lang="en-US" sz="2000" cap="small" dirty="0">
                <a:effectLst/>
                <a:latin typeface="Calibri" panose="020F0502020204030204" pitchFamily="34" charset="0"/>
                <a:ea typeface="Calibri" panose="020F0502020204030204" pitchFamily="34" charset="0"/>
                <a:cs typeface="Calibri" panose="020F0502020204030204" pitchFamily="34" charset="0"/>
              </a:rPr>
              <a:t>fight</a:t>
            </a:r>
            <a:r>
              <a:rPr lang="en-US" sz="2000" dirty="0">
                <a:effectLst/>
                <a:latin typeface="Calibri" panose="020F0502020204030204" pitchFamily="34" charset="0"/>
                <a:ea typeface="Calibri" panose="020F0502020204030204" pitchFamily="34" charset="0"/>
                <a:cs typeface="Calibri" panose="020F0502020204030204" pitchFamily="34" charset="0"/>
              </a:rPr>
              <a:t>.¶ Cf. </a:t>
            </a:r>
            <a:r>
              <a:rPr lang="en-US" sz="2000" i="1" dirty="0" err="1">
                <a:effectLst/>
                <a:latin typeface="Calibri" panose="020F0502020204030204" pitchFamily="34" charset="0"/>
                <a:ea typeface="Calibri" panose="020F0502020204030204" pitchFamily="34" charset="0"/>
                <a:cs typeface="Calibri" panose="020F0502020204030204" pitchFamily="34" charset="0"/>
              </a:rPr>
              <a:t>athleo</a:t>
            </a:r>
            <a:r>
              <a:rPr lang="en-US" sz="2000" dirty="0">
                <a:effectLst/>
                <a:latin typeface="Calibri" panose="020F0502020204030204" pitchFamily="34" charset="0"/>
                <a:ea typeface="Calibri" panose="020F0502020204030204" pitchFamily="34" charset="0"/>
                <a:cs typeface="Calibri" panose="020F0502020204030204" pitchFamily="34" charset="0"/>
              </a:rPr>
              <a:t>, “to strive,” 2 Tim. 2:5 (twice).¶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100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27820978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250E88-3C44-3B58-5B9D-F13CE6C02242}"/>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1B4464D2-3206-8196-A156-3000F6797EA0}"/>
              </a:ext>
            </a:extLst>
          </p:cNvPr>
          <p:cNvSpPr txBox="1"/>
          <p:nvPr/>
        </p:nvSpPr>
        <p:spPr>
          <a:xfrm>
            <a:off x="0" y="0"/>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The Life Of The Runner.  Heb 12:1-2</a:t>
            </a:r>
          </a:p>
        </p:txBody>
      </p:sp>
      <p:sp>
        <p:nvSpPr>
          <p:cNvPr id="5" name="Footer Placeholder 4">
            <a:extLst>
              <a:ext uri="{FF2B5EF4-FFF2-40B4-BE49-F238E27FC236}">
                <a16:creationId xmlns:a16="http://schemas.microsoft.com/office/drawing/2014/main" id="{823944B7-D5A3-B747-C151-FB9C528C6CAF}"/>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68A4D41A-F6F8-73BE-DA3D-594727CC01EC}"/>
              </a:ext>
            </a:extLst>
          </p:cNvPr>
          <p:cNvSpPr txBox="1"/>
          <p:nvPr/>
        </p:nvSpPr>
        <p:spPr>
          <a:xfrm>
            <a:off x="314035" y="849745"/>
            <a:ext cx="8617528" cy="5407634"/>
          </a:xfrm>
          <a:prstGeom prst="rect">
            <a:avLst/>
          </a:prstGeom>
          <a:noFill/>
        </p:spPr>
        <p:txBody>
          <a:bodyPr wrap="square">
            <a:spAutoFit/>
          </a:bodyPr>
          <a:lstStyle/>
          <a:p>
            <a:pPr marL="0" marR="0">
              <a:lnSpc>
                <a:spcPct val="115000"/>
              </a:lnSpc>
              <a:spcAft>
                <a:spcPts val="1000"/>
              </a:spcAft>
              <a:buNone/>
            </a:pPr>
            <a:r>
              <a:rPr lang="en-US" sz="3600" b="1" u="sng" baseline="-25000" dirty="0">
                <a:effectLst/>
                <a:latin typeface="Calibri" panose="020F0502020204030204" pitchFamily="34" charset="0"/>
                <a:ea typeface="Calibri" panose="020F0502020204030204" pitchFamily="34" charset="0"/>
                <a:cs typeface="Calibri" panose="020F0502020204030204" pitchFamily="34" charset="0"/>
              </a:rPr>
              <a:t>2Tim. 4:7</a:t>
            </a:r>
            <a:r>
              <a:rPr lang="en-US" sz="3600" dirty="0">
                <a:effectLst/>
                <a:latin typeface="Calibri" panose="020F0502020204030204" pitchFamily="34" charset="0"/>
                <a:ea typeface="Calibri" panose="020F0502020204030204" pitchFamily="34" charset="0"/>
                <a:cs typeface="Times New Roman" panose="02020603050405020304" pitchFamily="18" charset="0"/>
              </a:rPr>
              <a:t> </a:t>
            </a:r>
            <a:r>
              <a:rPr lang="en-US" sz="2800" baseline="-25000" dirty="0">
                <a:effectLst/>
                <a:latin typeface="Calibri" panose="020F0502020204030204" pitchFamily="34" charset="0"/>
                <a:ea typeface="Calibri" panose="020F0502020204030204" pitchFamily="34" charset="0"/>
                <a:cs typeface="Calibri" panose="020F0502020204030204" pitchFamily="34" charset="0"/>
              </a:rPr>
              <a:t>I have fought the good fight, </a:t>
            </a:r>
            <a:r>
              <a:rPr lang="en-US" sz="2800" u="sng" baseline="-25000" dirty="0">
                <a:effectLst/>
                <a:latin typeface="Calibri" panose="020F0502020204030204" pitchFamily="34" charset="0"/>
                <a:ea typeface="Calibri" panose="020F0502020204030204" pitchFamily="34" charset="0"/>
                <a:cs typeface="Calibri" panose="020F0502020204030204" pitchFamily="34" charset="0"/>
              </a:rPr>
              <a:t>I have finished the race</a:t>
            </a:r>
            <a:r>
              <a:rPr lang="en-US" sz="2800" baseline="-25000" dirty="0">
                <a:effectLst/>
                <a:latin typeface="Calibri" panose="020F0502020204030204" pitchFamily="34" charset="0"/>
                <a:ea typeface="Calibri" panose="020F0502020204030204" pitchFamily="34" charset="0"/>
                <a:cs typeface="Calibri" panose="020F0502020204030204" pitchFamily="34" charset="0"/>
              </a:rPr>
              <a:t>, I have kept the faith.</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Aft>
                <a:spcPts val="1000"/>
              </a:spcAft>
              <a:buNone/>
            </a:pPr>
            <a:r>
              <a:rPr lang="en-US" sz="3600" b="1" u="sng" baseline="-25000" dirty="0">
                <a:effectLst/>
                <a:latin typeface="Calibri" panose="020F0502020204030204" pitchFamily="34" charset="0"/>
                <a:ea typeface="Calibri" panose="020F0502020204030204" pitchFamily="34" charset="0"/>
                <a:cs typeface="Calibri" panose="020F0502020204030204" pitchFamily="34" charset="0"/>
              </a:rPr>
              <a:t>1Cor.9:24</a:t>
            </a:r>
            <a:r>
              <a:rPr lang="en-US" sz="3600" dirty="0">
                <a:effectLst/>
                <a:latin typeface="Calibri" panose="020F0502020204030204" pitchFamily="34" charset="0"/>
                <a:ea typeface="Calibri" panose="020F0502020204030204" pitchFamily="34" charset="0"/>
                <a:cs typeface="Times New Roman" panose="02020603050405020304" pitchFamily="18" charset="0"/>
              </a:rPr>
              <a:t> </a:t>
            </a:r>
            <a:r>
              <a:rPr lang="en-US" sz="2800" baseline="-25000" dirty="0">
                <a:effectLst/>
                <a:latin typeface="Calibri" panose="020F0502020204030204" pitchFamily="34" charset="0"/>
                <a:ea typeface="Calibri" panose="020F0502020204030204" pitchFamily="34" charset="0"/>
                <a:cs typeface="Calibri" panose="020F0502020204030204" pitchFamily="34" charset="0"/>
              </a:rPr>
              <a:t>Do you not know that </a:t>
            </a:r>
            <a:r>
              <a:rPr lang="en-US" sz="2800" u="sng" baseline="-25000" dirty="0">
                <a:effectLst/>
                <a:latin typeface="Calibri" panose="020F0502020204030204" pitchFamily="34" charset="0"/>
                <a:ea typeface="Calibri" panose="020F0502020204030204" pitchFamily="34" charset="0"/>
                <a:cs typeface="Calibri" panose="020F0502020204030204" pitchFamily="34" charset="0"/>
              </a:rPr>
              <a:t>those who run in a race </a:t>
            </a:r>
            <a:r>
              <a:rPr lang="en-US" sz="2800" baseline="-25000" dirty="0">
                <a:effectLst/>
                <a:latin typeface="Calibri" panose="020F0502020204030204" pitchFamily="34" charset="0"/>
                <a:ea typeface="Calibri" panose="020F0502020204030204" pitchFamily="34" charset="0"/>
                <a:cs typeface="Calibri" panose="020F0502020204030204" pitchFamily="34" charset="0"/>
              </a:rPr>
              <a:t>all run, but one receives the prize? Run in such a way that you may obtain it.</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Aft>
                <a:spcPts val="1000"/>
              </a:spcAft>
              <a:buNone/>
            </a:pPr>
            <a:r>
              <a:rPr lang="en-US" sz="3600" b="1" u="sng" baseline="-25000" dirty="0">
                <a:effectLst/>
                <a:latin typeface="Calibri" panose="020F0502020204030204" pitchFamily="34" charset="0"/>
                <a:ea typeface="Calibri" panose="020F0502020204030204" pitchFamily="34" charset="0"/>
                <a:cs typeface="Calibri" panose="020F0502020204030204" pitchFamily="34" charset="0"/>
              </a:rPr>
              <a:t>Gal.2:2</a:t>
            </a:r>
            <a:r>
              <a:rPr lang="en-US" sz="3600" dirty="0">
                <a:effectLst/>
                <a:latin typeface="Calibri" panose="020F0502020204030204" pitchFamily="34" charset="0"/>
                <a:ea typeface="Calibri" panose="020F0502020204030204" pitchFamily="34" charset="0"/>
                <a:cs typeface="Times New Roman" panose="02020603050405020304" pitchFamily="18" charset="0"/>
              </a:rPr>
              <a:t> </a:t>
            </a:r>
            <a:r>
              <a:rPr lang="en-US" sz="3600" baseline="-25000" dirty="0">
                <a:effectLst/>
                <a:latin typeface="Calibri" panose="020F0502020204030204" pitchFamily="34" charset="0"/>
                <a:ea typeface="Calibri" panose="020F0502020204030204" pitchFamily="34" charset="0"/>
                <a:cs typeface="Calibri" panose="020F0502020204030204" pitchFamily="34" charset="0"/>
              </a:rPr>
              <a:t> </a:t>
            </a:r>
            <a:r>
              <a:rPr lang="en-US" sz="2800" baseline="-25000" dirty="0">
                <a:effectLst/>
                <a:latin typeface="Calibri" panose="020F0502020204030204" pitchFamily="34" charset="0"/>
                <a:ea typeface="Calibri" panose="020F0502020204030204" pitchFamily="34" charset="0"/>
                <a:cs typeface="Calibri" panose="020F0502020204030204" pitchFamily="34" charset="0"/>
              </a:rPr>
              <a:t>And I went up by revelation, and communicated to them that gospel which I preach among the Gentiles, but privately to those who were of reputation, </a:t>
            </a:r>
            <a:r>
              <a:rPr lang="en-US" sz="2800" u="sng" baseline="-25000" dirty="0">
                <a:effectLst/>
                <a:latin typeface="Calibri" panose="020F0502020204030204" pitchFamily="34" charset="0"/>
                <a:ea typeface="Calibri" panose="020F0502020204030204" pitchFamily="34" charset="0"/>
                <a:cs typeface="Calibri" panose="020F0502020204030204" pitchFamily="34" charset="0"/>
              </a:rPr>
              <a:t>lest by any means I might run, or had run, in vain.</a:t>
            </a:r>
            <a:endParaRPr lang="en-US" sz="2800" u="sng" dirty="0">
              <a:effectLst/>
              <a:latin typeface="Calibri" panose="020F0502020204030204" pitchFamily="34" charset="0"/>
              <a:ea typeface="Calibri" panose="020F0502020204030204" pitchFamily="34" charset="0"/>
              <a:cs typeface="Times New Roman" panose="02020603050405020304" pitchFamily="18" charset="0"/>
            </a:endParaRPr>
          </a:p>
          <a:p>
            <a:pPr marL="0" marR="0">
              <a:spcAft>
                <a:spcPts val="1000"/>
              </a:spcAft>
              <a:buNone/>
            </a:pPr>
            <a:r>
              <a:rPr lang="en-US" sz="3600" b="1" u="sng" baseline="-25000" dirty="0">
                <a:effectLst/>
                <a:latin typeface="Calibri" panose="020F0502020204030204" pitchFamily="34" charset="0"/>
                <a:ea typeface="Calibri" panose="020F0502020204030204" pitchFamily="34" charset="0"/>
                <a:cs typeface="Calibri" panose="020F0502020204030204" pitchFamily="34" charset="0"/>
              </a:rPr>
              <a:t>Phil.2:16</a:t>
            </a:r>
            <a:r>
              <a:rPr lang="en-US" sz="3200" dirty="0">
                <a:effectLst/>
                <a:latin typeface="Calibri" panose="020F0502020204030204" pitchFamily="34" charset="0"/>
                <a:ea typeface="Calibri" panose="020F0502020204030204" pitchFamily="34" charset="0"/>
                <a:cs typeface="Times New Roman" panose="02020603050405020304" pitchFamily="18" charset="0"/>
              </a:rPr>
              <a:t> </a:t>
            </a:r>
            <a:r>
              <a:rPr lang="en-US" sz="3200" baseline="-25000" dirty="0">
                <a:effectLst/>
                <a:latin typeface="Calibri" panose="020F0502020204030204" pitchFamily="34" charset="0"/>
                <a:ea typeface="Calibri" panose="020F0502020204030204" pitchFamily="34" charset="0"/>
                <a:cs typeface="Calibri" panose="020F0502020204030204" pitchFamily="34" charset="0"/>
              </a:rPr>
              <a:t> </a:t>
            </a:r>
            <a:r>
              <a:rPr lang="en-US" sz="2800" baseline="-25000" dirty="0">
                <a:effectLst/>
                <a:latin typeface="Calibri" panose="020F0502020204030204" pitchFamily="34" charset="0"/>
                <a:ea typeface="Calibri" panose="020F0502020204030204" pitchFamily="34" charset="0"/>
                <a:cs typeface="Calibri" panose="020F0502020204030204" pitchFamily="34" charset="0"/>
              </a:rPr>
              <a:t>holding fast the word of life, so that I may rejoice in the day of Christ that     </a:t>
            </a:r>
            <a:r>
              <a:rPr lang="en-US" sz="2800" u="sng" baseline="-25000" dirty="0">
                <a:effectLst/>
                <a:latin typeface="Calibri" panose="020F0502020204030204" pitchFamily="34" charset="0"/>
                <a:ea typeface="Calibri" panose="020F0502020204030204" pitchFamily="34" charset="0"/>
                <a:cs typeface="Calibri" panose="020F0502020204030204" pitchFamily="34" charset="0"/>
              </a:rPr>
              <a:t>I have not run in vain or labored in vain.</a:t>
            </a:r>
            <a:endParaRPr lang="en-US" sz="2800" u="sng" dirty="0">
              <a:effectLst/>
              <a:latin typeface="Calibri" panose="020F0502020204030204" pitchFamily="34" charset="0"/>
              <a:ea typeface="Calibri" panose="020F0502020204030204" pitchFamily="34" charset="0"/>
              <a:cs typeface="Times New Roman" panose="02020603050405020304" pitchFamily="18" charset="0"/>
            </a:endParaRPr>
          </a:p>
          <a:p>
            <a:pPr marL="0" marR="0">
              <a:spcAft>
                <a:spcPts val="1000"/>
              </a:spcAft>
            </a:pPr>
            <a:r>
              <a:rPr lang="en-US" sz="3600" b="1" u="sng" baseline="-25000" dirty="0">
                <a:effectLst/>
                <a:latin typeface="Calibri" panose="020F0502020204030204" pitchFamily="34" charset="0"/>
                <a:ea typeface="Calibri" panose="020F0502020204030204" pitchFamily="34" charset="0"/>
                <a:cs typeface="Calibri" panose="020F0502020204030204" pitchFamily="34" charset="0"/>
              </a:rPr>
              <a:t>2Tim 2:5</a:t>
            </a:r>
            <a:r>
              <a:rPr lang="en-US" sz="3600" dirty="0">
                <a:effectLst/>
                <a:latin typeface="Calibri" panose="020F0502020204030204" pitchFamily="34" charset="0"/>
                <a:ea typeface="Calibri" panose="020F0502020204030204" pitchFamily="34" charset="0"/>
                <a:cs typeface="Times New Roman" panose="02020603050405020304" pitchFamily="18" charset="0"/>
              </a:rPr>
              <a:t> </a:t>
            </a:r>
            <a:r>
              <a:rPr lang="en-US" sz="3600" baseline="-25000" dirty="0">
                <a:effectLst/>
                <a:latin typeface="Calibri" panose="020F0502020204030204" pitchFamily="34" charset="0"/>
                <a:ea typeface="Calibri" panose="020F0502020204030204" pitchFamily="34" charset="0"/>
                <a:cs typeface="Calibri" panose="020F0502020204030204" pitchFamily="34" charset="0"/>
              </a:rPr>
              <a:t> </a:t>
            </a:r>
            <a:r>
              <a:rPr lang="en-US" sz="2800" baseline="-25000" dirty="0">
                <a:effectLst/>
                <a:latin typeface="Calibri" panose="020F0502020204030204" pitchFamily="34" charset="0"/>
                <a:ea typeface="Calibri" panose="020F0502020204030204" pitchFamily="34" charset="0"/>
                <a:cs typeface="Calibri" panose="020F0502020204030204" pitchFamily="34" charset="0"/>
              </a:rPr>
              <a:t>And also if anyone competes in athletics, he is not crowned unless he competes according to the rules.</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71013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3A1AA5-A856-A338-A961-9DC0B0BEA23C}"/>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5627E497-07C6-06A6-0C02-77344C005025}"/>
              </a:ext>
            </a:extLst>
          </p:cNvPr>
          <p:cNvSpPr txBox="1"/>
          <p:nvPr/>
        </p:nvSpPr>
        <p:spPr>
          <a:xfrm>
            <a:off x="0" y="0"/>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The Life Of The Runner.  Heb 12:1-2</a:t>
            </a:r>
          </a:p>
        </p:txBody>
      </p:sp>
      <p:sp>
        <p:nvSpPr>
          <p:cNvPr id="5" name="Footer Placeholder 4">
            <a:extLst>
              <a:ext uri="{FF2B5EF4-FFF2-40B4-BE49-F238E27FC236}">
                <a16:creationId xmlns:a16="http://schemas.microsoft.com/office/drawing/2014/main" id="{799E4C98-EBB6-D204-95DB-A043C3F26499}"/>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466CAD58-9192-4538-183C-5FA3A6C4CA07}"/>
              </a:ext>
            </a:extLst>
          </p:cNvPr>
          <p:cNvSpPr txBox="1"/>
          <p:nvPr/>
        </p:nvSpPr>
        <p:spPr>
          <a:xfrm>
            <a:off x="184728" y="701748"/>
            <a:ext cx="8802254" cy="5583067"/>
          </a:xfrm>
          <a:prstGeom prst="rect">
            <a:avLst/>
          </a:prstGeom>
          <a:noFill/>
        </p:spPr>
        <p:txBody>
          <a:bodyPr wrap="square">
            <a:spAutoFit/>
          </a:bodyPr>
          <a:lstStyle/>
          <a:p>
            <a:pPr marL="0" marR="0">
              <a:lnSpc>
                <a:spcPct val="115000"/>
              </a:lnSpc>
              <a:spcBef>
                <a:spcPts val="900"/>
              </a:spcBef>
              <a:spcAft>
                <a:spcPts val="1000"/>
              </a:spcAft>
              <a:buNone/>
            </a:pPr>
            <a:r>
              <a:rPr lang="en-US" sz="2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(1) </a:t>
            </a:r>
            <a:r>
              <a:rPr lang="en-US" sz="22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contender must be legally enrolled</a:t>
            </a:r>
            <a:r>
              <a:rPr lang="en-US" sz="2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(2 Tim. 2:5).</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900"/>
              </a:spcBef>
              <a:spcAft>
                <a:spcPts val="1000"/>
              </a:spcAft>
              <a:buNone/>
            </a:pPr>
            <a:r>
              <a:rPr lang="en-US" sz="22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(2) </a:t>
            </a:r>
            <a:r>
              <a:rPr lang="en-US" sz="22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Some win and some do not</a:t>
            </a:r>
            <a:r>
              <a:rPr lang="en-US" sz="2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(1 Cor. 9:24).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900"/>
              </a:spcBef>
              <a:spcAft>
                <a:spcPts val="1000"/>
              </a:spcAft>
              <a:buNone/>
            </a:pPr>
            <a:r>
              <a:rPr lang="en-US" sz="22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(3) </a:t>
            </a:r>
            <a:r>
              <a:rPr lang="en-US" sz="2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For the contender in an athletic contest, </a:t>
            </a:r>
            <a:r>
              <a:rPr lang="en-US" sz="22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discipline is an absolute prerequisite of success</a:t>
            </a:r>
            <a:r>
              <a:rPr lang="en-US" sz="2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(Heb. 12:1).</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900"/>
              </a:spcBef>
              <a:spcAft>
                <a:spcPts val="1000"/>
              </a:spcAft>
              <a:buNone/>
            </a:pPr>
            <a:r>
              <a:rPr lang="en-US" sz="2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(4) </a:t>
            </a:r>
            <a:r>
              <a:rPr lang="en-US" sz="22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A host of spectators watch a race </a:t>
            </a:r>
            <a:r>
              <a:rPr lang="en-US" sz="2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(Heb. 12:1).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900"/>
              </a:spcBef>
              <a:spcAft>
                <a:spcPts val="1000"/>
              </a:spcAft>
              <a:buNone/>
            </a:pPr>
            <a:r>
              <a:rPr lang="en-US" sz="2200" b="1" dirty="0">
                <a:solidFill>
                  <a:srgbClr val="C00000"/>
                </a:solidFill>
                <a:effectLst/>
                <a:latin typeface="Calibri" panose="020F0502020204030204" pitchFamily="34" charset="0"/>
                <a:ea typeface="Calibri" panose="020F0502020204030204" pitchFamily="34" charset="0"/>
                <a:cs typeface="Calibri" panose="020F0502020204030204" pitchFamily="34" charset="0"/>
              </a:rPr>
              <a:t>(5) </a:t>
            </a:r>
            <a:r>
              <a:rPr lang="en-US" sz="22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Patience is required</a:t>
            </a:r>
            <a:r>
              <a:rPr lang="en-US" sz="2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of both the athletic contestant and the Christian,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900"/>
              </a:spcBef>
              <a:spcAft>
                <a:spcPts val="1000"/>
              </a:spcAft>
              <a:buNone/>
            </a:pPr>
            <a:r>
              <a:rPr lang="en-US" sz="2200" b="1"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(6) </a:t>
            </a:r>
            <a:r>
              <a:rPr lang="en-US" sz="2200" u="sng"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winner is rewarded, the earthly contender with a perishable reward, the Christian with an eternal reward</a:t>
            </a:r>
            <a:r>
              <a:rPr lang="en-US" sz="2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(1 Cor. 9:25).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p>
            <a:pPr marL="0" marR="0">
              <a:spcBef>
                <a:spcPts val="900"/>
              </a:spcBef>
              <a:spcAft>
                <a:spcPts val="1000"/>
              </a:spcAft>
            </a:pPr>
            <a:r>
              <a:rPr lang="en-US" sz="2200" b="1"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(7) </a:t>
            </a:r>
            <a:r>
              <a:rPr lang="en-US" sz="2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analogy becomes a contrast in the matter of how many may win. In the earthly contest, only one receives the prize; but in the heavenly contest, every man may do so if run well, all may win!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61348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441565-B26D-E883-5204-6D891A813645}"/>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0BAA069A-FBC0-3EEE-8477-D4AAFEF2319C}"/>
              </a:ext>
            </a:extLst>
          </p:cNvPr>
          <p:cNvSpPr txBox="1"/>
          <p:nvPr/>
        </p:nvSpPr>
        <p:spPr>
          <a:xfrm>
            <a:off x="0" y="0"/>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The Life Of The Runner.  Heb 12:1-2</a:t>
            </a:r>
          </a:p>
        </p:txBody>
      </p:sp>
      <p:sp>
        <p:nvSpPr>
          <p:cNvPr id="5" name="Footer Placeholder 4">
            <a:extLst>
              <a:ext uri="{FF2B5EF4-FFF2-40B4-BE49-F238E27FC236}">
                <a16:creationId xmlns:a16="http://schemas.microsoft.com/office/drawing/2014/main" id="{15A4BBC8-3549-34AD-A22F-CE64C3DD55B0}"/>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6F70C2BA-9A10-95E6-4915-9836CB870F9A}"/>
              </a:ext>
            </a:extLst>
          </p:cNvPr>
          <p:cNvSpPr txBox="1"/>
          <p:nvPr/>
        </p:nvSpPr>
        <p:spPr>
          <a:xfrm>
            <a:off x="735106" y="2411505"/>
            <a:ext cx="8005482" cy="1200329"/>
          </a:xfrm>
          <a:prstGeom prst="rect">
            <a:avLst/>
          </a:prstGeom>
          <a:noFill/>
        </p:spPr>
        <p:txBody>
          <a:bodyPr wrap="square">
            <a:spAutoFit/>
          </a:bodyPr>
          <a:lstStyle/>
          <a:p>
            <a:r>
              <a:rPr lang="en-US" sz="7200" dirty="0">
                <a:effectLst/>
                <a:latin typeface="Dubai Light" panose="020B0303030403030204" pitchFamily="34" charset="-78"/>
                <a:ea typeface="Calibri" panose="020F0502020204030204" pitchFamily="34" charset="0"/>
                <a:cs typeface="Dubai Light" panose="020B0303030403030204" pitchFamily="34" charset="-78"/>
              </a:rPr>
              <a:t>1. </a:t>
            </a:r>
            <a:r>
              <a:rPr lang="en-US" sz="7200" b="1" dirty="0">
                <a:effectLst/>
                <a:latin typeface="Dubai Light" panose="020B0303030403030204" pitchFamily="34" charset="-78"/>
                <a:ea typeface="Calibri" panose="020F0502020204030204" pitchFamily="34" charset="0"/>
                <a:cs typeface="Dubai Light" panose="020B0303030403030204" pitchFamily="34" charset="-78"/>
              </a:rPr>
              <a:t>An energetic life</a:t>
            </a:r>
            <a:r>
              <a:rPr lang="en-US" sz="7200" dirty="0">
                <a:effectLst/>
                <a:latin typeface="Dubai Light" panose="020B0303030403030204" pitchFamily="34" charset="-78"/>
                <a:ea typeface="Calibri" panose="020F0502020204030204" pitchFamily="34" charset="0"/>
                <a:cs typeface="Dubai Light" panose="020B0303030403030204" pitchFamily="34" charset="-78"/>
              </a:rPr>
              <a:t>. </a:t>
            </a:r>
            <a:endParaRPr lang="en-US" sz="7200" dirty="0">
              <a:latin typeface="Dubai Light" panose="020B0303030403030204" pitchFamily="34" charset="-78"/>
              <a:cs typeface="Dubai Light" panose="020B0303030403030204" pitchFamily="34" charset="-78"/>
            </a:endParaRPr>
          </a:p>
        </p:txBody>
      </p:sp>
    </p:spTree>
    <p:extLst>
      <p:ext uri="{BB962C8B-B14F-4D97-AF65-F5344CB8AC3E}">
        <p14:creationId xmlns:p14="http://schemas.microsoft.com/office/powerpoint/2010/main" val="2296867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94369B-FFCD-5B39-0E6E-2C7796EA9215}"/>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9FA83A71-61B8-2FFD-97E0-9FE9EF21DC9D}"/>
              </a:ext>
            </a:extLst>
          </p:cNvPr>
          <p:cNvSpPr txBox="1"/>
          <p:nvPr/>
        </p:nvSpPr>
        <p:spPr>
          <a:xfrm>
            <a:off x="0" y="0"/>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The Life Of The Runner.  Heb 12:1-2</a:t>
            </a:r>
          </a:p>
        </p:txBody>
      </p:sp>
      <p:sp>
        <p:nvSpPr>
          <p:cNvPr id="5" name="Footer Placeholder 4">
            <a:extLst>
              <a:ext uri="{FF2B5EF4-FFF2-40B4-BE49-F238E27FC236}">
                <a16:creationId xmlns:a16="http://schemas.microsoft.com/office/drawing/2014/main" id="{B5FBFBF4-5C00-3A9A-70E3-BB76307504A8}"/>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8D8F0D90-D778-9C19-4B3C-47400AC79054}"/>
              </a:ext>
            </a:extLst>
          </p:cNvPr>
          <p:cNvSpPr txBox="1"/>
          <p:nvPr/>
        </p:nvSpPr>
        <p:spPr>
          <a:xfrm>
            <a:off x="878540" y="2603356"/>
            <a:ext cx="7736541" cy="1200329"/>
          </a:xfrm>
          <a:prstGeom prst="rect">
            <a:avLst/>
          </a:prstGeom>
          <a:noFill/>
        </p:spPr>
        <p:txBody>
          <a:bodyPr wrap="square">
            <a:spAutoFit/>
          </a:bodyPr>
          <a:lstStyle/>
          <a:p>
            <a:r>
              <a:rPr lang="en-US" sz="7200" dirty="0">
                <a:effectLst/>
                <a:latin typeface="Dubai Light" panose="020B0303030403030204" pitchFamily="34" charset="-78"/>
                <a:ea typeface="Calibri" panose="020F0502020204030204" pitchFamily="34" charset="0"/>
                <a:cs typeface="Dubai Light" panose="020B0303030403030204" pitchFamily="34" charset="-78"/>
              </a:rPr>
              <a:t>2. </a:t>
            </a:r>
            <a:r>
              <a:rPr lang="en-US" sz="7200" b="1" dirty="0">
                <a:effectLst/>
                <a:latin typeface="Dubai Light" panose="020B0303030403030204" pitchFamily="34" charset="-78"/>
                <a:ea typeface="Calibri" panose="020F0502020204030204" pitchFamily="34" charset="0"/>
                <a:cs typeface="Dubai Light" panose="020B0303030403030204" pitchFamily="34" charset="-78"/>
              </a:rPr>
              <a:t>An ordered life</a:t>
            </a:r>
            <a:r>
              <a:rPr lang="en-US" sz="7200" dirty="0">
                <a:effectLst/>
                <a:latin typeface="Dubai Light" panose="020B0303030403030204" pitchFamily="34" charset="-78"/>
                <a:ea typeface="Calibri" panose="020F0502020204030204" pitchFamily="34" charset="0"/>
                <a:cs typeface="Dubai Light" panose="020B0303030403030204" pitchFamily="34" charset="-78"/>
              </a:rPr>
              <a:t>. </a:t>
            </a:r>
            <a:endParaRPr lang="en-US" sz="7200" dirty="0">
              <a:latin typeface="Dubai Light" panose="020B0303030403030204" pitchFamily="34" charset="-78"/>
              <a:cs typeface="Dubai Light" panose="020B0303030403030204" pitchFamily="34" charset="-78"/>
            </a:endParaRPr>
          </a:p>
        </p:txBody>
      </p:sp>
    </p:spTree>
    <p:extLst>
      <p:ext uri="{BB962C8B-B14F-4D97-AF65-F5344CB8AC3E}">
        <p14:creationId xmlns:p14="http://schemas.microsoft.com/office/powerpoint/2010/main" val="3702786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65050B-2667-225A-7798-07D42F9B5084}"/>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69EE39B9-50CB-A3A9-F0BC-363D68F12A8B}"/>
              </a:ext>
            </a:extLst>
          </p:cNvPr>
          <p:cNvSpPr txBox="1"/>
          <p:nvPr/>
        </p:nvSpPr>
        <p:spPr>
          <a:xfrm>
            <a:off x="0" y="0"/>
            <a:ext cx="9144000" cy="646331"/>
          </a:xfrm>
          <a:prstGeom prst="rect">
            <a:avLst/>
          </a:prstGeom>
          <a:solidFill>
            <a:schemeClr val="tx1"/>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white"/>
                </a:solidFill>
                <a:effectLst/>
                <a:uLnTx/>
                <a:uFillTx/>
                <a:latin typeface="Calibri" panose="020F0502020204030204"/>
                <a:ea typeface="+mn-ea"/>
                <a:cs typeface="+mn-cs"/>
              </a:rPr>
              <a:t>The Life Of The Runner.  Heb 12:1-2</a:t>
            </a:r>
          </a:p>
        </p:txBody>
      </p:sp>
      <p:sp>
        <p:nvSpPr>
          <p:cNvPr id="5" name="Footer Placeholder 4">
            <a:extLst>
              <a:ext uri="{FF2B5EF4-FFF2-40B4-BE49-F238E27FC236}">
                <a16:creationId xmlns:a16="http://schemas.microsoft.com/office/drawing/2014/main" id="{BD200E18-EC16-781C-939E-B0E7BF8E88D7}"/>
              </a:ext>
            </a:extLst>
          </p:cNvPr>
          <p:cNvSpPr>
            <a:spLocks noGrp="1"/>
          </p:cNvSpPr>
          <p:nvPr>
            <p:ph type="ftr" sz="quarter" idx="11"/>
          </p:nvPr>
        </p:nvSpPr>
        <p:spPr>
          <a:xfrm>
            <a:off x="1" y="6356351"/>
            <a:ext cx="914400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   newlebanoncoc.com</a:t>
            </a:r>
          </a:p>
        </p:txBody>
      </p:sp>
      <p:sp>
        <p:nvSpPr>
          <p:cNvPr id="3" name="TextBox 2">
            <a:extLst>
              <a:ext uri="{FF2B5EF4-FFF2-40B4-BE49-F238E27FC236}">
                <a16:creationId xmlns:a16="http://schemas.microsoft.com/office/drawing/2014/main" id="{37A0F9A0-3F98-4186-2F2C-F22260B9DD83}"/>
              </a:ext>
            </a:extLst>
          </p:cNvPr>
          <p:cNvSpPr txBox="1"/>
          <p:nvPr/>
        </p:nvSpPr>
        <p:spPr>
          <a:xfrm>
            <a:off x="708212" y="2312895"/>
            <a:ext cx="8435788" cy="1200329"/>
          </a:xfrm>
          <a:prstGeom prst="rect">
            <a:avLst/>
          </a:prstGeom>
          <a:noFill/>
        </p:spPr>
        <p:txBody>
          <a:bodyPr wrap="square">
            <a:spAutoFit/>
          </a:bodyPr>
          <a:lstStyle/>
          <a:p>
            <a:r>
              <a:rPr lang="en-US" sz="7200" dirty="0">
                <a:effectLst/>
                <a:latin typeface="Dubai Light" panose="020B0303030403030204" pitchFamily="34" charset="-78"/>
                <a:ea typeface="Calibri" panose="020F0502020204030204" pitchFamily="34" charset="0"/>
                <a:cs typeface="Dubai Light" panose="020B0303030403030204" pitchFamily="34" charset="-78"/>
              </a:rPr>
              <a:t>3. </a:t>
            </a:r>
            <a:r>
              <a:rPr lang="en-US" sz="7200" b="1" dirty="0">
                <a:effectLst/>
                <a:latin typeface="Dubai Light" panose="020B0303030403030204" pitchFamily="34" charset="-78"/>
                <a:ea typeface="Calibri" panose="020F0502020204030204" pitchFamily="34" charset="0"/>
                <a:cs typeface="Dubai Light" panose="020B0303030403030204" pitchFamily="34" charset="-78"/>
              </a:rPr>
              <a:t>A persevering life</a:t>
            </a:r>
            <a:endParaRPr lang="en-US" sz="7200" dirty="0">
              <a:latin typeface="Dubai Light" panose="020B0303030403030204" pitchFamily="34" charset="-78"/>
              <a:cs typeface="Dubai Light" panose="020B0303030403030204" pitchFamily="34" charset="-78"/>
            </a:endParaRPr>
          </a:p>
        </p:txBody>
      </p:sp>
    </p:spTree>
    <p:extLst>
      <p:ext uri="{BB962C8B-B14F-4D97-AF65-F5344CB8AC3E}">
        <p14:creationId xmlns:p14="http://schemas.microsoft.com/office/powerpoint/2010/main" val="41605274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156</TotalTime>
  <Words>953</Words>
  <Application>Microsoft Office PowerPoint</Application>
  <PresentationFormat>On-screen Show (4:3)</PresentationFormat>
  <Paragraphs>68</Paragraphs>
  <Slides>16</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16</vt:i4>
      </vt:variant>
    </vt:vector>
  </HeadingPairs>
  <TitlesOfParts>
    <vt:vector size="26" baseType="lpstr">
      <vt:lpstr>Arial</vt:lpstr>
      <vt:lpstr>Arial Black</vt:lpstr>
      <vt:lpstr>Arial Unicode MS</vt:lpstr>
      <vt:lpstr>Calibri</vt:lpstr>
      <vt:lpstr>Calibri Light</vt:lpstr>
      <vt:lpstr>Dubai Light</vt:lpstr>
      <vt:lpstr>Franklin Gothic Demi</vt:lpstr>
      <vt:lpstr>Ink Free</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ecurb hastings</dc:creator>
  <cp:lastModifiedBy>ecurb hastings</cp:lastModifiedBy>
  <cp:revision>5</cp:revision>
  <dcterms:created xsi:type="dcterms:W3CDTF">2025-04-09T12:38:57Z</dcterms:created>
  <dcterms:modified xsi:type="dcterms:W3CDTF">2025-04-12T13:12:38Z</dcterms:modified>
</cp:coreProperties>
</file>