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274" r:id="rId4"/>
    <p:sldId id="555" r:id="rId5"/>
    <p:sldId id="559" r:id="rId6"/>
    <p:sldId id="558" r:id="rId7"/>
    <p:sldId id="556" r:id="rId8"/>
    <p:sldId id="561" r:id="rId9"/>
    <p:sldId id="560" r:id="rId10"/>
    <p:sldId id="557" r:id="rId11"/>
    <p:sldId id="563" r:id="rId12"/>
    <p:sldId id="56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J4yW111coQUAcDruR04kg==" hashData="QCqqG16TNOFyoZ14H2S2GTIk7LAk5W9BcBdrBXllB4J9EzwD1ugZjx1GK1BAw78tdf2stz8PL89a9hWA2qTFc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99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CC49A4-35D0-4C94-B115-9AC09C1671F4}"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0BCE-5DFF-4B19-BD42-44B76979205C}" type="slidenum">
              <a:rPr lang="en-US" smtClean="0"/>
              <a:t>‹#›</a:t>
            </a:fld>
            <a:endParaRPr lang="en-US"/>
          </a:p>
        </p:txBody>
      </p:sp>
    </p:spTree>
    <p:extLst>
      <p:ext uri="{BB962C8B-B14F-4D97-AF65-F5344CB8AC3E}">
        <p14:creationId xmlns:p14="http://schemas.microsoft.com/office/powerpoint/2010/main" val="272059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C49A4-35D0-4C94-B115-9AC09C1671F4}"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0BCE-5DFF-4B19-BD42-44B76979205C}" type="slidenum">
              <a:rPr lang="en-US" smtClean="0"/>
              <a:t>‹#›</a:t>
            </a:fld>
            <a:endParaRPr lang="en-US"/>
          </a:p>
        </p:txBody>
      </p:sp>
    </p:spTree>
    <p:extLst>
      <p:ext uri="{BB962C8B-B14F-4D97-AF65-F5344CB8AC3E}">
        <p14:creationId xmlns:p14="http://schemas.microsoft.com/office/powerpoint/2010/main" val="369250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C49A4-35D0-4C94-B115-9AC09C1671F4}"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0BCE-5DFF-4B19-BD42-44B76979205C}" type="slidenum">
              <a:rPr lang="en-US" smtClean="0"/>
              <a:t>‹#›</a:t>
            </a:fld>
            <a:endParaRPr lang="en-US"/>
          </a:p>
        </p:txBody>
      </p:sp>
    </p:spTree>
    <p:extLst>
      <p:ext uri="{BB962C8B-B14F-4D97-AF65-F5344CB8AC3E}">
        <p14:creationId xmlns:p14="http://schemas.microsoft.com/office/powerpoint/2010/main" val="271659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5828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2171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31851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10823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4/4/2025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2393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4/4/2025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86597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4/4/2025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40486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8210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C49A4-35D0-4C94-B115-9AC09C1671F4}"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0BCE-5DFF-4B19-BD42-44B76979205C}" type="slidenum">
              <a:rPr lang="en-US" smtClean="0"/>
              <a:t>‹#›</a:t>
            </a:fld>
            <a:endParaRPr lang="en-US"/>
          </a:p>
        </p:txBody>
      </p:sp>
    </p:spTree>
    <p:extLst>
      <p:ext uri="{BB962C8B-B14F-4D97-AF65-F5344CB8AC3E}">
        <p14:creationId xmlns:p14="http://schemas.microsoft.com/office/powerpoint/2010/main" val="234535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31998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00567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7416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C49A4-35D0-4C94-B115-9AC09C1671F4}"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0BCE-5DFF-4B19-BD42-44B76979205C}" type="slidenum">
              <a:rPr lang="en-US" smtClean="0"/>
              <a:t>‹#›</a:t>
            </a:fld>
            <a:endParaRPr lang="en-US"/>
          </a:p>
        </p:txBody>
      </p:sp>
    </p:spTree>
    <p:extLst>
      <p:ext uri="{BB962C8B-B14F-4D97-AF65-F5344CB8AC3E}">
        <p14:creationId xmlns:p14="http://schemas.microsoft.com/office/powerpoint/2010/main" val="4809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CC49A4-35D0-4C94-B115-9AC09C1671F4}"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70BCE-5DFF-4B19-BD42-44B76979205C}" type="slidenum">
              <a:rPr lang="en-US" smtClean="0"/>
              <a:t>‹#›</a:t>
            </a:fld>
            <a:endParaRPr lang="en-US"/>
          </a:p>
        </p:txBody>
      </p:sp>
    </p:spTree>
    <p:extLst>
      <p:ext uri="{BB962C8B-B14F-4D97-AF65-F5344CB8AC3E}">
        <p14:creationId xmlns:p14="http://schemas.microsoft.com/office/powerpoint/2010/main" val="185287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CC49A4-35D0-4C94-B115-9AC09C1671F4}"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70BCE-5DFF-4B19-BD42-44B76979205C}" type="slidenum">
              <a:rPr lang="en-US" smtClean="0"/>
              <a:t>‹#›</a:t>
            </a:fld>
            <a:endParaRPr lang="en-US"/>
          </a:p>
        </p:txBody>
      </p:sp>
    </p:spTree>
    <p:extLst>
      <p:ext uri="{BB962C8B-B14F-4D97-AF65-F5344CB8AC3E}">
        <p14:creationId xmlns:p14="http://schemas.microsoft.com/office/powerpoint/2010/main" val="60297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CC49A4-35D0-4C94-B115-9AC09C1671F4}"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70BCE-5DFF-4B19-BD42-44B76979205C}" type="slidenum">
              <a:rPr lang="en-US" smtClean="0"/>
              <a:t>‹#›</a:t>
            </a:fld>
            <a:endParaRPr lang="en-US"/>
          </a:p>
        </p:txBody>
      </p:sp>
    </p:spTree>
    <p:extLst>
      <p:ext uri="{BB962C8B-B14F-4D97-AF65-F5344CB8AC3E}">
        <p14:creationId xmlns:p14="http://schemas.microsoft.com/office/powerpoint/2010/main" val="261221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C49A4-35D0-4C94-B115-9AC09C1671F4}"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70BCE-5DFF-4B19-BD42-44B76979205C}" type="slidenum">
              <a:rPr lang="en-US" smtClean="0"/>
              <a:t>‹#›</a:t>
            </a:fld>
            <a:endParaRPr lang="en-US"/>
          </a:p>
        </p:txBody>
      </p:sp>
    </p:spTree>
    <p:extLst>
      <p:ext uri="{BB962C8B-B14F-4D97-AF65-F5344CB8AC3E}">
        <p14:creationId xmlns:p14="http://schemas.microsoft.com/office/powerpoint/2010/main" val="178855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CC49A4-35D0-4C94-B115-9AC09C1671F4}"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70BCE-5DFF-4B19-BD42-44B76979205C}" type="slidenum">
              <a:rPr lang="en-US" smtClean="0"/>
              <a:t>‹#›</a:t>
            </a:fld>
            <a:endParaRPr lang="en-US"/>
          </a:p>
        </p:txBody>
      </p:sp>
    </p:spTree>
    <p:extLst>
      <p:ext uri="{BB962C8B-B14F-4D97-AF65-F5344CB8AC3E}">
        <p14:creationId xmlns:p14="http://schemas.microsoft.com/office/powerpoint/2010/main" val="301869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CC49A4-35D0-4C94-B115-9AC09C1671F4}"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70BCE-5DFF-4B19-BD42-44B76979205C}" type="slidenum">
              <a:rPr lang="en-US" smtClean="0"/>
              <a:t>‹#›</a:t>
            </a:fld>
            <a:endParaRPr lang="en-US"/>
          </a:p>
        </p:txBody>
      </p:sp>
    </p:spTree>
    <p:extLst>
      <p:ext uri="{BB962C8B-B14F-4D97-AF65-F5344CB8AC3E}">
        <p14:creationId xmlns:p14="http://schemas.microsoft.com/office/powerpoint/2010/main" val="355174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C49A4-35D0-4C94-B115-9AC09C1671F4}" type="datetimeFigureOut">
              <a:rPr lang="en-US" smtClean="0"/>
              <a:t>4/4/2025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70BCE-5DFF-4B19-BD42-44B76979205C}" type="slidenum">
              <a:rPr lang="en-US" smtClean="0"/>
              <a:t>‹#›</a:t>
            </a:fld>
            <a:endParaRPr lang="en-US"/>
          </a:p>
        </p:txBody>
      </p:sp>
    </p:spTree>
    <p:extLst>
      <p:ext uri="{BB962C8B-B14F-4D97-AF65-F5344CB8AC3E}">
        <p14:creationId xmlns:p14="http://schemas.microsoft.com/office/powerpoint/2010/main" val="2651891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4/4/2025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905675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ay be an image of ‎map and ‎text that says '‎WHAT A HARMLESS LITTLE CREATURE ISN'T IT INTERESTING ? Εις HABITS EVIL HABITS WATCH H.M GROW EVIL HABITS اشم とくいじか BUT CAN'T HE GRIP TIGHT ? MeC CASDA アんビのン HELP HELPIOH! I OH! HELP EИCHABT 1 CAN HARDLY SHAKE .M LOOSE HTi TO LATE‎'‎‎">
            <a:extLst>
              <a:ext uri="{FF2B5EF4-FFF2-40B4-BE49-F238E27FC236}">
                <a16:creationId xmlns:a16="http://schemas.microsoft.com/office/drawing/2014/main" id="{C79B3567-A02E-1B41-633C-012E6DEDD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863" y="0"/>
            <a:ext cx="4232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1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547C56-3ADA-41E5-4DBA-4BFE0DDD0FBA}"/>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86EBA5FB-4F19-DEF5-2AD4-110FD7FC0D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28" r="9051"/>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CFD3ED-F5A2-B9F4-4C31-6F318B9D7B32}"/>
              </a:ext>
            </a:extLst>
          </p:cNvPr>
          <p:cNvSpPr txBox="1"/>
          <p:nvPr/>
        </p:nvSpPr>
        <p:spPr>
          <a:xfrm>
            <a:off x="322729" y="573743"/>
            <a:ext cx="8337175" cy="4714560"/>
          </a:xfrm>
          <a:prstGeom prst="rect">
            <a:avLst/>
          </a:prstGeom>
          <a:noFill/>
        </p:spPr>
        <p:txBody>
          <a:bodyPr wrap="square">
            <a:spAutoFit/>
          </a:bodyPr>
          <a:lstStyle/>
          <a:p>
            <a:pPr marL="0" marR="0" algn="ctr">
              <a:lnSpc>
                <a:spcPct val="115000"/>
              </a:lnSpc>
              <a:spcAft>
                <a:spcPts val="1000"/>
              </a:spcAft>
            </a:pPr>
            <a:r>
              <a:rPr lang="en-US" sz="4400" b="1" dirty="0">
                <a:solidFill>
                  <a:srgbClr val="FFFF00"/>
                </a:solidFill>
                <a:effectLst/>
                <a:latin typeface="Franklin Gothic Book" panose="020B0503020102020204" pitchFamily="34" charset="0"/>
                <a:ea typeface="Calibri" panose="020F0502020204030204" pitchFamily="34" charset="0"/>
                <a:cs typeface="Arial" panose="020B0604020202020204" pitchFamily="34" charset="0"/>
              </a:rPr>
              <a:t>Deuteronomy 14:2</a:t>
            </a:r>
            <a:r>
              <a:rPr lang="en-US" sz="4400" dirty="0">
                <a:solidFill>
                  <a:srgbClr val="FFFF00"/>
                </a:solidFill>
                <a:effectLst/>
                <a:latin typeface="Franklin Gothic Book" panose="020B0503020102020204" pitchFamily="34" charset="0"/>
                <a:ea typeface="Calibri" panose="020F0502020204030204" pitchFamily="34" charset="0"/>
                <a:cs typeface="Arial" panose="020B0604020202020204" pitchFamily="34" charset="0"/>
              </a:rPr>
              <a:t> "For you are a holy people to the LORD your God,  and the LORD has chosen you to be a people for Himself, a special treasure above all the peoples who are on the face of the earth.</a:t>
            </a:r>
            <a:endParaRPr lang="en-US"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29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547C56-3ADA-41E5-4DBA-4BFE0DDD0FBA}"/>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86EBA5FB-4F19-DEF5-2AD4-110FD7FC0D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28" r="9051"/>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CFD3ED-F5A2-B9F4-4C31-6F318B9D7B32}"/>
              </a:ext>
            </a:extLst>
          </p:cNvPr>
          <p:cNvSpPr txBox="1"/>
          <p:nvPr/>
        </p:nvSpPr>
        <p:spPr>
          <a:xfrm>
            <a:off x="322729" y="573743"/>
            <a:ext cx="8337175" cy="4714560"/>
          </a:xfrm>
          <a:prstGeom prst="rect">
            <a:avLst/>
          </a:prstGeom>
          <a:noFill/>
        </p:spPr>
        <p:txBody>
          <a:bodyPr wrap="square">
            <a:spAutoFit/>
          </a:bodyPr>
          <a:lstStyle/>
          <a:p>
            <a:pPr marL="0" marR="0" algn="ctr">
              <a:lnSpc>
                <a:spcPct val="115000"/>
              </a:lnSpc>
              <a:spcAft>
                <a:spcPts val="1000"/>
              </a:spcAft>
            </a:pPr>
            <a:r>
              <a:rPr lang="en-US" sz="4400" b="1" dirty="0">
                <a:solidFill>
                  <a:srgbClr val="FFFF00"/>
                </a:solidFill>
                <a:effectLst/>
                <a:latin typeface="Franklin Gothic Book" panose="020B0503020102020204" pitchFamily="34" charset="0"/>
                <a:ea typeface="Calibri" panose="020F0502020204030204" pitchFamily="34" charset="0"/>
                <a:cs typeface="Arial" panose="020B0604020202020204" pitchFamily="34" charset="0"/>
              </a:rPr>
              <a:t>Deuteronomy 14:2</a:t>
            </a:r>
            <a:r>
              <a:rPr lang="en-US" sz="4400" dirty="0">
                <a:solidFill>
                  <a:srgbClr val="FFFF00"/>
                </a:solidFill>
                <a:effectLst/>
                <a:latin typeface="Franklin Gothic Book" panose="020B0503020102020204" pitchFamily="34" charset="0"/>
                <a:ea typeface="Calibri" panose="020F0502020204030204" pitchFamily="34" charset="0"/>
                <a:cs typeface="Arial" panose="020B0604020202020204" pitchFamily="34" charset="0"/>
              </a:rPr>
              <a:t> "For you are a holy people to the LORD your God,  and the LORD has chosen you to be a people for Himself, a special treasure above all the peoples who are on the face of the earth.</a:t>
            </a:r>
            <a:endParaRPr lang="en-US"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6E0FE7A-4375-4141-90FF-7B6AA25898EA}"/>
              </a:ext>
            </a:extLst>
          </p:cNvPr>
          <p:cNvSpPr txBox="1"/>
          <p:nvPr/>
        </p:nvSpPr>
        <p:spPr>
          <a:xfrm>
            <a:off x="8509525" y="5784980"/>
            <a:ext cx="597159" cy="584775"/>
          </a:xfrm>
          <a:prstGeom prst="rect">
            <a:avLst/>
          </a:prstGeom>
          <a:noFill/>
        </p:spPr>
        <p:txBody>
          <a:bodyPr wrap="square" rtlCol="0">
            <a:spAutoFit/>
          </a:bodyPr>
          <a:lstStyle/>
          <a:p>
            <a:r>
              <a:rPr lang="en-US" sz="3200" dirty="0">
                <a:solidFill>
                  <a:schemeClr val="bg1"/>
                </a:solidFill>
              </a:rPr>
              <a:t>1</a:t>
            </a:r>
          </a:p>
        </p:txBody>
      </p:sp>
    </p:spTree>
    <p:extLst>
      <p:ext uri="{BB962C8B-B14F-4D97-AF65-F5344CB8AC3E}">
        <p14:creationId xmlns:p14="http://schemas.microsoft.com/office/powerpoint/2010/main" val="113414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You Are A Holy People To The Lord</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185AB61-F028-02E7-DF6B-4507403929C9}"/>
              </a:ext>
            </a:extLst>
          </p:cNvPr>
          <p:cNvSpPr txBox="1"/>
          <p:nvPr/>
        </p:nvSpPr>
        <p:spPr>
          <a:xfrm>
            <a:off x="522514" y="793103"/>
            <a:ext cx="8229599" cy="1778949"/>
          </a:xfrm>
          <a:prstGeom prst="rect">
            <a:avLst/>
          </a:prstGeom>
          <a:noFill/>
        </p:spPr>
        <p:txBody>
          <a:bodyPr wrap="square">
            <a:spAutoFit/>
          </a:bodyPr>
          <a:lstStyle/>
          <a:p>
            <a:pPr marL="0" marR="0">
              <a:lnSpc>
                <a:spcPct val="115000"/>
              </a:lnSpc>
              <a:spcAft>
                <a:spcPts val="1000"/>
              </a:spcAft>
              <a:buNone/>
            </a:pPr>
            <a:r>
              <a:rPr lang="en-US" sz="2400" dirty="0">
                <a:effectLst/>
                <a:latin typeface="Franklin Gothic Book" panose="020B0503020102020204" pitchFamily="34" charset="0"/>
                <a:ea typeface="Calibri" panose="020F0502020204030204" pitchFamily="34" charset="0"/>
                <a:cs typeface="Arial" panose="020B0604020202020204" pitchFamily="34" charset="0"/>
              </a:rPr>
              <a:t>Let’s define the word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50"/>
              </a:spcAft>
              <a:buNone/>
            </a:pPr>
            <a:r>
              <a:rPr lang="en-US" sz="2400" b="1"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Holy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900"/>
              </a:spcAft>
            </a:pPr>
            <a:r>
              <a:rPr lang="en-US" sz="2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Describes something or someone that is set apart for God’s purposes and possesses purity and divine significance.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C9DA58-AFB3-8EBA-56BD-B7E69E4AB5C0}"/>
              </a:ext>
            </a:extLst>
          </p:cNvPr>
          <p:cNvSpPr txBox="1"/>
          <p:nvPr/>
        </p:nvSpPr>
        <p:spPr>
          <a:xfrm>
            <a:off x="522514" y="2836506"/>
            <a:ext cx="8229599" cy="3255186"/>
          </a:xfrm>
          <a:prstGeom prst="rect">
            <a:avLst/>
          </a:prstGeom>
          <a:noFill/>
          <a:ln w="28575">
            <a:solidFill>
              <a:schemeClr val="tx1"/>
            </a:solidFill>
          </a:ln>
        </p:spPr>
        <p:txBody>
          <a:bodyPr wrap="square">
            <a:spAutoFit/>
          </a:bodyPr>
          <a:lstStyle/>
          <a:p>
            <a:pPr marL="0" marR="0">
              <a:lnSpc>
                <a:spcPct val="115000"/>
              </a:lnSpc>
              <a:spcBef>
                <a:spcPts val="0"/>
              </a:spcBef>
              <a:spcAft>
                <a:spcPts val="0"/>
              </a:spcAft>
            </a:pPr>
            <a:r>
              <a:rPr lang="en-US" sz="2000" b="1" dirty="0">
                <a:effectLst/>
                <a:latin typeface="Franklin Gothic Book" panose="020B0503020102020204" pitchFamily="34" charset="0"/>
                <a:ea typeface="Calibri" panose="020F0502020204030204" pitchFamily="34" charset="0"/>
                <a:cs typeface="Calibri" panose="020F0502020204030204" pitchFamily="34" charset="0"/>
              </a:rPr>
              <a:t>Holy</a:t>
            </a:r>
            <a:r>
              <a:rPr lang="en-US" sz="2000" i="1" dirty="0">
                <a:effectLst/>
                <a:latin typeface="Franklin Gothic Book" panose="020B0503020102020204" pitchFamily="34" charset="0"/>
                <a:ea typeface="Calibri" panose="020F0502020204030204" pitchFamily="34" charset="0"/>
                <a:cs typeface="Calibri" panose="020F0502020204030204" pitchFamily="34" charset="0"/>
              </a:rPr>
              <a:t> </a:t>
            </a:r>
            <a:r>
              <a:rPr lang="en-US" sz="2000" i="1" dirty="0" err="1">
                <a:effectLst/>
                <a:latin typeface="Franklin Gothic Book" panose="020B0503020102020204" pitchFamily="34" charset="0"/>
                <a:ea typeface="Calibri" panose="020F0502020204030204" pitchFamily="34" charset="0"/>
                <a:cs typeface="Calibri" panose="020F0502020204030204" pitchFamily="34" charset="0"/>
              </a:rPr>
              <a:t>qādôš</a:t>
            </a:r>
            <a:r>
              <a:rPr lang="en-US" sz="2000" dirty="0">
                <a:effectLst/>
                <a:latin typeface="Franklin Gothic Book" panose="020B0503020102020204" pitchFamily="34" charset="0"/>
                <a:ea typeface="Calibri" panose="020F0502020204030204" pitchFamily="34" charset="0"/>
                <a:cs typeface="Calibri" panose="020F0502020204030204" pitchFamily="34" charset="0"/>
              </a:rPr>
              <a:t> (</a:t>
            </a:r>
            <a:r>
              <a:rPr lang="he-IL" sz="2000" dirty="0">
                <a:effectLst/>
                <a:latin typeface="Franklin Gothic Book" panose="020B0503020102020204" pitchFamily="34" charset="0"/>
                <a:ea typeface="Calibri" panose="020F0502020204030204" pitchFamily="34" charset="0"/>
                <a:cs typeface="Times New Roman" panose="02020603050405020304" pitchFamily="18" charset="0"/>
              </a:rPr>
              <a:t>קָדוֹשׁ</a:t>
            </a:r>
            <a:r>
              <a:rPr lang="en-US" sz="2000" dirty="0">
                <a:effectLst/>
                <a:latin typeface="Franklin Gothic Book" panose="020B0503020102020204" pitchFamily="34" charset="0"/>
                <a:ea typeface="Calibri" panose="020F0502020204030204" pitchFamily="34" charset="0"/>
                <a:cs typeface="Calibri" panose="020F0502020204030204" pitchFamily="34" charset="0"/>
              </a:rPr>
              <a:t>,</a:t>
            </a:r>
            <a:r>
              <a:rPr lang="en-US" sz="2000" b="1" dirty="0">
                <a:effectLst/>
                <a:latin typeface="Franklin Gothic Book" panose="020B0503020102020204" pitchFamily="34" charset="0"/>
                <a:ea typeface="Calibri" panose="020F0502020204030204" pitchFamily="34" charset="0"/>
                <a:cs typeface="Calibri" panose="020F0502020204030204" pitchFamily="34" charset="0"/>
              </a:rPr>
              <a:t> </a:t>
            </a:r>
            <a:r>
              <a:rPr lang="en-US" sz="2000" dirty="0">
                <a:effectLst/>
                <a:latin typeface="Franklin Gothic Book" panose="020B0503020102020204" pitchFamily="34" charset="0"/>
                <a:ea typeface="Calibri" panose="020F0502020204030204" pitchFamily="34" charset="0"/>
                <a:cs typeface="Calibri" panose="020F0502020204030204" pitchFamily="34" charset="0"/>
              </a:rPr>
              <a:t>6918), “holy.” There are two separate original forms of the root. The one signifies “</a:t>
            </a:r>
            <a:r>
              <a:rPr lang="en-US" sz="2000" u="sng" dirty="0">
                <a:effectLst/>
                <a:latin typeface="Franklin Gothic Book" panose="020B0503020102020204" pitchFamily="34" charset="0"/>
                <a:ea typeface="Calibri" panose="020F0502020204030204" pitchFamily="34" charset="0"/>
                <a:cs typeface="Calibri" panose="020F0502020204030204" pitchFamily="34" charset="0"/>
              </a:rPr>
              <a:t>pure” and “devoted</a:t>
            </a:r>
            <a:r>
              <a:rPr lang="en-US" sz="2000" dirty="0">
                <a:effectLst/>
                <a:latin typeface="Franklin Gothic Book" panose="020B0503020102020204" pitchFamily="34" charset="0"/>
                <a:ea typeface="Calibri" panose="020F0502020204030204" pitchFamily="34" charset="0"/>
                <a:cs typeface="Calibri" panose="020F0502020204030204" pitchFamily="34" charset="0"/>
              </a:rPr>
              <a:t>,” as in Akkadian</a:t>
            </a:r>
            <a:r>
              <a:rPr lang="en-US" sz="2000" b="1" dirty="0">
                <a:effectLst/>
                <a:latin typeface="Franklin Gothic Book" panose="020B0503020102020204" pitchFamily="34" charset="0"/>
                <a:ea typeface="Calibri" panose="020F0502020204030204" pitchFamily="34" charset="0"/>
                <a:cs typeface="Calibri" panose="020F0502020204030204" pitchFamily="34" charset="0"/>
              </a:rPr>
              <a:t> </a:t>
            </a:r>
            <a:r>
              <a:rPr lang="en-US" sz="2000" i="1" dirty="0" err="1">
                <a:effectLst/>
                <a:latin typeface="Franklin Gothic Book" panose="020B0503020102020204" pitchFamily="34" charset="0"/>
                <a:ea typeface="Calibri" panose="020F0502020204030204" pitchFamily="34" charset="0"/>
                <a:cs typeface="Calibri" panose="020F0502020204030204" pitchFamily="34" charset="0"/>
              </a:rPr>
              <a:t>qadistu</a:t>
            </a:r>
            <a:r>
              <a:rPr lang="en-US" sz="2000" dirty="0">
                <a:effectLst/>
                <a:latin typeface="Franklin Gothic Book" panose="020B0503020102020204" pitchFamily="34" charset="0"/>
                <a:ea typeface="Calibri" panose="020F0502020204030204" pitchFamily="34" charset="0"/>
                <a:cs typeface="Calibri" panose="020F0502020204030204" pitchFamily="34" charset="0"/>
              </a:rPr>
              <a:t> and in Hebrew</a:t>
            </a:r>
            <a:r>
              <a:rPr lang="en-US" sz="2000" b="1" dirty="0">
                <a:effectLst/>
                <a:latin typeface="Franklin Gothic Book" panose="020B0503020102020204" pitchFamily="34" charset="0"/>
                <a:ea typeface="Calibri" panose="020F0502020204030204" pitchFamily="34" charset="0"/>
                <a:cs typeface="Calibri" panose="020F0502020204030204" pitchFamily="34" charset="0"/>
              </a:rPr>
              <a:t> </a:t>
            </a:r>
            <a:r>
              <a:rPr lang="en-US" sz="2000" i="1" dirty="0" err="1">
                <a:effectLst/>
                <a:latin typeface="Franklin Gothic Book" panose="020B0503020102020204" pitchFamily="34" charset="0"/>
                <a:ea typeface="Calibri" panose="020F0502020204030204" pitchFamily="34" charset="0"/>
                <a:cs typeface="Calibri" panose="020F0502020204030204" pitchFamily="34" charset="0"/>
              </a:rPr>
              <a:t>qadec</a:t>
            </a:r>
            <a:r>
              <a:rPr lang="en-US" sz="2000" dirty="0">
                <a:effectLst/>
                <a:latin typeface="Franklin Gothic Book" panose="020B0503020102020204" pitchFamily="34" charset="0"/>
                <a:ea typeface="Calibri" panose="020F0502020204030204" pitchFamily="34" charset="0"/>
                <a:cs typeface="Calibri" panose="020F0502020204030204" pitchFamily="34" charset="0"/>
              </a:rPr>
              <a:t>, “holy.” The word describes </a:t>
            </a:r>
            <a:r>
              <a:rPr lang="en-US" sz="2000" u="sng" dirty="0">
                <a:effectLst/>
                <a:latin typeface="Franklin Gothic Book" panose="020B0503020102020204" pitchFamily="34" charset="0"/>
                <a:ea typeface="Calibri" panose="020F0502020204030204" pitchFamily="34" charset="0"/>
                <a:cs typeface="Calibri" panose="020F0502020204030204" pitchFamily="34" charset="0"/>
              </a:rPr>
              <a:t>something or someone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Franklin Gothic Book" panose="020B050302010202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15000"/>
              </a:lnSpc>
              <a:spcBef>
                <a:spcPts val="0"/>
              </a:spcBef>
              <a:spcAft>
                <a:spcPts val="0"/>
              </a:spcAft>
            </a:pPr>
            <a:r>
              <a:rPr lang="en-US" sz="2000" dirty="0">
                <a:effectLst/>
                <a:latin typeface="Franklin Gothic Book" panose="020B0503020102020204" pitchFamily="34" charset="0"/>
                <a:ea typeface="Calibri" panose="020F0502020204030204" pitchFamily="34" charset="0"/>
                <a:cs typeface="Calibri" panose="020F0502020204030204" pitchFamily="34" charset="0"/>
              </a:rPr>
              <a:t>In the Old Testament </a:t>
            </a:r>
            <a:r>
              <a:rPr lang="en-US" sz="2000" i="1" dirty="0" err="1">
                <a:effectLst/>
                <a:latin typeface="Franklin Gothic Book" panose="020B0503020102020204" pitchFamily="34" charset="0"/>
                <a:ea typeface="Calibri" panose="020F0502020204030204" pitchFamily="34" charset="0"/>
                <a:cs typeface="Calibri" panose="020F0502020204030204" pitchFamily="34" charset="0"/>
              </a:rPr>
              <a:t>qadosh</a:t>
            </a:r>
            <a:r>
              <a:rPr lang="en-US" sz="2000" dirty="0">
                <a:effectLst/>
                <a:latin typeface="Franklin Gothic Book" panose="020B0503020102020204" pitchFamily="34" charset="0"/>
                <a:ea typeface="Calibri" panose="020F0502020204030204" pitchFamily="34" charset="0"/>
                <a:cs typeface="Calibri" panose="020F0502020204030204" pitchFamily="34" charset="0"/>
              </a:rPr>
              <a:t> has a strongly religious connotation. In one sense the word describes an object or place or day to be “holy” </a:t>
            </a:r>
            <a:r>
              <a:rPr lang="en-US" sz="2000" b="1" u="sng" dirty="0">
                <a:effectLst/>
                <a:latin typeface="Franklin Gothic Book" panose="020B0503020102020204" pitchFamily="34" charset="0"/>
                <a:ea typeface="Calibri" panose="020F0502020204030204" pitchFamily="34" charset="0"/>
                <a:cs typeface="Calibri" panose="020F0502020204030204" pitchFamily="34" charset="0"/>
              </a:rPr>
              <a:t>with the meaning of “devoted” or “dedicated” to a particular purpose</a:t>
            </a:r>
            <a:r>
              <a:rPr lang="en-US" sz="2000" u="sng" dirty="0">
                <a:effectLst/>
                <a:latin typeface="Franklin Gothic Book" panose="020B0503020102020204" pitchFamily="34" charset="0"/>
                <a:ea typeface="Calibri" panose="020F0502020204030204" pitchFamily="34" charset="0"/>
                <a:cs typeface="Calibri" panose="020F0502020204030204" pitchFamily="34" charset="0"/>
              </a:rPr>
              <a:t>:</a:t>
            </a:r>
            <a:r>
              <a:rPr lang="en-US" sz="2000" dirty="0">
                <a:effectLst/>
                <a:latin typeface="Franklin Gothic Book" panose="020B0503020102020204" pitchFamily="34" charset="0"/>
                <a:ea typeface="Calibri" panose="020F0502020204030204" pitchFamily="34" charset="0"/>
                <a:cs typeface="Calibri" panose="020F0502020204030204" pitchFamily="34" charset="0"/>
              </a:rPr>
              <a:t> “And the priest shall take holy water in an earthen vessel …” (</a:t>
            </a:r>
            <a:r>
              <a:rPr lang="en-US" sz="2000" b="1" dirty="0">
                <a:effectLst/>
                <a:latin typeface="Franklin Gothic Book" panose="020B0503020102020204" pitchFamily="34" charset="0"/>
                <a:ea typeface="Calibri" panose="020F0502020204030204" pitchFamily="34" charset="0"/>
                <a:cs typeface="Calibri" panose="020F0502020204030204" pitchFamily="34" charset="0"/>
              </a:rPr>
              <a:t>Num. 5:17</a:t>
            </a:r>
            <a:r>
              <a:rPr lang="en-US" sz="2000" dirty="0">
                <a:effectLst/>
                <a:latin typeface="Franklin Gothic Book" panose="020B0503020102020204" pitchFamily="34" charset="0"/>
                <a:ea typeface="Calibri" panose="020F0502020204030204" pitchFamily="34" charset="0"/>
                <a:cs typeface="Calibri" panose="020F0502020204030204" pitchFamily="34" charset="0"/>
              </a:rPr>
              <a:t>). Particularly the sabbath day is “devoted” as a day of rest: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4099AF1-4D8F-F4CF-26DC-952B999C6B7B}"/>
              </a:ext>
            </a:extLst>
          </p:cNvPr>
          <p:cNvSpPr txBox="1"/>
          <p:nvPr/>
        </p:nvSpPr>
        <p:spPr>
          <a:xfrm>
            <a:off x="8528182" y="6272378"/>
            <a:ext cx="737118" cy="584775"/>
          </a:xfrm>
          <a:prstGeom prst="rect">
            <a:avLst/>
          </a:prstGeom>
          <a:noFill/>
        </p:spPr>
        <p:txBody>
          <a:bodyPr wrap="square" rtlCol="0">
            <a:spAutoFit/>
          </a:bodyPr>
          <a:lstStyle/>
          <a:p>
            <a:r>
              <a:rPr lang="en-US" sz="3200" dirty="0"/>
              <a:t>2</a:t>
            </a:r>
          </a:p>
        </p:txBody>
      </p:sp>
    </p:spTree>
    <p:extLst>
      <p:ext uri="{BB962C8B-B14F-4D97-AF65-F5344CB8AC3E}">
        <p14:creationId xmlns:p14="http://schemas.microsoft.com/office/powerpoint/2010/main" val="15630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578BA-A0B0-24DA-6B33-D8456608986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4FE4A62-568A-3ED8-6B66-CCEFCFE2542E}"/>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You Are A Holy People To The Lord</a:t>
            </a:r>
          </a:p>
        </p:txBody>
      </p:sp>
      <p:sp>
        <p:nvSpPr>
          <p:cNvPr id="5" name="Footer Placeholder 4">
            <a:extLst>
              <a:ext uri="{FF2B5EF4-FFF2-40B4-BE49-F238E27FC236}">
                <a16:creationId xmlns:a16="http://schemas.microsoft.com/office/drawing/2014/main" id="{E49481D9-C351-A25B-D95C-88F86840752C}"/>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D976E60-419C-E3EA-AEEC-4978241AF99B}"/>
              </a:ext>
            </a:extLst>
          </p:cNvPr>
          <p:cNvSpPr txBox="1"/>
          <p:nvPr/>
        </p:nvSpPr>
        <p:spPr>
          <a:xfrm>
            <a:off x="1222310" y="727788"/>
            <a:ext cx="6830008" cy="5754396"/>
          </a:xfrm>
          <a:prstGeom prst="rect">
            <a:avLst/>
          </a:prstGeom>
          <a:noFill/>
        </p:spPr>
        <p:txBody>
          <a:bodyPr wrap="square">
            <a:spAutoFit/>
          </a:bodyPr>
          <a:lstStyle/>
          <a:p>
            <a:pPr marL="0" marR="0">
              <a:lnSpc>
                <a:spcPct val="115000"/>
              </a:lnSpc>
              <a:spcAft>
                <a:spcPts val="1000"/>
              </a:spcAft>
              <a:buNone/>
            </a:pPr>
            <a:r>
              <a:rPr lang="en-US" sz="36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Let’s look at some Key Passages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 typeface="Arial" panose="020B0604020202020204" pitchFamily="34" charset="0"/>
              <a:buChar char="•"/>
            </a:pPr>
            <a:r>
              <a:rPr lang="en-US" sz="3600" dirty="0">
                <a:effectLst/>
                <a:latin typeface="Franklin Gothic Book" panose="020B0503020102020204" pitchFamily="34" charset="0"/>
                <a:ea typeface="Times New Roman" panose="02020603050405020304" pitchFamily="18" charset="0"/>
                <a:cs typeface="Times New Roman" panose="02020603050405020304" pitchFamily="18" charset="0"/>
              </a:rPr>
              <a:t>Exodus 19:5</a:t>
            </a:r>
          </a:p>
          <a:p>
            <a:pPr marL="571500" indent="-571500">
              <a:lnSpc>
                <a:spcPct val="150000"/>
              </a:lnSpc>
              <a:buFont typeface="Arial" panose="020B0604020202020204" pitchFamily="34" charset="0"/>
              <a:buChar char="•"/>
            </a:pPr>
            <a:r>
              <a:rPr lang="en-US" sz="3600" dirty="0">
                <a:effectLst/>
                <a:latin typeface="Franklin Gothic Book" panose="020B0503020102020204" pitchFamily="34" charset="0"/>
                <a:ea typeface="Calibri" panose="020F0502020204030204" pitchFamily="34" charset="0"/>
                <a:cs typeface="Times New Roman" panose="02020603050405020304" pitchFamily="18" charset="0"/>
              </a:rPr>
              <a:t>Leviticus 20:23 </a:t>
            </a:r>
          </a:p>
          <a:p>
            <a:pPr marL="571500" indent="-571500">
              <a:lnSpc>
                <a:spcPct val="150000"/>
              </a:lnSpc>
              <a:buFont typeface="Arial" panose="020B0604020202020204" pitchFamily="34" charset="0"/>
              <a:buChar char="•"/>
            </a:pPr>
            <a:r>
              <a:rPr lang="en-US" sz="3600" dirty="0">
                <a:effectLst/>
                <a:latin typeface="Franklin Gothic Book" panose="020B0503020102020204" pitchFamily="34" charset="0"/>
                <a:ea typeface="Times New Roman" panose="02020603050405020304" pitchFamily="18" charset="0"/>
                <a:cs typeface="Times New Roman" panose="02020603050405020304" pitchFamily="18" charset="0"/>
              </a:rPr>
              <a:t>Isaiah 6:3</a:t>
            </a:r>
          </a:p>
          <a:p>
            <a:pPr marL="571500" indent="-571500">
              <a:lnSpc>
                <a:spcPct val="150000"/>
              </a:lnSpc>
              <a:buFont typeface="Arial" panose="020B0604020202020204" pitchFamily="34" charset="0"/>
              <a:buChar char="•"/>
            </a:pPr>
            <a:r>
              <a:rPr lang="en-US" sz="3600" dirty="0">
                <a:effectLst/>
                <a:latin typeface="Franklin Gothic Book" panose="020B0503020102020204" pitchFamily="34" charset="0"/>
                <a:ea typeface="Times New Roman" panose="02020603050405020304" pitchFamily="18" charset="0"/>
                <a:cs typeface="Times New Roman" panose="02020603050405020304" pitchFamily="18" charset="0"/>
              </a:rPr>
              <a:t>1Peter 1:14</a:t>
            </a:r>
          </a:p>
          <a:p>
            <a:pPr marL="571500" indent="-571500">
              <a:lnSpc>
                <a:spcPct val="150000"/>
              </a:lnSpc>
              <a:buFont typeface="Arial" panose="020B0604020202020204" pitchFamily="34" charset="0"/>
              <a:buChar char="•"/>
            </a:pPr>
            <a:r>
              <a:rPr lang="en-US" sz="3600" dirty="0">
                <a:effectLst/>
                <a:latin typeface="Franklin Gothic Book" panose="020B0503020102020204" pitchFamily="34" charset="0"/>
                <a:ea typeface="Calibri" panose="020F0502020204030204" pitchFamily="34" charset="0"/>
                <a:cs typeface="Times New Roman" panose="02020603050405020304" pitchFamily="18" charset="0"/>
              </a:rPr>
              <a:t>Lev.10:3 </a:t>
            </a:r>
          </a:p>
          <a:p>
            <a:pPr marL="571500" indent="-571500">
              <a:lnSpc>
                <a:spcPct val="150000"/>
              </a:lnSpc>
              <a:buFont typeface="Arial" panose="020B0604020202020204" pitchFamily="34" charset="0"/>
              <a:buChar char="•"/>
            </a:pPr>
            <a:r>
              <a:rPr lang="en-US" sz="3600" dirty="0">
                <a:effectLst/>
                <a:latin typeface="Franklin Gothic Book" panose="020B0503020102020204" pitchFamily="34" charset="0"/>
                <a:ea typeface="Calibri" panose="020F0502020204030204" pitchFamily="34" charset="0"/>
                <a:cs typeface="Calibri" panose="020F0502020204030204" pitchFamily="34" charset="0"/>
              </a:rPr>
              <a:t>Lev. 22:1 </a:t>
            </a:r>
            <a:endParaRPr lang="en-US" sz="3600" dirty="0"/>
          </a:p>
        </p:txBody>
      </p:sp>
      <p:sp>
        <p:nvSpPr>
          <p:cNvPr id="2" name="TextBox 1">
            <a:extLst>
              <a:ext uri="{FF2B5EF4-FFF2-40B4-BE49-F238E27FC236}">
                <a16:creationId xmlns:a16="http://schemas.microsoft.com/office/drawing/2014/main" id="{9CA20086-801B-A9E0-673A-38A178F5C661}"/>
              </a:ext>
            </a:extLst>
          </p:cNvPr>
          <p:cNvSpPr txBox="1"/>
          <p:nvPr/>
        </p:nvSpPr>
        <p:spPr>
          <a:xfrm>
            <a:off x="8528182" y="6272378"/>
            <a:ext cx="737118" cy="584775"/>
          </a:xfrm>
          <a:prstGeom prst="rect">
            <a:avLst/>
          </a:prstGeom>
          <a:noFill/>
        </p:spPr>
        <p:txBody>
          <a:bodyPr wrap="square" rtlCol="0">
            <a:spAutoFit/>
          </a:bodyPr>
          <a:lstStyle/>
          <a:p>
            <a:r>
              <a:rPr lang="en-US" sz="3200" dirty="0"/>
              <a:t>3</a:t>
            </a:r>
          </a:p>
        </p:txBody>
      </p:sp>
    </p:spTree>
    <p:extLst>
      <p:ext uri="{BB962C8B-B14F-4D97-AF65-F5344CB8AC3E}">
        <p14:creationId xmlns:p14="http://schemas.microsoft.com/office/powerpoint/2010/main" val="259475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9B3B-A50F-44A5-1A09-2F1C120F98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8F2994-A5FF-EC83-8358-BEC3F8D871EA}"/>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You Are A Holy People To The Lord</a:t>
            </a:r>
          </a:p>
        </p:txBody>
      </p:sp>
      <p:sp>
        <p:nvSpPr>
          <p:cNvPr id="3" name="TextBox 2">
            <a:extLst>
              <a:ext uri="{FF2B5EF4-FFF2-40B4-BE49-F238E27FC236}">
                <a16:creationId xmlns:a16="http://schemas.microsoft.com/office/drawing/2014/main" id="{C1191D67-8377-46EB-2956-746F09032BA2}"/>
              </a:ext>
            </a:extLst>
          </p:cNvPr>
          <p:cNvSpPr txBox="1"/>
          <p:nvPr/>
        </p:nvSpPr>
        <p:spPr>
          <a:xfrm>
            <a:off x="419880" y="821093"/>
            <a:ext cx="8398282" cy="5763116"/>
          </a:xfrm>
          <a:prstGeom prst="rect">
            <a:avLst/>
          </a:prstGeom>
          <a:noFill/>
        </p:spPr>
        <p:txBody>
          <a:bodyPr wrap="square">
            <a:spAutoFit/>
          </a:bodyPr>
          <a:lstStyle/>
          <a:p>
            <a:pPr marL="0" marR="0" algn="just">
              <a:lnSpc>
                <a:spcPct val="115000"/>
              </a:lnSpc>
              <a:spcAft>
                <a:spcPts val="1000"/>
              </a:spcAft>
              <a:buNone/>
            </a:pPr>
            <a:r>
              <a:rPr lang="en-US" sz="2400" b="1" dirty="0">
                <a:effectLst/>
                <a:latin typeface="Franklin Gothic Book" panose="020B0503020102020204" pitchFamily="34" charset="0"/>
                <a:ea typeface="Calibri" panose="020F0502020204030204" pitchFamily="34" charset="0"/>
                <a:cs typeface="Calibri" panose="020F0502020204030204" pitchFamily="34" charset="0"/>
              </a:rPr>
              <a:t>Lev.7:18</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it shall be an </a:t>
            </a:r>
            <a:r>
              <a:rPr lang="en-US" sz="2400" u="sng" dirty="0">
                <a:effectLst/>
                <a:latin typeface="Franklin Gothic Book" panose="020B0503020102020204" pitchFamily="34" charset="0"/>
                <a:ea typeface="Calibri" panose="020F0502020204030204" pitchFamily="34" charset="0"/>
                <a:cs typeface="Calibri" panose="020F0502020204030204" pitchFamily="34" charset="0"/>
              </a:rPr>
              <a:t>abomination</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and the soul that eats of it shall bear his iniquity.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1000"/>
              </a:spcAft>
              <a:buNone/>
            </a:pPr>
            <a:r>
              <a:rPr lang="en-US" sz="2400" dirty="0">
                <a:effectLst/>
                <a:latin typeface="Franklin Gothic Book" panose="020B0503020102020204" pitchFamily="34" charset="0"/>
                <a:ea typeface="Calibri" panose="020F0502020204030204" pitchFamily="34" charset="0"/>
                <a:cs typeface="Calibri" panose="020F0502020204030204" pitchFamily="34" charset="0"/>
              </a:rPr>
              <a:t>Lev.11:10 …they shall be an </a:t>
            </a:r>
            <a:r>
              <a:rPr lang="en-US" sz="2400" u="sng" dirty="0">
                <a:effectLst/>
                <a:latin typeface="Franklin Gothic Book" panose="020B0503020102020204" pitchFamily="34" charset="0"/>
                <a:ea typeface="Calibri" panose="020F0502020204030204" pitchFamily="34" charset="0"/>
                <a:cs typeface="Calibri" panose="020F0502020204030204" pitchFamily="34" charset="0"/>
              </a:rPr>
              <a:t>abomination</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unto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2400" dirty="0">
                <a:effectLst/>
                <a:latin typeface="Franklin Gothic Book" panose="020B0503020102020204" pitchFamily="34" charset="0"/>
                <a:ea typeface="Calibri" panose="020F0502020204030204" pitchFamily="34" charset="0"/>
                <a:cs typeface="Calibri" panose="020F0502020204030204" pitchFamily="34" charset="0"/>
              </a:rPr>
              <a:t>Lev.11:11 They shall be even an </a:t>
            </a:r>
            <a:r>
              <a:rPr lang="en-US" sz="2400" u="sng" dirty="0">
                <a:effectLst/>
                <a:latin typeface="Franklin Gothic Book" panose="020B0503020102020204" pitchFamily="34" charset="0"/>
                <a:ea typeface="Calibri" panose="020F0502020204030204" pitchFamily="34" charset="0"/>
                <a:cs typeface="Calibri" panose="020F0502020204030204" pitchFamily="34" charset="0"/>
              </a:rPr>
              <a:t>abomination</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unto you; …in abomination.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1000"/>
              </a:spcAft>
              <a:buNone/>
            </a:pPr>
            <a:r>
              <a:rPr lang="en-US" sz="2400" dirty="0">
                <a:effectLst/>
                <a:latin typeface="Franklin Gothic Book" panose="020B0503020102020204" pitchFamily="34" charset="0"/>
                <a:ea typeface="Calibri" panose="020F0502020204030204" pitchFamily="34" charset="0"/>
                <a:cs typeface="Calibri" panose="020F0502020204030204" pitchFamily="34" charset="0"/>
              </a:rPr>
              <a:t>Lev.11:12 …an </a:t>
            </a:r>
            <a:r>
              <a:rPr lang="en-US" sz="2400" u="sng" dirty="0">
                <a:effectLst/>
                <a:latin typeface="Franklin Gothic Book" panose="020B0503020102020204" pitchFamily="34" charset="0"/>
                <a:ea typeface="Calibri" panose="020F0502020204030204" pitchFamily="34" charset="0"/>
                <a:cs typeface="Calibri" panose="020F0502020204030204" pitchFamily="34" charset="0"/>
              </a:rPr>
              <a:t>abomination</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unto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1000"/>
              </a:spcAft>
              <a:buNone/>
            </a:pPr>
            <a:r>
              <a:rPr lang="en-US" sz="2400" dirty="0">
                <a:effectLst/>
                <a:latin typeface="Franklin Gothic Book" panose="020B0503020102020204" pitchFamily="34" charset="0"/>
                <a:ea typeface="Calibri" panose="020F0502020204030204" pitchFamily="34" charset="0"/>
                <a:cs typeface="Calibri" panose="020F0502020204030204" pitchFamily="34" charset="0"/>
              </a:rPr>
              <a:t>Lev.11:13 in </a:t>
            </a:r>
            <a:r>
              <a:rPr lang="en-US" sz="2400" u="sng" dirty="0">
                <a:effectLst/>
                <a:latin typeface="Franklin Gothic Book" panose="020B0503020102020204" pitchFamily="34" charset="0"/>
                <a:ea typeface="Calibri" panose="020F0502020204030204" pitchFamily="34" charset="0"/>
                <a:cs typeface="Calibri" panose="020F0502020204030204" pitchFamily="34" charset="0"/>
              </a:rPr>
              <a:t>abomination</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 they are an abomination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1000"/>
              </a:spcAft>
              <a:buNone/>
            </a:pPr>
            <a:r>
              <a:rPr lang="en-US" sz="2400" dirty="0">
                <a:effectLst/>
                <a:latin typeface="Franklin Gothic Book" panose="020B0503020102020204" pitchFamily="34" charset="0"/>
                <a:ea typeface="Calibri" panose="020F0502020204030204" pitchFamily="34" charset="0"/>
                <a:cs typeface="Calibri" panose="020F0502020204030204" pitchFamily="34" charset="0"/>
              </a:rPr>
              <a:t>Lev.11:20 an </a:t>
            </a:r>
            <a:r>
              <a:rPr lang="en-US" sz="2400" u="sng" dirty="0">
                <a:effectLst/>
                <a:latin typeface="Franklin Gothic Book" panose="020B0503020102020204" pitchFamily="34" charset="0"/>
                <a:ea typeface="Calibri" panose="020F0502020204030204" pitchFamily="34" charset="0"/>
                <a:cs typeface="Calibri" panose="020F0502020204030204" pitchFamily="34" charset="0"/>
              </a:rPr>
              <a:t>abomination</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unto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1000"/>
              </a:spcAft>
              <a:buNone/>
            </a:pPr>
            <a:r>
              <a:rPr lang="en-US" sz="2400" dirty="0">
                <a:effectLst/>
                <a:latin typeface="Franklin Gothic Book" panose="020B0503020102020204" pitchFamily="34" charset="0"/>
                <a:ea typeface="Calibri" panose="020F0502020204030204" pitchFamily="34" charset="0"/>
                <a:cs typeface="Calibri" panose="020F0502020204030204" pitchFamily="34" charset="0"/>
              </a:rPr>
              <a:t>Lev.11:23 an </a:t>
            </a:r>
            <a:r>
              <a:rPr lang="en-US" sz="2400" u="sng" dirty="0">
                <a:effectLst/>
                <a:latin typeface="Franklin Gothic Book" panose="020B0503020102020204" pitchFamily="34" charset="0"/>
                <a:ea typeface="Calibri" panose="020F0502020204030204" pitchFamily="34" charset="0"/>
                <a:cs typeface="Calibri" panose="020F0502020204030204" pitchFamily="34" charset="0"/>
              </a:rPr>
              <a:t>abomination</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unto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1000"/>
              </a:spcAft>
              <a:buNone/>
            </a:pPr>
            <a:r>
              <a:rPr lang="en-US" sz="2400" dirty="0">
                <a:effectLst/>
                <a:latin typeface="Franklin Gothic Book" panose="020B0503020102020204" pitchFamily="34" charset="0"/>
                <a:ea typeface="Calibri" panose="020F0502020204030204" pitchFamily="34" charset="0"/>
                <a:cs typeface="Calibri" panose="020F0502020204030204" pitchFamily="34" charset="0"/>
              </a:rPr>
              <a:t>Lev.11:41 an </a:t>
            </a:r>
            <a:r>
              <a:rPr lang="en-US" sz="2400" u="sng" dirty="0">
                <a:effectLst/>
                <a:latin typeface="Franklin Gothic Book" panose="020B0503020102020204" pitchFamily="34" charset="0"/>
                <a:ea typeface="Calibri" panose="020F0502020204030204" pitchFamily="34" charset="0"/>
                <a:cs typeface="Calibri" panose="020F0502020204030204" pitchFamily="34" charset="0"/>
              </a:rPr>
              <a:t>abomination</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it shall not be eaten.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1000"/>
              </a:spcAft>
            </a:pPr>
            <a:r>
              <a:rPr lang="en-US" sz="2400" dirty="0">
                <a:effectLst/>
                <a:latin typeface="Franklin Gothic Book" panose="020B0503020102020204" pitchFamily="34" charset="0"/>
                <a:ea typeface="Calibri" panose="020F0502020204030204" pitchFamily="34" charset="0"/>
                <a:cs typeface="Calibri" panose="020F0502020204030204" pitchFamily="34" charset="0"/>
              </a:rPr>
              <a:t>Lev.11:42 for they are an </a:t>
            </a:r>
            <a:r>
              <a:rPr lang="en-US" sz="2400" u="sng" dirty="0">
                <a:effectLst/>
                <a:latin typeface="Franklin Gothic Book" panose="020B0503020102020204" pitchFamily="34" charset="0"/>
                <a:ea typeface="Calibri" panose="020F0502020204030204" pitchFamily="34" charset="0"/>
                <a:cs typeface="Calibri" panose="020F0502020204030204" pitchFamily="34" charset="0"/>
              </a:rPr>
              <a:t>abomination</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4210DA6-9BA3-1768-68D3-A137A076AC8E}"/>
              </a:ext>
            </a:extLst>
          </p:cNvPr>
          <p:cNvSpPr txBox="1"/>
          <p:nvPr/>
        </p:nvSpPr>
        <p:spPr>
          <a:xfrm>
            <a:off x="8528182" y="6272378"/>
            <a:ext cx="737118" cy="584775"/>
          </a:xfrm>
          <a:prstGeom prst="rect">
            <a:avLst/>
          </a:prstGeom>
          <a:noFill/>
        </p:spPr>
        <p:txBody>
          <a:bodyPr wrap="square" rtlCol="0">
            <a:spAutoFit/>
          </a:bodyPr>
          <a:lstStyle/>
          <a:p>
            <a:r>
              <a:rPr lang="en-US" sz="3200" dirty="0"/>
              <a:t>4</a:t>
            </a:r>
          </a:p>
        </p:txBody>
      </p:sp>
    </p:spTree>
    <p:extLst>
      <p:ext uri="{BB962C8B-B14F-4D97-AF65-F5344CB8AC3E}">
        <p14:creationId xmlns:p14="http://schemas.microsoft.com/office/powerpoint/2010/main" val="310874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9677E-79E6-6F48-722E-D0494B3077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D6B222-3E07-CA0F-6534-DAD859D3BE92}"/>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You Are A Holy People To The Lord</a:t>
            </a:r>
          </a:p>
        </p:txBody>
      </p:sp>
      <p:sp>
        <p:nvSpPr>
          <p:cNvPr id="5" name="Footer Placeholder 4">
            <a:extLst>
              <a:ext uri="{FF2B5EF4-FFF2-40B4-BE49-F238E27FC236}">
                <a16:creationId xmlns:a16="http://schemas.microsoft.com/office/drawing/2014/main" id="{22BC3CDA-B46D-6F41-47D0-81274AA5BB12}"/>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77BC337-FB3F-2650-80F4-865B4ACA9E0D}"/>
              </a:ext>
            </a:extLst>
          </p:cNvPr>
          <p:cNvSpPr txBox="1"/>
          <p:nvPr/>
        </p:nvSpPr>
        <p:spPr>
          <a:xfrm>
            <a:off x="373224" y="989045"/>
            <a:ext cx="8257592" cy="5135765"/>
          </a:xfrm>
          <a:prstGeom prst="rect">
            <a:avLst/>
          </a:prstGeom>
          <a:noFill/>
        </p:spPr>
        <p:txBody>
          <a:bodyPr wrap="square">
            <a:spAutoFit/>
          </a:bodyPr>
          <a:lstStyle/>
          <a:p>
            <a:pPr marL="0" marR="0">
              <a:lnSpc>
                <a:spcPct val="115000"/>
              </a:lnSpc>
              <a:spcBef>
                <a:spcPts val="900"/>
              </a:spcBef>
              <a:spcAft>
                <a:spcPts val="0"/>
              </a:spcAft>
            </a:pPr>
            <a:r>
              <a:rPr lang="en-US" sz="2400" b="1" dirty="0">
                <a:effectLst/>
                <a:latin typeface="Franklin Gothic Book" panose="020B0503020102020204" pitchFamily="34" charset="0"/>
                <a:ea typeface="Calibri" panose="020F0502020204030204" pitchFamily="34" charset="0"/>
                <a:cs typeface="Calibri" panose="020F0502020204030204" pitchFamily="34" charset="0"/>
              </a:rPr>
              <a:t>Abomination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900"/>
              </a:spcBef>
              <a:spcAft>
                <a:spcPts val="0"/>
              </a:spcAft>
            </a:pPr>
            <a:r>
              <a:rPr lang="en-US" sz="2400" b="1" dirty="0">
                <a:effectLst/>
                <a:latin typeface="Franklin Gothic Book" panose="020B0503020102020204" pitchFamily="34" charset="0"/>
                <a:ea typeface="Calibri" panose="020F0502020204030204" pitchFamily="34" charset="0"/>
                <a:cs typeface="Calibri" panose="020F0502020204030204" pitchFamily="34" charset="0"/>
              </a:rPr>
              <a:t>A. Noun.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15000"/>
              </a:lnSpc>
              <a:spcBef>
                <a:spcPts val="0"/>
              </a:spcBef>
              <a:spcAft>
                <a:spcPts val="0"/>
              </a:spcAft>
            </a:pPr>
            <a:r>
              <a:rPr lang="en-US" sz="2400" i="1" dirty="0" err="1">
                <a:effectLst/>
                <a:latin typeface="Franklin Gothic Book" panose="020B0503020102020204" pitchFamily="34" charset="0"/>
                <a:ea typeface="Calibri" panose="020F0502020204030204" pitchFamily="34" charset="0"/>
                <a:cs typeface="Calibri" panose="020F0502020204030204" pitchFamily="34" charset="0"/>
              </a:rPr>
              <a:t>to</a:t>
            </a:r>
            <a:r>
              <a:rPr lang="en-US" sz="2400" i="1" dirty="0" err="1">
                <a:effectLst/>
                <a:latin typeface="Arial" panose="020B0604020202020204" pitchFamily="34" charset="0"/>
                <a:ea typeface="Calibri" panose="020F0502020204030204" pitchFamily="34" charset="0"/>
                <a:cs typeface="Times New Roman" panose="02020603050405020304" pitchFamily="18" charset="0"/>
              </a:rPr>
              <a:t>˓</a:t>
            </a:r>
            <a:r>
              <a:rPr lang="en-US" sz="2400" i="1" dirty="0" err="1">
                <a:effectLst/>
                <a:latin typeface="Franklin Gothic Book" panose="020B0503020102020204" pitchFamily="34" charset="0"/>
                <a:ea typeface="Calibri" panose="020F0502020204030204" pitchFamily="34" charset="0"/>
                <a:cs typeface="Calibri" panose="020F0502020204030204" pitchFamily="34" charset="0"/>
              </a:rPr>
              <a:t>ebah</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a:t>
            </a:r>
            <a:r>
              <a:rPr lang="he-IL" sz="2400" dirty="0">
                <a:effectLst/>
                <a:latin typeface="Franklin Gothic Book" panose="020B0503020102020204" pitchFamily="34" charset="0"/>
                <a:ea typeface="Calibri" panose="020F0502020204030204" pitchFamily="34" charset="0"/>
                <a:cs typeface="Times New Roman" panose="02020603050405020304" pitchFamily="18" charset="0"/>
              </a:rPr>
              <a:t>תּוֹעֵבָה</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a:t>
            </a:r>
            <a:r>
              <a:rPr lang="en-US" sz="2400" b="1" dirty="0">
                <a:effectLst/>
                <a:latin typeface="Franklin Gothic Book" panose="020B0503020102020204" pitchFamily="34" charset="0"/>
                <a:ea typeface="Calibri" panose="020F0502020204030204" pitchFamily="34" charset="0"/>
                <a:cs typeface="Calibri" panose="020F0502020204030204" pitchFamily="34" charset="0"/>
              </a:rPr>
              <a:t> </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8441), “</a:t>
            </a:r>
            <a:r>
              <a:rPr lang="en-US" sz="2800" dirty="0">
                <a:effectLst/>
                <a:latin typeface="Franklin Gothic Book" panose="020B0503020102020204" pitchFamily="34" charset="0"/>
                <a:ea typeface="Calibri" panose="020F0502020204030204" pitchFamily="34" charset="0"/>
                <a:cs typeface="Calibri" panose="020F0502020204030204" pitchFamily="34" charset="0"/>
              </a:rPr>
              <a:t>abomination; </a:t>
            </a:r>
            <a:r>
              <a:rPr lang="en-US" sz="2800" u="sng" dirty="0">
                <a:effectLst/>
                <a:latin typeface="Franklin Gothic Book" panose="020B0503020102020204" pitchFamily="34" charset="0"/>
                <a:ea typeface="Calibri" panose="020F0502020204030204" pitchFamily="34" charset="0"/>
                <a:cs typeface="Calibri" panose="020F0502020204030204" pitchFamily="34" charset="0"/>
              </a:rPr>
              <a:t>loathsome, detestable</a:t>
            </a:r>
            <a:r>
              <a:rPr lang="en-US" sz="2800" dirty="0">
                <a:effectLst/>
                <a:latin typeface="Franklin Gothic Book" panose="020B0503020102020204" pitchFamily="34" charset="0"/>
                <a:ea typeface="Calibri" panose="020F0502020204030204" pitchFamily="34" charset="0"/>
                <a:cs typeface="Calibri" panose="020F0502020204030204" pitchFamily="34" charset="0"/>
              </a:rPr>
              <a:t> thing.”</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Cognates of this word appear only in Phoenician and </a:t>
            </a:r>
            <a:r>
              <a:rPr lang="en-US" sz="2400" dirty="0" err="1">
                <a:effectLst/>
                <a:latin typeface="Franklin Gothic Book" panose="020B0503020102020204" pitchFamily="34" charset="0"/>
                <a:ea typeface="Calibri" panose="020F0502020204030204" pitchFamily="34" charset="0"/>
                <a:cs typeface="Calibri" panose="020F0502020204030204" pitchFamily="34" charset="0"/>
              </a:rPr>
              <a:t>Targumic</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Aramaic. The word appears </a:t>
            </a:r>
            <a:r>
              <a:rPr lang="en-US" sz="2400" b="1" dirty="0">
                <a:effectLst/>
                <a:latin typeface="Franklin Gothic Book" panose="020B0503020102020204" pitchFamily="34" charset="0"/>
                <a:ea typeface="Calibri" panose="020F0502020204030204" pitchFamily="34" charset="0"/>
                <a:cs typeface="Calibri" panose="020F0502020204030204" pitchFamily="34" charset="0"/>
              </a:rPr>
              <a:t>117</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times and in all periods.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15000"/>
              </a:lnSpc>
              <a:spcBef>
                <a:spcPts val="0"/>
              </a:spcBef>
              <a:spcAft>
                <a:spcPts val="0"/>
              </a:spcAft>
            </a:pPr>
            <a:r>
              <a:rPr lang="en-US" sz="2400" dirty="0">
                <a:effectLst/>
                <a:latin typeface="Franklin Gothic Book" panose="020B050302010202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15000"/>
              </a:lnSpc>
              <a:spcBef>
                <a:spcPts val="0"/>
              </a:spcBef>
              <a:spcAft>
                <a:spcPts val="0"/>
              </a:spcAft>
            </a:pPr>
            <a:r>
              <a:rPr lang="en-US" sz="2400" dirty="0">
                <a:effectLst/>
                <a:latin typeface="Franklin Gothic Book" panose="020B0503020102020204" pitchFamily="34" charset="0"/>
                <a:ea typeface="Calibri" panose="020F0502020204030204" pitchFamily="34" charset="0"/>
                <a:cs typeface="Calibri" panose="020F0502020204030204" pitchFamily="34" charset="0"/>
              </a:rPr>
              <a:t>First, </a:t>
            </a:r>
            <a:r>
              <a:rPr lang="en-US" sz="2400" i="1" dirty="0" err="1">
                <a:effectLst/>
                <a:latin typeface="Franklin Gothic Book" panose="020B0503020102020204" pitchFamily="34" charset="0"/>
                <a:ea typeface="Calibri" panose="020F0502020204030204" pitchFamily="34" charset="0"/>
                <a:cs typeface="Calibri" panose="020F0502020204030204" pitchFamily="34" charset="0"/>
              </a:rPr>
              <a:t>to</a:t>
            </a:r>
            <a:r>
              <a:rPr lang="en-US" sz="2400" i="1" dirty="0" err="1">
                <a:effectLst/>
                <a:latin typeface="Arial" panose="020B0604020202020204" pitchFamily="34" charset="0"/>
                <a:ea typeface="Calibri" panose="020F0502020204030204" pitchFamily="34" charset="0"/>
                <a:cs typeface="Times New Roman" panose="02020603050405020304" pitchFamily="18" charset="0"/>
              </a:rPr>
              <a:t>˓</a:t>
            </a:r>
            <a:r>
              <a:rPr lang="en-US" sz="2400" i="1" dirty="0" err="1">
                <a:effectLst/>
                <a:latin typeface="Franklin Gothic Book" panose="020B0503020102020204" pitchFamily="34" charset="0"/>
                <a:ea typeface="Calibri" panose="020F0502020204030204" pitchFamily="34" charset="0"/>
                <a:cs typeface="Calibri" panose="020F0502020204030204" pitchFamily="34" charset="0"/>
              </a:rPr>
              <a:t>ebah</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defines something or someone as essentially unique in the sense of being “</a:t>
            </a:r>
            <a:r>
              <a:rPr lang="en-US" sz="2800" u="sng" dirty="0">
                <a:effectLst/>
                <a:latin typeface="Franklin Gothic Book" panose="020B0503020102020204" pitchFamily="34" charset="0"/>
                <a:ea typeface="Calibri" panose="020F0502020204030204" pitchFamily="34" charset="0"/>
                <a:cs typeface="Calibri" panose="020F0502020204030204" pitchFamily="34" charset="0"/>
              </a:rPr>
              <a:t>dangerous,” “sinister,” and “repulsive” to</a:t>
            </a:r>
            <a:r>
              <a:rPr lang="en-US" sz="2800" dirty="0">
                <a:effectLst/>
                <a:latin typeface="Franklin Gothic Book" panose="020B0503020102020204" pitchFamily="34" charset="0"/>
                <a:ea typeface="Calibri" panose="020F0502020204030204" pitchFamily="34" charset="0"/>
                <a:cs typeface="Calibri" panose="020F0502020204030204" pitchFamily="34" charset="0"/>
              </a:rPr>
              <a:t> </a:t>
            </a:r>
            <a:r>
              <a:rPr lang="en-US" sz="2800" u="sng" dirty="0">
                <a:effectLst/>
                <a:latin typeface="Franklin Gothic Book" panose="020B0503020102020204" pitchFamily="34" charset="0"/>
                <a:ea typeface="Calibri" panose="020F0502020204030204" pitchFamily="34" charset="0"/>
                <a:cs typeface="Calibri" panose="020F0502020204030204" pitchFamily="34" charset="0"/>
              </a:rPr>
              <a:t>another individual</a:t>
            </a:r>
            <a:r>
              <a:rPr lang="en-US" sz="2800" dirty="0">
                <a:effectLst/>
                <a:latin typeface="Franklin Gothic Book" panose="020B0503020102020204" pitchFamily="34" charset="0"/>
                <a:ea typeface="Calibri" panose="020F0502020204030204" pitchFamily="34" charset="0"/>
                <a:cs typeface="Calibri" panose="020F0502020204030204" pitchFamily="34" charset="0"/>
              </a:rPr>
              <a:t>. </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This meaning appears in </a:t>
            </a:r>
            <a:r>
              <a:rPr lang="en-US" sz="2400" b="1" dirty="0">
                <a:effectLst/>
                <a:latin typeface="Franklin Gothic Book" panose="020B0503020102020204" pitchFamily="34" charset="0"/>
                <a:ea typeface="Calibri" panose="020F0502020204030204" pitchFamily="34" charset="0"/>
                <a:cs typeface="Calibri" panose="020F0502020204030204" pitchFamily="34" charset="0"/>
              </a:rPr>
              <a:t>Gen. 43:32</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(the first occurrence)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998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9677E-79E6-6F48-722E-D0494B3077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D6B222-3E07-CA0F-6534-DAD859D3BE92}"/>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You Are A Holy People To The Lord</a:t>
            </a:r>
          </a:p>
        </p:txBody>
      </p:sp>
      <p:sp>
        <p:nvSpPr>
          <p:cNvPr id="5" name="Footer Placeholder 4">
            <a:extLst>
              <a:ext uri="{FF2B5EF4-FFF2-40B4-BE49-F238E27FC236}">
                <a16:creationId xmlns:a16="http://schemas.microsoft.com/office/drawing/2014/main" id="{22BC3CDA-B46D-6F41-47D0-81274AA5BB12}"/>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06057F4-3561-D3A7-2897-D45973DD429D}"/>
              </a:ext>
            </a:extLst>
          </p:cNvPr>
          <p:cNvSpPr txBox="1"/>
          <p:nvPr/>
        </p:nvSpPr>
        <p:spPr>
          <a:xfrm>
            <a:off x="802433" y="1250302"/>
            <a:ext cx="7259216" cy="3667671"/>
          </a:xfrm>
          <a:prstGeom prst="rect">
            <a:avLst/>
          </a:prstGeom>
          <a:noFill/>
        </p:spPr>
        <p:txBody>
          <a:bodyPr wrap="square">
            <a:spAutoFit/>
          </a:bodyPr>
          <a:lstStyle/>
          <a:p>
            <a:pPr marL="0" marR="0" algn="just">
              <a:lnSpc>
                <a:spcPct val="115000"/>
              </a:lnSpc>
              <a:spcAft>
                <a:spcPts val="1000"/>
              </a:spcAft>
              <a:buNone/>
            </a:pPr>
            <a:r>
              <a:rPr lang="en-US" sz="4000" dirty="0">
                <a:effectLst/>
                <a:latin typeface="Franklin Gothic Book" panose="020B0503020102020204" pitchFamily="34" charset="0"/>
                <a:ea typeface="Calibri" panose="020F0502020204030204" pitchFamily="34" charset="0"/>
                <a:cs typeface="Calibri" panose="020F0502020204030204" pitchFamily="34" charset="0"/>
              </a:rPr>
              <a:t>Now let’s consider—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200000"/>
              </a:lnSpc>
              <a:buFont typeface="Arial" panose="020B0604020202020204" pitchFamily="34" charset="0"/>
              <a:buChar char="•"/>
            </a:pPr>
            <a:r>
              <a:rPr lang="en-US" sz="4000" dirty="0">
                <a:effectLst/>
                <a:latin typeface="Franklin Gothic Book" panose="020B0503020102020204" pitchFamily="34" charset="0"/>
                <a:ea typeface="Calibri" panose="020F0502020204030204" pitchFamily="34" charset="0"/>
                <a:cs typeface="Calibri" panose="020F0502020204030204" pitchFamily="34" charset="0"/>
              </a:rPr>
              <a:t>A warning Is Given </a:t>
            </a:r>
          </a:p>
          <a:p>
            <a:pPr marL="571500" indent="-571500">
              <a:lnSpc>
                <a:spcPct val="200000"/>
              </a:lnSpc>
              <a:buFont typeface="Arial" panose="020B0604020202020204" pitchFamily="34" charset="0"/>
              <a:buChar char="•"/>
            </a:pPr>
            <a:r>
              <a:rPr lang="en-US" sz="4000" dirty="0">
                <a:effectLst/>
                <a:latin typeface="Franklin Gothic Book" panose="020B0503020102020204" pitchFamily="34" charset="0"/>
                <a:ea typeface="Calibri" panose="020F0502020204030204" pitchFamily="34" charset="0"/>
                <a:cs typeface="Calibri" panose="020F0502020204030204" pitchFamily="34" charset="0"/>
              </a:rPr>
              <a:t>Distinctions Must Be Made</a:t>
            </a:r>
          </a:p>
          <a:p>
            <a:pPr>
              <a:buNone/>
            </a:pPr>
            <a:endParaRPr lang="en-US" dirty="0"/>
          </a:p>
        </p:txBody>
      </p:sp>
    </p:spTree>
    <p:extLst>
      <p:ext uri="{BB962C8B-B14F-4D97-AF65-F5344CB8AC3E}">
        <p14:creationId xmlns:p14="http://schemas.microsoft.com/office/powerpoint/2010/main" val="41430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AE0D9-3E46-0DE9-EA49-45624E1F3FA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C015192-2E82-5191-03D0-FF78A57F1D35}"/>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You Are A Holy People To The Lord</a:t>
            </a:r>
          </a:p>
        </p:txBody>
      </p:sp>
      <p:sp>
        <p:nvSpPr>
          <p:cNvPr id="5" name="Footer Placeholder 4">
            <a:extLst>
              <a:ext uri="{FF2B5EF4-FFF2-40B4-BE49-F238E27FC236}">
                <a16:creationId xmlns:a16="http://schemas.microsoft.com/office/drawing/2014/main" id="{FBDA5BF4-CFD9-4728-CF58-8CAE3966C1D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657718C-9E0D-7126-0219-2854FA8B6644}"/>
              </a:ext>
            </a:extLst>
          </p:cNvPr>
          <p:cNvSpPr txBox="1"/>
          <p:nvPr/>
        </p:nvSpPr>
        <p:spPr>
          <a:xfrm>
            <a:off x="1007705" y="1097122"/>
            <a:ext cx="7240555" cy="769441"/>
          </a:xfrm>
          <a:prstGeom prst="rect">
            <a:avLst/>
          </a:prstGeom>
          <a:noFill/>
        </p:spPr>
        <p:txBody>
          <a:bodyPr wrap="square">
            <a:spAutoFit/>
          </a:bodyPr>
          <a:lstStyle/>
          <a:p>
            <a:r>
              <a:rPr lang="en-US" sz="4400" b="1" dirty="0">
                <a:effectLst/>
                <a:latin typeface="Franklin Gothic Book" panose="020B0503020102020204" pitchFamily="34" charset="0"/>
                <a:ea typeface="Calibri" panose="020F0502020204030204" pitchFamily="34" charset="0"/>
                <a:cs typeface="Calibri" panose="020F0502020204030204" pitchFamily="34" charset="0"/>
              </a:rPr>
              <a:t>The reasons for Holiness</a:t>
            </a:r>
            <a:endParaRPr lang="en-US" sz="4400" dirty="0"/>
          </a:p>
        </p:txBody>
      </p:sp>
      <p:sp>
        <p:nvSpPr>
          <p:cNvPr id="6" name="TextBox 5">
            <a:extLst>
              <a:ext uri="{FF2B5EF4-FFF2-40B4-BE49-F238E27FC236}">
                <a16:creationId xmlns:a16="http://schemas.microsoft.com/office/drawing/2014/main" id="{4B35A8A1-44A8-9C83-E196-3C2FAC7DA4BB}"/>
              </a:ext>
            </a:extLst>
          </p:cNvPr>
          <p:cNvSpPr txBox="1"/>
          <p:nvPr/>
        </p:nvSpPr>
        <p:spPr>
          <a:xfrm>
            <a:off x="503853" y="2016701"/>
            <a:ext cx="8500187" cy="4339650"/>
          </a:xfrm>
          <a:prstGeom prst="rect">
            <a:avLst/>
          </a:prstGeom>
          <a:noFill/>
        </p:spPr>
        <p:txBody>
          <a:bodyPr wrap="square" rtlCol="0">
            <a:spAutoFit/>
          </a:bodyPr>
          <a:lstStyle/>
          <a:p>
            <a:pPr>
              <a:lnSpc>
                <a:spcPct val="150000"/>
              </a:lnSpc>
            </a:pPr>
            <a:r>
              <a:rPr lang="en-US" sz="4000" dirty="0"/>
              <a:t>His sovereign claim over us. Lev 11:44</a:t>
            </a:r>
          </a:p>
          <a:p>
            <a:pPr>
              <a:lnSpc>
                <a:spcPct val="150000"/>
              </a:lnSpc>
            </a:pPr>
            <a:r>
              <a:rPr lang="en-US" sz="4000" dirty="0"/>
              <a:t>What he has done for us.  Lev. 11:45</a:t>
            </a:r>
          </a:p>
          <a:p>
            <a:pPr>
              <a:lnSpc>
                <a:spcPct val="150000"/>
              </a:lnSpc>
            </a:pPr>
            <a:r>
              <a:rPr lang="en-US" sz="4000" dirty="0"/>
              <a:t>His holy character.  Lev. 11:45</a:t>
            </a:r>
          </a:p>
          <a:p>
            <a:pPr>
              <a:lnSpc>
                <a:spcPct val="150000"/>
              </a:lnSpc>
            </a:pPr>
            <a:r>
              <a:rPr lang="en-US" sz="4000" dirty="0"/>
              <a:t>Our relationship to Him.  11:45</a:t>
            </a:r>
          </a:p>
          <a:p>
            <a:endParaRPr lang="en-US" dirty="0"/>
          </a:p>
          <a:p>
            <a:endParaRPr lang="en-US" dirty="0"/>
          </a:p>
        </p:txBody>
      </p:sp>
    </p:spTree>
    <p:extLst>
      <p:ext uri="{BB962C8B-B14F-4D97-AF65-F5344CB8AC3E}">
        <p14:creationId xmlns:p14="http://schemas.microsoft.com/office/powerpoint/2010/main" val="15294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9F6BF-D80C-CC6E-96D3-B75CB9B49D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FF7618-487A-1FCA-7036-92D1E6367262}"/>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You Are A Holy People To The Lord</a:t>
            </a:r>
          </a:p>
        </p:txBody>
      </p:sp>
      <p:sp>
        <p:nvSpPr>
          <p:cNvPr id="5" name="Footer Placeholder 4">
            <a:extLst>
              <a:ext uri="{FF2B5EF4-FFF2-40B4-BE49-F238E27FC236}">
                <a16:creationId xmlns:a16="http://schemas.microsoft.com/office/drawing/2014/main" id="{CFC36531-EC9A-0869-46AE-C9E32054CA1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4E0A639-B2BD-4542-6700-ADFC91FA524A}"/>
              </a:ext>
            </a:extLst>
          </p:cNvPr>
          <p:cNvSpPr txBox="1"/>
          <p:nvPr/>
        </p:nvSpPr>
        <p:spPr>
          <a:xfrm>
            <a:off x="503852" y="1091685"/>
            <a:ext cx="8145625" cy="4893647"/>
          </a:xfrm>
          <a:prstGeom prst="rect">
            <a:avLst/>
          </a:prstGeom>
          <a:noFill/>
        </p:spPr>
        <p:txBody>
          <a:bodyPr wrap="square">
            <a:spAutoFit/>
          </a:bodyPr>
          <a:lstStyle/>
          <a:p>
            <a:pPr marL="0" marR="0" algn="just">
              <a:spcBef>
                <a:spcPts val="0"/>
              </a:spcBef>
              <a:spcAft>
                <a:spcPts val="0"/>
              </a:spcAft>
            </a:pPr>
            <a:r>
              <a:rPr lang="en-US" sz="2400" b="1" dirty="0">
                <a:effectLst/>
                <a:latin typeface="Franklin Gothic Book" panose="020B0503020102020204" pitchFamily="34" charset="0"/>
                <a:ea typeface="Calibri" panose="020F0502020204030204" pitchFamily="34" charset="0"/>
                <a:cs typeface="Calibri" panose="020F0502020204030204" pitchFamily="34" charset="0"/>
              </a:rPr>
              <a:t>2Cor. 6:14</a:t>
            </a:r>
            <a:r>
              <a:rPr lang="en-US" sz="2400" dirty="0">
                <a:effectLst/>
                <a:latin typeface="Franklin Gothic Book" panose="020B0503020102020204" pitchFamily="34" charset="0"/>
                <a:ea typeface="Calibri" panose="020F0502020204030204" pitchFamily="34" charset="0"/>
                <a:cs typeface="Calibri" panose="020F0502020204030204" pitchFamily="34" charset="0"/>
              </a:rPr>
              <a:t> Do not be unequally yoked together with unbelievers. For what fellowship has righteousness with lawlessness? And what communion has light with darkness?  15 And what accord has Christ with Belial? Or what part has a believer with an unbeliever? 16 And what agreement has the temple of God with idols? For you are the temple of the living God. As God has said: "I will dwell in them And walk among them. I will be their God, And they shall be My people." </a:t>
            </a:r>
          </a:p>
          <a:p>
            <a:pPr marL="0" marR="0" algn="just">
              <a:spcBef>
                <a:spcPts val="0"/>
              </a:spcBef>
              <a:spcAft>
                <a:spcPts val="0"/>
              </a:spcAft>
            </a:pPr>
            <a:endParaRPr lang="en-US" sz="2400" dirty="0">
              <a:latin typeface="Franklin Gothic Book" panose="020B050302010202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dirty="0">
                <a:effectLst/>
                <a:latin typeface="Franklin Gothic Book" panose="020B0503020102020204" pitchFamily="34" charset="0"/>
                <a:ea typeface="Calibri" panose="020F0502020204030204" pitchFamily="34" charset="0"/>
                <a:cs typeface="Calibri" panose="020F0502020204030204" pitchFamily="34" charset="0"/>
              </a:rPr>
              <a:t>17 Therefore "Come out from among them And be separate, says the Lord. Do not touch what is unclean, And I will receive you." 18 "I will be</a:t>
            </a:r>
            <a:r>
              <a:rPr lang="en-US" sz="2400" u="sng" dirty="0">
                <a:effectLst/>
                <a:latin typeface="Franklin Gothic Book" panose="020B0503020102020204" pitchFamily="34" charset="0"/>
                <a:ea typeface="Calibri" panose="020F0502020204030204" pitchFamily="34" charset="0"/>
                <a:cs typeface="Calibri" panose="020F0502020204030204" pitchFamily="34" charset="0"/>
              </a:rPr>
              <a:t> a Father to you, And you shall be My sons and daughters, Says the LORD Almighty.".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0869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69</TotalTime>
  <Words>775</Words>
  <Application>Microsoft Office PowerPoint</Application>
  <PresentationFormat>On-screen Show (4:3)</PresentationFormat>
  <Paragraphs>63</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Arial Unicode MS</vt:lpstr>
      <vt:lpstr>Calibri</vt:lpstr>
      <vt:lpstr>Calibri Light</vt:lpstr>
      <vt:lpstr>Franklin Gothic Book</vt:lpstr>
      <vt:lpstr>Ink Free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ecurb hastings</dc:creator>
  <cp:lastModifiedBy>ecurb hastings</cp:lastModifiedBy>
  <cp:revision>8</cp:revision>
  <dcterms:created xsi:type="dcterms:W3CDTF">2025-04-01T10:34:22Z</dcterms:created>
  <dcterms:modified xsi:type="dcterms:W3CDTF">2025-04-04T15:33:57Z</dcterms:modified>
</cp:coreProperties>
</file>