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65" r:id="rId3"/>
    <p:sldId id="1315" r:id="rId4"/>
    <p:sldId id="1330" r:id="rId5"/>
    <p:sldId id="1318" r:id="rId6"/>
    <p:sldId id="555" r:id="rId7"/>
    <p:sldId id="1329" r:id="rId8"/>
    <p:sldId id="1316" r:id="rId9"/>
    <p:sldId id="1319" r:id="rId10"/>
    <p:sldId id="1317" r:id="rId11"/>
    <p:sldId id="1321" r:id="rId12"/>
    <p:sldId id="1322" r:id="rId13"/>
    <p:sldId id="1320" r:id="rId14"/>
    <p:sldId id="1324" r:id="rId15"/>
    <p:sldId id="1325" r:id="rId16"/>
    <p:sldId id="1323" r:id="rId17"/>
    <p:sldId id="1326" r:id="rId18"/>
    <p:sldId id="1327" r:id="rId19"/>
    <p:sldId id="1328" r:id="rId20"/>
    <p:sldId id="5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uEeVYdFxBMwMvn/veheeAw==" hashData="rX/z+c9iYQ414WBXO2EKQVNQEgjn2yvYofB7kAM5up7jzE4qT8LUkUDETxuESDrhru2wBvFz8ZqHqmnZbG5Iv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7" d="100"/>
          <a:sy n="107" d="100"/>
        </p:scale>
        <p:origin x="1716" y="13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090B1D-9F7B-461D-8867-B4E5AF634ED7}"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2713431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090B1D-9F7B-461D-8867-B4E5AF634ED7}"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1378670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090B1D-9F7B-461D-8867-B4E5AF634ED7}"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2423653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850458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418856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70843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045500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57786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128700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0626499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874520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090B1D-9F7B-461D-8867-B4E5AF634ED7}"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26696846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0486904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2299381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322249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090B1D-9F7B-461D-8867-B4E5AF634ED7}" type="datetimeFigureOut">
              <a:rPr lang="en-US" smtClean="0"/>
              <a:t>4/19/2025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2250831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090B1D-9F7B-461D-8867-B4E5AF634ED7}"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1386619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090B1D-9F7B-461D-8867-B4E5AF634ED7}" type="datetimeFigureOut">
              <a:rPr lang="en-US" smtClean="0"/>
              <a:t>4/19/2025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208494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090B1D-9F7B-461D-8867-B4E5AF634ED7}" type="datetimeFigureOut">
              <a:rPr lang="en-US" smtClean="0"/>
              <a:t>4/19/2025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3887900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90B1D-9F7B-461D-8867-B4E5AF634ED7}" type="datetimeFigureOut">
              <a:rPr lang="en-US" smtClean="0"/>
              <a:t>4/19/2025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20532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090B1D-9F7B-461D-8867-B4E5AF634ED7}"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2849527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090B1D-9F7B-461D-8867-B4E5AF634ED7}" type="datetimeFigureOut">
              <a:rPr lang="en-US" smtClean="0"/>
              <a:t>4/19/2025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193342-7C65-4048-8DB8-E7962164C69C}" type="slidenum">
              <a:rPr lang="en-US" smtClean="0"/>
              <a:t>‹#›</a:t>
            </a:fld>
            <a:endParaRPr lang="en-US"/>
          </a:p>
        </p:txBody>
      </p:sp>
    </p:spTree>
    <p:extLst>
      <p:ext uri="{BB962C8B-B14F-4D97-AF65-F5344CB8AC3E}">
        <p14:creationId xmlns:p14="http://schemas.microsoft.com/office/powerpoint/2010/main" val="218770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090B1D-9F7B-461D-8867-B4E5AF634ED7}" type="datetimeFigureOut">
              <a:rPr lang="en-US" smtClean="0"/>
              <a:t>4/19/2025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193342-7C65-4048-8DB8-E7962164C69C}" type="slidenum">
              <a:rPr lang="en-US" smtClean="0"/>
              <a:t>‹#›</a:t>
            </a:fld>
            <a:endParaRPr lang="en-US"/>
          </a:p>
        </p:txBody>
      </p:sp>
    </p:spTree>
    <p:extLst>
      <p:ext uri="{BB962C8B-B14F-4D97-AF65-F5344CB8AC3E}">
        <p14:creationId xmlns:p14="http://schemas.microsoft.com/office/powerpoint/2010/main" val="20749409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4/19/2025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107932536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410D4A-09B9-E998-7292-97638529D57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A12C641-7C41-E0F6-43A2-8EA003FA7688}"/>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647A9B7C-00E2-D1E9-1862-63C873AD8203}"/>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4211DF40-AD0C-E0A5-21F7-493B2037037F}"/>
              </a:ext>
            </a:extLst>
          </p:cNvPr>
          <p:cNvSpPr txBox="1"/>
          <p:nvPr/>
        </p:nvSpPr>
        <p:spPr>
          <a:xfrm>
            <a:off x="1210235" y="2796986"/>
            <a:ext cx="8148918" cy="3416320"/>
          </a:xfrm>
          <a:prstGeom prst="rect">
            <a:avLst/>
          </a:prstGeom>
          <a:noFill/>
        </p:spPr>
        <p:txBody>
          <a:bodyPr wrap="square">
            <a:spAutoFit/>
          </a:bodyPr>
          <a:lstStyle/>
          <a:p>
            <a:pPr>
              <a:buNone/>
            </a:pPr>
            <a:r>
              <a:rPr lang="en-US" sz="5400" b="1" dirty="0">
                <a:solidFill>
                  <a:srgbClr val="365F91"/>
                </a:solidFill>
                <a:effectLst/>
                <a:latin typeface="Arial" panose="020B0604020202020204" pitchFamily="34" charset="0"/>
                <a:ea typeface="Times New Roman" panose="02020603050405020304" pitchFamily="18" charset="0"/>
                <a:cs typeface="Times New Roman" panose="02020603050405020304" pitchFamily="18" charset="0"/>
              </a:rPr>
              <a:t>Then we who believe   in immortality have been living in a fool’s paradise</a:t>
            </a:r>
            <a:r>
              <a:rPr lang="en-US" sz="5400" cap="small" dirty="0">
                <a:effectLst/>
                <a:latin typeface="Arial" panose="020B0604020202020204" pitchFamily="34" charset="0"/>
                <a:ea typeface="Calibri" panose="020F0502020204030204" pitchFamily="34" charset="0"/>
              </a:rPr>
              <a:t>.</a:t>
            </a:r>
            <a:r>
              <a:rPr lang="en-US" sz="5400" dirty="0">
                <a:effectLst/>
                <a:latin typeface="Arial" panose="020B0604020202020204" pitchFamily="34" charset="0"/>
                <a:ea typeface="Calibri" panose="020F0502020204030204" pitchFamily="34" charset="0"/>
              </a:rPr>
              <a:t> </a:t>
            </a:r>
            <a:endParaRPr lang="en-US" sz="5400" dirty="0"/>
          </a:p>
        </p:txBody>
      </p:sp>
      <p:sp>
        <p:nvSpPr>
          <p:cNvPr id="6" name="TextBox 5">
            <a:extLst>
              <a:ext uri="{FF2B5EF4-FFF2-40B4-BE49-F238E27FC236}">
                <a16:creationId xmlns:a16="http://schemas.microsoft.com/office/drawing/2014/main" id="{878DCA7C-C6A5-8BEE-4E9C-74AB906E729D}"/>
              </a:ext>
            </a:extLst>
          </p:cNvPr>
          <p:cNvSpPr txBox="1"/>
          <p:nvPr/>
        </p:nvSpPr>
        <p:spPr>
          <a:xfrm>
            <a:off x="0" y="1823427"/>
            <a:ext cx="9144000" cy="769441"/>
          </a:xfrm>
          <a:prstGeom prst="rect">
            <a:avLst/>
          </a:prstGeom>
          <a:noFill/>
        </p:spPr>
        <p:txBody>
          <a:bodyPr wrap="square">
            <a:spAutoFit/>
          </a:bodyPr>
          <a:lstStyle/>
          <a:p>
            <a:pPr marL="0" marR="0" algn="ctr">
              <a:spcAft>
                <a:spcPts val="1000"/>
              </a:spcAft>
              <a:buNone/>
            </a:pPr>
            <a:r>
              <a:rPr lang="en-US" sz="4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If Christ is not risen -</a:t>
            </a:r>
          </a:p>
        </p:txBody>
      </p:sp>
      <p:sp>
        <p:nvSpPr>
          <p:cNvPr id="7" name="TextBox 6">
            <a:extLst>
              <a:ext uri="{FF2B5EF4-FFF2-40B4-BE49-F238E27FC236}">
                <a16:creationId xmlns:a16="http://schemas.microsoft.com/office/drawing/2014/main" id="{EC60ABEA-9E57-0509-3C64-795495A7A220}"/>
              </a:ext>
            </a:extLst>
          </p:cNvPr>
          <p:cNvSpPr txBox="1"/>
          <p:nvPr/>
        </p:nvSpPr>
        <p:spPr>
          <a:xfrm>
            <a:off x="573741" y="2859743"/>
            <a:ext cx="977153" cy="923330"/>
          </a:xfrm>
          <a:prstGeom prst="rect">
            <a:avLst/>
          </a:prstGeom>
          <a:noFill/>
        </p:spPr>
        <p:txBody>
          <a:bodyPr wrap="square" rtlCol="0">
            <a:spAutoFit/>
          </a:bodyPr>
          <a:lstStyle/>
          <a:p>
            <a:r>
              <a:rPr lang="en-US" sz="5400" dirty="0">
                <a:latin typeface="Franklin Gothic Demi Cond" panose="020B0706030402020204" pitchFamily="34" charset="0"/>
                <a:ea typeface="Calibri" panose="020F0502020204030204" pitchFamily="34" charset="0"/>
              </a:rPr>
              <a:t>5</a:t>
            </a:r>
            <a:r>
              <a:rPr lang="en-US" sz="5400" dirty="0">
                <a:effectLst/>
                <a:latin typeface="Franklin Gothic Demi Cond" panose="020B0706030402020204" pitchFamily="34" charset="0"/>
                <a:ea typeface="Calibri" panose="020F0502020204030204" pitchFamily="34" charset="0"/>
              </a:rPr>
              <a:t>.</a:t>
            </a:r>
            <a:endParaRPr lang="en-US" sz="5400" dirty="0">
              <a:latin typeface="Franklin Gothic Demi Cond" panose="020B0706030402020204" pitchFamily="34" charset="0"/>
            </a:endParaRPr>
          </a:p>
        </p:txBody>
      </p:sp>
    </p:spTree>
    <p:extLst>
      <p:ext uri="{BB962C8B-B14F-4D97-AF65-F5344CB8AC3E}">
        <p14:creationId xmlns:p14="http://schemas.microsoft.com/office/powerpoint/2010/main" val="1104739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2A5A4-55D2-F3F4-F6BA-CED0A90622F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A54FF983-0EF3-F26E-EED1-EC46E0C7F61C}"/>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2FB05BDA-A8FB-786A-E39A-570E7B720B49}"/>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05ABFB31-1EBF-EEA6-E6AD-5186D4A70758}"/>
              </a:ext>
            </a:extLst>
          </p:cNvPr>
          <p:cNvSpPr txBox="1"/>
          <p:nvPr/>
        </p:nvSpPr>
        <p:spPr>
          <a:xfrm>
            <a:off x="1138518" y="2798531"/>
            <a:ext cx="8005482" cy="1754326"/>
          </a:xfrm>
          <a:prstGeom prst="rect">
            <a:avLst/>
          </a:prstGeom>
          <a:noFill/>
        </p:spPr>
        <p:txBody>
          <a:bodyPr wrap="square">
            <a:spAutoFit/>
          </a:bodyPr>
          <a:lstStyle/>
          <a:p>
            <a:pPr>
              <a:buNone/>
            </a:pPr>
            <a:r>
              <a:rPr lang="en-US" sz="5400" b="1" dirty="0">
                <a:solidFill>
                  <a:srgbClr val="365F91"/>
                </a:solidFill>
                <a:effectLst/>
                <a:latin typeface="Arial" panose="020B0604020202020204" pitchFamily="34" charset="0"/>
                <a:ea typeface="Times New Roman" panose="02020603050405020304" pitchFamily="18" charset="0"/>
                <a:cs typeface="Times New Roman" panose="02020603050405020304" pitchFamily="18" charset="0"/>
              </a:rPr>
              <a:t>Then we are of all men the most miserable.</a:t>
            </a:r>
            <a:r>
              <a:rPr lang="en-US" sz="5400" dirty="0">
                <a:effectLst/>
                <a:latin typeface="Arial" panose="020B0604020202020204" pitchFamily="34" charset="0"/>
                <a:ea typeface="Calibri" panose="020F0502020204030204" pitchFamily="34" charset="0"/>
              </a:rPr>
              <a:t> </a:t>
            </a:r>
            <a:endParaRPr lang="en-US" sz="5400" dirty="0"/>
          </a:p>
        </p:txBody>
      </p:sp>
      <p:sp>
        <p:nvSpPr>
          <p:cNvPr id="6" name="TextBox 5">
            <a:extLst>
              <a:ext uri="{FF2B5EF4-FFF2-40B4-BE49-F238E27FC236}">
                <a16:creationId xmlns:a16="http://schemas.microsoft.com/office/drawing/2014/main" id="{01D0B8AE-5319-014B-8CDC-6793A6EEC7ED}"/>
              </a:ext>
            </a:extLst>
          </p:cNvPr>
          <p:cNvSpPr txBox="1"/>
          <p:nvPr/>
        </p:nvSpPr>
        <p:spPr>
          <a:xfrm>
            <a:off x="0" y="1823427"/>
            <a:ext cx="9144000" cy="769441"/>
          </a:xfrm>
          <a:prstGeom prst="rect">
            <a:avLst/>
          </a:prstGeom>
          <a:noFill/>
        </p:spPr>
        <p:txBody>
          <a:bodyPr wrap="square">
            <a:spAutoFit/>
          </a:bodyPr>
          <a:lstStyle/>
          <a:p>
            <a:pPr marL="0" marR="0" algn="ctr">
              <a:spcAft>
                <a:spcPts val="1000"/>
              </a:spcAft>
              <a:buNone/>
            </a:pPr>
            <a:r>
              <a:rPr lang="en-US" sz="4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If Christ is not risen -</a:t>
            </a:r>
          </a:p>
        </p:txBody>
      </p:sp>
      <p:sp>
        <p:nvSpPr>
          <p:cNvPr id="7" name="TextBox 6">
            <a:extLst>
              <a:ext uri="{FF2B5EF4-FFF2-40B4-BE49-F238E27FC236}">
                <a16:creationId xmlns:a16="http://schemas.microsoft.com/office/drawing/2014/main" id="{C8D45B62-E7CD-7080-EE21-79A7AFF6D45D}"/>
              </a:ext>
            </a:extLst>
          </p:cNvPr>
          <p:cNvSpPr txBox="1"/>
          <p:nvPr/>
        </p:nvSpPr>
        <p:spPr>
          <a:xfrm>
            <a:off x="573741" y="2859743"/>
            <a:ext cx="977153" cy="923330"/>
          </a:xfrm>
          <a:prstGeom prst="rect">
            <a:avLst/>
          </a:prstGeom>
          <a:noFill/>
        </p:spPr>
        <p:txBody>
          <a:bodyPr wrap="square" rtlCol="0">
            <a:spAutoFit/>
          </a:bodyPr>
          <a:lstStyle/>
          <a:p>
            <a:r>
              <a:rPr lang="en-US" sz="5400" dirty="0">
                <a:effectLst/>
                <a:latin typeface="Franklin Gothic Demi Cond" panose="020B0706030402020204" pitchFamily="34" charset="0"/>
                <a:ea typeface="Calibri" panose="020F0502020204030204" pitchFamily="34" charset="0"/>
              </a:rPr>
              <a:t>6.</a:t>
            </a:r>
            <a:endParaRPr lang="en-US" sz="5400" dirty="0">
              <a:latin typeface="Franklin Gothic Demi Cond" panose="020B0706030402020204" pitchFamily="34" charset="0"/>
            </a:endParaRPr>
          </a:p>
        </p:txBody>
      </p:sp>
    </p:spTree>
    <p:extLst>
      <p:ext uri="{BB962C8B-B14F-4D97-AF65-F5344CB8AC3E}">
        <p14:creationId xmlns:p14="http://schemas.microsoft.com/office/powerpoint/2010/main" val="1123391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9C886-0117-37B6-4BB7-E561FA97FBE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361F003F-6AAD-F62E-9E6C-5670E00F8990}"/>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2C2E0050-1662-4741-5ABE-5D363464AC32}"/>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EEE92650-52C2-3EF2-3573-A42B66D9CCCA}"/>
              </a:ext>
            </a:extLst>
          </p:cNvPr>
          <p:cNvSpPr txBox="1"/>
          <p:nvPr/>
        </p:nvSpPr>
        <p:spPr>
          <a:xfrm>
            <a:off x="770965" y="1972235"/>
            <a:ext cx="8256493" cy="1942135"/>
          </a:xfrm>
          <a:prstGeom prst="rect">
            <a:avLst/>
          </a:prstGeom>
          <a:noFill/>
        </p:spPr>
        <p:txBody>
          <a:bodyPr wrap="square">
            <a:spAutoFit/>
          </a:bodyPr>
          <a:lstStyle/>
          <a:p>
            <a:pPr marL="0" marR="0">
              <a:lnSpc>
                <a:spcPct val="115000"/>
              </a:lnSpc>
              <a:spcAft>
                <a:spcPts val="1000"/>
              </a:spcAft>
            </a:pPr>
            <a:r>
              <a:rPr lang="en-US" sz="5400" b="1" dirty="0">
                <a:solidFill>
                  <a:schemeClr val="accent5">
                    <a:lumMod val="50000"/>
                  </a:schemeClr>
                </a:solidFill>
                <a:effectLst/>
                <a:latin typeface="Arial" panose="020B0604020202020204" pitchFamily="34" charset="0"/>
                <a:ea typeface="Calibri" panose="020F0502020204030204" pitchFamily="34" charset="0"/>
                <a:cs typeface="Times New Roman" panose="02020603050405020304" pitchFamily="18" charset="0"/>
              </a:rPr>
              <a:t>But Now is Christ Risen</a:t>
            </a:r>
            <a:r>
              <a:rPr lang="en-US" sz="5400" dirty="0">
                <a:solidFill>
                  <a:schemeClr val="accent5">
                    <a:lumMod val="50000"/>
                  </a:schemeClr>
                </a:solidFill>
                <a:effectLst/>
                <a:latin typeface="Arial" panose="020B0604020202020204" pitchFamily="34" charset="0"/>
                <a:ea typeface="Calibri" panose="020F0502020204030204" pitchFamily="34" charset="0"/>
                <a:cs typeface="Times New Roman" panose="02020603050405020304" pitchFamily="18" charset="0"/>
              </a:rPr>
              <a:t> (v. 20).</a:t>
            </a:r>
            <a:endParaRPr lang="en-US" sz="5400" dirty="0">
              <a:solidFill>
                <a:schemeClr val="accent5">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9334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3D92FD-2CC1-0DF8-C993-F67A54D1381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4191066-0A8E-B67A-B8EB-87B135CEBEFC}"/>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26D2E3FC-576E-4937-2BA9-5CDF960862DA}"/>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58A5B573-2F09-CA32-264F-AEC3D1FE31BA}"/>
              </a:ext>
            </a:extLst>
          </p:cNvPr>
          <p:cNvSpPr txBox="1"/>
          <p:nvPr/>
        </p:nvSpPr>
        <p:spPr>
          <a:xfrm>
            <a:off x="842682" y="1828801"/>
            <a:ext cx="7386918" cy="2585323"/>
          </a:xfrm>
          <a:prstGeom prst="rect">
            <a:avLst/>
          </a:prstGeom>
          <a:noFill/>
        </p:spPr>
        <p:txBody>
          <a:bodyPr wrap="square">
            <a:spAutoFit/>
          </a:bodyPr>
          <a:lstStyle/>
          <a:p>
            <a:r>
              <a:rPr lang="en-US" sz="5400" dirty="0">
                <a:solidFill>
                  <a:schemeClr val="accent5">
                    <a:lumMod val="50000"/>
                  </a:schemeClr>
                </a:solidFill>
                <a:effectLst/>
                <a:latin typeface="Arial" panose="020B0604020202020204" pitchFamily="34" charset="0"/>
                <a:ea typeface="Calibri" panose="020F0502020204030204" pitchFamily="34" charset="0"/>
              </a:rPr>
              <a:t>1. </a:t>
            </a:r>
            <a:r>
              <a:rPr lang="en-US" sz="5400" b="1" dirty="0">
                <a:solidFill>
                  <a:schemeClr val="accent5">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Then our preaching is not in vain, it is POWER</a:t>
            </a:r>
            <a:r>
              <a:rPr lang="en-US" sz="5400" cap="small" dirty="0">
                <a:solidFill>
                  <a:schemeClr val="accent5">
                    <a:lumMod val="50000"/>
                  </a:schemeClr>
                </a:solidFill>
                <a:effectLst/>
                <a:latin typeface="Arial" panose="020B0604020202020204" pitchFamily="34" charset="0"/>
                <a:ea typeface="Calibri" panose="020F0502020204030204" pitchFamily="34" charset="0"/>
              </a:rPr>
              <a:t>.</a:t>
            </a:r>
            <a:r>
              <a:rPr lang="en-US" sz="5400" dirty="0">
                <a:solidFill>
                  <a:schemeClr val="accent5">
                    <a:lumMod val="50000"/>
                  </a:schemeClr>
                </a:solidFill>
                <a:effectLst/>
                <a:latin typeface="Arial" panose="020B0604020202020204" pitchFamily="34" charset="0"/>
                <a:ea typeface="Calibri" panose="020F0502020204030204" pitchFamily="34" charset="0"/>
              </a:rPr>
              <a:t> </a:t>
            </a:r>
            <a:endParaRPr lang="en-US" sz="5400" dirty="0">
              <a:solidFill>
                <a:schemeClr val="accent5">
                  <a:lumMod val="50000"/>
                </a:schemeClr>
              </a:solidFill>
            </a:endParaRPr>
          </a:p>
        </p:txBody>
      </p:sp>
    </p:spTree>
    <p:extLst>
      <p:ext uri="{BB962C8B-B14F-4D97-AF65-F5344CB8AC3E}">
        <p14:creationId xmlns:p14="http://schemas.microsoft.com/office/powerpoint/2010/main" val="4211979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F3E158-A947-5555-EDBC-A2EFCD4CB33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AA13B9B-1CC1-4369-D935-90A0034566CD}"/>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41041FFC-2041-0279-68B8-CB7F0F25BF17}"/>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CC3A6D91-83C5-A376-5FBC-0840CEB09665}"/>
              </a:ext>
            </a:extLst>
          </p:cNvPr>
          <p:cNvSpPr txBox="1"/>
          <p:nvPr/>
        </p:nvSpPr>
        <p:spPr>
          <a:xfrm>
            <a:off x="708213" y="1837765"/>
            <a:ext cx="7969622" cy="923330"/>
          </a:xfrm>
          <a:prstGeom prst="rect">
            <a:avLst/>
          </a:prstGeom>
          <a:noFill/>
        </p:spPr>
        <p:txBody>
          <a:bodyPr wrap="square">
            <a:spAutoFit/>
          </a:bodyPr>
          <a:lstStyle/>
          <a:p>
            <a:r>
              <a:rPr lang="en-US" sz="5400" dirty="0">
                <a:solidFill>
                  <a:schemeClr val="accent5">
                    <a:lumMod val="50000"/>
                  </a:schemeClr>
                </a:solidFill>
                <a:effectLst/>
                <a:latin typeface="Arial" panose="020B0604020202020204" pitchFamily="34" charset="0"/>
                <a:ea typeface="Calibri" panose="020F0502020204030204" pitchFamily="34" charset="0"/>
              </a:rPr>
              <a:t>2. </a:t>
            </a:r>
            <a:r>
              <a:rPr lang="en-US" sz="5400" b="1" dirty="0">
                <a:solidFill>
                  <a:schemeClr val="accent5">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Then our faith is real</a:t>
            </a:r>
            <a:r>
              <a:rPr lang="en-US" sz="5400" cap="small" dirty="0">
                <a:solidFill>
                  <a:schemeClr val="accent5">
                    <a:lumMod val="50000"/>
                  </a:schemeClr>
                </a:solidFill>
                <a:effectLst/>
                <a:latin typeface="Arial" panose="020B0604020202020204" pitchFamily="34" charset="0"/>
                <a:ea typeface="Calibri" panose="020F0502020204030204" pitchFamily="34" charset="0"/>
              </a:rPr>
              <a:t>.</a:t>
            </a:r>
            <a:r>
              <a:rPr lang="en-US" sz="5400" dirty="0">
                <a:solidFill>
                  <a:schemeClr val="accent5">
                    <a:lumMod val="50000"/>
                  </a:schemeClr>
                </a:solidFill>
                <a:effectLst/>
                <a:latin typeface="Arial" panose="020B0604020202020204" pitchFamily="34" charset="0"/>
                <a:ea typeface="Calibri" panose="020F0502020204030204" pitchFamily="34" charset="0"/>
              </a:rPr>
              <a:t> </a:t>
            </a:r>
            <a:endParaRPr lang="en-US" sz="5400" dirty="0">
              <a:solidFill>
                <a:schemeClr val="accent5">
                  <a:lumMod val="50000"/>
                </a:schemeClr>
              </a:solidFill>
            </a:endParaRPr>
          </a:p>
        </p:txBody>
      </p:sp>
    </p:spTree>
    <p:extLst>
      <p:ext uri="{BB962C8B-B14F-4D97-AF65-F5344CB8AC3E}">
        <p14:creationId xmlns:p14="http://schemas.microsoft.com/office/powerpoint/2010/main" val="790249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52196-B1D7-E951-4541-13829D4A4F5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261FA13-08D2-9A77-E1C5-63D6946DE4E2}"/>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A1AF6FD6-93BD-16D2-3A10-95DDF751C2B5}"/>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50585D07-81D5-5266-6FD1-42253EBFFBBB}"/>
              </a:ext>
            </a:extLst>
          </p:cNvPr>
          <p:cNvSpPr txBox="1"/>
          <p:nvPr/>
        </p:nvSpPr>
        <p:spPr>
          <a:xfrm>
            <a:off x="824753" y="1550894"/>
            <a:ext cx="7906871" cy="1754326"/>
          </a:xfrm>
          <a:prstGeom prst="rect">
            <a:avLst/>
          </a:prstGeom>
          <a:noFill/>
        </p:spPr>
        <p:txBody>
          <a:bodyPr wrap="square">
            <a:spAutoFit/>
          </a:bodyPr>
          <a:lstStyle/>
          <a:p>
            <a:r>
              <a:rPr lang="en-US" sz="5400" dirty="0">
                <a:solidFill>
                  <a:schemeClr val="accent5">
                    <a:lumMod val="50000"/>
                  </a:schemeClr>
                </a:solidFill>
                <a:effectLst/>
                <a:latin typeface="Arial" panose="020B0604020202020204" pitchFamily="34" charset="0"/>
                <a:ea typeface="Calibri" panose="020F0502020204030204" pitchFamily="34" charset="0"/>
              </a:rPr>
              <a:t>3. </a:t>
            </a:r>
            <a:r>
              <a:rPr lang="en-US" sz="5400" b="1" dirty="0">
                <a:solidFill>
                  <a:schemeClr val="accent5">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Then We are Free From Our Sins</a:t>
            </a:r>
            <a:r>
              <a:rPr lang="en-US" sz="5400" dirty="0">
                <a:solidFill>
                  <a:schemeClr val="accent5">
                    <a:lumMod val="50000"/>
                  </a:schemeClr>
                </a:solidFill>
                <a:effectLst/>
                <a:latin typeface="Arial" panose="020B0604020202020204" pitchFamily="34" charset="0"/>
                <a:ea typeface="Calibri" panose="020F0502020204030204" pitchFamily="34" charset="0"/>
              </a:rPr>
              <a:t> (v. 17). </a:t>
            </a:r>
            <a:endParaRPr lang="en-US" sz="5400" dirty="0">
              <a:solidFill>
                <a:schemeClr val="accent5">
                  <a:lumMod val="50000"/>
                </a:schemeClr>
              </a:solidFill>
            </a:endParaRPr>
          </a:p>
        </p:txBody>
      </p:sp>
    </p:spTree>
    <p:extLst>
      <p:ext uri="{BB962C8B-B14F-4D97-AF65-F5344CB8AC3E}">
        <p14:creationId xmlns:p14="http://schemas.microsoft.com/office/powerpoint/2010/main" val="2457992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06D1A6-BABE-3E54-8753-5BC0F54383F0}"/>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9F1CC2B-986E-5FD7-D861-AAD6B05AD027}"/>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E1F5BF5A-0068-FAFA-D1D1-8D55BAE164EC}"/>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50F2E59-AE83-B225-E6F4-09D15D30D522}"/>
              </a:ext>
            </a:extLst>
          </p:cNvPr>
          <p:cNvSpPr txBox="1"/>
          <p:nvPr/>
        </p:nvSpPr>
        <p:spPr>
          <a:xfrm>
            <a:off x="887505" y="1497107"/>
            <a:ext cx="7808260" cy="2585323"/>
          </a:xfrm>
          <a:prstGeom prst="rect">
            <a:avLst/>
          </a:prstGeom>
          <a:noFill/>
        </p:spPr>
        <p:txBody>
          <a:bodyPr wrap="square">
            <a:spAutoFit/>
          </a:bodyPr>
          <a:lstStyle/>
          <a:p>
            <a:r>
              <a:rPr lang="en-US" sz="5400" dirty="0">
                <a:solidFill>
                  <a:schemeClr val="accent5">
                    <a:lumMod val="50000"/>
                  </a:schemeClr>
                </a:solidFill>
                <a:effectLst/>
                <a:latin typeface="Arial" panose="020B0604020202020204" pitchFamily="34" charset="0"/>
                <a:ea typeface="Calibri" panose="020F0502020204030204" pitchFamily="34" charset="0"/>
              </a:rPr>
              <a:t>4. </a:t>
            </a:r>
            <a:r>
              <a:rPr lang="en-US" sz="5400" b="1" dirty="0">
                <a:solidFill>
                  <a:schemeClr val="accent5">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Then those who have died in Christ are alive.</a:t>
            </a:r>
            <a:r>
              <a:rPr lang="en-US" sz="5400" dirty="0">
                <a:solidFill>
                  <a:schemeClr val="accent5">
                    <a:lumMod val="50000"/>
                  </a:schemeClr>
                </a:solidFill>
                <a:effectLst/>
                <a:latin typeface="Arial" panose="020B0604020202020204" pitchFamily="34" charset="0"/>
                <a:ea typeface="Calibri" panose="020F0502020204030204" pitchFamily="34" charset="0"/>
              </a:rPr>
              <a:t> (V. 18). </a:t>
            </a:r>
            <a:endParaRPr lang="en-US" sz="5400" dirty="0">
              <a:solidFill>
                <a:schemeClr val="accent5">
                  <a:lumMod val="50000"/>
                </a:schemeClr>
              </a:solidFill>
            </a:endParaRPr>
          </a:p>
        </p:txBody>
      </p:sp>
    </p:spTree>
    <p:extLst>
      <p:ext uri="{BB962C8B-B14F-4D97-AF65-F5344CB8AC3E}">
        <p14:creationId xmlns:p14="http://schemas.microsoft.com/office/powerpoint/2010/main" val="1862922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A74EF-F783-168F-DC73-0F5158BC193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B63ED88-B82C-802B-2955-F840726DE7DC}"/>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B07C592D-50B4-97FB-9B5A-E44F212E0A9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3E57636-5DE6-43CA-7F7F-B37EECBEA797}"/>
              </a:ext>
            </a:extLst>
          </p:cNvPr>
          <p:cNvSpPr txBox="1"/>
          <p:nvPr/>
        </p:nvSpPr>
        <p:spPr>
          <a:xfrm>
            <a:off x="887506" y="1524001"/>
            <a:ext cx="7691718" cy="3416320"/>
          </a:xfrm>
          <a:prstGeom prst="rect">
            <a:avLst/>
          </a:prstGeom>
          <a:noFill/>
        </p:spPr>
        <p:txBody>
          <a:bodyPr wrap="square">
            <a:spAutoFit/>
          </a:bodyPr>
          <a:lstStyle/>
          <a:p>
            <a:r>
              <a:rPr lang="en-US" sz="5400" dirty="0">
                <a:solidFill>
                  <a:schemeClr val="accent5">
                    <a:lumMod val="50000"/>
                  </a:schemeClr>
                </a:solidFill>
                <a:effectLst/>
                <a:latin typeface="Arial" panose="020B0604020202020204" pitchFamily="34" charset="0"/>
                <a:ea typeface="Calibri" panose="020F0502020204030204" pitchFamily="34" charset="0"/>
              </a:rPr>
              <a:t>5. </a:t>
            </a:r>
            <a:r>
              <a:rPr lang="en-US" sz="5400" b="1" dirty="0">
                <a:solidFill>
                  <a:schemeClr val="accent5">
                    <a:lumMod val="50000"/>
                  </a:schemeClr>
                </a:solidFill>
                <a:effectLst/>
                <a:latin typeface="Arial" panose="020B0604020202020204" pitchFamily="34" charset="0"/>
                <a:ea typeface="Times New Roman" panose="02020603050405020304" pitchFamily="18" charset="0"/>
                <a:cs typeface="Times New Roman" panose="02020603050405020304" pitchFamily="18" charset="0"/>
              </a:rPr>
              <a:t>Then we are not of all men the most miserable, we are the most joyful. (V. 19).</a:t>
            </a:r>
            <a:r>
              <a:rPr lang="en-US" sz="5400" dirty="0">
                <a:solidFill>
                  <a:schemeClr val="accent5">
                    <a:lumMod val="50000"/>
                  </a:schemeClr>
                </a:solidFill>
                <a:effectLst/>
                <a:latin typeface="Arial" panose="020B0604020202020204" pitchFamily="34" charset="0"/>
                <a:ea typeface="Calibri" panose="020F0502020204030204" pitchFamily="34" charset="0"/>
              </a:rPr>
              <a:t> </a:t>
            </a:r>
            <a:endParaRPr lang="en-US" sz="5400" dirty="0">
              <a:solidFill>
                <a:schemeClr val="accent5">
                  <a:lumMod val="50000"/>
                </a:schemeClr>
              </a:solidFill>
            </a:endParaRPr>
          </a:p>
        </p:txBody>
      </p:sp>
    </p:spTree>
    <p:extLst>
      <p:ext uri="{BB962C8B-B14F-4D97-AF65-F5344CB8AC3E}">
        <p14:creationId xmlns:p14="http://schemas.microsoft.com/office/powerpoint/2010/main" val="3721198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CBC77C-55B9-57CE-53F5-652926337A5A}"/>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6B22909-FBB1-3345-BA4B-F3E0978EB4D7}"/>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6733037D-75CB-C910-9309-00DC0E1CC74C}"/>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1E1FCD97-94F9-662A-2411-DC9751B08696}"/>
              </a:ext>
            </a:extLst>
          </p:cNvPr>
          <p:cNvSpPr txBox="1"/>
          <p:nvPr/>
        </p:nvSpPr>
        <p:spPr>
          <a:xfrm>
            <a:off x="412377" y="842682"/>
            <a:ext cx="8543364" cy="2185214"/>
          </a:xfrm>
          <a:prstGeom prst="rect">
            <a:avLst/>
          </a:prstGeom>
          <a:noFill/>
        </p:spPr>
        <p:txBody>
          <a:bodyPr wrap="square">
            <a:spAutoFit/>
          </a:bodyPr>
          <a:lstStyle/>
          <a:p>
            <a:r>
              <a:rPr lang="en-US" sz="3200" b="1" dirty="0">
                <a:solidFill>
                  <a:srgbClr val="0070C0"/>
                </a:solidFill>
              </a:rPr>
              <a:t>John 5:28 </a:t>
            </a:r>
            <a:r>
              <a:rPr lang="en-US" sz="2600" dirty="0"/>
              <a:t>"Do not marvel at this; for the hour is coming in which all who are in the graves will hear His voice</a:t>
            </a:r>
          </a:p>
          <a:p>
            <a:r>
              <a:rPr lang="en-US" sz="2600" dirty="0"/>
              <a:t> 29 "and come forth--those who have done good, to the resurrection of life, and those who have done evil, to the resurrection of condemnation.</a:t>
            </a:r>
          </a:p>
        </p:txBody>
      </p:sp>
      <p:sp>
        <p:nvSpPr>
          <p:cNvPr id="7" name="TextBox 6">
            <a:extLst>
              <a:ext uri="{FF2B5EF4-FFF2-40B4-BE49-F238E27FC236}">
                <a16:creationId xmlns:a16="http://schemas.microsoft.com/office/drawing/2014/main" id="{AA4276D3-C208-FD56-B88E-CC91A1D7689F}"/>
              </a:ext>
            </a:extLst>
          </p:cNvPr>
          <p:cNvSpPr txBox="1"/>
          <p:nvPr/>
        </p:nvSpPr>
        <p:spPr>
          <a:xfrm>
            <a:off x="457199" y="3532094"/>
            <a:ext cx="8399929" cy="2585323"/>
          </a:xfrm>
          <a:prstGeom prst="rect">
            <a:avLst/>
          </a:prstGeom>
          <a:noFill/>
        </p:spPr>
        <p:txBody>
          <a:bodyPr wrap="square">
            <a:spAutoFit/>
          </a:bodyPr>
          <a:lstStyle/>
          <a:p>
            <a:r>
              <a:rPr lang="en-US" sz="3200" b="1" dirty="0">
                <a:solidFill>
                  <a:srgbClr val="0070C0"/>
                </a:solidFill>
              </a:rPr>
              <a:t>1Thess, 4:16 </a:t>
            </a:r>
            <a:r>
              <a:rPr lang="en-US" sz="2600" dirty="0"/>
              <a:t>For the Lord Himself will descend from heaven with a shout, with the voice of an archangel, and with the trumpet of God. And the dead in Christ will rise first.</a:t>
            </a:r>
          </a:p>
          <a:p>
            <a:r>
              <a:rPr lang="en-US" sz="2600" dirty="0"/>
              <a:t> 17 Then we who are alive and remain shall be caught up together with them in the clouds to meet the Lord in the air. And thus we shall always be with the Lord.</a:t>
            </a:r>
          </a:p>
        </p:txBody>
      </p:sp>
    </p:spTree>
    <p:extLst>
      <p:ext uri="{BB962C8B-B14F-4D97-AF65-F5344CB8AC3E}">
        <p14:creationId xmlns:p14="http://schemas.microsoft.com/office/powerpoint/2010/main" val="963936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upa Gris Y Anteojos En La Parte Superior Del Libro Abierto · Fotos de ...">
            <a:extLst>
              <a:ext uri="{FF2B5EF4-FFF2-40B4-BE49-F238E27FC236}">
                <a16:creationId xmlns:a16="http://schemas.microsoft.com/office/drawing/2014/main" id="{CB990F26-8F0A-168E-B38C-D751CA3643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885" y="230805"/>
            <a:ext cx="8181415" cy="545427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1CAE411-EAB4-FCA7-A1D4-D00A20B00E48}"/>
              </a:ext>
            </a:extLst>
          </p:cNvPr>
          <p:cNvSpPr txBox="1"/>
          <p:nvPr/>
        </p:nvSpPr>
        <p:spPr>
          <a:xfrm>
            <a:off x="233082" y="5818096"/>
            <a:ext cx="8910918" cy="101566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Acts 17:11 These were more fair-minded than those in Thessalonica, in that they received the word with all readiness, and searched the Scriptures daily to find out whether these things were so.</a:t>
            </a:r>
          </a:p>
        </p:txBody>
      </p:sp>
    </p:spTree>
    <p:extLst>
      <p:ext uri="{BB962C8B-B14F-4D97-AF65-F5344CB8AC3E}">
        <p14:creationId xmlns:p14="http://schemas.microsoft.com/office/powerpoint/2010/main" val="393749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3168805-B607-977E-4699-03152F53040C}"/>
            </a:ext>
          </a:extLst>
        </p:cNvPr>
        <p:cNvGrpSpPr/>
        <p:nvPr/>
      </p:nvGrpSpPr>
      <p:grpSpPr>
        <a:xfrm>
          <a:off x="0" y="0"/>
          <a:ext cx="0" cy="0"/>
          <a:chOff x="0" y="0"/>
          <a:chExt cx="0" cy="0"/>
        </a:xfrm>
      </p:grpSpPr>
      <p:pic>
        <p:nvPicPr>
          <p:cNvPr id="5122" name="Picture 2" descr="Bible Wallpapers - Wallpaper Cave">
            <a:extLst>
              <a:ext uri="{FF2B5EF4-FFF2-40B4-BE49-F238E27FC236}">
                <a16:creationId xmlns:a16="http://schemas.microsoft.com/office/drawing/2014/main" id="{DD8A1295-7985-31AE-ECDB-52B179D5CC0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27"/>
          <a:stretch/>
        </p:blipFill>
        <p:spPr bwMode="auto">
          <a:xfrm>
            <a:off x="1828800" y="2607173"/>
            <a:ext cx="5715000" cy="425082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5BF7FF8-68B1-4C45-6AD5-65D184E9E4D5}"/>
              </a:ext>
            </a:extLst>
          </p:cNvPr>
          <p:cNvSpPr txBox="1"/>
          <p:nvPr/>
        </p:nvSpPr>
        <p:spPr>
          <a:xfrm>
            <a:off x="0" y="618565"/>
            <a:ext cx="9144000" cy="1661993"/>
          </a:xfrm>
          <a:prstGeom prst="rect">
            <a:avLst/>
          </a:prstGeom>
          <a:noFill/>
        </p:spPr>
        <p:txBody>
          <a:bodyPr wrap="square">
            <a:spAutoFit/>
          </a:bodyPr>
          <a:lstStyle/>
          <a:p>
            <a:pPr algn="ctr"/>
            <a:r>
              <a:rPr lang="en-US" sz="5400" dirty="0">
                <a:solidFill>
                  <a:schemeClr val="bg1"/>
                </a:solidFill>
              </a:rPr>
              <a:t>And if Christ is not risen…</a:t>
            </a:r>
          </a:p>
          <a:p>
            <a:pPr algn="ctr"/>
            <a:r>
              <a:rPr lang="en-US" sz="4800" dirty="0">
                <a:solidFill>
                  <a:schemeClr val="bg1"/>
                </a:solidFill>
              </a:rPr>
              <a:t>1Corinthians 15:14</a:t>
            </a:r>
          </a:p>
        </p:txBody>
      </p:sp>
      <p:sp>
        <p:nvSpPr>
          <p:cNvPr id="2" name="TextBox 1">
            <a:extLst>
              <a:ext uri="{FF2B5EF4-FFF2-40B4-BE49-F238E27FC236}">
                <a16:creationId xmlns:a16="http://schemas.microsoft.com/office/drawing/2014/main" id="{BBF04531-1667-08AA-E637-003E779A6B7A}"/>
              </a:ext>
            </a:extLst>
          </p:cNvPr>
          <p:cNvSpPr txBox="1"/>
          <p:nvPr/>
        </p:nvSpPr>
        <p:spPr>
          <a:xfrm>
            <a:off x="412376" y="2904565"/>
            <a:ext cx="8373036" cy="1200329"/>
          </a:xfrm>
          <a:prstGeom prst="rect">
            <a:avLst/>
          </a:prstGeom>
          <a:noFill/>
        </p:spPr>
        <p:txBody>
          <a:bodyPr wrap="square" rtlCol="0">
            <a:spAutoFit/>
          </a:bodyPr>
          <a:lstStyle/>
          <a:p>
            <a:pPr algn="ctr"/>
            <a:r>
              <a:rPr lang="en-US" sz="3600" dirty="0">
                <a:solidFill>
                  <a:schemeClr val="bg1"/>
                </a:solidFill>
              </a:rPr>
              <a:t>And if Christ is not risen, then our preaching is empty and your faith is also empty.</a:t>
            </a:r>
          </a:p>
        </p:txBody>
      </p:sp>
    </p:spTree>
    <p:extLst>
      <p:ext uri="{BB962C8B-B14F-4D97-AF65-F5344CB8AC3E}">
        <p14:creationId xmlns:p14="http://schemas.microsoft.com/office/powerpoint/2010/main" val="576131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234E8B-E182-F36C-27A9-FE3D5341AF0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51952F7-576C-60AB-686C-21A6F0006B39}"/>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6CBBC297-C0B5-BDF2-C729-5F2DA953A5F6}"/>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4E748BAB-6168-DFE7-0F76-A7E8FCE3B21E}"/>
              </a:ext>
            </a:extLst>
          </p:cNvPr>
          <p:cNvSpPr txBox="1"/>
          <p:nvPr/>
        </p:nvSpPr>
        <p:spPr>
          <a:xfrm>
            <a:off x="654424" y="829864"/>
            <a:ext cx="7799294" cy="5262979"/>
          </a:xfrm>
          <a:prstGeom prst="rect">
            <a:avLst/>
          </a:prstGeom>
          <a:noFill/>
        </p:spPr>
        <p:txBody>
          <a:bodyPr wrap="square">
            <a:spAutoFit/>
          </a:bodyPr>
          <a:lstStyle/>
          <a:p>
            <a:r>
              <a:rPr lang="en-US" sz="2400" dirty="0"/>
              <a:t>1Co 15:12 Now if Christ is preached that He has been raised from the dead, how do some among you say that there is no resurrection of the dead?</a:t>
            </a:r>
          </a:p>
          <a:p>
            <a:r>
              <a:rPr lang="en-US" sz="2400" dirty="0"/>
              <a:t> 13 But if there is no resurrection of the dead, then Christ is not risen.</a:t>
            </a:r>
          </a:p>
          <a:p>
            <a:r>
              <a:rPr lang="en-US" sz="2400" dirty="0"/>
              <a:t> 14 And if Christ is not risen, then our preaching is empty and your faith is also empty.</a:t>
            </a:r>
          </a:p>
          <a:p>
            <a:r>
              <a:rPr lang="en-US" sz="2400" dirty="0"/>
              <a:t> 15 Yes, and we are found false witnesses of God, because we have testified of God that He raised up Christ, whom He did not raise up--if in fact the dead do not rise.</a:t>
            </a:r>
          </a:p>
          <a:p>
            <a:r>
              <a:rPr lang="en-US" sz="2400" dirty="0"/>
              <a:t> 16 For if the dead do not rise, then Christ is not risen.</a:t>
            </a:r>
          </a:p>
          <a:p>
            <a:r>
              <a:rPr lang="en-US" sz="2400" dirty="0"/>
              <a:t> 17 And if Christ is not risen, your faith is futile; you are still in your sins!</a:t>
            </a:r>
          </a:p>
          <a:p>
            <a:r>
              <a:rPr lang="en-US" sz="2400" dirty="0"/>
              <a:t> </a:t>
            </a:r>
          </a:p>
        </p:txBody>
      </p:sp>
    </p:spTree>
    <p:extLst>
      <p:ext uri="{BB962C8B-B14F-4D97-AF65-F5344CB8AC3E}">
        <p14:creationId xmlns:p14="http://schemas.microsoft.com/office/powerpoint/2010/main" val="3997099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F93774-09F4-0512-5977-31CFA9174CA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D1B9F6E-C6FB-18CB-79D4-CB36EA90DB7A}"/>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1C2BFB95-2961-4F5C-59EF-1DDCDFF7C9BB}"/>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E44CAE88-E8FF-2901-B9D2-914C3E39B97E}"/>
              </a:ext>
            </a:extLst>
          </p:cNvPr>
          <p:cNvSpPr txBox="1"/>
          <p:nvPr/>
        </p:nvSpPr>
        <p:spPr>
          <a:xfrm>
            <a:off x="448235" y="941294"/>
            <a:ext cx="8229600" cy="5834647"/>
          </a:xfrm>
          <a:prstGeom prst="rect">
            <a:avLst/>
          </a:prstGeom>
          <a:noFill/>
        </p:spPr>
        <p:txBody>
          <a:bodyPr wrap="square">
            <a:spAutoFit/>
          </a:bodyPr>
          <a:lstStyle/>
          <a:p>
            <a:r>
              <a:rPr lang="en-US" sz="2400" dirty="0"/>
              <a:t>18 Then also those who have fallen asleep in Christ have perished.</a:t>
            </a:r>
          </a:p>
          <a:p>
            <a:r>
              <a:rPr lang="en-US" sz="2400" dirty="0"/>
              <a:t> 19 If in this life only we have hope in Christ, we are of all men the most pitiable.</a:t>
            </a:r>
          </a:p>
          <a:p>
            <a:r>
              <a:rPr lang="en-US" sz="2400" dirty="0"/>
              <a:t> 20 But now Christ is risen from the dead, and has become the </a:t>
            </a:r>
            <a:r>
              <a:rPr lang="en-US" sz="2400" dirty="0" err="1"/>
              <a:t>firstfruits</a:t>
            </a:r>
            <a:r>
              <a:rPr lang="en-US" sz="2400" dirty="0"/>
              <a:t> of those who have fallen asleep.</a:t>
            </a:r>
          </a:p>
          <a:p>
            <a:r>
              <a:rPr lang="en-US" sz="2400" dirty="0"/>
              <a:t> 21 For since by man came death, by Man also came the resurrection of the dead.</a:t>
            </a:r>
          </a:p>
          <a:p>
            <a:r>
              <a:rPr lang="en-US" sz="2400" dirty="0"/>
              <a:t> 22 For as in Adam all die, even so in Christ all shall be made alive.</a:t>
            </a:r>
          </a:p>
          <a:p>
            <a:r>
              <a:rPr lang="en-US" sz="2400" dirty="0"/>
              <a:t> 23 But each one in his own order: Christ the </a:t>
            </a:r>
            <a:r>
              <a:rPr lang="en-US" sz="2400" dirty="0" err="1"/>
              <a:t>firstfruits</a:t>
            </a:r>
            <a:r>
              <a:rPr lang="en-US" sz="2400" dirty="0"/>
              <a:t>, afterward those who are Christ's at His coming.</a:t>
            </a:r>
          </a:p>
          <a:p>
            <a:r>
              <a:rPr lang="en-US" sz="2400" dirty="0"/>
              <a:t> 24 Then comes the end, when He delivers the kingdom to God the Father, when He puts an end to all rule and all authority and power.</a:t>
            </a:r>
          </a:p>
        </p:txBody>
      </p:sp>
    </p:spTree>
    <p:extLst>
      <p:ext uri="{BB962C8B-B14F-4D97-AF65-F5344CB8AC3E}">
        <p14:creationId xmlns:p14="http://schemas.microsoft.com/office/powerpoint/2010/main" val="48546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FD543D-5F38-BC77-B1C0-94E95ABADDC6}"/>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1A825609-4468-39C1-C55A-5A6D68D489CA}"/>
              </a:ext>
            </a:extLst>
          </p:cNvPr>
          <p:cNvSpPr txBox="1"/>
          <p:nvPr/>
        </p:nvSpPr>
        <p:spPr>
          <a:xfrm>
            <a:off x="484095" y="1039906"/>
            <a:ext cx="8570258" cy="5019323"/>
          </a:xfrm>
          <a:prstGeom prst="rect">
            <a:avLst/>
          </a:prstGeom>
          <a:noFill/>
        </p:spPr>
        <p:txBody>
          <a:bodyPr wrap="square">
            <a:spAutoFit/>
          </a:bodyPr>
          <a:lstStyle/>
          <a:p>
            <a:pPr marL="0" marR="0" algn="ctr">
              <a:spcBef>
                <a:spcPts val="1800"/>
              </a:spcBef>
              <a:spcAft>
                <a:spcPts val="1000"/>
              </a:spcAft>
              <a:buNone/>
            </a:pPr>
            <a:r>
              <a:rPr lang="en-US" sz="3600" b="1" dirty="0">
                <a:effectLst/>
                <a:latin typeface="Arial" panose="020B0604020202020204" pitchFamily="34" charset="0"/>
                <a:ea typeface="Calibri" panose="020F0502020204030204" pitchFamily="34" charset="0"/>
                <a:cs typeface="Times New Roman" panose="02020603050405020304" pitchFamily="18" charset="0"/>
              </a:rPr>
              <a:t>The Significance Of Christ’s Resurrection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900"/>
              </a:spcBef>
              <a:spcAft>
                <a:spcPts val="1000"/>
              </a:spcAft>
              <a:buNone/>
            </a:pPr>
            <a:r>
              <a:rPr lang="en-US" sz="2800" dirty="0">
                <a:effectLst/>
                <a:latin typeface="Arial" panose="020B0604020202020204" pitchFamily="34" charset="0"/>
                <a:ea typeface="Calibri" panose="020F0502020204030204" pitchFamily="34" charset="0"/>
                <a:cs typeface="Times New Roman" panose="02020603050405020304" pitchFamily="18" charset="0"/>
              </a:rPr>
              <a:t>Paul reasons on this great truth from two different standpoints—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buFont typeface="+mj-lt"/>
              <a:buAutoNum type="arabicPeriod"/>
            </a:pPr>
            <a:r>
              <a:rPr lang="en-US" sz="2800" b="1" u="sng" dirty="0">
                <a:solidFill>
                  <a:srgbClr val="365F91"/>
                </a:solidFill>
                <a:effectLst/>
                <a:latin typeface="Arial" panose="020B0604020202020204" pitchFamily="34" charset="0"/>
                <a:ea typeface="Times New Roman" panose="02020603050405020304" pitchFamily="18" charset="0"/>
                <a:cs typeface="Times New Roman" panose="02020603050405020304" pitchFamily="18" charset="0"/>
              </a:rPr>
              <a:t>The negative</a:t>
            </a:r>
            <a:r>
              <a:rPr lang="en-US" sz="2800" cap="small" dirty="0">
                <a:effectLst/>
                <a:latin typeface="Arial" panose="020B0604020202020204" pitchFamily="34" charset="0"/>
                <a:ea typeface="Calibri" panose="020F0502020204030204" pitchFamily="34" charset="0"/>
                <a:cs typeface="Times New Roman" panose="02020603050405020304" pitchFamily="18" charset="0"/>
              </a:rPr>
              <a:t>.</a:t>
            </a:r>
            <a:r>
              <a:rPr lang="en-US" sz="2800" dirty="0">
                <a:effectLst/>
                <a:latin typeface="Arial" panose="020B0604020202020204" pitchFamily="34" charset="0"/>
                <a:ea typeface="Calibri" panose="020F0502020204030204" pitchFamily="34" charset="0"/>
                <a:cs typeface="Times New Roman" panose="02020603050405020304" pitchFamily="18" charset="0"/>
              </a:rPr>
              <a:t> “If Christ be </a:t>
            </a:r>
            <a:r>
              <a:rPr lang="en-US" sz="2800" i="1" dirty="0">
                <a:effectLst/>
                <a:latin typeface="Arial" panose="020B0604020202020204" pitchFamily="34" charset="0"/>
                <a:ea typeface="Calibri" panose="020F0502020204030204" pitchFamily="34" charset="0"/>
                <a:cs typeface="Times New Roman" panose="02020603050405020304" pitchFamily="18" charset="0"/>
              </a:rPr>
              <a:t>not</a:t>
            </a:r>
            <a:r>
              <a:rPr lang="en-US" sz="2800" dirty="0">
                <a:effectLst/>
                <a:latin typeface="Arial" panose="020B0604020202020204" pitchFamily="34" charset="0"/>
                <a:ea typeface="Calibri" panose="020F0502020204030204" pitchFamily="34" charset="0"/>
                <a:cs typeface="Times New Roman" panose="02020603050405020304" pitchFamily="18" charset="0"/>
              </a:rPr>
              <a:t> risen”—then what?</a:t>
            </a:r>
          </a:p>
          <a:p>
            <a:pPr marL="342900" marR="0" lvl="0" indent="-342900">
              <a:buFont typeface="+mj-lt"/>
              <a:buAutoNum type="arabicPeriod"/>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buFont typeface="+mj-lt"/>
              <a:buAutoNum type="arabicPeriod"/>
            </a:pPr>
            <a:r>
              <a:rPr lang="en-US" sz="2800" b="1" u="sng" dirty="0">
                <a:solidFill>
                  <a:srgbClr val="365F91"/>
                </a:solidFill>
                <a:effectLst/>
                <a:latin typeface="Arial" panose="020B0604020202020204" pitchFamily="34" charset="0"/>
                <a:ea typeface="Times New Roman" panose="02020603050405020304" pitchFamily="18" charset="0"/>
                <a:cs typeface="Times New Roman" panose="02020603050405020304" pitchFamily="18" charset="0"/>
              </a:rPr>
              <a:t>The positive</a:t>
            </a:r>
            <a:r>
              <a:rPr lang="en-US" sz="2800" cap="small" dirty="0">
                <a:effectLst/>
                <a:latin typeface="Arial" panose="020B0604020202020204" pitchFamily="34" charset="0"/>
                <a:ea typeface="Calibri" panose="020F0502020204030204" pitchFamily="34" charset="0"/>
                <a:cs typeface="Times New Roman" panose="02020603050405020304" pitchFamily="18" charset="0"/>
              </a:rPr>
              <a:t>.</a:t>
            </a:r>
            <a:r>
              <a:rPr lang="en-US" sz="2800" dirty="0">
                <a:effectLst/>
                <a:latin typeface="Arial" panose="020B0604020202020204" pitchFamily="34" charset="0"/>
                <a:ea typeface="Calibri" panose="020F0502020204030204" pitchFamily="34" charset="0"/>
                <a:cs typeface="Times New Roman" panose="02020603050405020304" pitchFamily="18" charset="0"/>
              </a:rPr>
              <a:t> “But now </a:t>
            </a:r>
            <a:r>
              <a:rPr lang="en-US" sz="2800" i="1" dirty="0">
                <a:effectLst/>
                <a:latin typeface="Arial" panose="020B0604020202020204" pitchFamily="34" charset="0"/>
                <a:ea typeface="Calibri" panose="020F0502020204030204" pitchFamily="34" charset="0"/>
                <a:cs typeface="Times New Roman" panose="02020603050405020304" pitchFamily="18" charset="0"/>
              </a:rPr>
              <a:t>is Christ risen</a:t>
            </a:r>
            <a:r>
              <a:rPr lang="en-US" sz="2800" dirty="0">
                <a:effectLst/>
                <a:latin typeface="Arial" panose="020B0604020202020204" pitchFamily="34" charset="0"/>
                <a:ea typeface="Calibri" panose="020F0502020204030204" pitchFamily="34" charset="0"/>
                <a:cs typeface="Times New Roman" panose="02020603050405020304" pitchFamily="18" charset="0"/>
              </a:rPr>
              <a:t>,”—then what? As if one should say: “If the sun should not rise again, then what would happen?” But now the sun is risen and becomes self-evident.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303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294EA-F6B1-AEA4-5F44-7BA8E4B4494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37675B1-EC9A-9AB4-564D-88A26B8064E5}"/>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A063E6FE-DA7D-FE7E-850E-E0004475E437}"/>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2B6A8A50-A460-A99D-768A-524D8EA7DEB0}"/>
              </a:ext>
            </a:extLst>
          </p:cNvPr>
          <p:cNvSpPr txBox="1"/>
          <p:nvPr/>
        </p:nvSpPr>
        <p:spPr>
          <a:xfrm>
            <a:off x="1550898" y="2823882"/>
            <a:ext cx="8480610" cy="1754326"/>
          </a:xfrm>
          <a:prstGeom prst="rect">
            <a:avLst/>
          </a:prstGeom>
          <a:noFill/>
        </p:spPr>
        <p:txBody>
          <a:bodyPr wrap="square">
            <a:spAutoFit/>
          </a:bodyPr>
          <a:lstStyle/>
          <a:p>
            <a:pPr>
              <a:buNone/>
            </a:pPr>
            <a:r>
              <a:rPr lang="en-US" sz="5400" b="1" dirty="0">
                <a:solidFill>
                  <a:srgbClr val="365F91"/>
                </a:solidFill>
                <a:effectLst/>
                <a:latin typeface="Arial" panose="020B0604020202020204" pitchFamily="34" charset="0"/>
                <a:ea typeface="Times New Roman" panose="02020603050405020304" pitchFamily="18" charset="0"/>
                <a:cs typeface="Times New Roman" panose="02020603050405020304" pitchFamily="18" charset="0"/>
              </a:rPr>
              <a:t>Then Christ’s own testimony was A lie</a:t>
            </a:r>
            <a:r>
              <a:rPr lang="en-US" sz="5400" cap="small" dirty="0">
                <a:effectLst/>
                <a:latin typeface="Arial" panose="020B0604020202020204" pitchFamily="34" charset="0"/>
                <a:ea typeface="Calibri" panose="020F0502020204030204" pitchFamily="34" charset="0"/>
              </a:rPr>
              <a:t>.</a:t>
            </a:r>
            <a:r>
              <a:rPr lang="en-US" sz="5400" dirty="0">
                <a:effectLst/>
                <a:latin typeface="Arial" panose="020B0604020202020204" pitchFamily="34" charset="0"/>
                <a:ea typeface="Calibri" panose="020F0502020204030204" pitchFamily="34" charset="0"/>
              </a:rPr>
              <a:t> </a:t>
            </a:r>
            <a:endParaRPr lang="en-US" sz="5400" dirty="0"/>
          </a:p>
        </p:txBody>
      </p:sp>
      <p:sp>
        <p:nvSpPr>
          <p:cNvPr id="7" name="TextBox 6">
            <a:extLst>
              <a:ext uri="{FF2B5EF4-FFF2-40B4-BE49-F238E27FC236}">
                <a16:creationId xmlns:a16="http://schemas.microsoft.com/office/drawing/2014/main" id="{19D85BA5-BD06-7063-C239-441216947344}"/>
              </a:ext>
            </a:extLst>
          </p:cNvPr>
          <p:cNvSpPr txBox="1"/>
          <p:nvPr/>
        </p:nvSpPr>
        <p:spPr>
          <a:xfrm>
            <a:off x="0" y="1823427"/>
            <a:ext cx="9144000" cy="769441"/>
          </a:xfrm>
          <a:prstGeom prst="rect">
            <a:avLst/>
          </a:prstGeom>
          <a:noFill/>
        </p:spPr>
        <p:txBody>
          <a:bodyPr wrap="square">
            <a:spAutoFit/>
          </a:bodyPr>
          <a:lstStyle/>
          <a:p>
            <a:pPr marL="0" marR="0" algn="ctr">
              <a:spcAft>
                <a:spcPts val="1000"/>
              </a:spcAft>
              <a:buNone/>
            </a:pPr>
            <a:r>
              <a:rPr lang="en-US" sz="4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If Christ is not risen -</a:t>
            </a:r>
          </a:p>
        </p:txBody>
      </p:sp>
      <p:sp>
        <p:nvSpPr>
          <p:cNvPr id="8" name="TextBox 7">
            <a:extLst>
              <a:ext uri="{FF2B5EF4-FFF2-40B4-BE49-F238E27FC236}">
                <a16:creationId xmlns:a16="http://schemas.microsoft.com/office/drawing/2014/main" id="{979A2359-C16E-1E0F-6669-867C4BB05BDE}"/>
              </a:ext>
            </a:extLst>
          </p:cNvPr>
          <p:cNvSpPr txBox="1"/>
          <p:nvPr/>
        </p:nvSpPr>
        <p:spPr>
          <a:xfrm>
            <a:off x="573741" y="2859743"/>
            <a:ext cx="977153" cy="923330"/>
          </a:xfrm>
          <a:prstGeom prst="rect">
            <a:avLst/>
          </a:prstGeom>
          <a:noFill/>
        </p:spPr>
        <p:txBody>
          <a:bodyPr wrap="square" rtlCol="0">
            <a:spAutoFit/>
          </a:bodyPr>
          <a:lstStyle/>
          <a:p>
            <a:r>
              <a:rPr lang="en-US" sz="5400" dirty="0">
                <a:effectLst/>
                <a:latin typeface="Franklin Gothic Demi Cond" panose="020B0706030402020204" pitchFamily="34" charset="0"/>
                <a:ea typeface="Calibri" panose="020F0502020204030204" pitchFamily="34" charset="0"/>
              </a:rPr>
              <a:t>1.</a:t>
            </a:r>
            <a:endParaRPr lang="en-US" sz="5400" dirty="0">
              <a:latin typeface="Franklin Gothic Demi Cond" panose="020B0706030402020204" pitchFamily="34" charset="0"/>
            </a:endParaRPr>
          </a:p>
        </p:txBody>
      </p:sp>
    </p:spTree>
    <p:extLst>
      <p:ext uri="{BB962C8B-B14F-4D97-AF65-F5344CB8AC3E}">
        <p14:creationId xmlns:p14="http://schemas.microsoft.com/office/powerpoint/2010/main" val="2915430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D0EFE4-001E-991D-2BF4-E2E8DF5AD86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E3B19B8-5B13-F27D-FB8E-E93625D6D078}"/>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C8D6C83F-E45B-C028-DC2B-E97A849D33F9}"/>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4BFAA8E6-B1D2-C8F2-3789-1A7344B447BD}"/>
              </a:ext>
            </a:extLst>
          </p:cNvPr>
          <p:cNvSpPr txBox="1"/>
          <p:nvPr/>
        </p:nvSpPr>
        <p:spPr>
          <a:xfrm>
            <a:off x="1577788" y="2818854"/>
            <a:ext cx="7064188" cy="2585323"/>
          </a:xfrm>
          <a:prstGeom prst="rect">
            <a:avLst/>
          </a:prstGeom>
          <a:noFill/>
        </p:spPr>
        <p:txBody>
          <a:bodyPr wrap="square">
            <a:spAutoFit/>
          </a:bodyPr>
          <a:lstStyle/>
          <a:p>
            <a:pPr>
              <a:buNone/>
            </a:pPr>
            <a:r>
              <a:rPr lang="en-US" sz="5400" b="1" dirty="0">
                <a:solidFill>
                  <a:srgbClr val="365F91"/>
                </a:solidFill>
                <a:effectLst/>
                <a:latin typeface="Arial" panose="020B0604020202020204" pitchFamily="34" charset="0"/>
                <a:ea typeface="Times New Roman" panose="02020603050405020304" pitchFamily="18" charset="0"/>
                <a:cs typeface="Times New Roman" panose="02020603050405020304" pitchFamily="18" charset="0"/>
              </a:rPr>
              <a:t>Then his disciples were completely deceived</a:t>
            </a:r>
            <a:r>
              <a:rPr lang="en-US" sz="5400" cap="small" dirty="0">
                <a:effectLst/>
                <a:latin typeface="Arial" panose="020B0604020202020204" pitchFamily="34" charset="0"/>
                <a:ea typeface="Calibri" panose="020F0502020204030204" pitchFamily="34" charset="0"/>
              </a:rPr>
              <a:t>.</a:t>
            </a:r>
            <a:r>
              <a:rPr lang="en-US" sz="5400" dirty="0">
                <a:effectLst/>
                <a:latin typeface="Arial" panose="020B0604020202020204" pitchFamily="34" charset="0"/>
                <a:ea typeface="Calibri" panose="020F0502020204030204" pitchFamily="34" charset="0"/>
              </a:rPr>
              <a:t> </a:t>
            </a:r>
            <a:endParaRPr lang="en-US" sz="5400" dirty="0"/>
          </a:p>
        </p:txBody>
      </p:sp>
      <p:sp>
        <p:nvSpPr>
          <p:cNvPr id="6" name="TextBox 5">
            <a:extLst>
              <a:ext uri="{FF2B5EF4-FFF2-40B4-BE49-F238E27FC236}">
                <a16:creationId xmlns:a16="http://schemas.microsoft.com/office/drawing/2014/main" id="{4E6C85D6-B35A-44CA-D2C7-1CBFB11FA5F0}"/>
              </a:ext>
            </a:extLst>
          </p:cNvPr>
          <p:cNvSpPr txBox="1"/>
          <p:nvPr/>
        </p:nvSpPr>
        <p:spPr>
          <a:xfrm>
            <a:off x="0" y="1823427"/>
            <a:ext cx="9144000" cy="769441"/>
          </a:xfrm>
          <a:prstGeom prst="rect">
            <a:avLst/>
          </a:prstGeom>
          <a:noFill/>
        </p:spPr>
        <p:txBody>
          <a:bodyPr wrap="square">
            <a:spAutoFit/>
          </a:bodyPr>
          <a:lstStyle/>
          <a:p>
            <a:pPr marL="0" marR="0" algn="ctr">
              <a:spcAft>
                <a:spcPts val="1000"/>
              </a:spcAft>
              <a:buNone/>
            </a:pPr>
            <a:r>
              <a:rPr lang="en-US" sz="4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If Christ is not risen -</a:t>
            </a:r>
          </a:p>
        </p:txBody>
      </p:sp>
      <p:sp>
        <p:nvSpPr>
          <p:cNvPr id="7" name="TextBox 6">
            <a:extLst>
              <a:ext uri="{FF2B5EF4-FFF2-40B4-BE49-F238E27FC236}">
                <a16:creationId xmlns:a16="http://schemas.microsoft.com/office/drawing/2014/main" id="{45CBCFE3-9ADD-AAF8-6268-58BF83AA1DE1}"/>
              </a:ext>
            </a:extLst>
          </p:cNvPr>
          <p:cNvSpPr txBox="1"/>
          <p:nvPr/>
        </p:nvSpPr>
        <p:spPr>
          <a:xfrm>
            <a:off x="573741" y="2859743"/>
            <a:ext cx="977153" cy="923330"/>
          </a:xfrm>
          <a:prstGeom prst="rect">
            <a:avLst/>
          </a:prstGeom>
          <a:noFill/>
        </p:spPr>
        <p:txBody>
          <a:bodyPr wrap="square" rtlCol="0">
            <a:spAutoFit/>
          </a:bodyPr>
          <a:lstStyle/>
          <a:p>
            <a:r>
              <a:rPr lang="en-US" sz="5400" dirty="0">
                <a:effectLst/>
                <a:latin typeface="Franklin Gothic Demi Cond" panose="020B0706030402020204" pitchFamily="34" charset="0"/>
                <a:ea typeface="Calibri" panose="020F0502020204030204" pitchFamily="34" charset="0"/>
              </a:rPr>
              <a:t>2.</a:t>
            </a:r>
            <a:endParaRPr lang="en-US" sz="5400" dirty="0">
              <a:latin typeface="Franklin Gothic Demi Cond" panose="020B0706030402020204" pitchFamily="34" charset="0"/>
            </a:endParaRPr>
          </a:p>
        </p:txBody>
      </p:sp>
    </p:spTree>
    <p:extLst>
      <p:ext uri="{BB962C8B-B14F-4D97-AF65-F5344CB8AC3E}">
        <p14:creationId xmlns:p14="http://schemas.microsoft.com/office/powerpoint/2010/main" val="1106711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70B87-3A1B-4DB4-7CAD-508C03715EE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1181997-ECB9-51E6-4932-AD2C85E76384}"/>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007AD05D-4484-F6BE-BF96-603752E787C6}"/>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5B0E8601-06D9-ECF1-8760-22C83129FF92}"/>
              </a:ext>
            </a:extLst>
          </p:cNvPr>
          <p:cNvSpPr txBox="1"/>
          <p:nvPr/>
        </p:nvSpPr>
        <p:spPr>
          <a:xfrm>
            <a:off x="1694329" y="2807497"/>
            <a:ext cx="6633883" cy="1942135"/>
          </a:xfrm>
          <a:prstGeom prst="rect">
            <a:avLst/>
          </a:prstGeom>
          <a:noFill/>
        </p:spPr>
        <p:txBody>
          <a:bodyPr wrap="square">
            <a:spAutoFit/>
          </a:bodyPr>
          <a:lstStyle/>
          <a:p>
            <a:pPr marL="0" marR="0">
              <a:lnSpc>
                <a:spcPct val="115000"/>
              </a:lnSpc>
              <a:spcAft>
                <a:spcPts val="1000"/>
              </a:spcAft>
              <a:buNone/>
            </a:pPr>
            <a:r>
              <a:rPr lang="en-US" sz="5400" b="1" dirty="0">
                <a:solidFill>
                  <a:srgbClr val="365F91"/>
                </a:solidFill>
                <a:effectLst/>
                <a:latin typeface="Arial" panose="020B0604020202020204" pitchFamily="34" charset="0"/>
                <a:ea typeface="Times New Roman" panose="02020603050405020304" pitchFamily="18" charset="0"/>
                <a:cs typeface="Times New Roman" panose="02020603050405020304" pitchFamily="18" charset="0"/>
              </a:rPr>
              <a:t>Then His Church is a fraud.</a:t>
            </a:r>
            <a:r>
              <a:rPr lang="en-US" sz="5400" dirty="0">
                <a:effectLst/>
                <a:latin typeface="Arial" panose="020B0604020202020204" pitchFamily="34" charset="0"/>
                <a:ea typeface="Calibri" panose="020F0502020204030204" pitchFamily="34" charset="0"/>
              </a:rPr>
              <a:t> </a:t>
            </a:r>
            <a:endParaRPr lang="en-US" sz="5400" dirty="0"/>
          </a:p>
        </p:txBody>
      </p:sp>
      <p:sp>
        <p:nvSpPr>
          <p:cNvPr id="6" name="TextBox 5">
            <a:extLst>
              <a:ext uri="{FF2B5EF4-FFF2-40B4-BE49-F238E27FC236}">
                <a16:creationId xmlns:a16="http://schemas.microsoft.com/office/drawing/2014/main" id="{5EA8AEAD-6DEB-51BE-2669-C1A0BD7B51D2}"/>
              </a:ext>
            </a:extLst>
          </p:cNvPr>
          <p:cNvSpPr txBox="1"/>
          <p:nvPr/>
        </p:nvSpPr>
        <p:spPr>
          <a:xfrm>
            <a:off x="0" y="1823427"/>
            <a:ext cx="9144000" cy="769441"/>
          </a:xfrm>
          <a:prstGeom prst="rect">
            <a:avLst/>
          </a:prstGeom>
          <a:noFill/>
        </p:spPr>
        <p:txBody>
          <a:bodyPr wrap="square">
            <a:spAutoFit/>
          </a:bodyPr>
          <a:lstStyle/>
          <a:p>
            <a:pPr marL="0" marR="0" algn="ctr">
              <a:spcAft>
                <a:spcPts val="1000"/>
              </a:spcAft>
              <a:buNone/>
            </a:pPr>
            <a:r>
              <a:rPr lang="en-US" sz="4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If Christ is not risen -</a:t>
            </a:r>
          </a:p>
        </p:txBody>
      </p:sp>
      <p:sp>
        <p:nvSpPr>
          <p:cNvPr id="7" name="TextBox 6">
            <a:extLst>
              <a:ext uri="{FF2B5EF4-FFF2-40B4-BE49-F238E27FC236}">
                <a16:creationId xmlns:a16="http://schemas.microsoft.com/office/drawing/2014/main" id="{38DE265B-8596-B1D6-48CA-64FA5FA61460}"/>
              </a:ext>
            </a:extLst>
          </p:cNvPr>
          <p:cNvSpPr txBox="1"/>
          <p:nvPr/>
        </p:nvSpPr>
        <p:spPr>
          <a:xfrm>
            <a:off x="573741" y="2859743"/>
            <a:ext cx="977153" cy="923330"/>
          </a:xfrm>
          <a:prstGeom prst="rect">
            <a:avLst/>
          </a:prstGeom>
          <a:noFill/>
        </p:spPr>
        <p:txBody>
          <a:bodyPr wrap="square" rtlCol="0">
            <a:spAutoFit/>
          </a:bodyPr>
          <a:lstStyle/>
          <a:p>
            <a:r>
              <a:rPr lang="en-US" sz="5400" dirty="0">
                <a:effectLst/>
                <a:latin typeface="Franklin Gothic Demi Cond" panose="020B0706030402020204" pitchFamily="34" charset="0"/>
                <a:ea typeface="Calibri" panose="020F0502020204030204" pitchFamily="34" charset="0"/>
              </a:rPr>
              <a:t>3.</a:t>
            </a:r>
            <a:endParaRPr lang="en-US" sz="5400" dirty="0">
              <a:latin typeface="Franklin Gothic Demi Cond" panose="020B0706030402020204" pitchFamily="34" charset="0"/>
            </a:endParaRPr>
          </a:p>
        </p:txBody>
      </p:sp>
    </p:spTree>
    <p:extLst>
      <p:ext uri="{BB962C8B-B14F-4D97-AF65-F5344CB8AC3E}">
        <p14:creationId xmlns:p14="http://schemas.microsoft.com/office/powerpoint/2010/main" val="646695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1A4E26-689D-A1C4-11FB-2B46F391B76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7937282-3726-9718-3476-22442B9B65FA}"/>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And if Christ Is Not Risen…  1Cor.15</a:t>
            </a:r>
          </a:p>
        </p:txBody>
      </p:sp>
      <p:sp>
        <p:nvSpPr>
          <p:cNvPr id="5" name="Footer Placeholder 4">
            <a:extLst>
              <a:ext uri="{FF2B5EF4-FFF2-40B4-BE49-F238E27FC236}">
                <a16:creationId xmlns:a16="http://schemas.microsoft.com/office/drawing/2014/main" id="{FAB5F957-7743-AC1E-5E84-54874A47B19D}"/>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7F7458A9-2ABC-1EF4-B452-944A94166829}"/>
              </a:ext>
            </a:extLst>
          </p:cNvPr>
          <p:cNvSpPr txBox="1"/>
          <p:nvPr/>
        </p:nvSpPr>
        <p:spPr>
          <a:xfrm>
            <a:off x="1371600" y="2870250"/>
            <a:ext cx="6965576" cy="1754326"/>
          </a:xfrm>
          <a:prstGeom prst="rect">
            <a:avLst/>
          </a:prstGeom>
          <a:noFill/>
        </p:spPr>
        <p:txBody>
          <a:bodyPr wrap="square">
            <a:spAutoFit/>
          </a:bodyPr>
          <a:lstStyle/>
          <a:p>
            <a:pPr>
              <a:buNone/>
            </a:pPr>
            <a:r>
              <a:rPr lang="en-US" sz="5400" b="1" dirty="0">
                <a:solidFill>
                  <a:srgbClr val="365F91"/>
                </a:solidFill>
                <a:effectLst/>
                <a:latin typeface="Arial" panose="020B0604020202020204" pitchFamily="34" charset="0"/>
                <a:ea typeface="Times New Roman" panose="02020603050405020304" pitchFamily="18" charset="0"/>
                <a:cs typeface="Times New Roman" panose="02020603050405020304" pitchFamily="18" charset="0"/>
              </a:rPr>
              <a:t>Then Christian Life Is A Fairy Tale</a:t>
            </a:r>
            <a:r>
              <a:rPr lang="en-US" sz="5400" cap="small" dirty="0">
                <a:effectLst/>
                <a:latin typeface="Arial" panose="020B0604020202020204" pitchFamily="34" charset="0"/>
                <a:ea typeface="Calibri" panose="020F0502020204030204" pitchFamily="34" charset="0"/>
              </a:rPr>
              <a:t>.</a:t>
            </a:r>
            <a:r>
              <a:rPr lang="en-US" sz="5400" dirty="0">
                <a:effectLst/>
                <a:latin typeface="Arial" panose="020B0604020202020204" pitchFamily="34" charset="0"/>
                <a:ea typeface="Calibri" panose="020F0502020204030204" pitchFamily="34" charset="0"/>
              </a:rPr>
              <a:t> </a:t>
            </a:r>
            <a:endParaRPr lang="en-US" sz="5400" dirty="0"/>
          </a:p>
        </p:txBody>
      </p:sp>
      <p:sp>
        <p:nvSpPr>
          <p:cNvPr id="6" name="TextBox 5">
            <a:extLst>
              <a:ext uri="{FF2B5EF4-FFF2-40B4-BE49-F238E27FC236}">
                <a16:creationId xmlns:a16="http://schemas.microsoft.com/office/drawing/2014/main" id="{BA94A3F0-9E91-0377-59A4-5B9BFA9A036E}"/>
              </a:ext>
            </a:extLst>
          </p:cNvPr>
          <p:cNvSpPr txBox="1"/>
          <p:nvPr/>
        </p:nvSpPr>
        <p:spPr>
          <a:xfrm>
            <a:off x="0" y="1823427"/>
            <a:ext cx="9144000" cy="769441"/>
          </a:xfrm>
          <a:prstGeom prst="rect">
            <a:avLst/>
          </a:prstGeom>
          <a:noFill/>
        </p:spPr>
        <p:txBody>
          <a:bodyPr wrap="square">
            <a:spAutoFit/>
          </a:bodyPr>
          <a:lstStyle/>
          <a:p>
            <a:pPr marL="0" marR="0" algn="ctr">
              <a:spcAft>
                <a:spcPts val="1000"/>
              </a:spcAft>
              <a:buNone/>
            </a:pPr>
            <a:r>
              <a:rPr lang="en-US" sz="44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If Christ is not risen -</a:t>
            </a:r>
          </a:p>
        </p:txBody>
      </p:sp>
      <p:sp>
        <p:nvSpPr>
          <p:cNvPr id="7" name="TextBox 6">
            <a:extLst>
              <a:ext uri="{FF2B5EF4-FFF2-40B4-BE49-F238E27FC236}">
                <a16:creationId xmlns:a16="http://schemas.microsoft.com/office/drawing/2014/main" id="{E889E958-FFAF-76B3-46A1-58D8720D3F27}"/>
              </a:ext>
            </a:extLst>
          </p:cNvPr>
          <p:cNvSpPr txBox="1"/>
          <p:nvPr/>
        </p:nvSpPr>
        <p:spPr>
          <a:xfrm>
            <a:off x="573741" y="2859743"/>
            <a:ext cx="977153" cy="923330"/>
          </a:xfrm>
          <a:prstGeom prst="rect">
            <a:avLst/>
          </a:prstGeom>
          <a:noFill/>
        </p:spPr>
        <p:txBody>
          <a:bodyPr wrap="square" rtlCol="0">
            <a:spAutoFit/>
          </a:bodyPr>
          <a:lstStyle/>
          <a:p>
            <a:r>
              <a:rPr lang="en-US" sz="5400" dirty="0">
                <a:effectLst/>
                <a:latin typeface="Franklin Gothic Demi Cond" panose="020B0706030402020204" pitchFamily="34" charset="0"/>
                <a:ea typeface="Calibri" panose="020F0502020204030204" pitchFamily="34" charset="0"/>
              </a:rPr>
              <a:t>4.</a:t>
            </a:r>
            <a:endParaRPr lang="en-US" sz="5400" dirty="0">
              <a:latin typeface="Franklin Gothic Demi Cond" panose="020B0706030402020204" pitchFamily="34" charset="0"/>
            </a:endParaRPr>
          </a:p>
        </p:txBody>
      </p:sp>
    </p:spTree>
    <p:extLst>
      <p:ext uri="{BB962C8B-B14F-4D97-AF65-F5344CB8AC3E}">
        <p14:creationId xmlns:p14="http://schemas.microsoft.com/office/powerpoint/2010/main" val="1463019176"/>
      </p:ext>
    </p:extLst>
  </p:cSld>
  <p:clrMapOvr>
    <a:masterClrMapping/>
  </p:clrMapOvr>
</p:sld>
</file>

<file path=ppt/theme/theme1.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57</TotalTime>
  <Words>1023</Words>
  <Application>Microsoft Office PowerPoint</Application>
  <PresentationFormat>On-screen Show (4:3)</PresentationFormat>
  <Paragraphs>89</Paragraphs>
  <Slides>19</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19</vt:i4>
      </vt:variant>
    </vt:vector>
  </HeadingPairs>
  <TitlesOfParts>
    <vt:vector size="27" baseType="lpstr">
      <vt:lpstr>Arial</vt:lpstr>
      <vt:lpstr>Arial Unicode MS</vt:lpstr>
      <vt:lpstr>Calibri</vt:lpstr>
      <vt:lpstr>Calibri Light</vt:lpstr>
      <vt:lpstr>Franklin Gothic Demi Cond</vt:lpstr>
      <vt:lpstr>Ink Free</vt:lpstr>
      <vt:lpstr>13_Office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ecurb hastings</dc:creator>
  <cp:lastModifiedBy>ecurb hastings</cp:lastModifiedBy>
  <cp:revision>5</cp:revision>
  <dcterms:created xsi:type="dcterms:W3CDTF">2025-04-15T19:30:15Z</dcterms:created>
  <dcterms:modified xsi:type="dcterms:W3CDTF">2025-04-19T09:53:53Z</dcterms:modified>
</cp:coreProperties>
</file>