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555" r:id="rId4"/>
    <p:sldId id="556" r:id="rId5"/>
    <p:sldId id="558" r:id="rId6"/>
    <p:sldId id="557" r:id="rId7"/>
    <p:sldId id="560" r:id="rId8"/>
    <p:sldId id="559" r:id="rId9"/>
    <p:sldId id="562" r:id="rId10"/>
    <p:sldId id="561" r:id="rId11"/>
    <p:sldId id="5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gy1hcNeFf5Q+c6Z9Is5Rg==" hashData="aAMMHIH296dQAVuMPl/SaVUF2EquB1wgeP95Sfho7cggJV00nkCl9E0ufmmWzgYGXe+bxbLszmXYIZYFg8xFq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EF13C4-F2D9-414E-9E26-2DE31FEB8875}"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188924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F13C4-F2D9-414E-9E26-2DE31FEB8875}"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9542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F13C4-F2D9-414E-9E26-2DE31FEB8875}"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336153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2666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2056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0764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8049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6004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8365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09548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6190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F13C4-F2D9-414E-9E26-2DE31FEB8875}"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57133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9147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3489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21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F13C4-F2D9-414E-9E26-2DE31FEB8875}"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410735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EF13C4-F2D9-414E-9E26-2DE31FEB8875}"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88054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EF13C4-F2D9-414E-9E26-2DE31FEB8875}" type="datetimeFigureOut">
              <a:rPr lang="en-US" smtClean="0"/>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79539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EF13C4-F2D9-414E-9E26-2DE31FEB8875}"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154201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F13C4-F2D9-414E-9E26-2DE31FEB8875}" type="datetimeFigureOut">
              <a:rPr lang="en-US" smtClean="0"/>
              <a:t>3/8/2025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1196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EF13C4-F2D9-414E-9E26-2DE31FEB8875}"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88085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EF13C4-F2D9-414E-9E26-2DE31FEB8875}"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8E3A-76E4-4B8D-867E-A7CCCF7A41CE}" type="slidenum">
              <a:rPr lang="en-US" smtClean="0"/>
              <a:t>‹#›</a:t>
            </a:fld>
            <a:endParaRPr lang="en-US"/>
          </a:p>
        </p:txBody>
      </p:sp>
    </p:spTree>
    <p:extLst>
      <p:ext uri="{BB962C8B-B14F-4D97-AF65-F5344CB8AC3E}">
        <p14:creationId xmlns:p14="http://schemas.microsoft.com/office/powerpoint/2010/main" val="197913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F13C4-F2D9-414E-9E26-2DE31FEB8875}" type="datetimeFigureOut">
              <a:rPr lang="en-US" smtClean="0"/>
              <a:t>3/8/2025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18E3A-76E4-4B8D-867E-A7CCCF7A41CE}" type="slidenum">
              <a:rPr lang="en-US" smtClean="0"/>
              <a:t>‹#›</a:t>
            </a:fld>
            <a:endParaRPr lang="en-US"/>
          </a:p>
        </p:txBody>
      </p:sp>
    </p:spTree>
    <p:extLst>
      <p:ext uri="{BB962C8B-B14F-4D97-AF65-F5344CB8AC3E}">
        <p14:creationId xmlns:p14="http://schemas.microsoft.com/office/powerpoint/2010/main" val="42915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545925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5C68-A285-1B50-7019-50087F7318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0A1122-00C9-87DB-163E-9738FFE64ED4}"/>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1DA8A08C-A536-6885-E014-C7E17758987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7">
            <a:extLst>
              <a:ext uri="{FF2B5EF4-FFF2-40B4-BE49-F238E27FC236}">
                <a16:creationId xmlns:a16="http://schemas.microsoft.com/office/drawing/2014/main" id="{95DD3642-ED97-26E4-D8FF-61564127FC9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36" b="99519" l="10000" r="99855">
                        <a14:foregroundMark x1="62609" y1="19071" x2="81304" y2="86538"/>
                        <a14:foregroundMark x1="63188" y1="16827" x2="65652" y2="18590"/>
                        <a14:foregroundMark x1="69710" y1="28846" x2="72464" y2="32212"/>
                        <a14:foregroundMark x1="79130" y1="90545" x2="84203" y2="96795"/>
                        <a14:foregroundMark x1="41594" y1="83013" x2="52899" y2="94071"/>
                        <a14:backgroundMark x1="31594" y1="15385" x2="25652" y2="34135"/>
                        <a14:backgroundMark x1="37101" y1="35096" x2="51014" y2="75000"/>
                        <a14:backgroundMark x1="51159" y1="31410" x2="57536" y2="40224"/>
                        <a14:backgroundMark x1="14928" y1="83333" x2="42319" y2="97276"/>
                      </a14:backgroundRemoval>
                    </a14:imgEffect>
                    <a14:imgEffect>
                      <a14:sharpenSoften amount="25000"/>
                    </a14:imgEffect>
                  </a14:imgLayer>
                </a14:imgProps>
              </a:ext>
              <a:ext uri="{28A0092B-C50C-407E-A947-70E740481C1C}">
                <a14:useLocalDpi xmlns:a14="http://schemas.microsoft.com/office/drawing/2010/main" val="0"/>
              </a:ext>
            </a:extLst>
          </a:blip>
          <a:srcRect l="30290" t="12607" r="9034"/>
          <a:stretch/>
        </p:blipFill>
        <p:spPr bwMode="auto">
          <a:xfrm flipH="1">
            <a:off x="8963" y="1246094"/>
            <a:ext cx="4301142" cy="5602441"/>
          </a:xfrm>
          <a:prstGeom prst="rect">
            <a:avLst/>
          </a:prstGeom>
          <a:noFill/>
          <a:ln>
            <a:noFill/>
          </a:ln>
          <a:effectLst>
            <a:outerShdw dist="35921" dir="2700000" algn="ctr" rotWithShape="0">
              <a:srgbClr val="808080"/>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15C8D193-D573-4030-28EA-A64F3DEF35A4}"/>
              </a:ext>
            </a:extLst>
          </p:cNvPr>
          <p:cNvSpPr txBox="1"/>
          <p:nvPr/>
        </p:nvSpPr>
        <p:spPr>
          <a:xfrm>
            <a:off x="4572000" y="923365"/>
            <a:ext cx="4231341" cy="5386090"/>
          </a:xfrm>
          <a:prstGeom prst="rect">
            <a:avLst/>
          </a:prstGeom>
          <a:noFill/>
          <a:ln w="28575">
            <a:solidFill>
              <a:schemeClr val="tx1"/>
            </a:solidFill>
          </a:ln>
        </p:spPr>
        <p:txBody>
          <a:bodyPr wrap="square" rtlCol="0">
            <a:spAutoFit/>
          </a:bodyPr>
          <a:lstStyle/>
          <a:p>
            <a:r>
              <a:rPr lang="en-US" sz="3600" b="1" dirty="0">
                <a:solidFill>
                  <a:srgbClr val="0070C0"/>
                </a:solidFill>
                <a:latin typeface="Franklin Gothic Book" panose="020B0503020102020204" pitchFamily="34" charset="0"/>
              </a:rPr>
              <a:t>Ezra 1:1 </a:t>
            </a:r>
            <a:r>
              <a:rPr lang="en-US" sz="2800" dirty="0">
                <a:latin typeface="Franklin Gothic Book" panose="020B0503020102020204" pitchFamily="34" charset="0"/>
              </a:rPr>
              <a:t>Now in the first year of</a:t>
            </a:r>
          </a:p>
          <a:p>
            <a:r>
              <a:rPr lang="en-US" sz="2800" u="sng" dirty="0">
                <a:latin typeface="Franklin Gothic Book" panose="020B0503020102020204" pitchFamily="34" charset="0"/>
              </a:rPr>
              <a:t>Cyrus king of Persia</a:t>
            </a:r>
            <a:r>
              <a:rPr lang="en-US" sz="2800" dirty="0">
                <a:latin typeface="Franklin Gothic Book" panose="020B0503020102020204" pitchFamily="34" charset="0"/>
              </a:rPr>
              <a:t>, that the word of the LORD by the mouth of Jeremiah might be fulfilled, </a:t>
            </a:r>
            <a:r>
              <a:rPr lang="en-US" sz="2800" b="1" dirty="0">
                <a:solidFill>
                  <a:srgbClr val="0070C0"/>
                </a:solidFill>
                <a:latin typeface="Franklin Gothic Book" panose="020B0503020102020204" pitchFamily="34" charset="0"/>
              </a:rPr>
              <a:t>the LORD stirred up the spirit of Cyrus king of Persia</a:t>
            </a:r>
            <a:r>
              <a:rPr lang="en-US" sz="2800" dirty="0">
                <a:latin typeface="Franklin Gothic Book" panose="020B0503020102020204" pitchFamily="34" charset="0"/>
              </a:rPr>
              <a:t>, so that he made a proclamation throughout all his kingdom, and also put it in writing, saying,</a:t>
            </a:r>
          </a:p>
        </p:txBody>
      </p:sp>
      <p:sp>
        <p:nvSpPr>
          <p:cNvPr id="6" name="TextBox 5">
            <a:extLst>
              <a:ext uri="{FF2B5EF4-FFF2-40B4-BE49-F238E27FC236}">
                <a16:creationId xmlns:a16="http://schemas.microsoft.com/office/drawing/2014/main" id="{3DE1B031-DB92-01CB-1687-9A91DAEBC865}"/>
              </a:ext>
            </a:extLst>
          </p:cNvPr>
          <p:cNvSpPr txBox="1"/>
          <p:nvPr/>
        </p:nvSpPr>
        <p:spPr>
          <a:xfrm>
            <a:off x="8749556" y="6428070"/>
            <a:ext cx="537882" cy="800219"/>
          </a:xfrm>
          <a:prstGeom prst="rect">
            <a:avLst/>
          </a:prstGeom>
          <a:noFill/>
        </p:spPr>
        <p:txBody>
          <a:bodyPr wrap="square" rtlCol="0">
            <a:spAutoFit/>
          </a:bodyPr>
          <a:lstStyle/>
          <a:p>
            <a:r>
              <a:rPr lang="en-US" sz="2800" dirty="0"/>
              <a:t>9</a:t>
            </a:r>
          </a:p>
          <a:p>
            <a:endParaRPr lang="en-US" dirty="0"/>
          </a:p>
        </p:txBody>
      </p:sp>
    </p:spTree>
    <p:extLst>
      <p:ext uri="{BB962C8B-B14F-4D97-AF65-F5344CB8AC3E}">
        <p14:creationId xmlns:p14="http://schemas.microsoft.com/office/powerpoint/2010/main" val="332306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7">
            <a:extLst>
              <a:ext uri="{FF2B5EF4-FFF2-40B4-BE49-F238E27FC236}">
                <a16:creationId xmlns:a16="http://schemas.microsoft.com/office/drawing/2014/main" id="{C79F9409-7EFB-F692-A7F0-1B049664C76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36" b="99519" l="10000" r="99855">
                        <a14:foregroundMark x1="62609" y1="19071" x2="81304" y2="86538"/>
                        <a14:foregroundMark x1="63188" y1="16827" x2="65652" y2="18590"/>
                        <a14:foregroundMark x1="69710" y1="28846" x2="72464" y2="32212"/>
                        <a14:foregroundMark x1="79130" y1="90545" x2="84203" y2="96795"/>
                        <a14:foregroundMark x1="41594" y1="83013" x2="52899" y2="94071"/>
                        <a14:backgroundMark x1="31594" y1="15385" x2="25652" y2="34135"/>
                        <a14:backgroundMark x1="37101" y1="35096" x2="51014" y2="75000"/>
                        <a14:backgroundMark x1="51159" y1="31410" x2="57536" y2="40224"/>
                        <a14:backgroundMark x1="14928" y1="83333" x2="42319" y2="97276"/>
                      </a14:backgroundRemoval>
                    </a14:imgEffect>
                    <a14:imgEffect>
                      <a14:sharpenSoften amount="25000"/>
                    </a14:imgEffect>
                  </a14:imgLayer>
                </a14:imgProps>
              </a:ext>
              <a:ext uri="{28A0092B-C50C-407E-A947-70E740481C1C}">
                <a14:useLocalDpi xmlns:a14="http://schemas.microsoft.com/office/drawing/2010/main" val="0"/>
              </a:ext>
            </a:extLst>
          </a:blip>
          <a:srcRect l="30290" t="12607" r="9034"/>
          <a:stretch/>
        </p:blipFill>
        <p:spPr bwMode="auto">
          <a:xfrm flipH="1">
            <a:off x="8963" y="1246094"/>
            <a:ext cx="4301142" cy="5602441"/>
          </a:xfrm>
          <a:prstGeom prst="rect">
            <a:avLst/>
          </a:prstGeom>
          <a:noFill/>
          <a:ln>
            <a:noFill/>
          </a:ln>
          <a:effectLst>
            <a:outerShdw dist="35921" dir="2700000" algn="ctr" rotWithShape="0">
              <a:srgbClr val="808080"/>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E463668-637F-AD78-D84B-B626FDB06EBB}"/>
              </a:ext>
            </a:extLst>
          </p:cNvPr>
          <p:cNvSpPr txBox="1"/>
          <p:nvPr/>
        </p:nvSpPr>
        <p:spPr>
          <a:xfrm>
            <a:off x="4572000" y="923365"/>
            <a:ext cx="4231341" cy="5386090"/>
          </a:xfrm>
          <a:prstGeom prst="rect">
            <a:avLst/>
          </a:prstGeom>
          <a:noFill/>
          <a:ln w="28575">
            <a:solidFill>
              <a:schemeClr val="tx1"/>
            </a:solidFill>
          </a:ln>
        </p:spPr>
        <p:txBody>
          <a:bodyPr wrap="square" rtlCol="0">
            <a:spAutoFit/>
          </a:bodyPr>
          <a:lstStyle/>
          <a:p>
            <a:r>
              <a:rPr lang="en-US" sz="3600" b="1" dirty="0">
                <a:solidFill>
                  <a:srgbClr val="0070C0"/>
                </a:solidFill>
                <a:latin typeface="Franklin Gothic Book" panose="020B0503020102020204" pitchFamily="34" charset="0"/>
              </a:rPr>
              <a:t>Ezra 1:1 </a:t>
            </a:r>
            <a:r>
              <a:rPr lang="en-US" sz="2800" dirty="0">
                <a:latin typeface="Franklin Gothic Book" panose="020B0503020102020204" pitchFamily="34" charset="0"/>
              </a:rPr>
              <a:t>Now in the first year of</a:t>
            </a:r>
          </a:p>
          <a:p>
            <a:r>
              <a:rPr lang="en-US" sz="2800" u="sng" dirty="0">
                <a:latin typeface="Franklin Gothic Book" panose="020B0503020102020204" pitchFamily="34" charset="0"/>
              </a:rPr>
              <a:t>Cyrus king of Persia</a:t>
            </a:r>
            <a:r>
              <a:rPr lang="en-US" sz="2800" dirty="0">
                <a:latin typeface="Franklin Gothic Book" panose="020B0503020102020204" pitchFamily="34" charset="0"/>
              </a:rPr>
              <a:t>, that the word of the LORD by the mouth of Jeremiah might be fulfilled, </a:t>
            </a:r>
            <a:r>
              <a:rPr lang="en-US" sz="2800" b="1" dirty="0">
                <a:solidFill>
                  <a:srgbClr val="0070C0"/>
                </a:solidFill>
                <a:latin typeface="Franklin Gothic Book" panose="020B0503020102020204" pitchFamily="34" charset="0"/>
              </a:rPr>
              <a:t>the LORD stirred up the spirit of Cyrus king of Persia</a:t>
            </a:r>
            <a:r>
              <a:rPr lang="en-US" sz="2800" dirty="0">
                <a:latin typeface="Franklin Gothic Book" panose="020B0503020102020204" pitchFamily="34" charset="0"/>
              </a:rPr>
              <a:t>, so that he made a proclamation throughout all his kingdom, and also put it in writing, saying,</a:t>
            </a:r>
          </a:p>
        </p:txBody>
      </p:sp>
      <p:sp>
        <p:nvSpPr>
          <p:cNvPr id="6" name="TextBox 5">
            <a:extLst>
              <a:ext uri="{FF2B5EF4-FFF2-40B4-BE49-F238E27FC236}">
                <a16:creationId xmlns:a16="http://schemas.microsoft.com/office/drawing/2014/main" id="{F9F9AED5-943E-C570-9EE4-D965726C58F4}"/>
              </a:ext>
            </a:extLst>
          </p:cNvPr>
          <p:cNvSpPr txBox="1"/>
          <p:nvPr/>
        </p:nvSpPr>
        <p:spPr>
          <a:xfrm>
            <a:off x="8597156" y="6356351"/>
            <a:ext cx="537882" cy="800219"/>
          </a:xfrm>
          <a:prstGeom prst="rect">
            <a:avLst/>
          </a:prstGeom>
          <a:noFill/>
        </p:spPr>
        <p:txBody>
          <a:bodyPr wrap="square" rtlCol="0">
            <a:spAutoFit/>
          </a:bodyPr>
          <a:lstStyle/>
          <a:p>
            <a:r>
              <a:rPr lang="en-US" sz="2800" dirty="0"/>
              <a:t>1</a:t>
            </a:r>
          </a:p>
          <a:p>
            <a:endParaRPr lang="en-US" dirty="0"/>
          </a:p>
        </p:txBody>
      </p:sp>
    </p:spTree>
    <p:extLst>
      <p:ext uri="{BB962C8B-B14F-4D97-AF65-F5344CB8AC3E}">
        <p14:creationId xmlns:p14="http://schemas.microsoft.com/office/powerpoint/2010/main" val="15630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F7EA1-CB7E-35A9-9FD6-8704CE451E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7655AB-1D0F-448C-448E-22C3157CCF25}"/>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69C6C215-F117-78AC-0CFC-9255B458E1C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E959FF5-EE3B-F10C-6C7D-32B24BDD0470}"/>
              </a:ext>
            </a:extLst>
          </p:cNvPr>
          <p:cNvSpPr txBox="1"/>
          <p:nvPr/>
        </p:nvSpPr>
        <p:spPr>
          <a:xfrm>
            <a:off x="762001" y="2149438"/>
            <a:ext cx="7736540" cy="2554545"/>
          </a:xfrm>
          <a:prstGeom prst="rect">
            <a:avLst/>
          </a:prstGeom>
          <a:noFill/>
          <a:ln w="28575">
            <a:solidFill>
              <a:schemeClr val="tx1"/>
            </a:solidFill>
          </a:ln>
        </p:spPr>
        <p:txBody>
          <a:bodyPr wrap="square">
            <a:spAutoFit/>
          </a:bodyPr>
          <a:lstStyle/>
          <a:p>
            <a:pPr marL="0" marR="0">
              <a:spcAft>
                <a:spcPts val="1000"/>
              </a:spcAf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Isaiah 44:28</a:t>
            </a:r>
            <a:r>
              <a:rPr lang="en-US" sz="3200" dirty="0">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Times New Roman" panose="02020603050405020304" pitchFamily="18" charset="0"/>
                <a:cs typeface="Calibri" panose="020F0502020204030204" pitchFamily="34" charset="0"/>
              </a:rPr>
              <a:t> Who says of Cyrus, 'He is My shepherd, And he shall perform all My pleasure, Saying to Jerusalem, "You shall be built," And to the temple, "Your foundation shall be laid."'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Bible Book Christian · Free photo on Pixabay">
            <a:extLst>
              <a:ext uri="{FF2B5EF4-FFF2-40B4-BE49-F238E27FC236}">
                <a16:creationId xmlns:a16="http://schemas.microsoft.com/office/drawing/2014/main" id="{8DD83489-0151-6BA1-93A0-E815C6007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0F2B1E-1C1E-0B28-4414-B691747C8DF2}"/>
              </a:ext>
            </a:extLst>
          </p:cNvPr>
          <p:cNvSpPr txBox="1"/>
          <p:nvPr/>
        </p:nvSpPr>
        <p:spPr>
          <a:xfrm>
            <a:off x="762001" y="819023"/>
            <a:ext cx="7736540" cy="954107"/>
          </a:xfrm>
          <a:prstGeom prst="rect">
            <a:avLst/>
          </a:prstGeom>
          <a:noFill/>
        </p:spPr>
        <p:txBody>
          <a:bodyPr wrap="square">
            <a:spAutoFit/>
          </a:bodyPr>
          <a:lstStyle/>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The accession of Cyrus to the throne was another marvelous fulfilment of prophecy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470F2CC-E6E4-7E2C-25EE-065108F7C12E}"/>
              </a:ext>
            </a:extLst>
          </p:cNvPr>
          <p:cNvSpPr txBox="1"/>
          <p:nvPr/>
        </p:nvSpPr>
        <p:spPr>
          <a:xfrm>
            <a:off x="762001" y="4912660"/>
            <a:ext cx="8104094" cy="1477328"/>
          </a:xfrm>
          <a:prstGeom prst="rect">
            <a:avLst/>
          </a:prstGeom>
          <a:noFill/>
        </p:spPr>
        <p:txBody>
          <a:bodyPr wrap="square">
            <a:spAutoFit/>
          </a:bodyPr>
          <a:lstStyle/>
          <a:p>
            <a:pPr marL="0" marR="0">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The very name of the Jews’                                   liberator was mentioned 150 </a:t>
            </a:r>
            <a:r>
              <a:rPr lang="en-US" sz="3000" dirty="0">
                <a:latin typeface="Calibri" panose="020F0502020204030204" pitchFamily="34" charset="0"/>
                <a:ea typeface="Times New Roman" panose="02020603050405020304" pitchFamily="18" charset="0"/>
                <a:cs typeface="Calibri" panose="020F0502020204030204" pitchFamily="34" charset="0"/>
              </a:rPr>
              <a:t>                                                 </a:t>
            </a:r>
            <a:r>
              <a:rPr lang="en-US" sz="3000" u="sng" dirty="0">
                <a:effectLst/>
                <a:latin typeface="Calibri" panose="020F0502020204030204" pitchFamily="34" charset="0"/>
                <a:ea typeface="Times New Roman" panose="02020603050405020304" pitchFamily="18" charset="0"/>
                <a:cs typeface="Calibri" panose="020F0502020204030204" pitchFamily="34" charset="0"/>
              </a:rPr>
              <a:t>years beforehand</a:t>
            </a:r>
            <a:r>
              <a:rPr lang="en-US" sz="3000" u="sng" dirty="0">
                <a:latin typeface="Calibri" panose="020F0502020204030204" pitchFamily="34" charset="0"/>
                <a:ea typeface="Times New Roman" panose="02020603050405020304" pitchFamily="18" charset="0"/>
                <a:cs typeface="Calibri" panose="020F0502020204030204" pitchFamily="34"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3738544-3256-6F00-7A22-26457480DD95}"/>
              </a:ext>
            </a:extLst>
          </p:cNvPr>
          <p:cNvSpPr txBox="1"/>
          <p:nvPr/>
        </p:nvSpPr>
        <p:spPr>
          <a:xfrm>
            <a:off x="8749556" y="6428070"/>
            <a:ext cx="537882" cy="800219"/>
          </a:xfrm>
          <a:prstGeom prst="rect">
            <a:avLst/>
          </a:prstGeom>
          <a:noFill/>
        </p:spPr>
        <p:txBody>
          <a:bodyPr wrap="square" rtlCol="0">
            <a:spAutoFit/>
          </a:bodyPr>
          <a:lstStyle/>
          <a:p>
            <a:r>
              <a:rPr lang="en-US" sz="2800" dirty="0"/>
              <a:t>2</a:t>
            </a:r>
          </a:p>
          <a:p>
            <a:endParaRPr lang="en-US" dirty="0"/>
          </a:p>
        </p:txBody>
      </p:sp>
    </p:spTree>
    <p:extLst>
      <p:ext uri="{BB962C8B-B14F-4D97-AF65-F5344CB8AC3E}">
        <p14:creationId xmlns:p14="http://schemas.microsoft.com/office/powerpoint/2010/main" val="285845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C68E-9740-51AF-0492-AD5B695936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9CE211-6B45-8247-F850-85F8076A1236}"/>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CA78F806-5F9C-A80F-3C4F-54FBEC225B6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17451A3-9FFC-DF90-0F5B-00E7FB13E071}"/>
              </a:ext>
            </a:extLst>
          </p:cNvPr>
          <p:cNvSpPr txBox="1"/>
          <p:nvPr/>
        </p:nvSpPr>
        <p:spPr>
          <a:xfrm>
            <a:off x="394448" y="923364"/>
            <a:ext cx="7718612" cy="5410455"/>
          </a:xfrm>
          <a:prstGeom prst="rect">
            <a:avLst/>
          </a:prstGeom>
          <a:noFill/>
        </p:spPr>
        <p:txBody>
          <a:bodyPr wrap="square">
            <a:spAutoFit/>
          </a:bodyPr>
          <a:lstStyle/>
          <a:p>
            <a:pPr marL="0" marR="0">
              <a:lnSpc>
                <a:spcPct val="115000"/>
              </a:lnSpc>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Three distinct prophecies found their-fulfilment: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1. The punishment of the king of Babylon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1600" u="sng" dirty="0">
                <a:effectLst/>
                <a:latin typeface="Calibri" panose="020F0502020204030204" pitchFamily="34" charset="0"/>
                <a:ea typeface="Times New Roman" panose="02020603050405020304" pitchFamily="18" charset="0"/>
                <a:cs typeface="Calibri" panose="020F0502020204030204" pitchFamily="34" charset="0"/>
              </a:rPr>
              <a:t>(</a:t>
            </a: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Jer. 25:12</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Then it will come to pass, when seventy years are completed, that I will punish the king of Babylon and that nation, the land of the Chaldeans, for their iniquity,' says the LORD; 'and I will make it a perpetual desolation.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2. The end of the seventy years’ captivity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1600" u="sng" dirty="0">
                <a:effectLst/>
                <a:latin typeface="Calibri" panose="020F0502020204030204" pitchFamily="34" charset="0"/>
                <a:ea typeface="Times New Roman" panose="02020603050405020304" pitchFamily="18" charset="0"/>
                <a:cs typeface="Calibri" panose="020F0502020204030204" pitchFamily="34" charset="0"/>
              </a:rPr>
              <a:t>(</a:t>
            </a: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Jer. 29:10</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a:t>
            </a:r>
            <a:r>
              <a:rPr lang="en-US" sz="1600" dirty="0">
                <a:effectLst/>
                <a:latin typeface="Calibri" panose="020F0502020204030204" pitchFamily="34" charset="0"/>
                <a:ea typeface="Times New Roman" panose="02020603050405020304" pitchFamily="18" charset="0"/>
                <a:cs typeface="Calibri" panose="020F0502020204030204" pitchFamily="34" charset="0"/>
              </a:rPr>
              <a:t> For thus says the LORD: After seventy years are completed at Babylon, I will visit you and perform My good word toward you, and cause you to return to this place.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3. The coming of the deliverer named</a:t>
            </a:r>
            <a:r>
              <a:rPr lang="en-US" sz="1600" b="1" dirty="0">
                <a:effectLst/>
                <a:latin typeface="Calibri" panose="020F0502020204030204" pitchFamily="34" charset="0"/>
                <a:ea typeface="Times New Roman" panose="02020603050405020304" pitchFamily="18" charset="0"/>
                <a:cs typeface="Calibri" panose="020F0502020204030204" pitchFamily="34" charset="0"/>
              </a:rPr>
              <a:t>.</a:t>
            </a:r>
            <a:r>
              <a:rPr lang="en-US" sz="1600" dirty="0">
                <a:effectLst/>
                <a:latin typeface="Calibri" panose="020F0502020204030204" pitchFamily="34" charset="0"/>
                <a:ea typeface="Times New Roman" panose="02020603050405020304" pitchFamily="18" charset="0"/>
                <a:cs typeface="Calibri" panose="020F0502020204030204" pitchFamily="34" charset="0"/>
              </a:rPr>
              <a:t> We can use these words, “The Lord stirred up the spirit of Cyrus,” as a key                                                        to unlock some of the treasures of this chapter –                                                                           To help us make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Bible Book Christian · Free photo on Pixabay">
            <a:extLst>
              <a:ext uri="{FF2B5EF4-FFF2-40B4-BE49-F238E27FC236}">
                <a16:creationId xmlns:a16="http://schemas.microsoft.com/office/drawing/2014/main" id="{C07071E5-5497-4A8E-9854-6BF76661A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A0C1ED-7FA1-CA78-F51A-5CB13DC6BA63}"/>
              </a:ext>
            </a:extLst>
          </p:cNvPr>
          <p:cNvSpPr txBox="1"/>
          <p:nvPr/>
        </p:nvSpPr>
        <p:spPr>
          <a:xfrm>
            <a:off x="8749556" y="6428070"/>
            <a:ext cx="537882" cy="800219"/>
          </a:xfrm>
          <a:prstGeom prst="rect">
            <a:avLst/>
          </a:prstGeom>
          <a:noFill/>
        </p:spPr>
        <p:txBody>
          <a:bodyPr wrap="square" rtlCol="0">
            <a:spAutoFit/>
          </a:bodyPr>
          <a:lstStyle/>
          <a:p>
            <a:r>
              <a:rPr lang="en-US" sz="2800" dirty="0"/>
              <a:t>3</a:t>
            </a:r>
          </a:p>
          <a:p>
            <a:endParaRPr lang="en-US" dirty="0"/>
          </a:p>
        </p:txBody>
      </p:sp>
    </p:spTree>
    <p:extLst>
      <p:ext uri="{BB962C8B-B14F-4D97-AF65-F5344CB8AC3E}">
        <p14:creationId xmlns:p14="http://schemas.microsoft.com/office/powerpoint/2010/main" val="318907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65316-D6DF-DBCF-0AD5-1F37373B4B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E48E85-0739-A733-B72B-5652BEDDBD7C}"/>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63878843-8F27-1EB5-E1A8-8617E39D463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A08724D-FC6C-24D7-0291-1DF32790EB23}"/>
              </a:ext>
            </a:extLst>
          </p:cNvPr>
          <p:cNvSpPr txBox="1"/>
          <p:nvPr/>
        </p:nvSpPr>
        <p:spPr>
          <a:xfrm>
            <a:off x="1" y="1526282"/>
            <a:ext cx="9143999" cy="891911"/>
          </a:xfrm>
          <a:prstGeom prst="rect">
            <a:avLst/>
          </a:prstGeom>
          <a:noFill/>
        </p:spPr>
        <p:txBody>
          <a:bodyPr wrap="square">
            <a:spAutoFit/>
          </a:bodyPr>
          <a:lstStyle/>
          <a:p>
            <a:pPr marL="0" marR="0" algn="ctr">
              <a:lnSpc>
                <a:spcPct val="115000"/>
              </a:lnSpc>
              <a:spcAft>
                <a:spcPts val="1000"/>
              </a:spcAft>
            </a:pPr>
            <a:r>
              <a:rPr lang="en-US" sz="4800" b="1" dirty="0">
                <a:effectLst/>
                <a:latin typeface="Calibri" panose="020F0502020204030204" pitchFamily="34" charset="0"/>
                <a:ea typeface="Times New Roman" panose="02020603050405020304" pitchFamily="18" charset="0"/>
                <a:cs typeface="Calibri" panose="020F0502020204030204" pitchFamily="34" charset="0"/>
              </a:rPr>
              <a:t>1. The Spirit Needs Stirring Up.</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Bible Book Christian · Free photo on Pixabay">
            <a:extLst>
              <a:ext uri="{FF2B5EF4-FFF2-40B4-BE49-F238E27FC236}">
                <a16:creationId xmlns:a16="http://schemas.microsoft.com/office/drawing/2014/main" id="{310A2FF7-0C3C-E17D-341D-7F2C83E1B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4B0B45-A8EB-446F-1F83-124CE44AC76D}"/>
              </a:ext>
            </a:extLst>
          </p:cNvPr>
          <p:cNvSpPr txBox="1"/>
          <p:nvPr/>
        </p:nvSpPr>
        <p:spPr>
          <a:xfrm>
            <a:off x="8749556" y="6428070"/>
            <a:ext cx="537882" cy="800219"/>
          </a:xfrm>
          <a:prstGeom prst="rect">
            <a:avLst/>
          </a:prstGeom>
          <a:noFill/>
        </p:spPr>
        <p:txBody>
          <a:bodyPr wrap="square" rtlCol="0">
            <a:spAutoFit/>
          </a:bodyPr>
          <a:lstStyle/>
          <a:p>
            <a:r>
              <a:rPr lang="en-US" sz="2800" dirty="0"/>
              <a:t>4</a:t>
            </a:r>
          </a:p>
          <a:p>
            <a:endParaRPr lang="en-US" dirty="0"/>
          </a:p>
        </p:txBody>
      </p:sp>
    </p:spTree>
    <p:extLst>
      <p:ext uri="{BB962C8B-B14F-4D97-AF65-F5344CB8AC3E}">
        <p14:creationId xmlns:p14="http://schemas.microsoft.com/office/powerpoint/2010/main" val="281480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21147-C2FD-09AA-D719-FF203EDCC9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48B8D3-E957-F418-EC07-6FDCDA4B6D81}"/>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94CC7529-5F56-0B01-6AD5-D8AD1D14C35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51CBB63-6D91-6FD7-0A5E-2A67E6A5DFCA}"/>
              </a:ext>
            </a:extLst>
          </p:cNvPr>
          <p:cNvSpPr txBox="1"/>
          <p:nvPr/>
        </p:nvSpPr>
        <p:spPr>
          <a:xfrm>
            <a:off x="0" y="1712144"/>
            <a:ext cx="9144000" cy="1741374"/>
          </a:xfrm>
          <a:prstGeom prst="rect">
            <a:avLst/>
          </a:prstGeom>
          <a:noFill/>
        </p:spPr>
        <p:txBody>
          <a:bodyPr wrap="square">
            <a:spAutoFit/>
          </a:bodyPr>
          <a:lstStyle/>
          <a:p>
            <a:pPr marL="0" marR="0" algn="ctr">
              <a:lnSpc>
                <a:spcPct val="115000"/>
              </a:lnSpc>
              <a:spcAft>
                <a:spcPts val="1000"/>
              </a:spcAft>
            </a:pPr>
            <a:r>
              <a:rPr lang="en-US" sz="4800" b="1" dirty="0">
                <a:effectLst/>
                <a:latin typeface="Calibri" panose="020F0502020204030204" pitchFamily="34" charset="0"/>
                <a:ea typeface="Times New Roman" panose="02020603050405020304" pitchFamily="18" charset="0"/>
                <a:cs typeface="Calibri" panose="020F0502020204030204" pitchFamily="34" charset="0"/>
              </a:rPr>
              <a:t>2. God Alone                                   can Stir up the Spirit.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Bible Book Christian · Free photo on Pixabay">
            <a:extLst>
              <a:ext uri="{FF2B5EF4-FFF2-40B4-BE49-F238E27FC236}">
                <a16:creationId xmlns:a16="http://schemas.microsoft.com/office/drawing/2014/main" id="{3DF6DFCD-D101-5106-E01B-83C5A37EC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88806C-E311-84D7-7E22-6D7E11BE8FF1}"/>
              </a:ext>
            </a:extLst>
          </p:cNvPr>
          <p:cNvSpPr txBox="1"/>
          <p:nvPr/>
        </p:nvSpPr>
        <p:spPr>
          <a:xfrm>
            <a:off x="8749556" y="6428070"/>
            <a:ext cx="537882" cy="800219"/>
          </a:xfrm>
          <a:prstGeom prst="rect">
            <a:avLst/>
          </a:prstGeom>
          <a:noFill/>
        </p:spPr>
        <p:txBody>
          <a:bodyPr wrap="square" rtlCol="0">
            <a:spAutoFit/>
          </a:bodyPr>
          <a:lstStyle/>
          <a:p>
            <a:r>
              <a:rPr lang="en-US" sz="2800" dirty="0"/>
              <a:t>5</a:t>
            </a:r>
          </a:p>
          <a:p>
            <a:endParaRPr lang="en-US" dirty="0"/>
          </a:p>
        </p:txBody>
      </p:sp>
    </p:spTree>
    <p:extLst>
      <p:ext uri="{BB962C8B-B14F-4D97-AF65-F5344CB8AC3E}">
        <p14:creationId xmlns:p14="http://schemas.microsoft.com/office/powerpoint/2010/main" val="242207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BE120-AF38-3174-70E8-2787F3EF1E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B1277C-9E87-1273-1342-876CCDD7BEBD}"/>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78368B61-AA65-19B2-29CC-BCC1C1E0977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15B9621-027E-3A54-3B58-3FA111DAE16C}"/>
              </a:ext>
            </a:extLst>
          </p:cNvPr>
          <p:cNvSpPr txBox="1"/>
          <p:nvPr/>
        </p:nvSpPr>
        <p:spPr>
          <a:xfrm>
            <a:off x="0" y="1267258"/>
            <a:ext cx="9144000" cy="2308324"/>
          </a:xfrm>
          <a:prstGeom prst="rect">
            <a:avLst/>
          </a:prstGeom>
          <a:noFill/>
        </p:spPr>
        <p:txBody>
          <a:bodyPr wrap="square">
            <a:spAutoFit/>
          </a:bodyPr>
          <a:lstStyle/>
          <a:p>
            <a:pPr marL="0" marR="0" algn="ctr">
              <a:spcAft>
                <a:spcPts val="1000"/>
              </a:spcAft>
            </a:pPr>
            <a:r>
              <a:rPr lang="en-US" sz="4800" b="1" dirty="0">
                <a:effectLst/>
                <a:latin typeface="Calibri" panose="020F0502020204030204" pitchFamily="34" charset="0"/>
                <a:ea typeface="Times New Roman" panose="02020603050405020304" pitchFamily="18" charset="0"/>
                <a:cs typeface="Calibri" panose="020F0502020204030204" pitchFamily="34" charset="0"/>
              </a:rPr>
              <a:t>3. The Means by which                 the Spirit was Stirred up.             The word.</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102F0E0-5DFA-FCC4-340F-C45F34F1A762}"/>
              </a:ext>
            </a:extLst>
          </p:cNvPr>
          <p:cNvSpPr txBox="1"/>
          <p:nvPr/>
        </p:nvSpPr>
        <p:spPr>
          <a:xfrm>
            <a:off x="851647" y="3876685"/>
            <a:ext cx="5029199" cy="692049"/>
          </a:xfrm>
          <a:prstGeom prst="rect">
            <a:avLst/>
          </a:prstGeom>
          <a:noFill/>
        </p:spPr>
        <p:txBody>
          <a:bodyPr wrap="square">
            <a:spAutoFit/>
          </a:bodyPr>
          <a:lstStyle/>
          <a:p>
            <a:pPr marL="0" marR="0">
              <a:lnSpc>
                <a:spcPct val="115000"/>
              </a:lnSpc>
              <a:spcAft>
                <a:spcPts val="1000"/>
              </a:spcAft>
            </a:pPr>
            <a:r>
              <a:rPr lang="en-US" sz="3600" b="1" dirty="0">
                <a:latin typeface="Calibri" panose="020F0502020204030204" pitchFamily="34" charset="0"/>
                <a:ea typeface="Times New Roman" panose="02020603050405020304" pitchFamily="18" charset="0"/>
                <a:cs typeface="Calibri" panose="020F0502020204030204" pitchFamily="34" charset="0"/>
              </a:rPr>
              <a:t>    </a:t>
            </a:r>
            <a:r>
              <a:rPr lang="en-US" sz="3600" b="1" dirty="0">
                <a:effectLst/>
                <a:latin typeface="Calibri" panose="020F0502020204030204" pitchFamily="34" charset="0"/>
                <a:ea typeface="Times New Roman" panose="02020603050405020304" pitchFamily="18" charset="0"/>
                <a:cs typeface="Calibri" panose="020F0502020204030204" pitchFamily="34" charset="0"/>
              </a:rPr>
              <a:t>(a) </a:t>
            </a:r>
            <a:r>
              <a:rPr lang="en-US" sz="3600" b="1" u="sng" dirty="0">
                <a:effectLst/>
                <a:latin typeface="Calibri" panose="020F0502020204030204" pitchFamily="34" charset="0"/>
                <a:ea typeface="Times New Roman" panose="02020603050405020304" pitchFamily="18" charset="0"/>
                <a:cs typeface="Calibri" panose="020F0502020204030204" pitchFamily="34" charset="0"/>
              </a:rPr>
              <a:t>the Word of God</a:t>
            </a:r>
            <a:r>
              <a:rPr lang="en-US" sz="1800" b="1" u="sng"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73FD710-1D4A-C494-43BD-DB2DBAE61D4F}"/>
              </a:ext>
            </a:extLst>
          </p:cNvPr>
          <p:cNvSpPr txBox="1"/>
          <p:nvPr/>
        </p:nvSpPr>
        <p:spPr>
          <a:xfrm>
            <a:off x="878539" y="4587324"/>
            <a:ext cx="7862047" cy="692049"/>
          </a:xfrm>
          <a:prstGeom prst="rect">
            <a:avLst/>
          </a:prstGeom>
          <a:noFill/>
        </p:spPr>
        <p:txBody>
          <a:bodyPr wrap="square">
            <a:spAutoFit/>
          </a:bodyPr>
          <a:lstStyle/>
          <a:p>
            <a:pPr marL="0" marR="0">
              <a:lnSpc>
                <a:spcPct val="115000"/>
              </a:lnSpc>
              <a:spcAft>
                <a:spcPts val="1000"/>
              </a:spcAft>
            </a:pPr>
            <a:r>
              <a:rPr lang="en-US" sz="3600" b="1" dirty="0">
                <a:latin typeface="Calibri" panose="020F0502020204030204" pitchFamily="34" charset="0"/>
                <a:ea typeface="Times New Roman" panose="02020603050405020304" pitchFamily="18" charset="0"/>
                <a:cs typeface="Calibri" panose="020F0502020204030204" pitchFamily="34" charset="0"/>
              </a:rPr>
              <a:t>    </a:t>
            </a:r>
            <a:r>
              <a:rPr lang="en-US" sz="3600" b="1" dirty="0">
                <a:effectLst/>
                <a:latin typeface="Calibri" panose="020F0502020204030204" pitchFamily="34" charset="0"/>
                <a:ea typeface="Times New Roman" panose="02020603050405020304" pitchFamily="18" charset="0"/>
                <a:cs typeface="Calibri" panose="020F0502020204030204" pitchFamily="34" charset="0"/>
              </a:rPr>
              <a:t>(b) </a:t>
            </a:r>
            <a:r>
              <a:rPr lang="en-US" sz="3600" b="1" u="sng" dirty="0">
                <a:effectLst/>
                <a:latin typeface="Calibri" panose="020F0502020204030204" pitchFamily="34" charset="0"/>
                <a:ea typeface="Times New Roman" panose="02020603050405020304" pitchFamily="18" charset="0"/>
                <a:cs typeface="Calibri" panose="020F0502020204030204" pitchFamily="34" charset="0"/>
              </a:rPr>
              <a:t>The providence of God</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Bible Book Christian · Free photo on Pixabay">
            <a:extLst>
              <a:ext uri="{FF2B5EF4-FFF2-40B4-BE49-F238E27FC236}">
                <a16:creationId xmlns:a16="http://schemas.microsoft.com/office/drawing/2014/main" id="{B6D3FF7D-C75E-FCC4-FC5E-653FCE232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CC0936-079C-8DCC-A04D-A79B79258E89}"/>
              </a:ext>
            </a:extLst>
          </p:cNvPr>
          <p:cNvSpPr txBox="1"/>
          <p:nvPr/>
        </p:nvSpPr>
        <p:spPr>
          <a:xfrm>
            <a:off x="8749556" y="6428070"/>
            <a:ext cx="537882" cy="800219"/>
          </a:xfrm>
          <a:prstGeom prst="rect">
            <a:avLst/>
          </a:prstGeom>
          <a:noFill/>
        </p:spPr>
        <p:txBody>
          <a:bodyPr wrap="square" rtlCol="0">
            <a:spAutoFit/>
          </a:bodyPr>
          <a:lstStyle/>
          <a:p>
            <a:r>
              <a:rPr lang="en-US" sz="2800" dirty="0"/>
              <a:t>6</a:t>
            </a:r>
          </a:p>
          <a:p>
            <a:endParaRPr lang="en-US" dirty="0"/>
          </a:p>
        </p:txBody>
      </p:sp>
    </p:spTree>
    <p:extLst>
      <p:ext uri="{BB962C8B-B14F-4D97-AF65-F5344CB8AC3E}">
        <p14:creationId xmlns:p14="http://schemas.microsoft.com/office/powerpoint/2010/main" val="369540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DD08-743F-439D-A8CF-456554C887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9ADAEC-AF79-815F-DF4B-5A550CC76D99}"/>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C2CC418D-DCC4-DF60-5570-311B6E0BA96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77A5436-05DD-BA09-0B15-AF10A3C6147E}"/>
              </a:ext>
            </a:extLst>
          </p:cNvPr>
          <p:cNvSpPr txBox="1"/>
          <p:nvPr/>
        </p:nvSpPr>
        <p:spPr>
          <a:xfrm>
            <a:off x="0" y="1263909"/>
            <a:ext cx="9144000" cy="1569660"/>
          </a:xfrm>
          <a:prstGeom prst="rect">
            <a:avLst/>
          </a:prstGeom>
          <a:noFill/>
        </p:spPr>
        <p:txBody>
          <a:bodyPr wrap="square">
            <a:spAutoFit/>
          </a:bodyPr>
          <a:lstStyle/>
          <a:p>
            <a:pPr marL="0" marR="0" algn="ctr">
              <a:spcAft>
                <a:spcPts val="1000"/>
              </a:spcAft>
            </a:pPr>
            <a:r>
              <a:rPr lang="en-US" sz="4800" b="1" dirty="0">
                <a:effectLst/>
                <a:latin typeface="Calibri" panose="020F0502020204030204" pitchFamily="34" charset="0"/>
                <a:ea typeface="Times New Roman" panose="02020603050405020304" pitchFamily="18" charset="0"/>
                <a:cs typeface="Calibri" panose="020F0502020204030204" pitchFamily="34" charset="0"/>
              </a:rPr>
              <a:t>4. The Evidences of a              Stirred-up Spirit.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7947F4B-CDED-CE4F-00CB-A488EB82766A}"/>
              </a:ext>
            </a:extLst>
          </p:cNvPr>
          <p:cNvSpPr txBox="1"/>
          <p:nvPr/>
        </p:nvSpPr>
        <p:spPr>
          <a:xfrm>
            <a:off x="932329" y="3391498"/>
            <a:ext cx="7512423" cy="558743"/>
          </a:xfrm>
          <a:prstGeom prst="rect">
            <a:avLst/>
          </a:prstGeom>
          <a:noFill/>
        </p:spPr>
        <p:txBody>
          <a:bodyPr wrap="square">
            <a:spAutoFit/>
          </a:bodyPr>
          <a:lstStyle/>
          <a:p>
            <a:pPr marL="0" marR="0">
              <a:lnSpc>
                <a:spcPct val="115000"/>
              </a:lnSpc>
              <a:spcAft>
                <a:spcPts val="1000"/>
              </a:spcAft>
            </a:pPr>
            <a:r>
              <a:rPr lang="en-US" sz="2800" b="1" dirty="0">
                <a:effectLst/>
                <a:latin typeface="Calibri" panose="020F0502020204030204" pitchFamily="34" charset="0"/>
                <a:ea typeface="Times New Roman" panose="02020603050405020304" pitchFamily="18" charset="0"/>
                <a:cs typeface="Calibri" panose="020F0502020204030204" pitchFamily="34" charset="0"/>
              </a:rPr>
              <a:t>(a) There is faith in the word of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2758B24-387D-7ACA-A655-2762E1C13D25}"/>
              </a:ext>
            </a:extLst>
          </p:cNvPr>
          <p:cNvSpPr txBox="1"/>
          <p:nvPr/>
        </p:nvSpPr>
        <p:spPr>
          <a:xfrm>
            <a:off x="932328" y="3950241"/>
            <a:ext cx="8014447" cy="523220"/>
          </a:xfrm>
          <a:prstGeom prst="rect">
            <a:avLst/>
          </a:prstGeom>
          <a:noFill/>
        </p:spPr>
        <p:txBody>
          <a:bodyPr wrap="square">
            <a:spAutoFit/>
          </a:bodyPr>
          <a:lstStyle/>
          <a:p>
            <a:r>
              <a:rPr lang="en-US" sz="2800" b="1" dirty="0">
                <a:effectLst/>
                <a:latin typeface="Calibri" panose="020F0502020204030204" pitchFamily="34" charset="0"/>
                <a:ea typeface="Times New Roman" panose="02020603050405020304" pitchFamily="18" charset="0"/>
              </a:rPr>
              <a:t>(b) There is confession of the purpose of God.</a:t>
            </a:r>
            <a:r>
              <a:rPr lang="en-US" sz="2800" dirty="0">
                <a:effectLst/>
                <a:latin typeface="Calibri" panose="020F0502020204030204" pitchFamily="34" charset="0"/>
                <a:ea typeface="Times New Roman" panose="02020603050405020304" pitchFamily="18" charset="0"/>
              </a:rPr>
              <a:t> </a:t>
            </a:r>
            <a:endParaRPr lang="en-US" sz="2800" dirty="0"/>
          </a:p>
        </p:txBody>
      </p:sp>
      <p:sp>
        <p:nvSpPr>
          <p:cNvPr id="11" name="TextBox 10">
            <a:extLst>
              <a:ext uri="{FF2B5EF4-FFF2-40B4-BE49-F238E27FC236}">
                <a16:creationId xmlns:a16="http://schemas.microsoft.com/office/drawing/2014/main" id="{4A892BE0-F464-FE29-DE1A-9C7B6026E67D}"/>
              </a:ext>
            </a:extLst>
          </p:cNvPr>
          <p:cNvSpPr txBox="1"/>
          <p:nvPr/>
        </p:nvSpPr>
        <p:spPr>
          <a:xfrm>
            <a:off x="887502" y="4410636"/>
            <a:ext cx="7871014" cy="1054263"/>
          </a:xfrm>
          <a:prstGeom prst="rect">
            <a:avLst/>
          </a:prstGeom>
          <a:noFill/>
        </p:spPr>
        <p:txBody>
          <a:bodyPr wrap="square">
            <a:spAutoFit/>
          </a:bodyPr>
          <a:lstStyle/>
          <a:p>
            <a:pPr marL="0" marR="0">
              <a:lnSpc>
                <a:spcPct val="115000"/>
              </a:lnSpc>
              <a:spcAft>
                <a:spcPts val="1000"/>
              </a:spcAft>
            </a:pPr>
            <a:r>
              <a:rPr lang="en-US" sz="2800" b="1" dirty="0">
                <a:effectLst/>
                <a:latin typeface="Calibri" panose="020F0502020204030204" pitchFamily="34" charset="0"/>
                <a:ea typeface="Times New Roman" panose="02020603050405020304" pitchFamily="18" charset="0"/>
                <a:cs typeface="Calibri" panose="020F0502020204030204" pitchFamily="34" charset="0"/>
              </a:rPr>
              <a:t> (c) There are generous things devised for the 			honor of God.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Bible Book Christian · Free photo on Pixabay">
            <a:extLst>
              <a:ext uri="{FF2B5EF4-FFF2-40B4-BE49-F238E27FC236}">
                <a16:creationId xmlns:a16="http://schemas.microsoft.com/office/drawing/2014/main" id="{18CA32E2-D279-7118-32DE-B5565EF40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7AC6A4-AD14-2078-38DD-BBCB57DEE15A}"/>
              </a:ext>
            </a:extLst>
          </p:cNvPr>
          <p:cNvSpPr txBox="1"/>
          <p:nvPr/>
        </p:nvSpPr>
        <p:spPr>
          <a:xfrm>
            <a:off x="8749556" y="6428070"/>
            <a:ext cx="537882" cy="800219"/>
          </a:xfrm>
          <a:prstGeom prst="rect">
            <a:avLst/>
          </a:prstGeom>
          <a:noFill/>
        </p:spPr>
        <p:txBody>
          <a:bodyPr wrap="square" rtlCol="0">
            <a:spAutoFit/>
          </a:bodyPr>
          <a:lstStyle/>
          <a:p>
            <a:r>
              <a:rPr lang="en-US" sz="2800" dirty="0"/>
              <a:t>7</a:t>
            </a:r>
          </a:p>
          <a:p>
            <a:endParaRPr lang="en-US" dirty="0"/>
          </a:p>
        </p:txBody>
      </p:sp>
    </p:spTree>
    <p:extLst>
      <p:ext uri="{BB962C8B-B14F-4D97-AF65-F5344CB8AC3E}">
        <p14:creationId xmlns:p14="http://schemas.microsoft.com/office/powerpoint/2010/main" val="105041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054D-0047-AD07-F042-E4E3DFCB9C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B22423-2E5C-7167-6E9E-5EFB22BCA643}"/>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Stirred-Up Spirit</a:t>
            </a:r>
          </a:p>
        </p:txBody>
      </p:sp>
      <p:sp>
        <p:nvSpPr>
          <p:cNvPr id="5" name="Footer Placeholder 4">
            <a:extLst>
              <a:ext uri="{FF2B5EF4-FFF2-40B4-BE49-F238E27FC236}">
                <a16:creationId xmlns:a16="http://schemas.microsoft.com/office/drawing/2014/main" id="{F0B72894-05BB-4B50-0528-8331195971D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0EA31FE-6C21-BB94-930F-C2D34DFC841D}"/>
              </a:ext>
            </a:extLst>
          </p:cNvPr>
          <p:cNvSpPr txBox="1"/>
          <p:nvPr/>
        </p:nvSpPr>
        <p:spPr>
          <a:xfrm>
            <a:off x="1120588" y="3738285"/>
            <a:ext cx="7664824" cy="1758045"/>
          </a:xfrm>
          <a:prstGeom prst="rect">
            <a:avLst/>
          </a:prstGeom>
          <a:noFill/>
        </p:spPr>
        <p:txBody>
          <a:bodyPr wrap="square">
            <a:spAutoFit/>
          </a:bodyPr>
          <a:lstStyle/>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Someone has said,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“Expect much from God, and attempt much for God.”</a:t>
            </a:r>
            <a:r>
              <a:rPr lang="en-US" sz="3200" dirty="0">
                <a:effectLst/>
                <a:latin typeface="Calibri" panose="020F0502020204030204" pitchFamily="34" charset="0"/>
                <a:ea typeface="Times New Roman" panose="02020603050405020304" pitchFamily="18" charset="0"/>
                <a:cs typeface="Calibri" panose="020F0502020204030204" pitchFamily="34" charset="0"/>
              </a:rPr>
              <a:t> ….,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God never uses a discouraged worker</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FA0A06-AE30-C7C5-B09A-25B0EC932F9D}"/>
              </a:ext>
            </a:extLst>
          </p:cNvPr>
          <p:cNvSpPr txBox="1"/>
          <p:nvPr/>
        </p:nvSpPr>
        <p:spPr>
          <a:xfrm>
            <a:off x="0" y="1058888"/>
            <a:ext cx="9144000" cy="1569660"/>
          </a:xfrm>
          <a:prstGeom prst="rect">
            <a:avLst/>
          </a:prstGeom>
          <a:noFill/>
        </p:spPr>
        <p:txBody>
          <a:bodyPr wrap="square">
            <a:spAutoFit/>
          </a:bodyPr>
          <a:lstStyle/>
          <a:p>
            <a:pPr algn="ctr"/>
            <a:r>
              <a:rPr lang="en-US" sz="4800" dirty="0">
                <a:effectLst/>
                <a:latin typeface="Calibri" panose="020F0502020204030204" pitchFamily="34" charset="0"/>
                <a:ea typeface="Calibri" panose="020F0502020204030204" pitchFamily="34" charset="0"/>
              </a:rPr>
              <a:t>The application for us here              at New Lebanon? </a:t>
            </a:r>
            <a:endParaRPr lang="en-US" sz="4800" dirty="0"/>
          </a:p>
        </p:txBody>
      </p:sp>
      <p:pic>
        <p:nvPicPr>
          <p:cNvPr id="8" name="Picture 2" descr="Bible Book Christian · Free photo on Pixabay">
            <a:extLst>
              <a:ext uri="{FF2B5EF4-FFF2-40B4-BE49-F238E27FC236}">
                <a16:creationId xmlns:a16="http://schemas.microsoft.com/office/drawing/2014/main" id="{EBF57661-2CB7-1031-1F96-C6AE719DC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87" y="5476400"/>
            <a:ext cx="3505201" cy="1245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06F9E0-ACAA-F104-C26A-5DFF06734C9C}"/>
              </a:ext>
            </a:extLst>
          </p:cNvPr>
          <p:cNvSpPr txBox="1"/>
          <p:nvPr/>
        </p:nvSpPr>
        <p:spPr>
          <a:xfrm>
            <a:off x="8749556" y="6428070"/>
            <a:ext cx="537882" cy="800219"/>
          </a:xfrm>
          <a:prstGeom prst="rect">
            <a:avLst/>
          </a:prstGeom>
          <a:noFill/>
        </p:spPr>
        <p:txBody>
          <a:bodyPr wrap="square" rtlCol="0">
            <a:spAutoFit/>
          </a:bodyPr>
          <a:lstStyle/>
          <a:p>
            <a:r>
              <a:rPr lang="en-US" sz="2800" dirty="0"/>
              <a:t>8</a:t>
            </a:r>
          </a:p>
          <a:p>
            <a:endParaRPr lang="en-US" dirty="0"/>
          </a:p>
        </p:txBody>
      </p:sp>
    </p:spTree>
    <p:extLst>
      <p:ext uri="{BB962C8B-B14F-4D97-AF65-F5344CB8AC3E}">
        <p14:creationId xmlns:p14="http://schemas.microsoft.com/office/powerpoint/2010/main" val="2334885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158</TotalTime>
  <Words>604</Words>
  <Application>Microsoft Office PowerPoint</Application>
  <PresentationFormat>On-screen Show (4:3)</PresentationFormat>
  <Paragraphs>59</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 Unicode MS</vt:lpstr>
      <vt:lpstr>Calibri</vt:lpstr>
      <vt:lpstr>Calibri Light</vt:lpstr>
      <vt:lpstr>Franklin Gothic Book</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7</cp:revision>
  <dcterms:created xsi:type="dcterms:W3CDTF">2025-03-07T10:58:21Z</dcterms:created>
  <dcterms:modified xsi:type="dcterms:W3CDTF">2025-03-08T14:11:19Z</dcterms:modified>
</cp:coreProperties>
</file>