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5" r:id="rId2"/>
    <p:sldId id="555" r:id="rId3"/>
    <p:sldId id="559" r:id="rId4"/>
    <p:sldId id="558" r:id="rId5"/>
    <p:sldId id="560" r:id="rId6"/>
    <p:sldId id="557" r:id="rId7"/>
    <p:sldId id="556" r:id="rId8"/>
    <p:sldId id="563" r:id="rId9"/>
    <p:sldId id="562" r:id="rId10"/>
    <p:sldId id="561" r:id="rId11"/>
    <p:sldId id="566" r:id="rId12"/>
    <p:sldId id="565" r:id="rId13"/>
    <p:sldId id="564" r:id="rId14"/>
    <p:sldId id="569" r:id="rId15"/>
    <p:sldId id="568" r:id="rId16"/>
    <p:sldId id="570" r:id="rId17"/>
    <p:sldId id="567" r:id="rId18"/>
    <p:sldId id="573" r:id="rId19"/>
    <p:sldId id="572" r:id="rId20"/>
    <p:sldId id="571" r:id="rId21"/>
    <p:sldId id="577" r:id="rId22"/>
    <p:sldId id="576" r:id="rId23"/>
    <p:sldId id="579" r:id="rId24"/>
    <p:sldId id="578" r:id="rId25"/>
    <p:sldId id="580" r:id="rId26"/>
    <p:sldId id="575" r:id="rId27"/>
    <p:sldId id="582" r:id="rId28"/>
    <p:sldId id="581"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NX2gwCpYaar3oXCHe/GavQ==" hashData="Ux7HIT7CdwCSILdbuYp5Ad8AOdyVNe5oAG/7CdGi0AjtehJ5b4e14nFyMkPyFB4Lg04CdiRr2yTVVHgGxv0pzA=="/>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107" d="100"/>
          <a:sy n="107" d="100"/>
        </p:scale>
        <p:origin x="1656" y="1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2/15/2025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461577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2/15/2025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580725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2/15/2025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629492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2/15/2025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696690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261408-B059-4BE3-9B18-E2EA024F5496}" type="datetimeFigureOut">
              <a:rPr lang="en-US" smtClean="0"/>
              <a:t>2/15/2025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199543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261408-B059-4BE3-9B18-E2EA024F5496}" type="datetimeFigureOut">
              <a:rPr lang="en-US" smtClean="0"/>
              <a:t>2/15/2025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861310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261408-B059-4BE3-9B18-E2EA024F5496}" type="datetimeFigureOut">
              <a:rPr lang="en-US" smtClean="0"/>
              <a:t>2/15/2025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436659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261408-B059-4BE3-9B18-E2EA024F5496}" type="datetimeFigureOut">
              <a:rPr lang="en-US" smtClean="0"/>
              <a:t>2/15/2025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688467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261408-B059-4BE3-9B18-E2EA024F5496}" type="datetimeFigureOut">
              <a:rPr lang="en-US" smtClean="0"/>
              <a:t>2/15/2025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756076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2/15/2025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152935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2/15/2025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849304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61408-B059-4BE3-9B18-E2EA024F5496}" type="datetimeFigureOut">
              <a:rPr lang="en-US" smtClean="0"/>
              <a:t>2/15/2025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5853B-0D88-4491-8C47-0F7D0AB63E77}" type="slidenum">
              <a:rPr lang="en-US" smtClean="0"/>
              <a:t>‹#›</a:t>
            </a:fld>
            <a:endParaRPr lang="en-US" dirty="0"/>
          </a:p>
        </p:txBody>
      </p:sp>
    </p:spTree>
    <p:extLst>
      <p:ext uri="{BB962C8B-B14F-4D97-AF65-F5344CB8AC3E}">
        <p14:creationId xmlns:p14="http://schemas.microsoft.com/office/powerpoint/2010/main" val="4735750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l="23112" t="21263" r="23729" b="49217"/>
          <a:stretch/>
        </p:blipFill>
        <p:spPr>
          <a:xfrm>
            <a:off x="0" y="3994733"/>
            <a:ext cx="9166033" cy="2863273"/>
          </a:xfrm>
          <a:prstGeom prst="rect">
            <a:avLst/>
          </a:prstGeom>
        </p:spPr>
      </p:pic>
      <p:sp>
        <p:nvSpPr>
          <p:cNvPr id="7" name="Rectangle 6"/>
          <p:cNvSpPr/>
          <p:nvPr/>
        </p:nvSpPr>
        <p:spPr>
          <a:xfrm>
            <a:off x="887505" y="1030940"/>
            <a:ext cx="7512423" cy="601505"/>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582706" y="1021974"/>
            <a:ext cx="7745505"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New Lebanon  </a:t>
            </a:r>
            <a:r>
              <a:rPr kumimoji="0" lang="en-US" sz="3600" b="0" i="1" u="none" strike="noStrike" kern="1200" cap="none" spc="0" normalizeH="0" baseline="0" noProof="0" dirty="0">
                <a:ln>
                  <a:noFill/>
                </a:ln>
                <a:solidFill>
                  <a:prstClr val="black"/>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rPr>
              <a:t>Church of Christ</a:t>
            </a:r>
          </a:p>
        </p:txBody>
      </p:sp>
      <p:sp>
        <p:nvSpPr>
          <p:cNvPr id="3" name="TextBox 2"/>
          <p:cNvSpPr txBox="1"/>
          <p:nvPr/>
        </p:nvSpPr>
        <p:spPr>
          <a:xfrm>
            <a:off x="89647" y="54762"/>
            <a:ext cx="8857129"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0000"/>
                </a:solidFill>
                <a:effectLst/>
                <a:uLnTx/>
                <a:uFillTx/>
                <a:latin typeface="Ink Free" panose="03080402000500000000" pitchFamily="66" charset="0"/>
                <a:ea typeface="+mn-ea"/>
                <a:cs typeface="+mn-cs"/>
              </a:rPr>
              <a:t>Welcome to our services</a:t>
            </a:r>
          </a:p>
        </p:txBody>
      </p:sp>
      <p:sp>
        <p:nvSpPr>
          <p:cNvPr id="10" name="TextBox 9"/>
          <p:cNvSpPr txBox="1"/>
          <p:nvPr/>
        </p:nvSpPr>
        <p:spPr>
          <a:xfrm>
            <a:off x="1" y="5648735"/>
            <a:ext cx="9144000"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002060"/>
                </a:solidFill>
                <a:effectLst/>
                <a:uLnTx/>
                <a:uFillTx/>
                <a:latin typeface="Ink Free" panose="03080402000500000000" pitchFamily="66" charset="0"/>
                <a:ea typeface="+mn-ea"/>
                <a:cs typeface="+mn-cs"/>
              </a:rPr>
              <a:t>Please Come Back Again</a:t>
            </a:r>
          </a:p>
        </p:txBody>
      </p:sp>
      <p:sp>
        <p:nvSpPr>
          <p:cNvPr id="4" name="TextBox 3"/>
          <p:cNvSpPr txBox="1"/>
          <p:nvPr/>
        </p:nvSpPr>
        <p:spPr>
          <a:xfrm>
            <a:off x="0" y="1891555"/>
            <a:ext cx="9144000"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Simply Christians.</a:t>
            </a:r>
          </a:p>
        </p:txBody>
      </p:sp>
      <p:sp>
        <p:nvSpPr>
          <p:cNvPr id="5" name="TextBox 4"/>
          <p:cNvSpPr txBox="1"/>
          <p:nvPr/>
        </p:nvSpPr>
        <p:spPr>
          <a:xfrm>
            <a:off x="0" y="2348652"/>
            <a:ext cx="9166033"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Our Emphasis is </a:t>
            </a: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Spiritual, Not Material or Social</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11" name="TextBox 10"/>
          <p:cNvSpPr txBox="1"/>
          <p:nvPr/>
        </p:nvSpPr>
        <p:spPr>
          <a:xfrm>
            <a:off x="0" y="2820287"/>
            <a:ext cx="9081247"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striving to be The Same Church as Described in The New Testament.</a:t>
            </a:r>
          </a:p>
        </p:txBody>
      </p:sp>
    </p:spTree>
    <p:extLst>
      <p:ext uri="{BB962C8B-B14F-4D97-AF65-F5344CB8AC3E}">
        <p14:creationId xmlns:p14="http://schemas.microsoft.com/office/powerpoint/2010/main" val="1862796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CD268D-E8EC-6DD3-8082-6929F2BDD608}"/>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DEC1F609-4ACF-FD8C-EE0C-18F6D3086ED6}"/>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11DA6943-CD01-38D0-6086-D5F3BCB5278D}"/>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93E19368-56DB-4E6C-C287-6A49AC79AE9F}"/>
              </a:ext>
            </a:extLst>
          </p:cNvPr>
          <p:cNvSpPr txBox="1"/>
          <p:nvPr/>
        </p:nvSpPr>
        <p:spPr>
          <a:xfrm>
            <a:off x="708212" y="1488142"/>
            <a:ext cx="7924800" cy="4534575"/>
          </a:xfrm>
          <a:prstGeom prst="rect">
            <a:avLst/>
          </a:prstGeom>
          <a:noFill/>
        </p:spPr>
        <p:txBody>
          <a:bodyPr wrap="square">
            <a:spAutoFit/>
          </a:bodyPr>
          <a:lstStyle/>
          <a:p>
            <a:pPr marL="0" marR="0">
              <a:spcAft>
                <a:spcPts val="1000"/>
              </a:spcAft>
            </a:pPr>
            <a:r>
              <a:rPr lang="en-US" sz="3200" b="1" dirty="0">
                <a:solidFill>
                  <a:srgbClr val="0070C0"/>
                </a:solidFill>
                <a:effectLst/>
                <a:latin typeface="Arial Black" panose="020B0A04020102020204" pitchFamily="34" charset="0"/>
                <a:ea typeface="Calibri" panose="020F0502020204030204" pitchFamily="34" charset="0"/>
                <a:cs typeface="Calibri" panose="020F0502020204030204" pitchFamily="34" charset="0"/>
              </a:rPr>
              <a:t>Jude 24</a:t>
            </a: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t>
            </a:r>
            <a:r>
              <a:rPr lang="en-US" sz="3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600" dirty="0">
                <a:effectLst/>
                <a:latin typeface="Calibri" panose="020F0502020204030204" pitchFamily="34" charset="0"/>
                <a:ea typeface="Calibri" panose="020F0502020204030204" pitchFamily="34" charset="0"/>
                <a:cs typeface="Calibri" panose="020F0502020204030204" pitchFamily="34" charset="0"/>
              </a:rPr>
              <a:t>Now to Him who is able to keep you from stumbling, And to present you faultless Before the presence of His glory with exceeding joy,</a:t>
            </a:r>
          </a:p>
          <a:p>
            <a:pPr marL="0" marR="0">
              <a:spcAft>
                <a:spcPts val="1000"/>
              </a:spcAft>
            </a:pPr>
            <a:r>
              <a:rPr lang="en-US" sz="32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cs typeface="Calibri" panose="020F0502020204030204" pitchFamily="34" charset="0"/>
            </a:endParaRPr>
          </a:p>
          <a:p>
            <a:pPr marL="0" marR="0">
              <a:spcAft>
                <a:spcPts val="1000"/>
              </a:spcAft>
            </a:pPr>
            <a:r>
              <a:rPr lang="en-US" sz="3200" dirty="0">
                <a:effectLst/>
                <a:latin typeface="Calibri" panose="020F0502020204030204" pitchFamily="34" charset="0"/>
                <a:ea typeface="Calibri" panose="020F0502020204030204" pitchFamily="34" charset="0"/>
                <a:cs typeface="Calibri" panose="020F0502020204030204" pitchFamily="34" charset="0"/>
              </a:rPr>
              <a:t>What a joy to Jesus! What a consolation to the Father! What a prospect and privilege for the Christian!</a:t>
            </a:r>
          </a:p>
        </p:txBody>
      </p:sp>
      <p:sp>
        <p:nvSpPr>
          <p:cNvPr id="8" name="TextBox 7">
            <a:extLst>
              <a:ext uri="{FF2B5EF4-FFF2-40B4-BE49-F238E27FC236}">
                <a16:creationId xmlns:a16="http://schemas.microsoft.com/office/drawing/2014/main" id="{3501E950-BA5A-2C68-A767-7428C75A690F}"/>
              </a:ext>
            </a:extLst>
          </p:cNvPr>
          <p:cNvSpPr txBox="1"/>
          <p:nvPr/>
        </p:nvSpPr>
        <p:spPr>
          <a:xfrm>
            <a:off x="1" y="814880"/>
            <a:ext cx="9135608" cy="555986"/>
          </a:xfrm>
          <a:prstGeom prst="rect">
            <a:avLst/>
          </a:prstGeom>
          <a:noFill/>
        </p:spPr>
        <p:txBody>
          <a:bodyPr wrap="square">
            <a:sp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Times New Roman" panose="02020603050405020304" pitchFamily="18" charset="0"/>
              </a:rPr>
              <a:t>7. Able to present us Faultless </a:t>
            </a:r>
            <a:endParaRPr kumimoji="0" lang="en-US" sz="2800" b="0"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2654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C3D75D-463A-8C75-213B-81BDFEDBBA1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84599AC-7DE0-DD12-B4A2-7F033D1DA553}"/>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B8620775-2D56-97C9-B7AB-99D29CACDE45}"/>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D7A29488-3BDD-6206-98A1-E176F19357FB}"/>
              </a:ext>
            </a:extLst>
          </p:cNvPr>
          <p:cNvSpPr txBox="1"/>
          <p:nvPr/>
        </p:nvSpPr>
        <p:spPr>
          <a:xfrm>
            <a:off x="492981" y="2241518"/>
            <a:ext cx="8489654" cy="6699270"/>
          </a:xfrm>
          <a:prstGeom prst="rect">
            <a:avLst/>
          </a:prstGeom>
          <a:noFill/>
        </p:spPr>
        <p:txBody>
          <a:bodyPr wrap="square">
            <a:spAutoFit/>
          </a:bodyPr>
          <a:lstStyle/>
          <a:p>
            <a:pPr marL="0" marR="0">
              <a:spcAft>
                <a:spcPts val="1000"/>
              </a:spcAft>
            </a:pPr>
            <a:r>
              <a:rPr lang="en-US" sz="2800" b="1" dirty="0">
                <a:solidFill>
                  <a:srgbClr val="0070C0"/>
                </a:solidFill>
                <a:effectLst/>
                <a:latin typeface="Arial Black" panose="020B0A04020102020204" pitchFamily="34" charset="0"/>
                <a:ea typeface="Calibri" panose="020F0502020204030204" pitchFamily="34" charset="0"/>
                <a:cs typeface="Calibri" panose="020F0502020204030204" pitchFamily="34" charset="0"/>
              </a:rPr>
              <a:t>Eph. 3:17–20</a:t>
            </a:r>
            <a:r>
              <a:rPr lang="en-US" sz="2800" b="1" dirty="0">
                <a:effectLst/>
                <a:latin typeface="Calibri" panose="020F0502020204030204" pitchFamily="34" charset="0"/>
                <a:ea typeface="Calibri" panose="020F0502020204030204" pitchFamily="34" charset="0"/>
                <a:cs typeface="Calibri" panose="020F0502020204030204" pitchFamily="34" charset="0"/>
              </a:rPr>
              <a:t>.</a:t>
            </a:r>
            <a:r>
              <a:rPr lang="en-US" sz="2800" dirty="0">
                <a:effectLst/>
                <a:latin typeface="Calibri" panose="020F0502020204030204" pitchFamily="34" charset="0"/>
                <a:ea typeface="Calibri" panose="020F0502020204030204" pitchFamily="34" charset="0"/>
                <a:cs typeface="Calibri" panose="020F0502020204030204" pitchFamily="34" charset="0"/>
              </a:rPr>
              <a:t> that Christ may dwell in your hearts through faith; that you, being rooted and grounded in love, 18 may be able to comprehend with all the saints what is the width and length and depth and height--</a:t>
            </a:r>
          </a:p>
          <a:p>
            <a:pPr marL="0" marR="0">
              <a:spcAft>
                <a:spcPts val="1000"/>
              </a:spcAft>
            </a:pPr>
            <a:r>
              <a:rPr lang="en-US" sz="2800" dirty="0">
                <a:effectLst/>
                <a:latin typeface="Calibri" panose="020F0502020204030204" pitchFamily="34" charset="0"/>
                <a:ea typeface="Calibri" panose="020F0502020204030204" pitchFamily="34" charset="0"/>
                <a:cs typeface="Calibri" panose="020F0502020204030204" pitchFamily="34" charset="0"/>
              </a:rPr>
              <a:t>19 to know the love of Christ which passes knowledge; that you may be filled with all the fullness of God.20 Now to Him who is able to do exceedingly abundantly above all that we ask or think, according to the power that works in us,</a:t>
            </a:r>
          </a:p>
          <a:p>
            <a:pPr marL="0" marR="0">
              <a:spcAft>
                <a:spcPts val="1000"/>
              </a:spcAft>
            </a:pPr>
            <a:r>
              <a:rPr lang="en-US" sz="24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1000"/>
              </a:spcAft>
            </a:pPr>
            <a:r>
              <a:rPr lang="en-US" sz="24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1000"/>
              </a:spcAft>
            </a:pPr>
            <a:r>
              <a:rPr lang="en-US" sz="2400" dirty="0">
                <a:effectLst/>
                <a:latin typeface="Arial" panose="020B0604020202020204" pitchFamily="34" charset="0"/>
                <a:ea typeface="Times New Roman" panose="02020603050405020304" pitchFamily="18" charset="0"/>
                <a:cs typeface="Times New Roman" panose="02020603050405020304" pitchFamily="18" charset="0"/>
              </a:rPr>
              <a:t>Know ye not that your body is the temple of God, and that God dwelleth in you? Christ dwelling in us by His Spirit in the inner man is to be the power that worketh in us, as the sap worketh in the branch.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D792C1A3-DC13-5229-6EA7-960948DADA67}"/>
              </a:ext>
            </a:extLst>
          </p:cNvPr>
          <p:cNvSpPr txBox="1"/>
          <p:nvPr/>
        </p:nvSpPr>
        <p:spPr>
          <a:xfrm>
            <a:off x="1" y="788855"/>
            <a:ext cx="9135608" cy="622222"/>
          </a:xfrm>
          <a:prstGeom prst="rect">
            <a:avLst/>
          </a:prstGeom>
          <a:noFill/>
        </p:spPr>
        <p:txBody>
          <a:bodyPr wrap="square">
            <a:sp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sz="32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Times New Roman" panose="02020603050405020304" pitchFamily="18" charset="0"/>
              </a:rPr>
              <a:t>(2) What God is able to do in us. He is— </a:t>
            </a:r>
            <a:endParaRPr kumimoji="0" lang="en-US" sz="3200" b="1"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912A41FA-4E6D-4E79-DDB3-F814134DD006}"/>
              </a:ext>
            </a:extLst>
          </p:cNvPr>
          <p:cNvSpPr txBox="1"/>
          <p:nvPr/>
        </p:nvSpPr>
        <p:spPr>
          <a:xfrm>
            <a:off x="1" y="1427043"/>
            <a:ext cx="9135608" cy="555986"/>
          </a:xfrm>
          <a:prstGeom prst="rect">
            <a:avLst/>
          </a:prstGeom>
          <a:noFill/>
        </p:spPr>
        <p:txBody>
          <a:bodyPr wrap="square">
            <a:sp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Times New Roman" panose="02020603050405020304" pitchFamily="18" charset="0"/>
              </a:rPr>
              <a:t>1. Able to Dwell in us </a:t>
            </a:r>
            <a:endParaRPr kumimoji="0" lang="en-US" sz="2800" b="0"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2156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E0E178-CA95-2DB6-4A33-B06876DC245A}"/>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CE18BC95-D2AD-AC27-8D49-A99A04B2045A}"/>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1AF68ABE-FAC5-A2A4-C903-993E47AC5B00}"/>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9CE0EEFD-BFDC-710D-7E5A-573D49125EE3}"/>
              </a:ext>
            </a:extLst>
          </p:cNvPr>
          <p:cNvSpPr txBox="1"/>
          <p:nvPr/>
        </p:nvSpPr>
        <p:spPr>
          <a:xfrm>
            <a:off x="690282" y="1357419"/>
            <a:ext cx="7888941" cy="4611262"/>
          </a:xfrm>
          <a:prstGeom prst="rect">
            <a:avLst/>
          </a:prstGeom>
          <a:noFill/>
        </p:spPr>
        <p:txBody>
          <a:bodyPr wrap="square">
            <a:spAutoFit/>
          </a:bodyPr>
          <a:lstStyle/>
          <a:p>
            <a:pPr marL="0" marR="0">
              <a:lnSpc>
                <a:spcPct val="115000"/>
              </a:lnSpc>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1000"/>
              </a:spcAft>
            </a:pPr>
            <a:r>
              <a:rPr lang="en-US" sz="2800" b="1" dirty="0">
                <a:solidFill>
                  <a:srgbClr val="0070C0"/>
                </a:solidFill>
                <a:effectLst/>
                <a:latin typeface="Arial Black" panose="020B0A04020102020204" pitchFamily="34" charset="0"/>
                <a:ea typeface="Calibri" panose="020F0502020204030204" pitchFamily="34" charset="0"/>
                <a:cs typeface="Arial" panose="020B0604020202020204" pitchFamily="34" charset="0"/>
              </a:rPr>
              <a:t>Phil. 3:21</a:t>
            </a:r>
            <a:r>
              <a:rPr lang="en-US" sz="2800" b="1" dirty="0">
                <a:solidFill>
                  <a:srgbClr val="0070C0"/>
                </a:solidFill>
                <a:effectLst/>
                <a:ea typeface="Calibri" panose="020F0502020204030204" pitchFamily="34" charset="0"/>
                <a:cs typeface="Arial" panose="020B0604020202020204" pitchFamily="34" charset="0"/>
              </a:rPr>
              <a:t>.</a:t>
            </a:r>
            <a:r>
              <a:rPr lang="en-US" sz="2800" dirty="0">
                <a:solidFill>
                  <a:srgbClr val="0070C0"/>
                </a:solidFill>
                <a:effectLst/>
                <a:ea typeface="Calibri" panose="020F0502020204030204" pitchFamily="34" charset="0"/>
                <a:cs typeface="Arial" panose="020B0604020202020204" pitchFamily="34" charset="0"/>
              </a:rPr>
              <a:t> </a:t>
            </a:r>
            <a:r>
              <a:rPr lang="en-US" sz="3200" dirty="0">
                <a:effectLst/>
                <a:ea typeface="Calibri" panose="020F0502020204030204" pitchFamily="34" charset="0"/>
                <a:cs typeface="Arial" panose="020B0604020202020204" pitchFamily="34" charset="0"/>
              </a:rPr>
              <a:t>who will transform our lowly body that it may be conformed to His glorious body, according to the working by which He is able even to subdue all things to Himself.</a:t>
            </a:r>
            <a:endParaRPr lang="en-US" sz="3200" dirty="0">
              <a:effectLst/>
              <a:ea typeface="Calibri" panose="020F0502020204030204" pitchFamily="34" charset="0"/>
              <a:cs typeface="Times New Roman" panose="02020603050405020304" pitchFamily="18" charset="0"/>
            </a:endParaRPr>
          </a:p>
          <a:p>
            <a:pPr marL="0" marR="0">
              <a:spcAft>
                <a:spcPts val="1000"/>
              </a:spcAft>
            </a:pPr>
            <a:r>
              <a:rPr lang="en-US" sz="3200" dirty="0">
                <a:effectLst/>
                <a:ea typeface="Times New Roman" panose="02020603050405020304" pitchFamily="18" charset="0"/>
                <a:cs typeface="Times New Roman" panose="02020603050405020304" pitchFamily="18" charset="0"/>
              </a:rPr>
              <a:t> </a:t>
            </a:r>
            <a:endParaRPr lang="en-US" sz="3200" dirty="0">
              <a:effectLst/>
              <a:ea typeface="Calibri" panose="020F0502020204030204" pitchFamily="34" charset="0"/>
              <a:cs typeface="Times New Roman" panose="02020603050405020304" pitchFamily="18" charset="0"/>
            </a:endParaRPr>
          </a:p>
          <a:p>
            <a:pPr marL="0" marR="0">
              <a:spcAft>
                <a:spcPts val="1000"/>
              </a:spcAft>
            </a:pPr>
            <a:r>
              <a:rPr lang="en-US" sz="3200" dirty="0">
                <a:effectLst/>
                <a:ea typeface="Times New Roman" panose="02020603050405020304" pitchFamily="18" charset="0"/>
                <a:cs typeface="Times New Roman" panose="02020603050405020304" pitchFamily="18" charset="0"/>
              </a:rPr>
              <a:t>If Christ reigns within, the enemies within will be subdued. He will subdue the lusts of the flesh, the fiery temper, and the hasty tongue.</a:t>
            </a:r>
            <a:endParaRPr lang="en-US" sz="3200" dirty="0">
              <a:effectLs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E542A17-090A-CCE5-9529-0B72D4ABC4B5}"/>
              </a:ext>
            </a:extLst>
          </p:cNvPr>
          <p:cNvSpPr txBox="1"/>
          <p:nvPr/>
        </p:nvSpPr>
        <p:spPr>
          <a:xfrm>
            <a:off x="1" y="801433"/>
            <a:ext cx="9135608" cy="555986"/>
          </a:xfrm>
          <a:prstGeom prst="rect">
            <a:avLst/>
          </a:prstGeom>
          <a:noFill/>
        </p:spPr>
        <p:txBody>
          <a:bodyPr wrap="square">
            <a:sp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Times New Roman" panose="02020603050405020304" pitchFamily="18" charset="0"/>
              </a:rPr>
              <a:t>2. Able to Subdue </a:t>
            </a:r>
            <a:endParaRPr kumimoji="0" lang="en-US" sz="2800" b="0"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8633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A6AFD5-AE93-043E-C074-06AA37F75CEA}"/>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BE6C5C54-7020-0B5B-6A52-0E91C0997EB1}"/>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7D060B22-CF3F-4B5D-6A41-45A89AFF969B}"/>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970C6710-8C8C-E496-AD4A-5A8CCDA937AF}"/>
              </a:ext>
            </a:extLst>
          </p:cNvPr>
          <p:cNvSpPr txBox="1"/>
          <p:nvPr/>
        </p:nvSpPr>
        <p:spPr>
          <a:xfrm>
            <a:off x="627529" y="1389530"/>
            <a:ext cx="8256495" cy="4652556"/>
          </a:xfrm>
          <a:prstGeom prst="rect">
            <a:avLst/>
          </a:prstGeom>
          <a:noFill/>
        </p:spPr>
        <p:txBody>
          <a:bodyPr wrap="square">
            <a:spAutoFit/>
          </a:bodyPr>
          <a:lstStyle/>
          <a:p>
            <a:pPr marL="0" marR="0">
              <a:spcAft>
                <a:spcPts val="1000"/>
              </a:spcAft>
            </a:pPr>
            <a:r>
              <a:rPr lang="en-US" sz="3600" b="1" dirty="0">
                <a:solidFill>
                  <a:srgbClr val="0070C0"/>
                </a:solidFill>
                <a:effectLst/>
                <a:latin typeface="Arial Black" panose="020B0A04020102020204" pitchFamily="34" charset="0"/>
                <a:ea typeface="Calibri" panose="020F0502020204030204" pitchFamily="34" charset="0"/>
                <a:cs typeface="Arial" panose="020B0604020202020204" pitchFamily="34" charset="0"/>
              </a:rPr>
              <a:t>Heb. 2:18</a:t>
            </a:r>
            <a:r>
              <a:rPr lang="en-US" sz="3600" b="1" dirty="0">
                <a:solidFill>
                  <a:srgbClr val="0070C0"/>
                </a:solidFill>
                <a:effectLst/>
                <a:ea typeface="Calibri" panose="020F0502020204030204" pitchFamily="34" charset="0"/>
                <a:cs typeface="Arial" panose="020B0604020202020204" pitchFamily="34" charset="0"/>
              </a:rPr>
              <a:t>. </a:t>
            </a:r>
            <a:r>
              <a:rPr lang="en-US" sz="3600" dirty="0">
                <a:solidFill>
                  <a:srgbClr val="0070C0"/>
                </a:solidFill>
                <a:effectLst/>
                <a:ea typeface="Calibri" panose="020F0502020204030204" pitchFamily="34" charset="0"/>
                <a:cs typeface="Arial" panose="020B0604020202020204" pitchFamily="34" charset="0"/>
              </a:rPr>
              <a:t>For in that He Himself has suffered, being tempted, He is able to aid those who are tempted.</a:t>
            </a:r>
            <a:r>
              <a:rPr lang="en-US" sz="3600" dirty="0">
                <a:solidFill>
                  <a:srgbClr val="0070C0"/>
                </a:solidFill>
                <a:effectLst/>
                <a:ea typeface="Times New Roman" panose="02020603050405020304" pitchFamily="18" charset="0"/>
                <a:cs typeface="Times New Roman" panose="02020603050405020304" pitchFamily="18" charset="0"/>
              </a:rPr>
              <a:t> </a:t>
            </a:r>
            <a:endParaRPr lang="en-US" sz="3600" dirty="0">
              <a:solidFill>
                <a:srgbClr val="0070C0"/>
              </a:solidFill>
              <a:effectLst/>
              <a:ea typeface="Calibri" panose="020F0502020204030204" pitchFamily="34" charset="0"/>
              <a:cs typeface="Times New Roman" panose="02020603050405020304" pitchFamily="18" charset="0"/>
            </a:endParaRPr>
          </a:p>
          <a:p>
            <a:pPr marL="0" marR="0">
              <a:spcAft>
                <a:spcPts val="1000"/>
              </a:spcAft>
            </a:pPr>
            <a:r>
              <a:rPr lang="en-US" sz="3600" dirty="0">
                <a:effectLst/>
                <a:ea typeface="Times New Roman" panose="02020603050405020304" pitchFamily="18" charset="0"/>
                <a:cs typeface="Times New Roman" panose="02020603050405020304" pitchFamily="18" charset="0"/>
              </a:rPr>
              <a:t>Temptations are common. If we are in fellowship with Christ we shall be </a:t>
            </a:r>
            <a:r>
              <a:rPr lang="en-US" sz="3600" dirty="0" err="1">
                <a:effectLst/>
                <a:ea typeface="Times New Roman" panose="02020603050405020304" pitchFamily="18" charset="0"/>
                <a:cs typeface="Times New Roman" panose="02020603050405020304" pitchFamily="18" charset="0"/>
              </a:rPr>
              <a:t>succoured</a:t>
            </a:r>
            <a:r>
              <a:rPr lang="en-US" sz="3600" dirty="0">
                <a:effectLst/>
                <a:ea typeface="Times New Roman" panose="02020603050405020304" pitchFamily="18" charset="0"/>
                <a:cs typeface="Times New Roman" panose="02020603050405020304" pitchFamily="18" charset="0"/>
              </a:rPr>
              <a:t> with His sympathy in the hour of trial. “He knows what sore temptations are.”</a:t>
            </a:r>
            <a:endParaRPr lang="en-US" sz="3600" dirty="0">
              <a:effectLs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3F7BF11-6A85-B685-1365-AAC1FF18A72C}"/>
              </a:ext>
            </a:extLst>
          </p:cNvPr>
          <p:cNvSpPr txBox="1"/>
          <p:nvPr/>
        </p:nvSpPr>
        <p:spPr>
          <a:xfrm>
            <a:off x="-8391" y="801451"/>
            <a:ext cx="9144000" cy="523220"/>
          </a:xfrm>
          <a:prstGeom prst="rect">
            <a:avLst/>
          </a:prstGeom>
          <a:noFill/>
        </p:spPr>
        <p:txBody>
          <a:bodyPr wrap="square">
            <a:spAutoFit/>
          </a:bodyPr>
          <a:lstStyle/>
          <a:p>
            <a:pPr marL="0" marR="0" algn="ctr">
              <a:spcAft>
                <a:spcPts val="1000"/>
              </a:spcAft>
            </a:pPr>
            <a:r>
              <a:rPr lang="en-US" sz="2800" b="1"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3. Able to aid us</a:t>
            </a:r>
            <a:endParaRPr lang="en-US"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75918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DE6687-6371-E115-29F8-9DD07B27BD4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B701B3D4-9728-A44F-75BC-CE3AD426029C}"/>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3FD105D4-D183-FE25-039F-DD99EFD28026}"/>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3C3169FA-5D09-66D1-8A6C-D3B0CDD0EE18}"/>
              </a:ext>
            </a:extLst>
          </p:cNvPr>
          <p:cNvSpPr txBox="1"/>
          <p:nvPr/>
        </p:nvSpPr>
        <p:spPr>
          <a:xfrm>
            <a:off x="797859" y="1640541"/>
            <a:ext cx="7871012" cy="4785926"/>
          </a:xfrm>
          <a:prstGeom prst="rect">
            <a:avLst/>
          </a:prstGeom>
          <a:noFill/>
        </p:spPr>
        <p:txBody>
          <a:bodyPr wrap="square">
            <a:spAutoFit/>
          </a:bodyPr>
          <a:lstStyle/>
          <a:p>
            <a:pPr marL="0" marR="0">
              <a:spcAft>
                <a:spcPts val="1000"/>
              </a:spcAft>
            </a:pPr>
            <a:r>
              <a:rPr lang="en-US" sz="2800" b="1" dirty="0">
                <a:solidFill>
                  <a:srgbClr val="0070C0"/>
                </a:solidFill>
                <a:effectLst/>
                <a:latin typeface="Arial Black" panose="020B0A04020102020204" pitchFamily="34" charset="0"/>
                <a:ea typeface="Calibri" panose="020F0502020204030204" pitchFamily="34" charset="0"/>
                <a:cs typeface="Arial" panose="020B0604020202020204" pitchFamily="34" charset="0"/>
              </a:rPr>
              <a:t>2 Tim. 4:17</a:t>
            </a:r>
            <a:r>
              <a:rPr lang="en-US" sz="2800" b="1" dirty="0">
                <a:solidFill>
                  <a:srgbClr val="0070C0"/>
                </a:solidFill>
                <a:effectLst/>
                <a:latin typeface="MS UI Gothic" panose="020B0600070205080204" pitchFamily="34" charset="-128"/>
                <a:ea typeface="Calibri" panose="020F0502020204030204" pitchFamily="34" charset="0"/>
                <a:cs typeface="Arial" panose="020B0604020202020204" pitchFamily="34" charset="0"/>
              </a:rPr>
              <a:t>.</a:t>
            </a:r>
            <a:r>
              <a:rPr lang="en-US" sz="2800" dirty="0">
                <a:effectLst/>
                <a:latin typeface="MS UI Gothic" panose="020B0600070205080204" pitchFamily="34" charset="-128"/>
                <a:ea typeface="Calibri" panose="020F0502020204030204" pitchFamily="34" charset="0"/>
                <a:cs typeface="Times New Roman" panose="02020603050405020304" pitchFamily="18" charset="0"/>
              </a:rPr>
              <a:t> </a:t>
            </a:r>
            <a:r>
              <a:rPr lang="en-US" sz="2800" dirty="0">
                <a:effectLst/>
                <a:latin typeface="MS UI Gothic" panose="020B0600070205080204" pitchFamily="34" charset="-128"/>
                <a:ea typeface="Calibri" panose="020F0502020204030204" pitchFamily="34" charset="0"/>
                <a:cs typeface="Arial" panose="020B0604020202020204" pitchFamily="34" charset="0"/>
              </a:rPr>
              <a:t>But the Lord stood with me and strengthened me, so that the message might be preached fully through me, and that all the Gentiles might hear. And I was delivered out of the mouth of the lion.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1000"/>
              </a:spcAft>
            </a:pPr>
            <a:r>
              <a:rPr lang="en-US"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1000"/>
              </a:spcAft>
            </a:pPr>
            <a:r>
              <a:rPr lang="en-US" sz="2800" dirty="0">
                <a:effectLst/>
                <a:latin typeface="Arial" panose="020B0604020202020204" pitchFamily="34" charset="0"/>
                <a:ea typeface="Times New Roman" panose="02020603050405020304" pitchFamily="18" charset="0"/>
                <a:cs typeface="Times New Roman" panose="02020603050405020304" pitchFamily="18" charset="0"/>
              </a:rPr>
              <a:t> Abiding in us by His Spirit, we are conscious of Him standing by us. A sense of His presence inspires with freshness and vigor.</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1000"/>
              </a:spcAft>
            </a:pPr>
            <a:r>
              <a:rPr lang="en-US" sz="2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9E3A15D3-7870-95C9-FCAD-6D2FEFEB6788}"/>
              </a:ext>
            </a:extLst>
          </p:cNvPr>
          <p:cNvSpPr txBox="1"/>
          <p:nvPr/>
        </p:nvSpPr>
        <p:spPr>
          <a:xfrm>
            <a:off x="-8391" y="810415"/>
            <a:ext cx="9144000" cy="523220"/>
          </a:xfrm>
          <a:prstGeom prst="rect">
            <a:avLst/>
          </a:prstGeom>
          <a:noFill/>
        </p:spPr>
        <p:txBody>
          <a:bodyPr wrap="square">
            <a:spAutoFit/>
          </a:bodyPr>
          <a:lstStyle/>
          <a:p>
            <a:pPr marL="0" marR="0" algn="ctr">
              <a:spcAft>
                <a:spcPts val="1000"/>
              </a:spcAft>
            </a:pPr>
            <a:r>
              <a:rPr lang="en-US" sz="2800" b="1"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4. Able to Strengthen </a:t>
            </a:r>
            <a:endParaRPr lang="en-US"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311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FB133E-E6EB-2CD4-C7CD-C25E79F77B33}"/>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E0349CB-BFE0-BF6C-5C9B-073827FCEEF5}"/>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B6E16B65-5398-CF1D-6662-65B0FE18DC55}"/>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60A0C0CC-D91A-E476-F336-790DBA7CC0C8}"/>
              </a:ext>
            </a:extLst>
          </p:cNvPr>
          <p:cNvSpPr txBox="1"/>
          <p:nvPr/>
        </p:nvSpPr>
        <p:spPr>
          <a:xfrm>
            <a:off x="663388" y="1324672"/>
            <a:ext cx="8139953" cy="5155257"/>
          </a:xfrm>
          <a:prstGeom prst="rect">
            <a:avLst/>
          </a:prstGeom>
          <a:noFill/>
        </p:spPr>
        <p:txBody>
          <a:bodyPr wrap="square">
            <a:spAutoFit/>
          </a:bodyPr>
          <a:lstStyle/>
          <a:p>
            <a:pPr marL="0" marR="0">
              <a:spcAft>
                <a:spcPts val="1000"/>
              </a:spcAft>
            </a:pPr>
            <a:r>
              <a:rPr lang="en-US" sz="2800" b="1" dirty="0">
                <a:solidFill>
                  <a:srgbClr val="0070C0"/>
                </a:solidFill>
                <a:effectLst/>
                <a:latin typeface="Arial Black" panose="020B0A04020102020204" pitchFamily="34" charset="0"/>
                <a:ea typeface="Calibri" panose="020F0502020204030204" pitchFamily="34" charset="0"/>
                <a:cs typeface="Arial" panose="020B0604020202020204" pitchFamily="34" charset="0"/>
              </a:rPr>
              <a:t>Acts 20:32</a:t>
            </a:r>
            <a:r>
              <a:rPr lang="en-US" sz="2800" dirty="0">
                <a:solidFill>
                  <a:srgbClr val="0070C0"/>
                </a:solidFill>
                <a:effectLst/>
                <a:latin typeface="Arial Black" panose="020B0A04020102020204" pitchFamily="34" charset="0"/>
                <a:ea typeface="Calibri" panose="020F0502020204030204" pitchFamily="34" charset="0"/>
                <a:cs typeface="Times New Roman" panose="02020603050405020304" pitchFamily="18" charset="0"/>
              </a:rPr>
              <a:t> </a:t>
            </a:r>
            <a:r>
              <a:rPr lang="en-US" sz="2800" dirty="0">
                <a:effectLst/>
                <a:ea typeface="Calibri" panose="020F0502020204030204" pitchFamily="34" charset="0"/>
                <a:cs typeface="Arial" panose="020B0604020202020204" pitchFamily="34" charset="0"/>
              </a:rPr>
              <a:t>So now, brethren, I commend you to God and to the word of His grace, which is able to build you up and give you an inheritance among all those who are sanctified.</a:t>
            </a:r>
            <a:endParaRPr lang="en-US" sz="2800" dirty="0">
              <a:effectLst/>
              <a:ea typeface="Calibri" panose="020F0502020204030204" pitchFamily="34" charset="0"/>
              <a:cs typeface="Times New Roman" panose="02020603050405020304" pitchFamily="18" charset="0"/>
            </a:endParaRPr>
          </a:p>
          <a:p>
            <a:pPr marL="0" marR="0">
              <a:spcAft>
                <a:spcPts val="1000"/>
              </a:spcAft>
            </a:pPr>
            <a:r>
              <a:rPr lang="en-US" sz="2400" dirty="0">
                <a:effectLst/>
                <a:ea typeface="Times New Roman" panose="02020603050405020304" pitchFamily="18" charset="0"/>
                <a:cs typeface="Times New Roman" panose="02020603050405020304" pitchFamily="18" charset="0"/>
              </a:rPr>
              <a:t> </a:t>
            </a:r>
            <a:endParaRPr lang="en-US" sz="2400" dirty="0">
              <a:effectLst/>
              <a:ea typeface="Calibri" panose="020F0502020204030204" pitchFamily="34" charset="0"/>
              <a:cs typeface="Times New Roman" panose="02020603050405020304" pitchFamily="18" charset="0"/>
            </a:endParaRPr>
          </a:p>
          <a:p>
            <a:pPr marL="0" marR="0">
              <a:spcAft>
                <a:spcPts val="1000"/>
              </a:spcAft>
            </a:pPr>
            <a:r>
              <a:rPr lang="en-US" sz="2400" dirty="0">
                <a:effectLst/>
                <a:ea typeface="Times New Roman" panose="02020603050405020304" pitchFamily="18" charset="0"/>
                <a:cs typeface="Times New Roman" panose="02020603050405020304" pitchFamily="18" charset="0"/>
              </a:rPr>
              <a:t>The inner life and character need building up—the new man—whose builder and maker is God. He builds up the believer by revealing the truth through the Holy Spirit, which is able to build us up into the image of His Son</a:t>
            </a:r>
            <a:endParaRPr lang="en-US" sz="2400" dirty="0">
              <a:effectLst/>
              <a:ea typeface="Calibri" panose="020F0502020204030204" pitchFamily="34" charset="0"/>
              <a:cs typeface="Times New Roman" panose="02020603050405020304" pitchFamily="18" charset="0"/>
            </a:endParaRPr>
          </a:p>
          <a:p>
            <a:pPr marL="0" marR="0">
              <a:spcAft>
                <a:spcPts val="1000"/>
              </a:spcAft>
            </a:pPr>
            <a:r>
              <a:rPr lang="en-US" sz="2400" b="1" dirty="0">
                <a:solidFill>
                  <a:srgbClr val="0070C0"/>
                </a:solidFill>
                <a:effectLst/>
                <a:latin typeface="Arial Black" panose="020B0A04020102020204" pitchFamily="34" charset="0"/>
                <a:ea typeface="Calibri" panose="020F0502020204030204" pitchFamily="34" charset="0"/>
                <a:cs typeface="Arial" panose="020B0604020202020204" pitchFamily="34" charset="0"/>
              </a:rPr>
              <a:t>Col. 2:7</a:t>
            </a:r>
            <a:r>
              <a:rPr lang="en-US" sz="2400" b="1" dirty="0">
                <a:solidFill>
                  <a:srgbClr val="0070C0"/>
                </a:solidFill>
                <a:effectLst/>
                <a:ea typeface="Calibri" panose="020F0502020204030204" pitchFamily="34" charset="0"/>
                <a:cs typeface="Arial" panose="020B0604020202020204" pitchFamily="34" charset="0"/>
              </a:rPr>
              <a:t>.</a:t>
            </a:r>
            <a:r>
              <a:rPr lang="en-US" sz="2400" dirty="0">
                <a:solidFill>
                  <a:srgbClr val="0070C0"/>
                </a:solidFill>
                <a:effectLst/>
                <a:ea typeface="Calibri" panose="020F0502020204030204" pitchFamily="34" charset="0"/>
                <a:cs typeface="Arial" panose="020B0604020202020204" pitchFamily="34" charset="0"/>
              </a:rPr>
              <a:t> </a:t>
            </a:r>
            <a:r>
              <a:rPr lang="en-US" sz="2400" dirty="0">
                <a:effectLst/>
                <a:ea typeface="Calibri" panose="020F0502020204030204" pitchFamily="34" charset="0"/>
                <a:cs typeface="Arial" panose="020B0604020202020204" pitchFamily="34" charset="0"/>
              </a:rPr>
              <a:t>rooted and built up in Him and established in the faith, as you have been taught, abounding in it with thanksgiving.</a:t>
            </a:r>
            <a:endParaRPr lang="en-US" sz="2400" dirty="0">
              <a:effectLs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08024B1-7A48-C2BD-3705-CA8C60C99394}"/>
              </a:ext>
            </a:extLst>
          </p:cNvPr>
          <p:cNvSpPr txBox="1"/>
          <p:nvPr/>
        </p:nvSpPr>
        <p:spPr>
          <a:xfrm>
            <a:off x="0" y="801451"/>
            <a:ext cx="9144000" cy="523220"/>
          </a:xfrm>
          <a:prstGeom prst="rect">
            <a:avLst/>
          </a:prstGeom>
          <a:noFill/>
        </p:spPr>
        <p:txBody>
          <a:bodyPr wrap="square">
            <a:spAutoFit/>
          </a:bodyPr>
          <a:lstStyle/>
          <a:p>
            <a:pPr marL="0" marR="0" algn="ctr">
              <a:spcAft>
                <a:spcPts val="1000"/>
              </a:spcAft>
            </a:pPr>
            <a:r>
              <a:rPr lang="en-US" sz="2800" b="1"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5. Able to Build up </a:t>
            </a:r>
            <a:endParaRPr lang="en-US"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3736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00C03B-7815-52BF-FF32-98905EDA2A75}"/>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533AB0A9-8BCC-230B-44DB-34A10BB05B6F}"/>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42372E1C-09D0-3A2A-85D9-F9E28E312834}"/>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64C1278E-0BFD-CB49-A61B-589C399032D7}"/>
              </a:ext>
            </a:extLst>
          </p:cNvPr>
          <p:cNvSpPr txBox="1"/>
          <p:nvPr/>
        </p:nvSpPr>
        <p:spPr>
          <a:xfrm>
            <a:off x="421341" y="1333637"/>
            <a:ext cx="8417859" cy="5247590"/>
          </a:xfrm>
          <a:prstGeom prst="rect">
            <a:avLst/>
          </a:prstGeom>
          <a:noFill/>
        </p:spPr>
        <p:txBody>
          <a:bodyPr wrap="square">
            <a:spAutoFit/>
          </a:bodyPr>
          <a:lstStyle/>
          <a:p>
            <a:pPr marL="0" marR="0">
              <a:spcAft>
                <a:spcPts val="1000"/>
              </a:spcAft>
            </a:pPr>
            <a:r>
              <a:rPr lang="en-US" sz="2600" b="1" dirty="0">
                <a:solidFill>
                  <a:srgbClr val="0070C0"/>
                </a:solidFill>
                <a:effectLst/>
                <a:latin typeface="Arial Black" panose="020B0A04020102020204" pitchFamily="34" charset="0"/>
                <a:ea typeface="Calibri" panose="020F0502020204030204" pitchFamily="34" charset="0"/>
                <a:cs typeface="Calibri" panose="020F0502020204030204" pitchFamily="34" charset="0"/>
              </a:rPr>
              <a:t>Col.1:9</a:t>
            </a:r>
            <a:r>
              <a:rPr lang="en-US" sz="2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t>
            </a:r>
            <a:r>
              <a:rPr lang="en-US" sz="26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600" dirty="0">
                <a:effectLst/>
                <a:latin typeface="Calibri" panose="020F0502020204030204" pitchFamily="34" charset="0"/>
                <a:ea typeface="Calibri" panose="020F0502020204030204" pitchFamily="34" charset="0"/>
                <a:cs typeface="Calibri" panose="020F0502020204030204" pitchFamily="34" charset="0"/>
              </a:rPr>
              <a:t>For this reason we also, since the day we heard it, do not cease to pray for you, and to ask that you may be filled with the knowledge of His will in all wisdom and spiritual understanding;</a:t>
            </a:r>
          </a:p>
          <a:p>
            <a:pPr marL="0" marR="0">
              <a:spcAft>
                <a:spcPts val="1000"/>
              </a:spcAft>
            </a:pPr>
            <a:r>
              <a:rPr lang="en-US" sz="24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0" marR="0">
              <a:spcAft>
                <a:spcPts val="1000"/>
              </a:spcAft>
            </a:pPr>
            <a:r>
              <a:rPr lang="en-US" sz="2400" dirty="0">
                <a:effectLst/>
                <a:latin typeface="Calibri" panose="020F0502020204030204" pitchFamily="34" charset="0"/>
                <a:ea typeface="Calibri" panose="020F0502020204030204" pitchFamily="34" charset="0"/>
                <a:cs typeface="Calibri" panose="020F0502020204030204" pitchFamily="34" charset="0"/>
              </a:rPr>
              <a:t>What a precious blessing is ours, “Filled with the knowledge of His will”</a:t>
            </a:r>
            <a:r>
              <a:rPr lang="en-US" sz="24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and again, “Be filled with the Spirit” </a:t>
            </a:r>
          </a:p>
          <a:p>
            <a:pPr marL="0" marR="0">
              <a:spcAft>
                <a:spcPts val="1000"/>
              </a:spcAft>
            </a:pPr>
            <a:endParaRPr lang="en-US" sz="900" dirty="0">
              <a:effectLst/>
              <a:latin typeface="Calibri" panose="020F0502020204030204" pitchFamily="34" charset="0"/>
              <a:ea typeface="Calibri" panose="020F0502020204030204" pitchFamily="34" charset="0"/>
              <a:cs typeface="Calibri" panose="020F0502020204030204" pitchFamily="34" charset="0"/>
            </a:endParaRPr>
          </a:p>
          <a:p>
            <a:pPr marL="0" marR="0">
              <a:spcAft>
                <a:spcPts val="1000"/>
              </a:spcAft>
            </a:pPr>
            <a:r>
              <a:rPr lang="en-US" sz="2600" b="1" dirty="0">
                <a:solidFill>
                  <a:srgbClr val="0070C0"/>
                </a:solidFill>
                <a:effectLst/>
                <a:latin typeface="Arial Black" panose="020B0A04020102020204" pitchFamily="34" charset="0"/>
                <a:ea typeface="Calibri" panose="020F0502020204030204" pitchFamily="34" charset="0"/>
                <a:cs typeface="Calibri" panose="020F0502020204030204" pitchFamily="34" charset="0"/>
              </a:rPr>
              <a:t>Eph.5:18</a:t>
            </a:r>
            <a:r>
              <a:rPr lang="en-US" sz="2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t>
            </a:r>
            <a:r>
              <a:rPr lang="en-US" sz="26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600" dirty="0">
                <a:effectLst/>
                <a:latin typeface="Calibri" panose="020F0502020204030204" pitchFamily="34" charset="0"/>
                <a:ea typeface="Calibri" panose="020F0502020204030204" pitchFamily="34" charset="0"/>
                <a:cs typeface="Calibri" panose="020F0502020204030204" pitchFamily="34" charset="0"/>
              </a:rPr>
              <a:t>And do not be drunk with wine, in which is dissipation; but be filled with the Spirit,</a:t>
            </a:r>
          </a:p>
          <a:p>
            <a:pPr marL="0" marR="0">
              <a:spcAft>
                <a:spcPts val="1000"/>
              </a:spcAft>
            </a:pPr>
            <a:r>
              <a:rPr lang="en-US" sz="24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0" marR="0">
              <a:spcAft>
                <a:spcPts val="1000"/>
              </a:spcAft>
            </a:pPr>
            <a:r>
              <a:rPr lang="en-US" sz="2400" dirty="0">
                <a:effectLst/>
                <a:latin typeface="Calibri" panose="020F0502020204030204" pitchFamily="34" charset="0"/>
                <a:ea typeface="Calibri" panose="020F0502020204030204" pitchFamily="34" charset="0"/>
                <a:cs typeface="Calibri" panose="020F0502020204030204" pitchFamily="34" charset="0"/>
              </a:rPr>
              <a:t>God has reserved to Himself the right to fill a human soul. </a:t>
            </a:r>
          </a:p>
        </p:txBody>
      </p:sp>
      <p:sp>
        <p:nvSpPr>
          <p:cNvPr id="6" name="TextBox 5">
            <a:extLst>
              <a:ext uri="{FF2B5EF4-FFF2-40B4-BE49-F238E27FC236}">
                <a16:creationId xmlns:a16="http://schemas.microsoft.com/office/drawing/2014/main" id="{EAC8B461-097B-920D-B84B-3AFBB13BBC3E}"/>
              </a:ext>
            </a:extLst>
          </p:cNvPr>
          <p:cNvSpPr txBox="1"/>
          <p:nvPr/>
        </p:nvSpPr>
        <p:spPr>
          <a:xfrm>
            <a:off x="1" y="810417"/>
            <a:ext cx="9135608" cy="523220"/>
          </a:xfrm>
          <a:prstGeom prst="rect">
            <a:avLst/>
          </a:prstGeom>
          <a:noFill/>
        </p:spPr>
        <p:txBody>
          <a:bodyPr wrap="square">
            <a:spAutoFit/>
          </a:bodyPr>
          <a:lstStyle/>
          <a:p>
            <a:pPr marL="0" marR="0" algn="ctr">
              <a:spcAft>
                <a:spcPts val="1000"/>
              </a:spcAft>
            </a:pPr>
            <a:r>
              <a:rPr lang="en-US" sz="2800" b="1"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6. Able to Fill </a:t>
            </a:r>
            <a:endParaRPr lang="en-US"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8701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C655BD-588E-B210-1A23-9E9C7139DD27}"/>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F0AE778C-2AB0-8B4E-8DF0-69ECC225E91B}"/>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3A5A26ED-83F7-CCDC-24ED-2871DA704F69}"/>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4F22AF7D-6C58-A3DF-4FED-FD10A6743D85}"/>
              </a:ext>
            </a:extLst>
          </p:cNvPr>
          <p:cNvSpPr txBox="1"/>
          <p:nvPr/>
        </p:nvSpPr>
        <p:spPr>
          <a:xfrm>
            <a:off x="573742" y="1323328"/>
            <a:ext cx="8310282" cy="4970591"/>
          </a:xfrm>
          <a:prstGeom prst="rect">
            <a:avLst/>
          </a:prstGeom>
          <a:noFill/>
        </p:spPr>
        <p:txBody>
          <a:bodyPr wrap="square">
            <a:spAutoFit/>
          </a:bodyPr>
          <a:lstStyle/>
          <a:p>
            <a:pPr marL="0" marR="0">
              <a:spcAft>
                <a:spcPts val="1000"/>
              </a:spcAft>
            </a:pPr>
            <a:r>
              <a:rPr lang="en-US" sz="2800" b="1" dirty="0">
                <a:solidFill>
                  <a:srgbClr val="0070C0"/>
                </a:solidFill>
                <a:effectLst/>
                <a:latin typeface="Arial Black" panose="020B0A04020102020204" pitchFamily="34" charset="0"/>
                <a:ea typeface="Calibri" panose="020F0502020204030204" pitchFamily="34" charset="0"/>
                <a:cs typeface="Arial" panose="020B0604020202020204" pitchFamily="34" charset="0"/>
              </a:rPr>
              <a:t>Heb.13:21</a:t>
            </a:r>
            <a:r>
              <a:rPr lang="en-US" sz="2800" b="1" dirty="0">
                <a:solidFill>
                  <a:srgbClr val="0070C0"/>
                </a:solidFill>
                <a:effectLst/>
                <a:ea typeface="Calibri" panose="020F0502020204030204" pitchFamily="34" charset="0"/>
                <a:cs typeface="Arial" panose="020B0604020202020204" pitchFamily="34" charset="0"/>
              </a:rPr>
              <a:t>.</a:t>
            </a:r>
            <a:r>
              <a:rPr lang="en-US" sz="2800" dirty="0">
                <a:solidFill>
                  <a:srgbClr val="0070C0"/>
                </a:solidFill>
                <a:effectLst/>
                <a:ea typeface="Calibri" panose="020F0502020204030204" pitchFamily="34" charset="0"/>
                <a:cs typeface="Arial" panose="020B0604020202020204" pitchFamily="34" charset="0"/>
              </a:rPr>
              <a:t> </a:t>
            </a:r>
            <a:r>
              <a:rPr lang="en-US" sz="2800" dirty="0">
                <a:effectLst/>
                <a:ea typeface="Calibri" panose="020F0502020204030204" pitchFamily="34" charset="0"/>
                <a:cs typeface="Arial" panose="020B0604020202020204" pitchFamily="34" charset="0"/>
              </a:rPr>
              <a:t>make you complete in every good work to do His will, working in you what is well pleasing in His sight</a:t>
            </a:r>
            <a:r>
              <a:rPr lang="en-US" sz="2800" dirty="0">
                <a:effectLst/>
                <a:ea typeface="Times New Roman" panose="02020603050405020304" pitchFamily="18" charset="0"/>
                <a:cs typeface="Times New Roman" panose="02020603050405020304" pitchFamily="18" charset="0"/>
              </a:rPr>
              <a:t>, through Jesus Christ, to whom be glory forever and ever. Amen.</a:t>
            </a:r>
            <a:endParaRPr lang="en-US" sz="2800" dirty="0">
              <a:effectLst/>
              <a:ea typeface="Calibri" panose="020F0502020204030204" pitchFamily="34" charset="0"/>
              <a:cs typeface="Times New Roman" panose="02020603050405020304" pitchFamily="18" charset="0"/>
            </a:endParaRPr>
          </a:p>
          <a:p>
            <a:pPr marL="0" marR="0">
              <a:spcAft>
                <a:spcPts val="1000"/>
              </a:spcAft>
            </a:pPr>
            <a:r>
              <a:rPr lang="en-US" sz="2400" dirty="0">
                <a:solidFill>
                  <a:srgbClr val="FF0000"/>
                </a:solidFill>
                <a:effectLst/>
                <a:ea typeface="Times New Roman" panose="02020603050405020304" pitchFamily="18" charset="0"/>
                <a:cs typeface="Times New Roman" panose="02020603050405020304" pitchFamily="18" charset="0"/>
              </a:rPr>
              <a:t> </a:t>
            </a:r>
            <a:endParaRPr lang="en-US" sz="2400" dirty="0">
              <a:effectLst/>
              <a:ea typeface="Calibri" panose="020F0502020204030204" pitchFamily="34" charset="0"/>
              <a:cs typeface="Times New Roman" panose="02020603050405020304" pitchFamily="18" charset="0"/>
            </a:endParaRPr>
          </a:p>
          <a:p>
            <a:pPr marL="0" marR="0">
              <a:spcAft>
                <a:spcPts val="1000"/>
              </a:spcAft>
            </a:pPr>
            <a:r>
              <a:rPr lang="en-US" sz="2400" dirty="0">
                <a:effectLst/>
                <a:ea typeface="Times New Roman" panose="02020603050405020304" pitchFamily="18" charset="0"/>
                <a:cs typeface="Times New Roman" panose="02020603050405020304" pitchFamily="18" charset="0"/>
              </a:rPr>
              <a:t>Sweet thought, that amidst all the stubborn material within He is able to work in us that which is pleasing in His sight. Yield all, and all will be well </a:t>
            </a:r>
            <a:endParaRPr lang="en-US" sz="2400" dirty="0">
              <a:effectLst/>
              <a:ea typeface="Calibri" panose="020F0502020204030204" pitchFamily="34" charset="0"/>
              <a:cs typeface="Times New Roman" panose="02020603050405020304" pitchFamily="18" charset="0"/>
            </a:endParaRPr>
          </a:p>
          <a:p>
            <a:pPr marL="0" marR="0">
              <a:spcAft>
                <a:spcPts val="1000"/>
              </a:spcAft>
            </a:pPr>
            <a:r>
              <a:rPr lang="en-US" sz="2800" b="1" dirty="0">
                <a:solidFill>
                  <a:srgbClr val="0070C0"/>
                </a:solidFill>
                <a:effectLst/>
                <a:latin typeface="Arial Black" panose="020B0A04020102020204" pitchFamily="34" charset="0"/>
                <a:ea typeface="Calibri" panose="020F0502020204030204" pitchFamily="34" charset="0"/>
                <a:cs typeface="Arial" panose="020B0604020202020204" pitchFamily="34" charset="0"/>
              </a:rPr>
              <a:t>1John 4:4.</a:t>
            </a:r>
            <a:r>
              <a:rPr lang="en-US" sz="2800" dirty="0">
                <a:solidFill>
                  <a:srgbClr val="0070C0"/>
                </a:solidFill>
                <a:effectLst/>
                <a:latin typeface="Arial Black" panose="020B0A04020102020204" pitchFamily="34" charset="0"/>
                <a:ea typeface="Calibri" panose="020F0502020204030204" pitchFamily="34" charset="0"/>
                <a:cs typeface="Times New Roman" panose="02020603050405020304" pitchFamily="18" charset="0"/>
              </a:rPr>
              <a:t> </a:t>
            </a:r>
            <a:r>
              <a:rPr lang="en-US" sz="2800" dirty="0">
                <a:effectLst/>
                <a:ea typeface="Calibri" panose="020F0502020204030204" pitchFamily="34" charset="0"/>
                <a:cs typeface="Arial" panose="020B0604020202020204" pitchFamily="34" charset="0"/>
              </a:rPr>
              <a:t>You are of God, little children, and have overcome them, because He who is in you is greater than he who is in the world.</a:t>
            </a:r>
            <a:endParaRPr lang="en-US" sz="2800" dirty="0">
              <a:effectLst/>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43A1FC52-E4A5-AF31-C1B7-04A6104FB6EF}"/>
              </a:ext>
            </a:extLst>
          </p:cNvPr>
          <p:cNvSpPr txBox="1"/>
          <p:nvPr/>
        </p:nvSpPr>
        <p:spPr>
          <a:xfrm>
            <a:off x="-8391" y="800108"/>
            <a:ext cx="9144000" cy="523220"/>
          </a:xfrm>
          <a:prstGeom prst="rect">
            <a:avLst/>
          </a:prstGeom>
          <a:noFill/>
        </p:spPr>
        <p:txBody>
          <a:bodyPr wrap="square">
            <a:spAutoFit/>
          </a:bodyPr>
          <a:lstStyle/>
          <a:p>
            <a:pPr algn="ctr"/>
            <a:r>
              <a:rPr kumimoji="0" lang="en-US" sz="2800" b="1" i="0"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Times New Roman" panose="02020603050405020304" pitchFamily="18" charset="0"/>
              </a:rPr>
              <a:t>7. Able to Work </a:t>
            </a:r>
            <a:endParaRPr lang="en-US" sz="2800" dirty="0">
              <a:solidFill>
                <a:srgbClr val="C00000"/>
              </a:solidFill>
            </a:endParaRPr>
          </a:p>
        </p:txBody>
      </p:sp>
    </p:spTree>
    <p:extLst>
      <p:ext uri="{BB962C8B-B14F-4D97-AF65-F5344CB8AC3E}">
        <p14:creationId xmlns:p14="http://schemas.microsoft.com/office/powerpoint/2010/main" val="3299312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9FC7BB-5AD8-B6CA-E36F-34B8974EF4B8}"/>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D7E0D2E3-86BD-7147-358F-4C2F349078E3}"/>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B5F9901E-B886-91CF-688A-3B8A1C141B5D}"/>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7C41276A-8F16-1663-1DCD-47E054F3BC27}"/>
              </a:ext>
            </a:extLst>
          </p:cNvPr>
          <p:cNvSpPr txBox="1"/>
          <p:nvPr/>
        </p:nvSpPr>
        <p:spPr>
          <a:xfrm>
            <a:off x="475128" y="2294966"/>
            <a:ext cx="8507507" cy="3919022"/>
          </a:xfrm>
          <a:prstGeom prst="rect">
            <a:avLst/>
          </a:prstGeom>
          <a:noFill/>
        </p:spPr>
        <p:txBody>
          <a:bodyPr wrap="square">
            <a:spAutoFit/>
          </a:bodyPr>
          <a:lstStyle/>
          <a:p>
            <a:pPr marL="0" marR="0">
              <a:spcAft>
                <a:spcPts val="1000"/>
              </a:spcAft>
            </a:pPr>
            <a:r>
              <a:rPr lang="en-US" sz="3200" b="1" dirty="0">
                <a:solidFill>
                  <a:srgbClr val="0070C0"/>
                </a:solidFill>
                <a:effectLst/>
                <a:latin typeface="Arial Black" panose="020B0A04020102020204" pitchFamily="34" charset="0"/>
                <a:ea typeface="Calibri" panose="020F0502020204030204" pitchFamily="34" charset="0"/>
                <a:cs typeface="Arial" panose="020B0604020202020204" pitchFamily="34" charset="0"/>
              </a:rPr>
              <a:t>Gal.1:16</a:t>
            </a:r>
            <a:r>
              <a:rPr lang="en-US" sz="3200" b="1" dirty="0">
                <a:solidFill>
                  <a:srgbClr val="0070C0"/>
                </a:solidFill>
                <a:effectLst/>
                <a:ea typeface="Calibri" panose="020F0502020204030204" pitchFamily="34" charset="0"/>
                <a:cs typeface="Arial" panose="020B0604020202020204" pitchFamily="34" charset="0"/>
              </a:rPr>
              <a:t>.</a:t>
            </a:r>
            <a:r>
              <a:rPr lang="en-US" sz="3200" b="1" dirty="0">
                <a:solidFill>
                  <a:srgbClr val="0070C0"/>
                </a:solidFill>
                <a:effectLst/>
                <a:ea typeface="Calibri" panose="020F0502020204030204" pitchFamily="34" charset="0"/>
                <a:cs typeface="Times New Roman" panose="02020603050405020304" pitchFamily="18" charset="0"/>
              </a:rPr>
              <a:t> </a:t>
            </a:r>
            <a:r>
              <a:rPr lang="en-US" sz="3200" dirty="0">
                <a:effectLst/>
                <a:ea typeface="Calibri" panose="020F0502020204030204" pitchFamily="34" charset="0"/>
                <a:cs typeface="Arial" panose="020B0604020202020204" pitchFamily="34" charset="0"/>
              </a:rPr>
              <a:t>to reveal His Son in me, that I might preach Him among the Gentiles, I did not immediately confer with flesh and blood,</a:t>
            </a:r>
            <a:endParaRPr lang="en-US" sz="3200" dirty="0">
              <a:ea typeface="Calibri" panose="020F0502020204030204" pitchFamily="34" charset="0"/>
              <a:cs typeface="Times New Roman" panose="02020603050405020304" pitchFamily="18" charset="0"/>
            </a:endParaRPr>
          </a:p>
          <a:p>
            <a:pPr marL="0" marR="0">
              <a:spcAft>
                <a:spcPts val="1000"/>
              </a:spcAft>
            </a:pPr>
            <a:endParaRPr lang="en-US" sz="800" dirty="0">
              <a:effectLst/>
              <a:ea typeface="Calibri" panose="020F0502020204030204" pitchFamily="34" charset="0"/>
              <a:cs typeface="Times New Roman" panose="02020603050405020304" pitchFamily="18" charset="0"/>
            </a:endParaRPr>
          </a:p>
          <a:p>
            <a:pPr marL="0" marR="0">
              <a:spcAft>
                <a:spcPts val="1000"/>
              </a:spcAft>
            </a:pPr>
            <a:r>
              <a:rPr lang="en-US" sz="3200" dirty="0">
                <a:effectLst/>
                <a:ea typeface="Times New Roman" panose="02020603050405020304" pitchFamily="18" charset="0"/>
                <a:cs typeface="Times New Roman" panose="02020603050405020304" pitchFamily="18" charset="0"/>
              </a:rPr>
              <a:t>If His Son has been revealed in us, it is that He might be revealed through us. If the light hath shined in our hearts, it is that others might see it and glorify God</a:t>
            </a:r>
            <a:endParaRPr lang="en-US" sz="3200" dirty="0">
              <a:effectLs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17121832-D6C4-2DEE-EB26-9EAD7F5B22F6}"/>
              </a:ext>
            </a:extLst>
          </p:cNvPr>
          <p:cNvSpPr txBox="1"/>
          <p:nvPr/>
        </p:nvSpPr>
        <p:spPr>
          <a:xfrm>
            <a:off x="8391" y="817118"/>
            <a:ext cx="9127218" cy="58477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1000"/>
              </a:spcAft>
              <a:buClrTx/>
              <a:buSzTx/>
              <a:buFontTx/>
              <a:buNone/>
              <a:tabLst/>
              <a:defRPr/>
            </a:pPr>
            <a:r>
              <a:rPr kumimoji="0" lang="en-US" sz="32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Times New Roman" panose="02020603050405020304" pitchFamily="18" charset="0"/>
              </a:rPr>
              <a:t>(3) What God is Able to Do Through Us. He is - </a:t>
            </a:r>
            <a:endParaRPr kumimoji="0" lang="en-US" sz="3200" b="0"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D3A150A4-1336-062C-8948-512DC52D6A8F}"/>
              </a:ext>
            </a:extLst>
          </p:cNvPr>
          <p:cNvSpPr txBox="1"/>
          <p:nvPr/>
        </p:nvSpPr>
        <p:spPr>
          <a:xfrm>
            <a:off x="8391" y="1640541"/>
            <a:ext cx="9144000" cy="52322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100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Times New Roman" panose="02020603050405020304" pitchFamily="18" charset="0"/>
              </a:rPr>
              <a:t>1. Able to Reveal </a:t>
            </a:r>
            <a:endParaRPr lang="en-US" sz="2800" dirty="0">
              <a:solidFill>
                <a:srgbClr val="C00000"/>
              </a:solidFill>
            </a:endParaRPr>
          </a:p>
        </p:txBody>
      </p:sp>
    </p:spTree>
    <p:extLst>
      <p:ext uri="{BB962C8B-B14F-4D97-AF65-F5344CB8AC3E}">
        <p14:creationId xmlns:p14="http://schemas.microsoft.com/office/powerpoint/2010/main" val="3146744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20DE2E-4E42-0F4C-B186-A0178937C2C4}"/>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D58D7666-2C36-4691-94B7-1BC05FF1E54B}"/>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4193305C-BEC7-F9CA-FE89-534BDF90C62F}"/>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C79D578B-023E-A256-25B5-E4F443ECD286}"/>
              </a:ext>
            </a:extLst>
          </p:cNvPr>
          <p:cNvSpPr txBox="1"/>
          <p:nvPr/>
        </p:nvSpPr>
        <p:spPr>
          <a:xfrm>
            <a:off x="475129" y="1102659"/>
            <a:ext cx="8382000" cy="5334794"/>
          </a:xfrm>
          <a:prstGeom prst="rect">
            <a:avLst/>
          </a:prstGeom>
          <a:noFill/>
        </p:spPr>
        <p:txBody>
          <a:bodyPr wrap="square">
            <a:spAutoFit/>
          </a:bodyPr>
          <a:lstStyle/>
          <a:p>
            <a:pPr marL="0" marR="0">
              <a:spcAft>
                <a:spcPts val="1000"/>
              </a:spcAft>
            </a:pPr>
            <a:r>
              <a:rPr lang="en-US" sz="3600" b="1" dirty="0">
                <a:solidFill>
                  <a:srgbClr val="0070C0"/>
                </a:solidFill>
                <a:effectLst/>
                <a:latin typeface="Arial Black" panose="020B0A04020102020204" pitchFamily="34" charset="0"/>
                <a:ea typeface="Calibri" panose="020F0502020204030204" pitchFamily="34" charset="0"/>
                <a:cs typeface="Arial" panose="020B0604020202020204" pitchFamily="34" charset="0"/>
              </a:rPr>
              <a:t>1Cor.4:6</a:t>
            </a:r>
            <a:r>
              <a:rPr lang="en-US" sz="3600" b="1" dirty="0">
                <a:solidFill>
                  <a:srgbClr val="0070C0"/>
                </a:solidFill>
                <a:effectLst/>
                <a:ea typeface="Calibri" panose="020F0502020204030204" pitchFamily="34" charset="0"/>
                <a:cs typeface="Arial" panose="020B0604020202020204" pitchFamily="34" charset="0"/>
              </a:rPr>
              <a:t>.</a:t>
            </a:r>
            <a:r>
              <a:rPr lang="en-US" sz="3600" dirty="0">
                <a:solidFill>
                  <a:srgbClr val="0070C0"/>
                </a:solidFill>
                <a:effectLst/>
                <a:ea typeface="Calibri" panose="020F0502020204030204" pitchFamily="34" charset="0"/>
                <a:cs typeface="Arial" panose="020B0604020202020204" pitchFamily="34" charset="0"/>
              </a:rPr>
              <a:t> </a:t>
            </a:r>
            <a:r>
              <a:rPr lang="en-US" sz="3600" dirty="0">
                <a:effectLst/>
                <a:ea typeface="Calibri" panose="020F0502020204030204" pitchFamily="34" charset="0"/>
                <a:cs typeface="Arial" panose="020B0604020202020204" pitchFamily="34" charset="0"/>
              </a:rPr>
              <a:t>Now these things, brethren, I have figuratively transferred to myself and Apollos for your sakes, that you may learn in us not to think beyond what is written, that none of you may be puffed up on behalf of one against the other.</a:t>
            </a:r>
            <a:endParaRPr lang="en-US" sz="3600" dirty="0">
              <a:effectLst/>
              <a:ea typeface="Calibri" panose="020F0502020204030204" pitchFamily="34" charset="0"/>
              <a:cs typeface="Times New Roman" panose="02020603050405020304" pitchFamily="18" charset="0"/>
            </a:endParaRPr>
          </a:p>
          <a:p>
            <a:pPr marL="0" marR="0">
              <a:spcAft>
                <a:spcPts val="1000"/>
              </a:spcAft>
            </a:pPr>
            <a:r>
              <a:rPr lang="en-US" sz="3600" dirty="0">
                <a:effectLst/>
                <a:ea typeface="Times New Roman" panose="02020603050405020304" pitchFamily="18" charset="0"/>
                <a:cs typeface="Times New Roman" panose="02020603050405020304" pitchFamily="18" charset="0"/>
              </a:rPr>
              <a:t> </a:t>
            </a:r>
            <a:endParaRPr lang="en-US" sz="3600" dirty="0">
              <a:effectLst/>
              <a:ea typeface="Calibri" panose="020F0502020204030204" pitchFamily="34" charset="0"/>
              <a:cs typeface="Times New Roman" panose="02020603050405020304" pitchFamily="18" charset="0"/>
            </a:endParaRPr>
          </a:p>
          <a:p>
            <a:pPr marL="0" marR="0">
              <a:spcAft>
                <a:spcPts val="1000"/>
              </a:spcAft>
            </a:pPr>
            <a:r>
              <a:rPr lang="en-US" sz="3600" dirty="0">
                <a:effectLst/>
                <a:ea typeface="Times New Roman" panose="02020603050405020304" pitchFamily="18" charset="0"/>
                <a:cs typeface="Times New Roman" panose="02020603050405020304" pitchFamily="18" charset="0"/>
              </a:rPr>
              <a:t>The treasure is put in the earthen vessel that the power may be of God. </a:t>
            </a:r>
            <a:endParaRPr lang="en-US" sz="3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4866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5FD543D-5F38-BC77-B1C0-94E95ABADDC6}"/>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DBA0CA4D-0D71-A304-09BD-176724DAE4C1}"/>
              </a:ext>
            </a:extLst>
          </p:cNvPr>
          <p:cNvSpPr txBox="1"/>
          <p:nvPr/>
        </p:nvSpPr>
        <p:spPr>
          <a:xfrm>
            <a:off x="385482" y="1013012"/>
            <a:ext cx="8408894" cy="5396349"/>
          </a:xfrm>
          <a:prstGeom prst="rect">
            <a:avLst/>
          </a:prstGeom>
          <a:noFill/>
        </p:spPr>
        <p:txBody>
          <a:bodyPr wrap="square">
            <a:spAutoFit/>
          </a:bodyPr>
          <a:lstStyle/>
          <a:p>
            <a:pPr marL="0" marR="0">
              <a:spcAft>
                <a:spcPts val="1000"/>
              </a:spcAft>
            </a:pPr>
            <a:r>
              <a:rPr lang="en-US" sz="3400" b="1" dirty="0">
                <a:solidFill>
                  <a:srgbClr val="0070C0"/>
                </a:solidFill>
                <a:effectLst/>
                <a:latin typeface="Arial Black" panose="020B0A04020102020204" pitchFamily="34" charset="0"/>
                <a:ea typeface="Calibri" panose="020F0502020204030204" pitchFamily="34" charset="0"/>
                <a:cs typeface="Aharoni" panose="02010803020104030203" pitchFamily="2" charset="-79"/>
              </a:rPr>
              <a:t>Eph.1:19–21</a:t>
            </a:r>
            <a:r>
              <a:rPr lang="en-US" sz="3400" dirty="0">
                <a:effectLst/>
                <a:ea typeface="Calibri" panose="020F0502020204030204" pitchFamily="34" charset="0"/>
                <a:cs typeface="Arial" panose="020B0604020202020204" pitchFamily="34" charset="0"/>
              </a:rPr>
              <a:t>.</a:t>
            </a:r>
            <a:r>
              <a:rPr lang="en-US" sz="3400" dirty="0">
                <a:effectLst/>
                <a:ea typeface="Calibri" panose="020F0502020204030204" pitchFamily="34" charset="0"/>
                <a:cs typeface="Times New Roman" panose="02020603050405020304" pitchFamily="18" charset="0"/>
              </a:rPr>
              <a:t> </a:t>
            </a:r>
            <a:r>
              <a:rPr lang="en-US" sz="3400" u="sng" dirty="0">
                <a:effectLst/>
                <a:ea typeface="Calibri" panose="020F0502020204030204" pitchFamily="34" charset="0"/>
                <a:cs typeface="Arial" panose="020B0604020202020204" pitchFamily="34" charset="0"/>
              </a:rPr>
              <a:t>and what is the exceeding greatness of His power toward us who believe, according to the working of His mighty power</a:t>
            </a:r>
            <a:endParaRPr lang="en-US" sz="3400" dirty="0">
              <a:effectLst/>
              <a:ea typeface="Calibri" panose="020F0502020204030204" pitchFamily="34" charset="0"/>
              <a:cs typeface="Times New Roman" panose="02020603050405020304" pitchFamily="18" charset="0"/>
            </a:endParaRPr>
          </a:p>
          <a:p>
            <a:pPr marL="0" marR="0">
              <a:spcAft>
                <a:spcPts val="1000"/>
              </a:spcAft>
            </a:pPr>
            <a:endParaRPr lang="en-US" sz="3400" dirty="0">
              <a:effectLst/>
              <a:ea typeface="Calibri" panose="020F0502020204030204" pitchFamily="34" charset="0"/>
              <a:cs typeface="Arial" panose="020B0604020202020204" pitchFamily="34" charset="0"/>
            </a:endParaRPr>
          </a:p>
          <a:p>
            <a:pPr marL="0" marR="0">
              <a:spcAft>
                <a:spcPts val="1000"/>
              </a:spcAft>
            </a:pPr>
            <a:r>
              <a:rPr lang="en-US" sz="3200" dirty="0">
                <a:effectLst/>
                <a:ea typeface="Calibri" panose="020F0502020204030204" pitchFamily="34" charset="0"/>
                <a:cs typeface="Arial" panose="020B0604020202020204" pitchFamily="34" charset="0"/>
              </a:rPr>
              <a:t>20 which He worked in Christ when He raised Him from the dead and seated Him at His right hand in the heavenly places,</a:t>
            </a:r>
            <a:r>
              <a:rPr lang="en-US" sz="3200" dirty="0">
                <a:ea typeface="Calibri" panose="020F0502020204030204" pitchFamily="34" charset="0"/>
                <a:cs typeface="Times New Roman" panose="02020603050405020304" pitchFamily="18" charset="0"/>
              </a:rPr>
              <a:t> </a:t>
            </a:r>
            <a:r>
              <a:rPr lang="en-US" sz="3200" dirty="0">
                <a:effectLst/>
                <a:cs typeface="Arial" panose="020B0604020202020204" pitchFamily="34" charset="0"/>
              </a:rPr>
              <a:t>21 far above all principality and power and might and dominion, and every name that is named, not only in this age but also in that which is to come.</a:t>
            </a:r>
            <a:endParaRPr lang="en-US" sz="3200" dirty="0"/>
          </a:p>
        </p:txBody>
      </p:sp>
    </p:spTree>
    <p:extLst>
      <p:ext uri="{BB962C8B-B14F-4D97-AF65-F5344CB8AC3E}">
        <p14:creationId xmlns:p14="http://schemas.microsoft.com/office/powerpoint/2010/main" val="1563031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C5E742-52F9-69C6-ACAF-86AC8F36811E}"/>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B6B32A77-D58E-60D9-5FCD-BF664F64CC8F}"/>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2C09616E-86E4-276C-B6C1-AF5007A1F3A7}"/>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A48BB672-171B-8279-E170-A3BB4C358866}"/>
              </a:ext>
            </a:extLst>
          </p:cNvPr>
          <p:cNvSpPr txBox="1"/>
          <p:nvPr/>
        </p:nvSpPr>
        <p:spPr>
          <a:xfrm>
            <a:off x="398306" y="1342055"/>
            <a:ext cx="8347388" cy="5027017"/>
          </a:xfrm>
          <a:prstGeom prst="rect">
            <a:avLst/>
          </a:prstGeom>
          <a:noFill/>
        </p:spPr>
        <p:txBody>
          <a:bodyPr wrap="square">
            <a:spAutoFit/>
          </a:bodyPr>
          <a:lstStyle/>
          <a:p>
            <a:pPr marL="0" marR="0">
              <a:spcAft>
                <a:spcPts val="1000"/>
              </a:spcAft>
            </a:pPr>
            <a:r>
              <a:rPr lang="en-US" sz="2600" b="1" dirty="0">
                <a:solidFill>
                  <a:srgbClr val="0070C0"/>
                </a:solidFill>
                <a:effectLst/>
                <a:latin typeface="Arial Black" panose="020B0A04020102020204" pitchFamily="34" charset="0"/>
                <a:ea typeface="Calibri" panose="020F0502020204030204" pitchFamily="34" charset="0"/>
                <a:cs typeface="Arial" panose="020B0604020202020204" pitchFamily="34" charset="0"/>
              </a:rPr>
              <a:t>2 Cor. 5:18–20</a:t>
            </a:r>
            <a:r>
              <a:rPr lang="en-US" sz="2600" b="1" dirty="0">
                <a:solidFill>
                  <a:srgbClr val="0070C0"/>
                </a:solidFill>
                <a:effectLst/>
                <a:ea typeface="Calibri" panose="020F0502020204030204" pitchFamily="34" charset="0"/>
                <a:cs typeface="Arial" panose="020B0604020202020204" pitchFamily="34" charset="0"/>
              </a:rPr>
              <a:t>.</a:t>
            </a:r>
            <a:r>
              <a:rPr lang="en-US" sz="2600" dirty="0">
                <a:solidFill>
                  <a:srgbClr val="0070C0"/>
                </a:solidFill>
                <a:effectLst/>
                <a:ea typeface="Calibri" panose="020F0502020204030204" pitchFamily="34" charset="0"/>
                <a:cs typeface="Arial" panose="020B0604020202020204" pitchFamily="34" charset="0"/>
              </a:rPr>
              <a:t> </a:t>
            </a:r>
            <a:r>
              <a:rPr lang="en-US" sz="2600" dirty="0">
                <a:effectLst/>
                <a:ea typeface="Calibri" panose="020F0502020204030204" pitchFamily="34" charset="0"/>
                <a:cs typeface="Arial" panose="020B0604020202020204" pitchFamily="34" charset="0"/>
              </a:rPr>
              <a:t>Now all things are of God, who has reconciled us to Himself through Jesus Christ, and has given us the ministry of reconciliation,</a:t>
            </a:r>
            <a:r>
              <a:rPr lang="en-US" sz="2600" dirty="0">
                <a:ea typeface="Calibri" panose="020F0502020204030204" pitchFamily="34" charset="0"/>
                <a:cs typeface="Times New Roman" panose="02020603050405020304" pitchFamily="18" charset="0"/>
              </a:rPr>
              <a:t> </a:t>
            </a:r>
            <a:r>
              <a:rPr lang="en-US" sz="2600" dirty="0">
                <a:effectLst/>
                <a:ea typeface="Calibri" panose="020F0502020204030204" pitchFamily="34" charset="0"/>
                <a:cs typeface="Arial" panose="020B0604020202020204" pitchFamily="34" charset="0"/>
              </a:rPr>
              <a:t>19 that is, that God was in Christ reconciling the world to Himself, not imputing their trespasses to them, and has committed to us the word of reconciliation.20 Now then, we are ambassadors for Christ, as though God were pleading through us: we implore you on Christ's behalf, be reconciled to God.</a:t>
            </a:r>
            <a:endParaRPr lang="en-US" sz="2600" dirty="0">
              <a:effectLst/>
              <a:ea typeface="Calibri" panose="020F0502020204030204" pitchFamily="34" charset="0"/>
              <a:cs typeface="Times New Roman" panose="02020603050405020304" pitchFamily="18" charset="0"/>
            </a:endParaRPr>
          </a:p>
          <a:p>
            <a:pPr marL="0" marR="0">
              <a:spcAft>
                <a:spcPts val="1000"/>
              </a:spcAft>
            </a:pPr>
            <a:r>
              <a:rPr lang="en-US" sz="2400" dirty="0">
                <a:effectLst/>
                <a:ea typeface="Times New Roman" panose="02020603050405020304" pitchFamily="18" charset="0"/>
                <a:cs typeface="Times New Roman" panose="02020603050405020304" pitchFamily="18" charset="0"/>
              </a:rPr>
              <a:t> </a:t>
            </a:r>
            <a:endParaRPr lang="en-US" sz="2400" dirty="0">
              <a:effectLst/>
              <a:ea typeface="Calibri" panose="020F0502020204030204" pitchFamily="34" charset="0"/>
              <a:cs typeface="Times New Roman" panose="02020603050405020304" pitchFamily="18" charset="0"/>
            </a:endParaRPr>
          </a:p>
          <a:p>
            <a:pPr marL="0" marR="0">
              <a:spcAft>
                <a:spcPts val="1000"/>
              </a:spcAft>
            </a:pPr>
            <a:r>
              <a:rPr lang="en-US" sz="2400" dirty="0">
                <a:effectLst/>
                <a:ea typeface="Times New Roman" panose="02020603050405020304" pitchFamily="18" charset="0"/>
                <a:cs typeface="Times New Roman" panose="02020603050405020304" pitchFamily="18" charset="0"/>
              </a:rPr>
              <a:t>What a responsibility that God should commit unto us the word of reconciliation! What a privilege that God should, through our feeble ministry, reconcile sinners to Himself! </a:t>
            </a:r>
            <a:endParaRPr lang="en-US" sz="2400" dirty="0">
              <a:effectLs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F3E027A-AADE-C855-9F76-33B91297A076}"/>
              </a:ext>
            </a:extLst>
          </p:cNvPr>
          <p:cNvSpPr txBox="1"/>
          <p:nvPr/>
        </p:nvSpPr>
        <p:spPr>
          <a:xfrm>
            <a:off x="1" y="786069"/>
            <a:ext cx="9135608" cy="555986"/>
          </a:xfrm>
          <a:prstGeom prst="rect">
            <a:avLst/>
          </a:prstGeom>
          <a:noFill/>
        </p:spPr>
        <p:txBody>
          <a:bodyPr wrap="square">
            <a:sp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Times New Roman" panose="02020603050405020304" pitchFamily="18" charset="0"/>
              </a:rPr>
              <a:t>2. Able to Reconcile </a:t>
            </a:r>
            <a:endParaRPr kumimoji="0" lang="en-US" sz="2800" b="0"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52337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8E6C11-04A2-85EE-56A7-D861CFBDC90C}"/>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F61B1A6-7712-ABFB-65F1-CBCD0458048E}"/>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D5243863-4F1C-7E21-F3C4-13D5CD7465BE}"/>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60FB77A5-BFFE-A6E2-3477-9C4595415A32}"/>
              </a:ext>
            </a:extLst>
          </p:cNvPr>
          <p:cNvSpPr txBox="1"/>
          <p:nvPr/>
        </p:nvSpPr>
        <p:spPr>
          <a:xfrm>
            <a:off x="941294" y="1510473"/>
            <a:ext cx="7763436" cy="4780796"/>
          </a:xfrm>
          <a:prstGeom prst="rect">
            <a:avLst/>
          </a:prstGeom>
          <a:noFill/>
        </p:spPr>
        <p:txBody>
          <a:bodyPr wrap="square">
            <a:spAutoFit/>
          </a:bodyPr>
          <a:lstStyle/>
          <a:p>
            <a:pPr marL="0" marR="0">
              <a:spcAft>
                <a:spcPts val="1000"/>
              </a:spcAft>
            </a:pPr>
            <a:r>
              <a:rPr lang="en-US" sz="3600" b="1" dirty="0">
                <a:solidFill>
                  <a:srgbClr val="0070C0"/>
                </a:solidFill>
                <a:effectLst/>
                <a:latin typeface="Arial Black" panose="020B0A04020102020204" pitchFamily="34" charset="0"/>
                <a:ea typeface="Calibri" panose="020F0502020204030204" pitchFamily="34" charset="0"/>
                <a:cs typeface="Arial" panose="020B0604020202020204" pitchFamily="34" charset="0"/>
              </a:rPr>
              <a:t>Eph. 6:11</a:t>
            </a:r>
            <a:r>
              <a:rPr lang="en-US" sz="3600" b="1" dirty="0">
                <a:solidFill>
                  <a:srgbClr val="0070C0"/>
                </a:solidFill>
                <a:effectLst/>
                <a:ea typeface="Calibri" panose="020F0502020204030204" pitchFamily="34" charset="0"/>
                <a:cs typeface="Arial" panose="020B0604020202020204" pitchFamily="34" charset="0"/>
              </a:rPr>
              <a:t>.</a:t>
            </a:r>
            <a:r>
              <a:rPr lang="en-US" sz="3600" dirty="0">
                <a:solidFill>
                  <a:srgbClr val="0070C0"/>
                </a:solidFill>
                <a:effectLst/>
                <a:ea typeface="Calibri" panose="020F0502020204030204" pitchFamily="34" charset="0"/>
                <a:cs typeface="Arial" panose="020B0604020202020204" pitchFamily="34" charset="0"/>
              </a:rPr>
              <a:t> </a:t>
            </a:r>
            <a:r>
              <a:rPr lang="en-US" sz="3600" dirty="0">
                <a:effectLst/>
                <a:ea typeface="Calibri" panose="020F0502020204030204" pitchFamily="34" charset="0"/>
                <a:cs typeface="Arial" panose="020B0604020202020204" pitchFamily="34" charset="0"/>
              </a:rPr>
              <a:t>Put on the whole armor of God, that you may be able to stand against the wiles of the devil.</a:t>
            </a:r>
            <a:endParaRPr lang="en-US" sz="3600" dirty="0">
              <a:ea typeface="Calibri" panose="020F0502020204030204" pitchFamily="34" charset="0"/>
              <a:cs typeface="Times New Roman" panose="02020603050405020304" pitchFamily="18" charset="0"/>
            </a:endParaRPr>
          </a:p>
          <a:p>
            <a:pPr marL="0" marR="0">
              <a:spcAft>
                <a:spcPts val="1000"/>
              </a:spcAft>
            </a:pPr>
            <a:endParaRPr lang="en-US" sz="3600" dirty="0">
              <a:effectLst/>
              <a:ea typeface="Calibri" panose="020F0502020204030204" pitchFamily="34" charset="0"/>
              <a:cs typeface="Times New Roman" panose="02020603050405020304" pitchFamily="18" charset="0"/>
            </a:endParaRPr>
          </a:p>
          <a:p>
            <a:pPr marL="0" marR="0">
              <a:spcAft>
                <a:spcPts val="1000"/>
              </a:spcAft>
            </a:pPr>
            <a:r>
              <a:rPr lang="en-US" sz="3600" dirty="0">
                <a:effectLst/>
                <a:ea typeface="Times New Roman" panose="02020603050405020304" pitchFamily="18" charset="0"/>
                <a:cs typeface="Times New Roman" panose="02020603050405020304" pitchFamily="18" charset="0"/>
              </a:rPr>
              <a:t>Our defeat is His dishonor… When we, clothed with the armor of God, get the victory over the wiles of the Devil, it is Christ conquering through us.</a:t>
            </a:r>
            <a:endParaRPr lang="en-US" sz="3600" dirty="0">
              <a:effectLs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602DB830-B257-ADA4-56A8-96FAB89DC71F}"/>
              </a:ext>
            </a:extLst>
          </p:cNvPr>
          <p:cNvSpPr txBox="1"/>
          <p:nvPr/>
        </p:nvSpPr>
        <p:spPr>
          <a:xfrm>
            <a:off x="1" y="787262"/>
            <a:ext cx="9135608" cy="52322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100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Times New Roman" panose="02020603050405020304" pitchFamily="18" charset="0"/>
              </a:rPr>
              <a:t>3. Able to Overcome </a:t>
            </a:r>
            <a:endParaRPr kumimoji="0" lang="en-US" sz="2800" b="0"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2694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AF6CFD-E971-3A52-0193-40D8961A2A5E}"/>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5F007424-16DE-443E-52BB-27F0AFF0E0AE}"/>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A23979BF-64FA-5268-46AA-B021C75BF1AD}"/>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25E55166-922D-7A01-3E88-AC91A77B996E}"/>
              </a:ext>
            </a:extLst>
          </p:cNvPr>
          <p:cNvSpPr txBox="1"/>
          <p:nvPr/>
        </p:nvSpPr>
        <p:spPr>
          <a:xfrm>
            <a:off x="502024" y="1315706"/>
            <a:ext cx="8435788" cy="4539704"/>
          </a:xfrm>
          <a:prstGeom prst="rect">
            <a:avLst/>
          </a:prstGeom>
          <a:noFill/>
        </p:spPr>
        <p:txBody>
          <a:bodyPr wrap="square">
            <a:spAutoFit/>
          </a:bodyPr>
          <a:lstStyle/>
          <a:p>
            <a:pPr marL="0" marR="0">
              <a:spcAft>
                <a:spcPts val="1000"/>
              </a:spcAft>
            </a:pPr>
            <a:r>
              <a:rPr lang="en-US" sz="2800" b="1" dirty="0">
                <a:solidFill>
                  <a:srgbClr val="0070C0"/>
                </a:solidFill>
                <a:effectLst/>
                <a:latin typeface="Arial Black" panose="020B0A04020102020204" pitchFamily="34" charset="0"/>
                <a:ea typeface="Calibri" panose="020F0502020204030204" pitchFamily="34" charset="0"/>
                <a:cs typeface="Arial" panose="020B0604020202020204" pitchFamily="34" charset="0"/>
              </a:rPr>
              <a:t>Col.1:10</a:t>
            </a:r>
            <a:r>
              <a:rPr lang="en-US" sz="2800" b="1" dirty="0">
                <a:solidFill>
                  <a:srgbClr val="0070C0"/>
                </a:solidFill>
                <a:effectLst/>
                <a:ea typeface="Calibri" panose="020F0502020204030204" pitchFamily="34" charset="0"/>
                <a:cs typeface="Arial" panose="020B0604020202020204" pitchFamily="34" charset="0"/>
              </a:rPr>
              <a:t>. </a:t>
            </a:r>
            <a:r>
              <a:rPr lang="en-US" sz="2800" dirty="0">
                <a:effectLst/>
                <a:ea typeface="Calibri" panose="020F0502020204030204" pitchFamily="34" charset="0"/>
                <a:cs typeface="Arial" panose="020B0604020202020204" pitchFamily="34" charset="0"/>
              </a:rPr>
              <a:t>that you may walk worthy of the Lord, fully pleasing Him, being fruitful in every good work and increasing in the knowledge of God;</a:t>
            </a:r>
            <a:endParaRPr lang="en-US" sz="2800" dirty="0">
              <a:effectLst/>
              <a:ea typeface="Calibri" panose="020F0502020204030204" pitchFamily="34" charset="0"/>
              <a:cs typeface="Times New Roman" panose="02020603050405020304" pitchFamily="18" charset="0"/>
            </a:endParaRPr>
          </a:p>
          <a:p>
            <a:pPr marL="0" marR="0">
              <a:spcAft>
                <a:spcPts val="1000"/>
              </a:spcAft>
            </a:pPr>
            <a:r>
              <a:rPr lang="en-US" sz="2400" dirty="0">
                <a:effectLst/>
                <a:ea typeface="Times New Roman" panose="02020603050405020304" pitchFamily="18" charset="0"/>
                <a:cs typeface="Times New Roman" panose="02020603050405020304" pitchFamily="18" charset="0"/>
              </a:rPr>
              <a:t> </a:t>
            </a:r>
            <a:endParaRPr lang="en-US" sz="2400" dirty="0">
              <a:effectLst/>
              <a:ea typeface="Calibri" panose="020F0502020204030204" pitchFamily="34" charset="0"/>
              <a:cs typeface="Times New Roman" panose="02020603050405020304" pitchFamily="18" charset="0"/>
            </a:endParaRPr>
          </a:p>
          <a:p>
            <a:pPr marL="0" marR="0">
              <a:spcAft>
                <a:spcPts val="1000"/>
              </a:spcAft>
            </a:pPr>
            <a:r>
              <a:rPr lang="en-US" sz="2400" dirty="0">
                <a:effectLst/>
                <a:ea typeface="Times New Roman" panose="02020603050405020304" pitchFamily="18" charset="0"/>
                <a:cs typeface="Times New Roman" panose="02020603050405020304" pitchFamily="18" charset="0"/>
              </a:rPr>
              <a:t>Walking worthy of the Lord, He will make us fruitful in every good work. The vine needs the branches to bear its fruit, so Christ needs His people to show forth the riches of His grace</a:t>
            </a:r>
            <a:endParaRPr lang="en-US" sz="2400" dirty="0">
              <a:effectLst/>
              <a:ea typeface="Calibri" panose="020F0502020204030204" pitchFamily="34" charset="0"/>
              <a:cs typeface="Times New Roman" panose="02020603050405020304" pitchFamily="18" charset="0"/>
            </a:endParaRPr>
          </a:p>
          <a:p>
            <a:pPr marL="0" marR="0">
              <a:spcAft>
                <a:spcPts val="1000"/>
              </a:spcAft>
            </a:pPr>
            <a:r>
              <a:rPr lang="en-US" sz="2800" b="1" dirty="0">
                <a:solidFill>
                  <a:srgbClr val="0070C0"/>
                </a:solidFill>
                <a:effectLst/>
                <a:latin typeface="Arial Black" panose="020B0A04020102020204" pitchFamily="34" charset="0"/>
                <a:ea typeface="Calibri" panose="020F0502020204030204" pitchFamily="34" charset="0"/>
                <a:cs typeface="Arial" panose="020B0604020202020204" pitchFamily="34" charset="0"/>
              </a:rPr>
              <a:t>John 15:5.</a:t>
            </a:r>
            <a:r>
              <a:rPr lang="en-US" sz="2800" dirty="0">
                <a:effectLst/>
                <a:ea typeface="Calibri" panose="020F0502020204030204" pitchFamily="34" charset="0"/>
                <a:cs typeface="Arial" panose="020B0604020202020204" pitchFamily="34" charset="0"/>
              </a:rPr>
              <a:t> "I am the vine, you are the branches. He who abides in Me, and I in him, bears much fruit; for without Me you can do nothing.</a:t>
            </a:r>
            <a:endParaRPr lang="en-US" sz="2800" dirty="0">
              <a:effectLs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6501F65-1F5F-2497-5FF2-6CE2AC08E656}"/>
              </a:ext>
            </a:extLst>
          </p:cNvPr>
          <p:cNvSpPr txBox="1"/>
          <p:nvPr/>
        </p:nvSpPr>
        <p:spPr>
          <a:xfrm>
            <a:off x="1" y="792486"/>
            <a:ext cx="9135608" cy="523220"/>
          </a:xfrm>
          <a:prstGeom prst="rect">
            <a:avLst/>
          </a:prstGeom>
          <a:noFill/>
        </p:spPr>
        <p:txBody>
          <a:bodyPr wrap="square">
            <a:spAutoFit/>
          </a:bodyPr>
          <a:lstStyle/>
          <a:p>
            <a:pPr marL="0" marR="0" algn="ctr">
              <a:spcAft>
                <a:spcPts val="1000"/>
              </a:spcAft>
            </a:pPr>
            <a:r>
              <a:rPr lang="en-US" sz="2800" b="1"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4. Able to Bear Fruit </a:t>
            </a:r>
            <a:endParaRPr lang="en-US"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6968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34D283-416C-1611-D423-4BA48A698043}"/>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2B465BE8-A095-0192-D8C6-CDBFCAC8472A}"/>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E91CD841-FD85-B586-A1DA-46E2D2FBEE96}"/>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A17B6466-75D3-54FB-4063-C7CA75CE4017}"/>
              </a:ext>
            </a:extLst>
          </p:cNvPr>
          <p:cNvSpPr txBox="1"/>
          <p:nvPr/>
        </p:nvSpPr>
        <p:spPr>
          <a:xfrm>
            <a:off x="466165" y="1518246"/>
            <a:ext cx="8175811" cy="4785926"/>
          </a:xfrm>
          <a:prstGeom prst="rect">
            <a:avLst/>
          </a:prstGeom>
          <a:noFill/>
        </p:spPr>
        <p:txBody>
          <a:bodyPr wrap="square">
            <a:spAutoFit/>
          </a:bodyPr>
          <a:lstStyle/>
          <a:p>
            <a:pPr marL="0" marR="0">
              <a:spcAft>
                <a:spcPts val="1000"/>
              </a:spcAft>
            </a:pPr>
            <a:r>
              <a:rPr lang="en-US" sz="2800" b="1" dirty="0">
                <a:solidFill>
                  <a:srgbClr val="0070C0"/>
                </a:solidFill>
                <a:effectLst/>
                <a:latin typeface="Arial Black" panose="020B0A04020102020204" pitchFamily="34" charset="0"/>
                <a:ea typeface="Calibri" panose="020F0502020204030204" pitchFamily="34" charset="0"/>
                <a:cs typeface="Arial" panose="020B0604020202020204" pitchFamily="34" charset="0"/>
              </a:rPr>
              <a:t>Phil.2:13</a:t>
            </a:r>
            <a:r>
              <a:rPr lang="en-US" sz="2800" b="1" dirty="0">
                <a:solidFill>
                  <a:srgbClr val="0070C0"/>
                </a:solidFill>
                <a:effectLst/>
                <a:ea typeface="Calibri" panose="020F0502020204030204" pitchFamily="34" charset="0"/>
                <a:cs typeface="Arial" panose="020B0604020202020204" pitchFamily="34" charset="0"/>
              </a:rPr>
              <a:t>.</a:t>
            </a:r>
            <a:r>
              <a:rPr lang="en-US" sz="2800" dirty="0">
                <a:solidFill>
                  <a:srgbClr val="0070C0"/>
                </a:solidFill>
                <a:effectLst/>
                <a:ea typeface="Calibri" panose="020F0502020204030204" pitchFamily="34" charset="0"/>
                <a:cs typeface="Arial" panose="020B0604020202020204" pitchFamily="34" charset="0"/>
              </a:rPr>
              <a:t> </a:t>
            </a:r>
            <a:r>
              <a:rPr lang="en-US" sz="2800" dirty="0">
                <a:effectLst/>
                <a:ea typeface="Calibri" panose="020F0502020204030204" pitchFamily="34" charset="0"/>
                <a:cs typeface="Arial" panose="020B0604020202020204" pitchFamily="34" charset="0"/>
              </a:rPr>
              <a:t>or it is God who works in you both to will and to do for His good pleasure.</a:t>
            </a:r>
            <a:endParaRPr lang="en-US" sz="2800" dirty="0">
              <a:effectLst/>
              <a:ea typeface="Calibri" panose="020F0502020204030204" pitchFamily="34" charset="0"/>
              <a:cs typeface="Times New Roman" panose="02020603050405020304" pitchFamily="18" charset="0"/>
            </a:endParaRPr>
          </a:p>
          <a:p>
            <a:pPr marL="0" marR="0">
              <a:spcAft>
                <a:spcPts val="1000"/>
              </a:spcAft>
            </a:pPr>
            <a:endParaRPr lang="en-US" sz="2800" dirty="0">
              <a:effectLst/>
              <a:ea typeface="Calibri" panose="020F0502020204030204" pitchFamily="34" charset="0"/>
              <a:cs typeface="Times New Roman" panose="02020603050405020304" pitchFamily="18" charset="0"/>
            </a:endParaRPr>
          </a:p>
          <a:p>
            <a:pPr marL="0" marR="0">
              <a:spcAft>
                <a:spcPts val="1000"/>
              </a:spcAft>
            </a:pPr>
            <a:r>
              <a:rPr lang="en-US" sz="2800" dirty="0">
                <a:effectLst/>
                <a:ea typeface="Times New Roman" panose="02020603050405020304" pitchFamily="18" charset="0"/>
                <a:cs typeface="Times New Roman" panose="02020603050405020304" pitchFamily="18" charset="0"/>
              </a:rPr>
              <a:t>God worketh in you both to will and to do of His good pleasure. He is shut out from the hearts of the ungodly, but may His will be done in us as it is done in Heaven. We are “workers together with Him” </a:t>
            </a:r>
            <a:endParaRPr lang="en-US" sz="2800" dirty="0">
              <a:effectLst/>
              <a:ea typeface="Calibri" panose="020F0502020204030204" pitchFamily="34" charset="0"/>
              <a:cs typeface="Times New Roman" panose="02020603050405020304" pitchFamily="18" charset="0"/>
            </a:endParaRPr>
          </a:p>
          <a:p>
            <a:pPr marL="0" marR="0">
              <a:spcAft>
                <a:spcPts val="1000"/>
              </a:spcAft>
            </a:pPr>
            <a:r>
              <a:rPr lang="en-US" sz="2800" b="1" dirty="0">
                <a:solidFill>
                  <a:srgbClr val="0070C0"/>
                </a:solidFill>
                <a:effectLst/>
                <a:latin typeface="Arial Black" panose="020B0A04020102020204" pitchFamily="34" charset="0"/>
                <a:ea typeface="Calibri" panose="020F0502020204030204" pitchFamily="34" charset="0"/>
                <a:cs typeface="Arial" panose="020B0604020202020204" pitchFamily="34" charset="0"/>
              </a:rPr>
              <a:t>2 Cor. 6:1</a:t>
            </a:r>
            <a:r>
              <a:rPr lang="en-US" sz="2800" b="1" dirty="0">
                <a:effectLst/>
                <a:ea typeface="Calibri" panose="020F0502020204030204" pitchFamily="34" charset="0"/>
                <a:cs typeface="Arial" panose="020B0604020202020204" pitchFamily="34" charset="0"/>
              </a:rPr>
              <a:t>.</a:t>
            </a:r>
            <a:r>
              <a:rPr lang="en-US" sz="2800" dirty="0">
                <a:effectLst/>
                <a:ea typeface="Calibri" panose="020F0502020204030204" pitchFamily="34" charset="0"/>
                <a:cs typeface="Times New Roman" panose="02020603050405020304" pitchFamily="18" charset="0"/>
              </a:rPr>
              <a:t> </a:t>
            </a:r>
            <a:r>
              <a:rPr lang="en-US" sz="2800" dirty="0">
                <a:effectLst/>
                <a:ea typeface="Calibri" panose="020F0502020204030204" pitchFamily="34" charset="0"/>
                <a:cs typeface="Arial" panose="020B0604020202020204" pitchFamily="34" charset="0"/>
              </a:rPr>
              <a:t>We then, as workers together with Him also plead with you not to receive the grace of God in vain.</a:t>
            </a:r>
            <a:endParaRPr lang="en-US" sz="2800" dirty="0">
              <a:effectLs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6C3D176D-7731-7B5A-2195-912EC43180FA}"/>
              </a:ext>
            </a:extLst>
          </p:cNvPr>
          <p:cNvSpPr txBox="1"/>
          <p:nvPr/>
        </p:nvSpPr>
        <p:spPr>
          <a:xfrm>
            <a:off x="0" y="791148"/>
            <a:ext cx="9144000" cy="52322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100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Calibri" panose="020F0502020204030204"/>
                <a:ea typeface="Times New Roman" panose="02020603050405020304" pitchFamily="18" charset="0"/>
                <a:cs typeface="Times New Roman" panose="02020603050405020304" pitchFamily="18" charset="0"/>
              </a:rPr>
              <a:t>5. Able to do His Own Pleasure </a:t>
            </a:r>
            <a:endParaRPr kumimoji="0" lang="en-US" sz="2800" b="0" i="0" u="none" strike="noStrike" kern="1200" cap="none" spc="0" normalizeH="0" baseline="0" noProof="0" dirty="0">
              <a:ln>
                <a:noFill/>
              </a:ln>
              <a:solidFill>
                <a:srgbClr val="C00000"/>
              </a:solidFill>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32760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D1A25F-2307-4ADF-68A5-55AEA24DFE36}"/>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733D8BB-E21C-1DFD-1E48-D4BB77283E75}"/>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60290B12-9956-CB00-1965-8303EE73751D}"/>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C575436C-BF1E-8BCA-58A4-90D9E2E1B235}"/>
              </a:ext>
            </a:extLst>
          </p:cNvPr>
          <p:cNvSpPr txBox="1"/>
          <p:nvPr/>
        </p:nvSpPr>
        <p:spPr>
          <a:xfrm>
            <a:off x="686374" y="1039906"/>
            <a:ext cx="7754470" cy="5191165"/>
          </a:xfrm>
          <a:prstGeom prst="rect">
            <a:avLst/>
          </a:prstGeom>
          <a:noFill/>
        </p:spPr>
        <p:txBody>
          <a:bodyPr wrap="square">
            <a:spAutoFit/>
          </a:bodyPr>
          <a:lstStyle/>
          <a:p>
            <a:pPr marL="0" marR="0">
              <a:spcAft>
                <a:spcPts val="1000"/>
              </a:spcAft>
            </a:pPr>
            <a:r>
              <a:rPr lang="en-US" sz="2800" dirty="0">
                <a:effectLst/>
                <a:ea typeface="Times New Roman" panose="02020603050405020304" pitchFamily="18" charset="0"/>
                <a:cs typeface="Times New Roman" panose="02020603050405020304" pitchFamily="18" charset="0"/>
              </a:rPr>
              <a:t>We “dwell with the King for His Work” </a:t>
            </a:r>
          </a:p>
          <a:p>
            <a:pPr marL="0" marR="0">
              <a:spcAft>
                <a:spcPts val="1000"/>
              </a:spcAft>
            </a:pPr>
            <a:endParaRPr lang="en-US" sz="900" dirty="0">
              <a:effectLst/>
              <a:ea typeface="Calibri" panose="020F0502020204030204" pitchFamily="34" charset="0"/>
              <a:cs typeface="Times New Roman" panose="02020603050405020304" pitchFamily="18" charset="0"/>
            </a:endParaRPr>
          </a:p>
          <a:p>
            <a:pPr marL="0" marR="0">
              <a:spcAft>
                <a:spcPts val="1000"/>
              </a:spcAft>
            </a:pPr>
            <a:r>
              <a:rPr lang="en-US" sz="2800" b="1" dirty="0">
                <a:solidFill>
                  <a:srgbClr val="0070C0"/>
                </a:solidFill>
                <a:effectLst/>
                <a:latin typeface="Arial Black" panose="020B0A04020102020204" pitchFamily="34" charset="0"/>
                <a:ea typeface="Calibri" panose="020F0502020204030204" pitchFamily="34" charset="0"/>
                <a:cs typeface="Arial" panose="020B0604020202020204" pitchFamily="34" charset="0"/>
              </a:rPr>
              <a:t>1 Chron. 4:23</a:t>
            </a:r>
            <a:r>
              <a:rPr lang="en-US" sz="2800" b="1" dirty="0">
                <a:solidFill>
                  <a:srgbClr val="0070C0"/>
                </a:solidFill>
                <a:effectLst/>
                <a:ea typeface="Calibri" panose="020F0502020204030204" pitchFamily="34" charset="0"/>
                <a:cs typeface="Arial" panose="020B0604020202020204" pitchFamily="34" charset="0"/>
              </a:rPr>
              <a:t>.</a:t>
            </a:r>
            <a:r>
              <a:rPr lang="en-US" sz="2800" dirty="0">
                <a:solidFill>
                  <a:srgbClr val="0070C0"/>
                </a:solidFill>
                <a:effectLst/>
                <a:ea typeface="Calibri" panose="020F0502020204030204" pitchFamily="34" charset="0"/>
                <a:cs typeface="Arial" panose="020B0604020202020204" pitchFamily="34" charset="0"/>
              </a:rPr>
              <a:t> </a:t>
            </a:r>
            <a:r>
              <a:rPr lang="en-US" sz="3200" dirty="0">
                <a:effectLst/>
                <a:ea typeface="Calibri" panose="020F0502020204030204" pitchFamily="34" charset="0"/>
                <a:cs typeface="Arial" panose="020B0604020202020204" pitchFamily="34" charset="0"/>
              </a:rPr>
              <a:t>These were the potters and those who dwell at </a:t>
            </a:r>
            <a:r>
              <a:rPr lang="en-US" sz="3200" dirty="0" err="1">
                <a:effectLst/>
                <a:ea typeface="Calibri" panose="020F0502020204030204" pitchFamily="34" charset="0"/>
                <a:cs typeface="Arial" panose="020B0604020202020204" pitchFamily="34" charset="0"/>
              </a:rPr>
              <a:t>Netaim</a:t>
            </a:r>
            <a:r>
              <a:rPr lang="en-US" sz="3200" dirty="0">
                <a:effectLst/>
                <a:ea typeface="Calibri" panose="020F0502020204030204" pitchFamily="34" charset="0"/>
                <a:cs typeface="Arial" panose="020B0604020202020204" pitchFamily="34" charset="0"/>
              </a:rPr>
              <a:t> and </a:t>
            </a:r>
            <a:r>
              <a:rPr lang="en-US" sz="3200" dirty="0" err="1">
                <a:effectLst/>
                <a:ea typeface="Calibri" panose="020F0502020204030204" pitchFamily="34" charset="0"/>
                <a:cs typeface="Arial" panose="020B0604020202020204" pitchFamily="34" charset="0"/>
              </a:rPr>
              <a:t>Gederah</a:t>
            </a:r>
            <a:r>
              <a:rPr lang="en-US" sz="3200" dirty="0">
                <a:effectLst/>
                <a:ea typeface="Calibri" panose="020F0502020204030204" pitchFamily="34" charset="0"/>
                <a:cs typeface="Arial" panose="020B0604020202020204" pitchFamily="34" charset="0"/>
              </a:rPr>
              <a:t>; there they dwelt with the king for his work.</a:t>
            </a:r>
          </a:p>
          <a:p>
            <a:pPr marL="0" marR="0">
              <a:spcAft>
                <a:spcPts val="1000"/>
              </a:spcAft>
            </a:pPr>
            <a:endParaRPr lang="en-US" sz="2800" dirty="0">
              <a:effectLst/>
              <a:ea typeface="Calibri" panose="020F0502020204030204" pitchFamily="34" charset="0"/>
              <a:cs typeface="Times New Roman" panose="02020603050405020304" pitchFamily="18" charset="0"/>
            </a:endParaRPr>
          </a:p>
          <a:p>
            <a:pPr marL="0" marR="0">
              <a:spcAft>
                <a:spcPts val="1000"/>
              </a:spcAft>
            </a:pPr>
            <a:r>
              <a:rPr lang="en-US" sz="2800" dirty="0">
                <a:effectLst/>
                <a:ea typeface="Times New Roman" panose="02020603050405020304" pitchFamily="18" charset="0"/>
                <a:cs typeface="Times New Roman" panose="02020603050405020304" pitchFamily="18" charset="0"/>
              </a:rPr>
              <a:t>“</a:t>
            </a:r>
            <a:r>
              <a:rPr lang="en-US" sz="2800" dirty="0">
                <a:ea typeface="Times New Roman" panose="02020603050405020304" pitchFamily="18" charset="0"/>
                <a:cs typeface="Times New Roman" panose="02020603050405020304" pitchFamily="18" charset="0"/>
              </a:rPr>
              <a:t>…</a:t>
            </a:r>
            <a:r>
              <a:rPr lang="en-US" sz="2800" dirty="0">
                <a:effectLst/>
                <a:ea typeface="Times New Roman" panose="02020603050405020304" pitchFamily="18" charset="0"/>
                <a:cs typeface="Times New Roman" panose="02020603050405020304" pitchFamily="18" charset="0"/>
              </a:rPr>
              <a:t>to be filled with life divine</a:t>
            </a:r>
          </a:p>
          <a:p>
            <a:pPr marL="0" marR="0">
              <a:spcAft>
                <a:spcPts val="1000"/>
              </a:spcAft>
            </a:pPr>
            <a:r>
              <a:rPr lang="en-US" sz="2800" dirty="0">
                <a:effectLst/>
                <a:ea typeface="Times New Roman" panose="02020603050405020304" pitchFamily="18" charset="0"/>
                <a:cs typeface="Times New Roman" panose="02020603050405020304" pitchFamily="18" charset="0"/>
              </a:rPr>
              <a:t> …to be clothed with might</a:t>
            </a:r>
          </a:p>
          <a:p>
            <a:pPr marL="0" marR="0">
              <a:spcAft>
                <a:spcPts val="1000"/>
              </a:spcAft>
            </a:pPr>
            <a:r>
              <a:rPr lang="en-US" sz="2800" dirty="0">
                <a:ea typeface="Times New Roman" panose="02020603050405020304" pitchFamily="18" charset="0"/>
                <a:cs typeface="Times New Roman" panose="02020603050405020304" pitchFamily="18" charset="0"/>
              </a:rPr>
              <a:t>…</a:t>
            </a:r>
            <a:r>
              <a:rPr lang="en-US" sz="2800" dirty="0">
                <a:effectLst/>
                <a:ea typeface="Times New Roman" panose="02020603050405020304" pitchFamily="18" charset="0"/>
                <a:cs typeface="Times New Roman" panose="02020603050405020304" pitchFamily="18" charset="0"/>
              </a:rPr>
              <a:t>to reflect my Lord</a:t>
            </a:r>
          </a:p>
          <a:p>
            <a:pPr marL="0" marR="0">
              <a:spcAft>
                <a:spcPts val="1000"/>
              </a:spcAft>
            </a:pPr>
            <a:r>
              <a:rPr lang="en-US" sz="2800" dirty="0">
                <a:effectLst/>
                <a:ea typeface="Times New Roman" panose="02020603050405020304" pitchFamily="18" charset="0"/>
                <a:cs typeface="Times New Roman" panose="02020603050405020304" pitchFamily="18" charset="0"/>
              </a:rPr>
              <a:t>… to shine as saints in light!”</a:t>
            </a:r>
            <a:endParaRPr lang="en-US" sz="2800" dirty="0">
              <a:effectLst/>
              <a:ea typeface="Calibri" panose="020F050202020403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id="{BD03E26B-36F5-17F8-3800-D3ECB2503697}"/>
              </a:ext>
            </a:extLst>
          </p:cNvPr>
          <p:cNvSpPr/>
          <p:nvPr/>
        </p:nvSpPr>
        <p:spPr>
          <a:xfrm>
            <a:off x="627529" y="1918447"/>
            <a:ext cx="7879977" cy="151055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51374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A41BD6-5C88-E5CC-2C10-01BBDF554A4E}"/>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61F23C94-BE97-752F-608B-C8183DBB19D2}"/>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07806062-2D2C-3002-5BB6-D3A786F99469}"/>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A1DE2D39-7C7B-3A6B-A747-DA3C54BB2635}"/>
              </a:ext>
            </a:extLst>
          </p:cNvPr>
          <p:cNvSpPr txBox="1"/>
          <p:nvPr/>
        </p:nvSpPr>
        <p:spPr>
          <a:xfrm>
            <a:off x="2339789" y="1470215"/>
            <a:ext cx="6203578" cy="4792722"/>
          </a:xfrm>
          <a:prstGeom prst="rect">
            <a:avLst/>
          </a:prstGeom>
          <a:noFill/>
        </p:spPr>
        <p:txBody>
          <a:bodyPr wrap="square">
            <a:spAutoFit/>
          </a:bodyPr>
          <a:lstStyle/>
          <a:p>
            <a:pPr marL="0" marR="0">
              <a:lnSpc>
                <a:spcPct val="115000"/>
              </a:lnSpc>
              <a:spcAft>
                <a:spcPts val="1000"/>
              </a:spcAft>
            </a:pPr>
            <a:r>
              <a:rPr lang="en-US" sz="3200" dirty="0">
                <a:effectLst/>
                <a:ea typeface="Times New Roman" panose="02020603050405020304" pitchFamily="18" charset="0"/>
                <a:cs typeface="Times New Roman" panose="02020603050405020304" pitchFamily="18" charset="0"/>
              </a:rPr>
              <a:t>Able to Save us </a:t>
            </a:r>
            <a:endParaRPr lang="en-US" sz="3200" dirty="0">
              <a:effectLst/>
              <a:ea typeface="Calibri" panose="020F0502020204030204" pitchFamily="34" charset="0"/>
              <a:cs typeface="Times New Roman" panose="02020603050405020304" pitchFamily="18" charset="0"/>
            </a:endParaRPr>
          </a:p>
          <a:p>
            <a:pPr marL="0" marR="0">
              <a:lnSpc>
                <a:spcPct val="115000"/>
              </a:lnSpc>
              <a:spcAft>
                <a:spcPts val="1000"/>
              </a:spcAft>
            </a:pPr>
            <a:r>
              <a:rPr lang="en-US" sz="3200" dirty="0">
                <a:effectLst/>
                <a:ea typeface="Times New Roman" panose="02020603050405020304" pitchFamily="18" charset="0"/>
                <a:cs typeface="Times New Roman" panose="02020603050405020304" pitchFamily="18" charset="0"/>
              </a:rPr>
              <a:t>Able to Deliver us</a:t>
            </a:r>
            <a:endParaRPr lang="en-US" sz="3200" dirty="0">
              <a:effectLst/>
              <a:ea typeface="Calibri" panose="020F0502020204030204" pitchFamily="34" charset="0"/>
              <a:cs typeface="Times New Roman" panose="02020603050405020304" pitchFamily="18" charset="0"/>
            </a:endParaRPr>
          </a:p>
          <a:p>
            <a:pPr marL="0" marR="0">
              <a:lnSpc>
                <a:spcPct val="115000"/>
              </a:lnSpc>
              <a:spcAft>
                <a:spcPts val="1000"/>
              </a:spcAft>
            </a:pPr>
            <a:r>
              <a:rPr lang="en-US" sz="3200" dirty="0">
                <a:effectLst/>
                <a:ea typeface="Times New Roman" panose="02020603050405020304" pitchFamily="18" charset="0"/>
                <a:cs typeface="Times New Roman" panose="02020603050405020304" pitchFamily="18" charset="0"/>
              </a:rPr>
              <a:t>Able to Make us Stand </a:t>
            </a:r>
            <a:endParaRPr lang="en-US" sz="3200" dirty="0">
              <a:effectLst/>
              <a:ea typeface="Calibri" panose="020F0502020204030204" pitchFamily="34" charset="0"/>
              <a:cs typeface="Times New Roman" panose="02020603050405020304" pitchFamily="18" charset="0"/>
            </a:endParaRPr>
          </a:p>
          <a:p>
            <a:pPr marL="0" marR="0">
              <a:lnSpc>
                <a:spcPct val="115000"/>
              </a:lnSpc>
              <a:spcAft>
                <a:spcPts val="1000"/>
              </a:spcAft>
            </a:pPr>
            <a:r>
              <a:rPr lang="en-US" sz="3200" dirty="0">
                <a:effectLst/>
                <a:ea typeface="Times New Roman" panose="02020603050405020304" pitchFamily="18" charset="0"/>
                <a:cs typeface="Times New Roman" panose="02020603050405020304" pitchFamily="18" charset="0"/>
              </a:rPr>
              <a:t>Able to Keep us </a:t>
            </a:r>
            <a:endParaRPr lang="en-US" sz="3200" dirty="0">
              <a:effectLst/>
              <a:ea typeface="Calibri" panose="020F0502020204030204" pitchFamily="34" charset="0"/>
              <a:cs typeface="Times New Roman" panose="02020603050405020304" pitchFamily="18" charset="0"/>
            </a:endParaRPr>
          </a:p>
          <a:p>
            <a:pPr marL="0" marR="0">
              <a:lnSpc>
                <a:spcPct val="115000"/>
              </a:lnSpc>
              <a:spcAft>
                <a:spcPts val="1000"/>
              </a:spcAft>
            </a:pPr>
            <a:r>
              <a:rPr lang="en-US" sz="3200" dirty="0">
                <a:effectLst/>
                <a:ea typeface="Times New Roman" panose="02020603050405020304" pitchFamily="18" charset="0"/>
                <a:cs typeface="Times New Roman" panose="02020603050405020304" pitchFamily="18" charset="0"/>
              </a:rPr>
              <a:t>Able to Satisfy us </a:t>
            </a:r>
            <a:endParaRPr lang="en-US" sz="3200" dirty="0">
              <a:effectLst/>
              <a:ea typeface="Calibri" panose="020F0502020204030204" pitchFamily="34" charset="0"/>
              <a:cs typeface="Times New Roman" panose="02020603050405020304" pitchFamily="18" charset="0"/>
            </a:endParaRPr>
          </a:p>
          <a:p>
            <a:pPr marL="0" marR="0">
              <a:lnSpc>
                <a:spcPct val="115000"/>
              </a:lnSpc>
              <a:spcAft>
                <a:spcPts val="1000"/>
              </a:spcAft>
            </a:pPr>
            <a:r>
              <a:rPr lang="en-US" sz="3200" dirty="0">
                <a:effectLst/>
                <a:ea typeface="Times New Roman" panose="02020603050405020304" pitchFamily="18" charset="0"/>
                <a:cs typeface="Times New Roman" panose="02020603050405020304" pitchFamily="18" charset="0"/>
              </a:rPr>
              <a:t>Able to Raise us </a:t>
            </a:r>
            <a:endParaRPr lang="en-US" sz="3200" dirty="0">
              <a:effectLst/>
              <a:ea typeface="Calibri" panose="020F0502020204030204" pitchFamily="34" charset="0"/>
              <a:cs typeface="Times New Roman" panose="02020603050405020304" pitchFamily="18" charset="0"/>
            </a:endParaRPr>
          </a:p>
          <a:p>
            <a:pPr marL="0" marR="0">
              <a:lnSpc>
                <a:spcPct val="115000"/>
              </a:lnSpc>
              <a:spcAft>
                <a:spcPts val="1000"/>
              </a:spcAft>
            </a:pPr>
            <a:r>
              <a:rPr lang="en-US" sz="3200" dirty="0">
                <a:effectLst/>
                <a:ea typeface="Times New Roman" panose="02020603050405020304" pitchFamily="18" charset="0"/>
                <a:cs typeface="Times New Roman" panose="02020603050405020304" pitchFamily="18" charset="0"/>
              </a:rPr>
              <a:t>Able to present us Faultless</a:t>
            </a:r>
            <a:endParaRPr lang="en-US" sz="3200" dirty="0">
              <a:effectLst/>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FE776FA2-A6BA-BE4D-1DCF-FC4ADD78D8F3}"/>
              </a:ext>
            </a:extLst>
          </p:cNvPr>
          <p:cNvSpPr txBox="1"/>
          <p:nvPr/>
        </p:nvSpPr>
        <p:spPr>
          <a:xfrm>
            <a:off x="8392" y="959224"/>
            <a:ext cx="9127218" cy="646331"/>
          </a:xfrm>
          <a:prstGeom prst="rect">
            <a:avLst/>
          </a:prstGeom>
          <a:noFill/>
        </p:spPr>
        <p:txBody>
          <a:bodyPr wrap="square" rtlCol="0">
            <a:spAutoFit/>
          </a:bodyPr>
          <a:lstStyle/>
          <a:p>
            <a:pPr algn="ctr"/>
            <a:r>
              <a:rPr lang="en-US" sz="3600" b="1" dirty="0">
                <a:solidFill>
                  <a:srgbClr val="C00000"/>
                </a:solidFill>
              </a:rPr>
              <a:t>1. What God is Able To Do </a:t>
            </a:r>
            <a:r>
              <a:rPr lang="en-US" sz="3600" b="1" u="sng" dirty="0">
                <a:solidFill>
                  <a:srgbClr val="C00000"/>
                </a:solidFill>
              </a:rPr>
              <a:t>For Us</a:t>
            </a:r>
            <a:r>
              <a:rPr lang="en-US" sz="3600" b="1" dirty="0">
                <a:solidFill>
                  <a:srgbClr val="C00000"/>
                </a:solidFill>
              </a:rPr>
              <a:t>. He Is - </a:t>
            </a:r>
          </a:p>
        </p:txBody>
      </p:sp>
    </p:spTree>
    <p:extLst>
      <p:ext uri="{BB962C8B-B14F-4D97-AF65-F5344CB8AC3E}">
        <p14:creationId xmlns:p14="http://schemas.microsoft.com/office/powerpoint/2010/main" val="14504417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78723E-E801-A08D-A951-D4CC38E235B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3FDA4642-B399-BAE9-60D0-81AEF6DFD9FD}"/>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ECE00B16-9501-A2A0-CA88-54C17EA70E3C}"/>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F4B30CA5-905F-F20F-F77A-C3CC31F2D0EC}"/>
              </a:ext>
            </a:extLst>
          </p:cNvPr>
          <p:cNvSpPr txBox="1"/>
          <p:nvPr/>
        </p:nvSpPr>
        <p:spPr>
          <a:xfrm>
            <a:off x="2124636" y="1586753"/>
            <a:ext cx="7494494" cy="4792722"/>
          </a:xfrm>
          <a:prstGeom prst="rect">
            <a:avLst/>
          </a:prstGeom>
          <a:noFill/>
        </p:spPr>
        <p:txBody>
          <a:bodyPr wrap="square">
            <a:spAutoFit/>
          </a:bodyPr>
          <a:lstStyle/>
          <a:p>
            <a:pPr marL="0" marR="0">
              <a:lnSpc>
                <a:spcPct val="115000"/>
              </a:lnSpc>
              <a:spcAft>
                <a:spcPts val="1000"/>
              </a:spcAft>
            </a:pPr>
            <a:r>
              <a:rPr lang="en-US" sz="3200" dirty="0">
                <a:effectLst/>
                <a:ea typeface="Times New Roman" panose="02020603050405020304" pitchFamily="18" charset="0"/>
                <a:cs typeface="Times New Roman" panose="02020603050405020304" pitchFamily="18" charset="0"/>
              </a:rPr>
              <a:t>Able to Dwell in us </a:t>
            </a:r>
            <a:endParaRPr lang="en-US" sz="3200" dirty="0">
              <a:effectLst/>
              <a:ea typeface="Calibri" panose="020F0502020204030204" pitchFamily="34" charset="0"/>
              <a:cs typeface="Times New Roman" panose="02020603050405020304" pitchFamily="18" charset="0"/>
            </a:endParaRPr>
          </a:p>
          <a:p>
            <a:pPr marL="0" marR="0">
              <a:lnSpc>
                <a:spcPct val="115000"/>
              </a:lnSpc>
              <a:spcAft>
                <a:spcPts val="1000"/>
              </a:spcAft>
            </a:pPr>
            <a:r>
              <a:rPr lang="en-US" sz="3200" dirty="0">
                <a:effectLst/>
                <a:ea typeface="Times New Roman" panose="02020603050405020304" pitchFamily="18" charset="0"/>
                <a:cs typeface="Times New Roman" panose="02020603050405020304" pitchFamily="18" charset="0"/>
              </a:rPr>
              <a:t>Able to Subdue </a:t>
            </a:r>
            <a:endParaRPr lang="en-US" sz="3200" dirty="0">
              <a:effectLst/>
              <a:ea typeface="Calibri" panose="020F0502020204030204" pitchFamily="34" charset="0"/>
              <a:cs typeface="Times New Roman" panose="02020603050405020304" pitchFamily="18" charset="0"/>
            </a:endParaRPr>
          </a:p>
          <a:p>
            <a:pPr marL="0" marR="0">
              <a:lnSpc>
                <a:spcPct val="115000"/>
              </a:lnSpc>
              <a:spcAft>
                <a:spcPts val="1000"/>
              </a:spcAft>
            </a:pPr>
            <a:r>
              <a:rPr lang="en-US" sz="3200" dirty="0">
                <a:effectLst/>
                <a:ea typeface="Times New Roman" panose="02020603050405020304" pitchFamily="18" charset="0"/>
                <a:cs typeface="Times New Roman" panose="02020603050405020304" pitchFamily="18" charset="0"/>
              </a:rPr>
              <a:t>Able to aid us</a:t>
            </a:r>
            <a:endParaRPr lang="en-US" sz="3200" dirty="0">
              <a:effectLst/>
              <a:ea typeface="Calibri" panose="020F0502020204030204" pitchFamily="34" charset="0"/>
              <a:cs typeface="Times New Roman" panose="02020603050405020304" pitchFamily="18" charset="0"/>
            </a:endParaRPr>
          </a:p>
          <a:p>
            <a:pPr marL="0" marR="0">
              <a:lnSpc>
                <a:spcPct val="115000"/>
              </a:lnSpc>
              <a:spcAft>
                <a:spcPts val="1000"/>
              </a:spcAft>
            </a:pPr>
            <a:r>
              <a:rPr lang="en-US" sz="3200" dirty="0">
                <a:effectLst/>
                <a:ea typeface="Times New Roman" panose="02020603050405020304" pitchFamily="18" charset="0"/>
                <a:cs typeface="Times New Roman" panose="02020603050405020304" pitchFamily="18" charset="0"/>
              </a:rPr>
              <a:t>Able to Strengthen </a:t>
            </a:r>
            <a:endParaRPr lang="en-US" sz="3200" dirty="0">
              <a:effectLst/>
              <a:ea typeface="Calibri" panose="020F0502020204030204" pitchFamily="34" charset="0"/>
              <a:cs typeface="Times New Roman" panose="02020603050405020304" pitchFamily="18" charset="0"/>
            </a:endParaRPr>
          </a:p>
          <a:p>
            <a:pPr marL="0" marR="0">
              <a:lnSpc>
                <a:spcPct val="115000"/>
              </a:lnSpc>
              <a:spcAft>
                <a:spcPts val="1000"/>
              </a:spcAft>
            </a:pPr>
            <a:r>
              <a:rPr lang="en-US" sz="3200" dirty="0">
                <a:effectLst/>
                <a:ea typeface="Times New Roman" panose="02020603050405020304" pitchFamily="18" charset="0"/>
                <a:cs typeface="Times New Roman" panose="02020603050405020304" pitchFamily="18" charset="0"/>
              </a:rPr>
              <a:t>Able to Build up </a:t>
            </a:r>
            <a:endParaRPr lang="en-US" sz="3200" dirty="0">
              <a:effectLst/>
              <a:ea typeface="Calibri" panose="020F0502020204030204" pitchFamily="34" charset="0"/>
              <a:cs typeface="Times New Roman" panose="02020603050405020304" pitchFamily="18" charset="0"/>
            </a:endParaRPr>
          </a:p>
          <a:p>
            <a:pPr marL="0" marR="0">
              <a:lnSpc>
                <a:spcPct val="115000"/>
              </a:lnSpc>
              <a:spcAft>
                <a:spcPts val="1000"/>
              </a:spcAft>
            </a:pPr>
            <a:r>
              <a:rPr lang="en-US" sz="3200" dirty="0">
                <a:effectLst/>
                <a:ea typeface="Times New Roman" panose="02020603050405020304" pitchFamily="18" charset="0"/>
                <a:cs typeface="Times New Roman" panose="02020603050405020304" pitchFamily="18" charset="0"/>
              </a:rPr>
              <a:t>Able to Fill </a:t>
            </a:r>
            <a:endParaRPr lang="en-US" sz="3200" dirty="0">
              <a:effectLst/>
              <a:ea typeface="Calibri" panose="020F0502020204030204" pitchFamily="34" charset="0"/>
              <a:cs typeface="Times New Roman" panose="02020603050405020304" pitchFamily="18" charset="0"/>
            </a:endParaRPr>
          </a:p>
          <a:p>
            <a:pPr marL="0" marR="0">
              <a:lnSpc>
                <a:spcPct val="115000"/>
              </a:lnSpc>
              <a:spcAft>
                <a:spcPts val="1000"/>
              </a:spcAft>
            </a:pPr>
            <a:r>
              <a:rPr lang="en-US" sz="3200" dirty="0">
                <a:effectLst/>
                <a:ea typeface="Times New Roman" panose="02020603050405020304" pitchFamily="18" charset="0"/>
                <a:cs typeface="Times New Roman" panose="02020603050405020304" pitchFamily="18" charset="0"/>
              </a:rPr>
              <a:t>Able to Work </a:t>
            </a:r>
            <a:endParaRPr lang="en-US" sz="3200" dirty="0">
              <a:effectLs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53B4DDF6-6796-8E6B-51B7-572FD8DA4BE2}"/>
              </a:ext>
            </a:extLst>
          </p:cNvPr>
          <p:cNvSpPr txBox="1"/>
          <p:nvPr/>
        </p:nvSpPr>
        <p:spPr>
          <a:xfrm>
            <a:off x="-1" y="813094"/>
            <a:ext cx="9135609" cy="692049"/>
          </a:xfrm>
          <a:prstGeom prst="rect">
            <a:avLst/>
          </a:prstGeom>
          <a:noFill/>
        </p:spPr>
        <p:txBody>
          <a:bodyPr wrap="square">
            <a:sp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sz="3600" b="1" i="0" u="none" strike="noStrike" kern="1200" cap="none" spc="0" normalizeH="0" baseline="0" noProof="0" dirty="0">
                <a:ln>
                  <a:noFill/>
                </a:ln>
                <a:solidFill>
                  <a:srgbClr val="C00000"/>
                </a:solidFill>
                <a:effectLst/>
                <a:uLnTx/>
                <a:uFillTx/>
                <a:latin typeface="Calibri" panose="020F0502020204030204"/>
                <a:ea typeface="Times New Roman" panose="02020603050405020304" pitchFamily="18" charset="0"/>
                <a:cs typeface="Times New Roman" panose="02020603050405020304" pitchFamily="18" charset="0"/>
              </a:rPr>
              <a:t>2. What God is able to do </a:t>
            </a:r>
            <a:r>
              <a:rPr kumimoji="0" lang="en-US" sz="3600" b="1" i="0" u="sng" strike="noStrike" kern="1200" cap="none" spc="0" normalizeH="0" baseline="0" noProof="0" dirty="0">
                <a:ln>
                  <a:noFill/>
                </a:ln>
                <a:solidFill>
                  <a:srgbClr val="C00000"/>
                </a:solidFill>
                <a:effectLst/>
                <a:uLnTx/>
                <a:uFillTx/>
                <a:latin typeface="Calibri" panose="020F0502020204030204"/>
                <a:ea typeface="Times New Roman" panose="02020603050405020304" pitchFamily="18" charset="0"/>
                <a:cs typeface="Times New Roman" panose="02020603050405020304" pitchFamily="18" charset="0"/>
              </a:rPr>
              <a:t>In Us</a:t>
            </a:r>
            <a:r>
              <a:rPr kumimoji="0" lang="en-US" sz="3600" b="1" i="0" u="none" strike="noStrike" kern="1200" cap="none" spc="0" normalizeH="0" baseline="0" noProof="0" dirty="0">
                <a:ln>
                  <a:noFill/>
                </a:ln>
                <a:solidFill>
                  <a:srgbClr val="C00000"/>
                </a:solidFill>
                <a:effectLst/>
                <a:uLnTx/>
                <a:uFillTx/>
                <a:latin typeface="Calibri" panose="020F0502020204030204"/>
                <a:ea typeface="Times New Roman" panose="02020603050405020304" pitchFamily="18" charset="0"/>
                <a:cs typeface="Times New Roman" panose="02020603050405020304" pitchFamily="18" charset="0"/>
              </a:rPr>
              <a:t>. He is</a:t>
            </a:r>
            <a:r>
              <a:rPr kumimoji="0" lang="en-US" sz="3600" b="0" i="0" u="none" strike="noStrike" kern="1200" cap="none" spc="0" normalizeH="0" baseline="0" noProof="0" dirty="0">
                <a:ln>
                  <a:noFill/>
                </a:ln>
                <a:solidFill>
                  <a:srgbClr val="C00000"/>
                </a:solidFill>
                <a:effectLst/>
                <a:uLnTx/>
                <a:uFillTx/>
                <a:latin typeface="Calibri" panose="020F0502020204030204"/>
                <a:ea typeface="Times New Roman" panose="02020603050405020304" pitchFamily="18" charset="0"/>
                <a:cs typeface="Times New Roman" panose="02020603050405020304" pitchFamily="18" charset="0"/>
              </a:rPr>
              <a:t>— </a:t>
            </a:r>
            <a:endParaRPr kumimoji="0" lang="en-US" sz="3600" b="0" i="0" u="none" strike="noStrike" kern="1200" cap="none" spc="0" normalizeH="0" baseline="0" noProof="0" dirty="0">
              <a:ln>
                <a:noFill/>
              </a:ln>
              <a:solidFill>
                <a:srgbClr val="C00000"/>
              </a:solidFill>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84102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8B21AE-D553-C2D5-90EE-F1318E3C1761}"/>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5E3AFA76-F5B4-867A-8133-84332BF0A9C1}"/>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36CF7AE9-429E-3D89-6FE1-3B97FA462E45}"/>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51F259EE-8E06-8CFD-3B7E-D17124CC153B}"/>
              </a:ext>
            </a:extLst>
          </p:cNvPr>
          <p:cNvSpPr txBox="1"/>
          <p:nvPr/>
        </p:nvSpPr>
        <p:spPr>
          <a:xfrm>
            <a:off x="2469778" y="2008097"/>
            <a:ext cx="6082552" cy="4094967"/>
          </a:xfrm>
          <a:prstGeom prst="rect">
            <a:avLst/>
          </a:prstGeom>
          <a:noFill/>
        </p:spPr>
        <p:txBody>
          <a:bodyPr wrap="square">
            <a:spAutoFit/>
          </a:bodyPr>
          <a:lstStyle/>
          <a:p>
            <a:pPr marL="0" marR="0">
              <a:lnSpc>
                <a:spcPct val="115000"/>
              </a:lnSpc>
              <a:spcAft>
                <a:spcPts val="1000"/>
              </a:spcAft>
            </a:pPr>
            <a:r>
              <a:rPr lang="en-US" sz="3200" dirty="0">
                <a:effectLst/>
                <a:latin typeface="Calibri" panose="020F0502020204030204" pitchFamily="34" charset="0"/>
                <a:ea typeface="Calibri" panose="020F0502020204030204" pitchFamily="34" charset="0"/>
                <a:cs typeface="Calibri" panose="020F0502020204030204" pitchFamily="34" charset="0"/>
              </a:rPr>
              <a:t>Able to Reveal </a:t>
            </a:r>
          </a:p>
          <a:p>
            <a:pPr marL="0" marR="0">
              <a:lnSpc>
                <a:spcPct val="115000"/>
              </a:lnSpc>
              <a:spcAft>
                <a:spcPts val="1000"/>
              </a:spcAft>
            </a:pPr>
            <a:r>
              <a:rPr lang="en-US" sz="3200" dirty="0">
                <a:effectLst/>
                <a:latin typeface="Calibri" panose="020F0502020204030204" pitchFamily="34" charset="0"/>
                <a:ea typeface="Calibri" panose="020F0502020204030204" pitchFamily="34" charset="0"/>
                <a:cs typeface="Calibri" panose="020F0502020204030204" pitchFamily="34" charset="0"/>
              </a:rPr>
              <a:t>Able to Reconcile </a:t>
            </a:r>
          </a:p>
          <a:p>
            <a:pPr marL="0" marR="0">
              <a:lnSpc>
                <a:spcPct val="115000"/>
              </a:lnSpc>
              <a:spcAft>
                <a:spcPts val="1000"/>
              </a:spcAft>
            </a:pPr>
            <a:r>
              <a:rPr lang="en-US" sz="3200" dirty="0">
                <a:effectLst/>
                <a:latin typeface="Calibri" panose="020F0502020204030204" pitchFamily="34" charset="0"/>
                <a:ea typeface="Calibri" panose="020F0502020204030204" pitchFamily="34" charset="0"/>
                <a:cs typeface="Calibri" panose="020F0502020204030204" pitchFamily="34" charset="0"/>
              </a:rPr>
              <a:t>Able to Overcome </a:t>
            </a:r>
          </a:p>
          <a:p>
            <a:pPr marL="0" marR="0">
              <a:lnSpc>
                <a:spcPct val="115000"/>
              </a:lnSpc>
              <a:spcAft>
                <a:spcPts val="1000"/>
              </a:spcAft>
            </a:pPr>
            <a:r>
              <a:rPr lang="en-US" sz="3200" dirty="0">
                <a:effectLst/>
                <a:latin typeface="Calibri" panose="020F0502020204030204" pitchFamily="34" charset="0"/>
                <a:ea typeface="Calibri" panose="020F0502020204030204" pitchFamily="34" charset="0"/>
                <a:cs typeface="Calibri" panose="020F0502020204030204" pitchFamily="34" charset="0"/>
              </a:rPr>
              <a:t>Able to Bear Fruit </a:t>
            </a:r>
          </a:p>
          <a:p>
            <a:pPr marL="0" marR="0">
              <a:lnSpc>
                <a:spcPct val="115000"/>
              </a:lnSpc>
              <a:spcAft>
                <a:spcPts val="1000"/>
              </a:spcAft>
            </a:pPr>
            <a:r>
              <a:rPr lang="en-US" sz="3200" dirty="0">
                <a:effectLst/>
                <a:latin typeface="Calibri" panose="020F0502020204030204" pitchFamily="34" charset="0"/>
                <a:ea typeface="Calibri" panose="020F0502020204030204" pitchFamily="34" charset="0"/>
                <a:cs typeface="Calibri" panose="020F0502020204030204" pitchFamily="34" charset="0"/>
              </a:rPr>
              <a:t>Able to do His Own Pleasure </a:t>
            </a:r>
          </a:p>
          <a:p>
            <a:pPr marL="0" marR="0">
              <a:lnSpc>
                <a:spcPct val="115000"/>
              </a:lnSpc>
              <a:spcAft>
                <a:spcPts val="1000"/>
              </a:spcAft>
            </a:pPr>
            <a:r>
              <a:rPr lang="en-US" sz="32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51A94DF-71DD-BA83-C388-324430E91741}"/>
              </a:ext>
            </a:extLst>
          </p:cNvPr>
          <p:cNvSpPr txBox="1"/>
          <p:nvPr/>
        </p:nvSpPr>
        <p:spPr>
          <a:xfrm>
            <a:off x="1" y="925151"/>
            <a:ext cx="9135608" cy="692049"/>
          </a:xfrm>
          <a:prstGeom prst="rect">
            <a:avLst/>
          </a:prstGeom>
          <a:noFill/>
        </p:spPr>
        <p:txBody>
          <a:bodyPr wrap="square">
            <a:sp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sz="3600" b="1"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Calibri" panose="020F0502020204030204" pitchFamily="34" charset="0"/>
              </a:rPr>
              <a:t>3. What God is Able to Do </a:t>
            </a:r>
            <a:r>
              <a:rPr kumimoji="0" lang="en-US" sz="3600" b="1" i="0" u="sng"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Calibri" panose="020F0502020204030204" pitchFamily="34" charset="0"/>
              </a:rPr>
              <a:t>Through Us</a:t>
            </a:r>
            <a:r>
              <a:rPr kumimoji="0" lang="en-US" sz="3600" b="1"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Calibri" panose="020F0502020204030204" pitchFamily="34" charset="0"/>
              </a:rPr>
              <a:t>. He is— </a:t>
            </a:r>
            <a:endParaRPr kumimoji="0" lang="en-US" sz="3600" b="0"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820697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FCDBC5-B316-6D7B-009F-F7A761DF9865}"/>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CE531F67-DF7B-F281-4185-6F9D8F974CD6}"/>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7B80523B-E288-995E-EE42-74E2B11F8300}"/>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BFD45AAA-0E35-1FD0-DFCD-CAB3468C0342}"/>
              </a:ext>
            </a:extLst>
          </p:cNvPr>
          <p:cNvSpPr txBox="1"/>
          <p:nvPr/>
        </p:nvSpPr>
        <p:spPr>
          <a:xfrm>
            <a:off x="0" y="1168560"/>
            <a:ext cx="9144000" cy="555986"/>
          </a:xfrm>
          <a:prstGeom prst="rect">
            <a:avLst/>
          </a:prstGeom>
          <a:noFill/>
        </p:spPr>
        <p:txBody>
          <a:bodyPr wrap="square">
            <a:spAutoFit/>
          </a:bodyPr>
          <a:lstStyle/>
          <a:p>
            <a:pPr marL="0" marR="0" algn="ctr">
              <a:lnSpc>
                <a:spcPct val="115000"/>
              </a:lnSpc>
              <a:spcAft>
                <a:spcPts val="1000"/>
              </a:spcAft>
            </a:pPr>
            <a:r>
              <a:rPr lang="en-US" sz="2800" b="1" dirty="0">
                <a:effectLst/>
                <a:latin typeface="Arial" panose="020B0604020202020204" pitchFamily="34" charset="0"/>
                <a:ea typeface="Times New Roman" panose="02020603050405020304" pitchFamily="18" charset="0"/>
                <a:cs typeface="Times New Roman" panose="02020603050405020304" pitchFamily="18" charset="0"/>
              </a:rPr>
              <a:t>What God is able to do for us.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71E1B546-77C4-8DD7-DA39-72689C0EBC1A}"/>
              </a:ext>
            </a:extLst>
          </p:cNvPr>
          <p:cNvSpPr txBox="1"/>
          <p:nvPr/>
        </p:nvSpPr>
        <p:spPr>
          <a:xfrm>
            <a:off x="1" y="1660377"/>
            <a:ext cx="9135608" cy="622222"/>
          </a:xfrm>
          <a:prstGeom prst="rect">
            <a:avLst/>
          </a:prstGeom>
          <a:noFill/>
        </p:spPr>
        <p:txBody>
          <a:bodyPr wrap="square">
            <a:spAutoFit/>
          </a:bodyPr>
          <a:lstStyle/>
          <a:p>
            <a:pPr marL="0" marR="0" algn="ctr">
              <a:lnSpc>
                <a:spcPct val="115000"/>
              </a:lnSpc>
              <a:spcAft>
                <a:spcPts val="1000"/>
              </a:spcAft>
            </a:pPr>
            <a:r>
              <a:rPr lang="en-US" sz="1800" b="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3200" b="1" dirty="0">
                <a:effectLst/>
                <a:latin typeface="Arial" panose="020B0604020202020204" pitchFamily="34" charset="0"/>
                <a:ea typeface="Times New Roman" panose="02020603050405020304" pitchFamily="18" charset="0"/>
                <a:cs typeface="Times New Roman" panose="02020603050405020304" pitchFamily="18" charset="0"/>
              </a:rPr>
              <a:t>What God is able to do in us. </a:t>
            </a:r>
            <a:r>
              <a:rPr lang="en-US" sz="3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26EC768E-B425-57E8-10A5-29E888D495BA}"/>
              </a:ext>
            </a:extLst>
          </p:cNvPr>
          <p:cNvSpPr txBox="1"/>
          <p:nvPr/>
        </p:nvSpPr>
        <p:spPr>
          <a:xfrm>
            <a:off x="-8391" y="2302004"/>
            <a:ext cx="9143999" cy="646331"/>
          </a:xfrm>
          <a:prstGeom prst="rect">
            <a:avLst/>
          </a:prstGeom>
          <a:noFill/>
        </p:spPr>
        <p:txBody>
          <a:bodyPr wrap="square">
            <a:spAutoFit/>
          </a:bodyPr>
          <a:lstStyle/>
          <a:p>
            <a:pPr algn="ctr"/>
            <a:r>
              <a:rPr kumimoji="0" lang="en-US" sz="36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What God is Able to Do Through Us.  </a:t>
            </a:r>
            <a:endParaRPr lang="en-US" sz="3600" dirty="0"/>
          </a:p>
        </p:txBody>
      </p:sp>
      <p:sp>
        <p:nvSpPr>
          <p:cNvPr id="11" name="TextBox 10">
            <a:extLst>
              <a:ext uri="{FF2B5EF4-FFF2-40B4-BE49-F238E27FC236}">
                <a16:creationId xmlns:a16="http://schemas.microsoft.com/office/drawing/2014/main" id="{0350CBCE-0F87-3C27-5DF0-3DFDFAFDC58A}"/>
              </a:ext>
            </a:extLst>
          </p:cNvPr>
          <p:cNvSpPr txBox="1"/>
          <p:nvPr/>
        </p:nvSpPr>
        <p:spPr>
          <a:xfrm>
            <a:off x="887506" y="3439279"/>
            <a:ext cx="7700681" cy="2554545"/>
          </a:xfrm>
          <a:prstGeom prst="rect">
            <a:avLst/>
          </a:prstGeom>
          <a:noFill/>
          <a:ln w="38100">
            <a:solidFill>
              <a:srgbClr val="0070C0"/>
            </a:solidFill>
          </a:ln>
        </p:spPr>
        <p:txBody>
          <a:bodyPr wrap="square">
            <a:spAutoFit/>
          </a:bodyPr>
          <a:lstStyle/>
          <a:p>
            <a:pPr marL="0" marR="0" lvl="0" indent="0" algn="ctr" defTabSz="457200" rtl="0" eaLnBrk="1" fontAlgn="auto" latinLnBrk="0" hangingPunct="1">
              <a:lnSpc>
                <a:spcPct val="100000"/>
              </a:lnSpc>
              <a:spcBef>
                <a:spcPts val="0"/>
              </a:spcBef>
              <a:spcAft>
                <a:spcPts val="1000"/>
              </a:spcAft>
              <a:buClrTx/>
              <a:buSzTx/>
              <a:buFontTx/>
              <a:buNone/>
              <a:tabLst/>
              <a:defRPr/>
            </a:pPr>
            <a:r>
              <a:rPr kumimoji="0" lang="en-US" sz="4000" b="1" i="0" strike="noStrike" kern="1200" cap="none" spc="0" normalizeH="0" baseline="0" noProof="0" dirty="0">
                <a:ln>
                  <a:noFill/>
                </a:ln>
                <a:solidFill>
                  <a:srgbClr val="0070C0"/>
                </a:solidFill>
                <a:effectLst/>
                <a:uLnTx/>
                <a:uFillTx/>
                <a:latin typeface="Arial Black" panose="020B0A04020102020204" pitchFamily="34" charset="0"/>
                <a:ea typeface="Calibri" panose="020F0502020204030204" pitchFamily="34" charset="0"/>
                <a:cs typeface="Arial" panose="020B0604020202020204" pitchFamily="34" charset="0"/>
              </a:rPr>
              <a:t>Eph.1:19–21</a:t>
            </a:r>
            <a:r>
              <a:rPr kumimoji="0" lang="en-US" sz="4000" b="0" i="0" strike="noStrike" kern="1200" cap="none" spc="0" normalizeH="0" baseline="0" noProof="0" dirty="0">
                <a:ln>
                  <a:noFill/>
                </a:ln>
                <a:solidFill>
                  <a:srgbClr val="0070C0"/>
                </a:solidFill>
                <a:effectLst/>
                <a:uLnTx/>
                <a:uFillTx/>
                <a:latin typeface="MS UI Gothic" panose="020B0600070205080204" pitchFamily="34" charset="-128"/>
                <a:ea typeface="Calibri" panose="020F0502020204030204" pitchFamily="34" charset="0"/>
                <a:cs typeface="Arial" panose="020B0604020202020204" pitchFamily="34" charset="0"/>
              </a:rPr>
              <a:t>.</a:t>
            </a:r>
            <a:r>
              <a:rPr kumimoji="0" lang="en-US" sz="4000" b="0" i="0" strike="noStrike" kern="1200" cap="none" spc="0" normalizeH="0" baseline="0" noProof="0" dirty="0">
                <a:ln>
                  <a:noFill/>
                </a:ln>
                <a:solidFill>
                  <a:srgbClr val="0070C0"/>
                </a:solidFill>
                <a:effectLst/>
                <a:uLnTx/>
                <a:uFillTx/>
                <a:latin typeface="MS UI Gothic" panose="020B0600070205080204" pitchFamily="34" charset="-128"/>
                <a:ea typeface="Calibri" panose="020F0502020204030204" pitchFamily="34" charset="0"/>
                <a:cs typeface="Times New Roman" panose="02020603050405020304" pitchFamily="18" charset="0"/>
              </a:rPr>
              <a:t> </a:t>
            </a:r>
            <a:r>
              <a:rPr kumimoji="0" lang="en-US" sz="4000" b="0" i="0" strike="noStrike" kern="1200" cap="none" spc="0" normalizeH="0" baseline="0" noProof="0" dirty="0">
                <a:ln>
                  <a:noFill/>
                </a:ln>
                <a:solidFill>
                  <a:prstClr val="black"/>
                </a:solidFill>
                <a:effectLst/>
                <a:uLnTx/>
                <a:uFillTx/>
                <a:latin typeface="MS UI Gothic" panose="020B0600070205080204" pitchFamily="34" charset="-128"/>
                <a:ea typeface="Calibri" panose="020F0502020204030204" pitchFamily="34" charset="0"/>
                <a:cs typeface="Arial" panose="020B0604020202020204" pitchFamily="34" charset="0"/>
              </a:rPr>
              <a:t>and what is the exceeding greatness of His power toward us who believe, according to the working of His mighty power</a:t>
            </a:r>
            <a:endParaRPr kumimoji="0" lang="en-US" sz="4000" b="0" i="0"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6257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5951D9-D1D4-CC7D-0E30-6A660387C2AB}"/>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33169FD0-6C52-FCC9-DAFF-35FEB5A14107}"/>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FAD970A3-E413-BABE-841E-02BEAAA999CB}"/>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DB5E1546-46C2-3A6F-9FC7-204C4EF8B5A3}"/>
              </a:ext>
            </a:extLst>
          </p:cNvPr>
          <p:cNvSpPr txBox="1"/>
          <p:nvPr/>
        </p:nvSpPr>
        <p:spPr>
          <a:xfrm>
            <a:off x="439271" y="1255060"/>
            <a:ext cx="8373035" cy="4226798"/>
          </a:xfrm>
          <a:prstGeom prst="rect">
            <a:avLst/>
          </a:prstGeom>
          <a:noFill/>
        </p:spPr>
        <p:txBody>
          <a:bodyPr wrap="square">
            <a:spAutoFit/>
          </a:bodyPr>
          <a:lstStyle/>
          <a:p>
            <a:pPr marL="0" marR="0">
              <a:spcAft>
                <a:spcPts val="1000"/>
              </a:spcAft>
            </a:pPr>
            <a:r>
              <a:rPr lang="en-US" sz="3600" b="1" dirty="0">
                <a:solidFill>
                  <a:srgbClr val="0070C0"/>
                </a:solidFill>
                <a:effectLst/>
                <a:latin typeface="Arial Black" panose="020B0A04020102020204" pitchFamily="34" charset="0"/>
                <a:ea typeface="Calibri" panose="020F0502020204030204" pitchFamily="34" charset="0"/>
                <a:cs typeface="Aharoni" panose="02010803020104030203" pitchFamily="2" charset="-79"/>
              </a:rPr>
              <a:t>Phil.2:13.</a:t>
            </a:r>
            <a:r>
              <a:rPr lang="en-US" sz="3600" dirty="0">
                <a:solidFill>
                  <a:srgbClr val="0070C0"/>
                </a:solidFill>
                <a:effectLst/>
                <a:latin typeface="Arial Black" panose="020B0A04020102020204" pitchFamily="34" charset="0"/>
                <a:ea typeface="Calibri" panose="020F0502020204030204" pitchFamily="34" charset="0"/>
                <a:cs typeface="Aharoni" panose="02010803020104030203" pitchFamily="2" charset="-79"/>
              </a:rPr>
              <a:t> </a:t>
            </a:r>
            <a:r>
              <a:rPr lang="en-US" sz="3600" dirty="0">
                <a:effectLst/>
                <a:ea typeface="Calibri" panose="020F0502020204030204" pitchFamily="34" charset="0"/>
                <a:cs typeface="Arial" panose="020B0604020202020204" pitchFamily="34" charset="0"/>
              </a:rPr>
              <a:t>for it is God who works in you both to will and to do for His good pleasure.</a:t>
            </a:r>
            <a:endParaRPr lang="en-US" sz="3600" dirty="0">
              <a:effectLst/>
              <a:ea typeface="Calibri" panose="020F0502020204030204" pitchFamily="34" charset="0"/>
              <a:cs typeface="Times New Roman" panose="02020603050405020304" pitchFamily="18" charset="0"/>
            </a:endParaRPr>
          </a:p>
          <a:p>
            <a:pPr marL="0" marR="0">
              <a:spcAft>
                <a:spcPts val="1000"/>
              </a:spcAft>
            </a:pPr>
            <a:r>
              <a:rPr lang="en-US" sz="3600" dirty="0">
                <a:effectLst/>
                <a:ea typeface="Times New Roman" panose="02020603050405020304" pitchFamily="18" charset="0"/>
                <a:cs typeface="Times New Roman" panose="02020603050405020304" pitchFamily="18" charset="0"/>
              </a:rPr>
              <a:t> </a:t>
            </a:r>
            <a:endParaRPr lang="en-US" sz="3600" dirty="0">
              <a:effectLst/>
              <a:ea typeface="Calibri" panose="020F0502020204030204" pitchFamily="34" charset="0"/>
              <a:cs typeface="Times New Roman" panose="02020603050405020304" pitchFamily="18" charset="0"/>
            </a:endParaRPr>
          </a:p>
          <a:p>
            <a:pPr marL="0" marR="0">
              <a:spcAft>
                <a:spcPts val="1000"/>
              </a:spcAft>
            </a:pPr>
            <a:r>
              <a:rPr lang="en-US" sz="3600" dirty="0">
                <a:effectLst/>
                <a:ea typeface="Times New Roman" panose="02020603050405020304" pitchFamily="18" charset="0"/>
                <a:cs typeface="Times New Roman" panose="02020603050405020304" pitchFamily="18" charset="0"/>
              </a:rPr>
              <a:t>This is a great thought, the invisible and Almighty God working in us—His believing people—and through us, accomplishing all the good purposes of His will.</a:t>
            </a:r>
            <a:endParaRPr lang="en-US" sz="3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6228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560BAF-F764-73B5-C326-54CB7B425863}"/>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CD4D6F5E-A2D4-41B4-53D2-77507A72DF9F}"/>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2042A30C-697D-6181-B602-31AF73B2EE08}"/>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8102EFE5-DB4B-69BC-E69D-5AD75504F461}"/>
              </a:ext>
            </a:extLst>
          </p:cNvPr>
          <p:cNvSpPr txBox="1"/>
          <p:nvPr/>
        </p:nvSpPr>
        <p:spPr>
          <a:xfrm>
            <a:off x="0" y="806511"/>
            <a:ext cx="9144000" cy="622222"/>
          </a:xfrm>
          <a:prstGeom prst="rect">
            <a:avLst/>
          </a:prstGeom>
          <a:noFill/>
        </p:spPr>
        <p:txBody>
          <a:bodyPr wrap="square">
            <a:spAutoFit/>
          </a:bodyPr>
          <a:lstStyle/>
          <a:p>
            <a:pPr marL="0" marR="0" algn="ctr">
              <a:lnSpc>
                <a:spcPct val="115000"/>
              </a:lnSpc>
              <a:spcAft>
                <a:spcPts val="1000"/>
              </a:spcAft>
            </a:pPr>
            <a:r>
              <a:rPr lang="en-US" sz="3200" b="1"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(1) What God is able to do for us. He is— </a:t>
            </a:r>
            <a:endParaRPr lang="en-US" sz="3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0533B335-220E-C8ED-BDEA-4576C691F9EC}"/>
              </a:ext>
            </a:extLst>
          </p:cNvPr>
          <p:cNvSpPr txBox="1"/>
          <p:nvPr/>
        </p:nvSpPr>
        <p:spPr>
          <a:xfrm>
            <a:off x="448236" y="2223247"/>
            <a:ext cx="8390964" cy="4042132"/>
          </a:xfrm>
          <a:prstGeom prst="rect">
            <a:avLst/>
          </a:prstGeom>
          <a:noFill/>
        </p:spPr>
        <p:txBody>
          <a:bodyPr wrap="square">
            <a:spAutoFit/>
          </a:bodyPr>
          <a:lstStyle/>
          <a:p>
            <a:pPr marL="0" marR="0">
              <a:spcAft>
                <a:spcPts val="1000"/>
              </a:spcAft>
            </a:pPr>
            <a:r>
              <a:rPr lang="en-US" sz="3000" b="1" dirty="0">
                <a:solidFill>
                  <a:srgbClr val="0070C0"/>
                </a:solidFill>
                <a:effectLst/>
                <a:latin typeface="Arial Black" panose="020B0A04020102020204" pitchFamily="34" charset="0"/>
                <a:ea typeface="Calibri" panose="020F0502020204030204" pitchFamily="34" charset="0"/>
                <a:cs typeface="Aharoni" panose="02010803020104030203" pitchFamily="2" charset="-79"/>
              </a:rPr>
              <a:t>Heb.7:25</a:t>
            </a:r>
            <a:r>
              <a:rPr lang="en-US" sz="3000" b="1" dirty="0">
                <a:solidFill>
                  <a:srgbClr val="0070C0"/>
                </a:solidFill>
                <a:effectLst/>
                <a:ea typeface="Calibri" panose="020F0502020204030204" pitchFamily="34" charset="0"/>
                <a:cs typeface="Aharoni" panose="02010803020104030203" pitchFamily="2" charset="-79"/>
              </a:rPr>
              <a:t>.</a:t>
            </a:r>
            <a:r>
              <a:rPr lang="en-US" sz="3000" dirty="0">
                <a:effectLst/>
                <a:ea typeface="Calibri" panose="020F0502020204030204" pitchFamily="34" charset="0"/>
                <a:cs typeface="Times New Roman" panose="02020603050405020304" pitchFamily="18" charset="0"/>
              </a:rPr>
              <a:t> </a:t>
            </a:r>
            <a:r>
              <a:rPr lang="en-US" sz="3000" dirty="0">
                <a:effectLst/>
                <a:ea typeface="Calibri" panose="020F0502020204030204" pitchFamily="34" charset="0"/>
                <a:cs typeface="Arial" panose="020B0604020202020204" pitchFamily="34" charset="0"/>
              </a:rPr>
              <a:t>Therefore He is also able to save to the uttermost those who come to God through Him, since He always lives to make intercession for them.</a:t>
            </a:r>
            <a:endParaRPr lang="en-US" sz="3000" dirty="0">
              <a:effectLst/>
              <a:ea typeface="Calibri" panose="020F0502020204030204" pitchFamily="34" charset="0"/>
              <a:cs typeface="Times New Roman" panose="02020603050405020304" pitchFamily="18" charset="0"/>
            </a:endParaRPr>
          </a:p>
          <a:p>
            <a:pPr marL="0" marR="0">
              <a:spcAft>
                <a:spcPts val="1000"/>
              </a:spcAft>
            </a:pPr>
            <a:r>
              <a:rPr lang="en-US" sz="3000" dirty="0">
                <a:effectLst/>
                <a:ea typeface="Times New Roman" panose="02020603050405020304" pitchFamily="18" charset="0"/>
                <a:cs typeface="Times New Roman" panose="02020603050405020304" pitchFamily="18" charset="0"/>
              </a:rPr>
              <a:t> </a:t>
            </a:r>
            <a:endParaRPr lang="en-US" sz="3000" dirty="0">
              <a:effectLst/>
              <a:ea typeface="Calibri" panose="020F0502020204030204" pitchFamily="34" charset="0"/>
              <a:cs typeface="Times New Roman" panose="02020603050405020304" pitchFamily="18" charset="0"/>
            </a:endParaRPr>
          </a:p>
          <a:p>
            <a:pPr marL="0" marR="0">
              <a:spcAft>
                <a:spcPts val="1000"/>
              </a:spcAft>
            </a:pPr>
            <a:r>
              <a:rPr lang="en-US" sz="3000" dirty="0">
                <a:effectLst/>
                <a:ea typeface="Times New Roman" panose="02020603050405020304" pitchFamily="18" charset="0"/>
                <a:cs typeface="Times New Roman" panose="02020603050405020304" pitchFamily="18" charset="0"/>
              </a:rPr>
              <a:t>For this He came, for this was His Name called Jesus, for this He died and rose again. He saves from wrath, from sin, from the world, from self, from the Devil, and from death and the grave. </a:t>
            </a:r>
            <a:endParaRPr lang="en-US" sz="3000" dirty="0">
              <a:effectLs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D26B7469-6039-F7E8-A422-0115C316EEF2}"/>
              </a:ext>
            </a:extLst>
          </p:cNvPr>
          <p:cNvSpPr txBox="1"/>
          <p:nvPr/>
        </p:nvSpPr>
        <p:spPr>
          <a:xfrm>
            <a:off x="1" y="1588795"/>
            <a:ext cx="9135608" cy="555986"/>
          </a:xfrm>
          <a:prstGeom prst="rect">
            <a:avLst/>
          </a:prstGeom>
          <a:noFill/>
        </p:spPr>
        <p:txBody>
          <a:bodyPr wrap="square">
            <a:spAutoFit/>
          </a:bodyPr>
          <a:lstStyle/>
          <a:p>
            <a:pPr marL="0" marR="0" algn="ctr">
              <a:lnSpc>
                <a:spcPct val="115000"/>
              </a:lnSpc>
              <a:spcAft>
                <a:spcPts val="1000"/>
              </a:spcAft>
            </a:pPr>
            <a:r>
              <a:rPr lang="en-US" sz="2800" b="1"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1. Able to Save us </a:t>
            </a:r>
            <a:endParaRPr lang="en-US"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64010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784496-DABC-69B3-5405-195F5077761D}"/>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C880780-21BE-4EBD-223B-C146C91197E8}"/>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B501CBCA-6007-F0FE-8CBA-AC0062B16714}"/>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1BCFE41A-55FC-6195-1668-43F9E5650AA5}"/>
              </a:ext>
            </a:extLst>
          </p:cNvPr>
          <p:cNvSpPr txBox="1"/>
          <p:nvPr/>
        </p:nvSpPr>
        <p:spPr>
          <a:xfrm>
            <a:off x="398969" y="1465152"/>
            <a:ext cx="8054671" cy="4693593"/>
          </a:xfrm>
          <a:prstGeom prst="rect">
            <a:avLst/>
          </a:prstGeom>
          <a:noFill/>
        </p:spPr>
        <p:txBody>
          <a:bodyPr wrap="square">
            <a:spAutoFit/>
          </a:bodyPr>
          <a:lstStyle/>
          <a:p>
            <a:pPr marL="0" marR="0">
              <a:spcAft>
                <a:spcPts val="1000"/>
              </a:spcAft>
            </a:pPr>
            <a:r>
              <a:rPr lang="en-US" sz="3200" b="1" dirty="0">
                <a:solidFill>
                  <a:srgbClr val="0070C0"/>
                </a:solidFill>
                <a:effectLst/>
                <a:latin typeface="Arial Black" panose="020B0A04020102020204" pitchFamily="34" charset="0"/>
                <a:ea typeface="Calibri" panose="020F0502020204030204" pitchFamily="34" charset="0"/>
                <a:cs typeface="Aharoni" panose="02010803020104030203" pitchFamily="2" charset="-79"/>
              </a:rPr>
              <a:t>Dan.3:17</a:t>
            </a:r>
            <a:r>
              <a:rPr lang="en-US" sz="3200" b="1" dirty="0">
                <a:solidFill>
                  <a:srgbClr val="0070C0"/>
                </a:solidFill>
                <a:effectLst/>
                <a:ea typeface="Calibri" panose="020F0502020204030204" pitchFamily="34" charset="0"/>
                <a:cs typeface="Aharoni" panose="02010803020104030203" pitchFamily="2" charset="-79"/>
              </a:rPr>
              <a:t>.</a:t>
            </a:r>
            <a:r>
              <a:rPr lang="en-US" sz="3200" dirty="0">
                <a:solidFill>
                  <a:srgbClr val="0070C0"/>
                </a:solidFill>
                <a:effectLst/>
                <a:ea typeface="Calibri" panose="020F0502020204030204" pitchFamily="34" charset="0"/>
                <a:cs typeface="Aharoni" panose="02010803020104030203" pitchFamily="2" charset="-79"/>
              </a:rPr>
              <a:t> </a:t>
            </a:r>
            <a:r>
              <a:rPr lang="en-US" sz="2400" dirty="0">
                <a:effectLst/>
                <a:ea typeface="Calibri" panose="020F0502020204030204" pitchFamily="34" charset="0"/>
                <a:cs typeface="Arial" panose="020B0604020202020204" pitchFamily="34" charset="0"/>
              </a:rPr>
              <a:t>"If that is the case, our God whom we serve is able to deliver us from the burning fiery furnace, and He will deliver us from your hand, O king.</a:t>
            </a:r>
            <a:r>
              <a:rPr lang="en-US" sz="2400" dirty="0">
                <a:solidFill>
                  <a:srgbClr val="FF0000"/>
                </a:solidFill>
                <a:effectLst/>
                <a:ea typeface="Times New Roman" panose="02020603050405020304" pitchFamily="18" charset="0"/>
                <a:cs typeface="Times New Roman" panose="02020603050405020304" pitchFamily="18" charset="0"/>
              </a:rPr>
              <a:t> </a:t>
            </a:r>
            <a:endParaRPr lang="en-US" sz="2400" dirty="0">
              <a:effectLst/>
              <a:ea typeface="Calibri" panose="020F0502020204030204" pitchFamily="34" charset="0"/>
              <a:cs typeface="Times New Roman" panose="02020603050405020304" pitchFamily="18" charset="0"/>
            </a:endParaRPr>
          </a:p>
          <a:p>
            <a:pPr marL="0" marR="0">
              <a:spcAft>
                <a:spcPts val="1000"/>
              </a:spcAft>
            </a:pPr>
            <a:r>
              <a:rPr lang="en-US" sz="2200" dirty="0">
                <a:effectLst/>
                <a:ea typeface="Times New Roman" panose="02020603050405020304" pitchFamily="18" charset="0"/>
                <a:cs typeface="Times New Roman" panose="02020603050405020304" pitchFamily="18" charset="0"/>
              </a:rPr>
              <a:t>(He delivers by shutting the mouths of our enemies and quenching the violence of their fiery passions.) </a:t>
            </a:r>
          </a:p>
          <a:p>
            <a:pPr marL="0" marR="0">
              <a:spcAft>
                <a:spcPts val="1000"/>
              </a:spcAft>
            </a:pPr>
            <a:endParaRPr lang="en-US" sz="2200" dirty="0">
              <a:effectLst/>
              <a:ea typeface="Calibri" panose="020F0502020204030204" pitchFamily="34" charset="0"/>
              <a:cs typeface="Times New Roman" panose="02020603050405020304" pitchFamily="18" charset="0"/>
            </a:endParaRPr>
          </a:p>
          <a:p>
            <a:pPr marL="0" marR="0">
              <a:spcAft>
                <a:spcPts val="1000"/>
              </a:spcAft>
            </a:pPr>
            <a:r>
              <a:rPr lang="en-US" sz="3200" b="1" dirty="0">
                <a:solidFill>
                  <a:srgbClr val="0070C0"/>
                </a:solidFill>
                <a:effectLst/>
                <a:latin typeface="Arial Black" panose="020B0A04020102020204" pitchFamily="34" charset="0"/>
                <a:ea typeface="Calibri" panose="020F0502020204030204" pitchFamily="34" charset="0"/>
                <a:cs typeface="Calibri" panose="020F0502020204030204" pitchFamily="34" charset="0"/>
              </a:rPr>
              <a:t>Heb.11:33,34</a:t>
            </a:r>
            <a:r>
              <a:rPr lang="en-US" sz="3200" b="1" dirty="0">
                <a:solidFill>
                  <a:srgbClr val="0070C0"/>
                </a:solidFill>
                <a:effectLst/>
                <a:ea typeface="Calibri" panose="020F0502020204030204" pitchFamily="34" charset="0"/>
                <a:cs typeface="Calibri" panose="020F0502020204030204" pitchFamily="34" charset="0"/>
              </a:rPr>
              <a:t>.</a:t>
            </a:r>
            <a:r>
              <a:rPr lang="en-US" sz="3200" dirty="0">
                <a:solidFill>
                  <a:srgbClr val="0070C0"/>
                </a:solidFill>
                <a:effectLst/>
                <a:ea typeface="Calibri" panose="020F0502020204030204" pitchFamily="34" charset="0"/>
                <a:cs typeface="Calibri" panose="020F0502020204030204" pitchFamily="34" charset="0"/>
              </a:rPr>
              <a:t> </a:t>
            </a:r>
            <a:r>
              <a:rPr lang="en-US" sz="2400" dirty="0">
                <a:effectLst/>
                <a:ea typeface="Calibri" panose="020F0502020204030204" pitchFamily="34" charset="0"/>
                <a:cs typeface="Arial" panose="020B0604020202020204" pitchFamily="34" charset="0"/>
              </a:rPr>
              <a:t>who through faith subdued kingdoms, worked righteousness, obtained promises, stopped the mouths of lions,</a:t>
            </a:r>
            <a:r>
              <a:rPr lang="en-US" sz="2400" dirty="0">
                <a:ea typeface="Calibri" panose="020F0502020204030204" pitchFamily="34" charset="0"/>
                <a:cs typeface="Times New Roman" panose="02020603050405020304" pitchFamily="18" charset="0"/>
              </a:rPr>
              <a:t> </a:t>
            </a:r>
            <a:r>
              <a:rPr lang="en-US" sz="2400" dirty="0">
                <a:effectLst/>
                <a:ea typeface="Calibri" panose="020F0502020204030204" pitchFamily="34" charset="0"/>
                <a:cs typeface="Arial" panose="020B0604020202020204" pitchFamily="34" charset="0"/>
              </a:rPr>
              <a:t>34 quenched the violence of fire, escaped the edge of the sword, out of weakness were made strong, became valiant in battle, turned to flight the armies of the aliens. </a:t>
            </a:r>
            <a:endParaRPr lang="en-US" sz="2400" dirty="0">
              <a:effectLs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12B91F6-A1F4-C900-ED45-E55631BE145B}"/>
              </a:ext>
            </a:extLst>
          </p:cNvPr>
          <p:cNvSpPr txBox="1"/>
          <p:nvPr/>
        </p:nvSpPr>
        <p:spPr>
          <a:xfrm>
            <a:off x="-1" y="801252"/>
            <a:ext cx="9135609" cy="555986"/>
          </a:xfrm>
          <a:prstGeom prst="rect">
            <a:avLst/>
          </a:prstGeom>
          <a:noFill/>
        </p:spPr>
        <p:txBody>
          <a:bodyPr wrap="square">
            <a:sp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Times New Roman" panose="02020603050405020304" pitchFamily="18" charset="0"/>
              </a:rPr>
              <a:t>2. Able to Deliver us</a:t>
            </a:r>
            <a:endParaRPr kumimoji="0" lang="en-US" sz="2800" b="0"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1906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E1EB70-2B3B-1839-3F88-B0D494874107}"/>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B0B118DE-09AE-C482-DBBB-A66BB054F178}"/>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616A3080-97EA-94D5-A929-3FC323458F8F}"/>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3AAFF016-84C7-AA1D-05DA-370DF45CDC34}"/>
              </a:ext>
            </a:extLst>
          </p:cNvPr>
          <p:cNvSpPr txBox="1"/>
          <p:nvPr/>
        </p:nvSpPr>
        <p:spPr>
          <a:xfrm>
            <a:off x="385483" y="1357160"/>
            <a:ext cx="8516470" cy="5160387"/>
          </a:xfrm>
          <a:prstGeom prst="rect">
            <a:avLst/>
          </a:prstGeom>
          <a:noFill/>
        </p:spPr>
        <p:txBody>
          <a:bodyPr wrap="square">
            <a:spAutoFit/>
          </a:bodyPr>
          <a:lstStyle/>
          <a:p>
            <a:pPr marL="0" marR="0">
              <a:spcAft>
                <a:spcPts val="1000"/>
              </a:spcAft>
            </a:pPr>
            <a:r>
              <a:rPr lang="en-US" sz="3200" b="1" dirty="0">
                <a:solidFill>
                  <a:srgbClr val="0070C0"/>
                </a:solidFill>
                <a:effectLst/>
                <a:latin typeface="Arial Black" panose="020B0A04020102020204" pitchFamily="34" charset="0"/>
                <a:ea typeface="Calibri" panose="020F0502020204030204" pitchFamily="34" charset="0"/>
                <a:cs typeface="Aharoni" panose="02010803020104030203" pitchFamily="2" charset="-79"/>
              </a:rPr>
              <a:t>Phil.3:21</a:t>
            </a:r>
            <a:r>
              <a:rPr lang="en-US" sz="3200" b="1" dirty="0">
                <a:solidFill>
                  <a:srgbClr val="0070C0"/>
                </a:solidFill>
                <a:effectLst/>
                <a:ea typeface="Calibri" panose="020F0502020204030204" pitchFamily="34" charset="0"/>
                <a:cs typeface="Aharoni" panose="02010803020104030203" pitchFamily="2" charset="-79"/>
              </a:rPr>
              <a:t>.</a:t>
            </a:r>
            <a:r>
              <a:rPr lang="en-US" sz="3200" dirty="0">
                <a:solidFill>
                  <a:srgbClr val="0070C0"/>
                </a:solidFill>
                <a:effectLst/>
                <a:ea typeface="Calibri" panose="020F0502020204030204" pitchFamily="34" charset="0"/>
                <a:cs typeface="Aharoni" panose="02010803020104030203" pitchFamily="2" charset="-79"/>
              </a:rPr>
              <a:t> </a:t>
            </a:r>
            <a:r>
              <a:rPr lang="en-US" sz="2600" dirty="0">
                <a:effectLst/>
                <a:ea typeface="Calibri" panose="020F0502020204030204" pitchFamily="34" charset="0"/>
                <a:cs typeface="Arial" panose="020B0604020202020204" pitchFamily="34" charset="0"/>
              </a:rPr>
              <a:t>who will transform our lowly body that it may be conformed to His glorious body, according to the working by which He is able even to subdue all things to Himself.</a:t>
            </a:r>
            <a:endParaRPr lang="en-US" sz="2600" dirty="0">
              <a:effectLst/>
              <a:ea typeface="Calibri" panose="020F0502020204030204" pitchFamily="34" charset="0"/>
              <a:cs typeface="Times New Roman" panose="02020603050405020304" pitchFamily="18" charset="0"/>
            </a:endParaRPr>
          </a:p>
          <a:p>
            <a:pPr marL="0" marR="0">
              <a:spcAft>
                <a:spcPts val="1000"/>
              </a:spcAft>
            </a:pPr>
            <a:r>
              <a:rPr lang="en-US" sz="2600" dirty="0">
                <a:solidFill>
                  <a:srgbClr val="FF0000"/>
                </a:solidFill>
                <a:effectLst/>
                <a:ea typeface="Times New Roman" panose="02020603050405020304" pitchFamily="18" charset="0"/>
                <a:cs typeface="Times New Roman" panose="02020603050405020304" pitchFamily="18" charset="0"/>
              </a:rPr>
              <a:t> </a:t>
            </a:r>
            <a:endParaRPr lang="en-US" sz="2600" dirty="0">
              <a:effectLst/>
              <a:ea typeface="Calibri" panose="020F0502020204030204" pitchFamily="34" charset="0"/>
              <a:cs typeface="Times New Roman" panose="02020603050405020304" pitchFamily="18" charset="0"/>
            </a:endParaRPr>
          </a:p>
          <a:p>
            <a:pPr marL="0" marR="0">
              <a:spcAft>
                <a:spcPts val="1000"/>
              </a:spcAft>
            </a:pPr>
            <a:r>
              <a:rPr lang="en-US" sz="2400" dirty="0">
                <a:effectLst/>
                <a:ea typeface="Times New Roman" panose="02020603050405020304" pitchFamily="18" charset="0"/>
                <a:cs typeface="Times New Roman" panose="02020603050405020304" pitchFamily="18" charset="0"/>
              </a:rPr>
              <a:t>This is a great comfort when men will not endure sound doctrine. We will be able to stand if we are able so say, like Elijah, “The Lord God of Israel, before whom I stand” </a:t>
            </a:r>
          </a:p>
          <a:p>
            <a:pPr marL="0" marR="0">
              <a:spcAft>
                <a:spcPts val="1000"/>
              </a:spcAft>
            </a:pPr>
            <a:endParaRPr lang="en-US" sz="800" dirty="0">
              <a:effectLst/>
              <a:ea typeface="Calibri" panose="020F0502020204030204" pitchFamily="34" charset="0"/>
              <a:cs typeface="Times New Roman" panose="02020603050405020304" pitchFamily="18" charset="0"/>
            </a:endParaRPr>
          </a:p>
          <a:p>
            <a:pPr marL="0" marR="0">
              <a:spcAft>
                <a:spcPts val="1000"/>
              </a:spcAft>
            </a:pPr>
            <a:r>
              <a:rPr lang="en-US" sz="2800" b="1" dirty="0">
                <a:solidFill>
                  <a:srgbClr val="0070C0"/>
                </a:solidFill>
                <a:effectLst/>
                <a:latin typeface="Arial Black" panose="020B0A04020102020204" pitchFamily="34" charset="0"/>
                <a:ea typeface="Calibri" panose="020F0502020204030204" pitchFamily="34" charset="0"/>
                <a:cs typeface="Arial" panose="020B0604020202020204" pitchFamily="34" charset="0"/>
              </a:rPr>
              <a:t>1 Kings 17:1</a:t>
            </a:r>
            <a:r>
              <a:rPr lang="en-US" sz="2800" b="1" dirty="0">
                <a:solidFill>
                  <a:srgbClr val="0070C0"/>
                </a:solidFill>
                <a:effectLst/>
                <a:ea typeface="Calibri" panose="020F0502020204030204" pitchFamily="34" charset="0"/>
                <a:cs typeface="Arial" panose="020B0604020202020204" pitchFamily="34" charset="0"/>
              </a:rPr>
              <a:t>.</a:t>
            </a:r>
            <a:r>
              <a:rPr lang="en-US" sz="2800" dirty="0">
                <a:solidFill>
                  <a:srgbClr val="0070C0"/>
                </a:solidFill>
                <a:effectLst/>
                <a:ea typeface="Calibri" panose="020F0502020204030204" pitchFamily="34" charset="0"/>
                <a:cs typeface="Arial" panose="020B0604020202020204" pitchFamily="34" charset="0"/>
              </a:rPr>
              <a:t> </a:t>
            </a:r>
            <a:r>
              <a:rPr lang="en-US" sz="2600" dirty="0">
                <a:effectLst/>
                <a:ea typeface="Calibri" panose="020F0502020204030204" pitchFamily="34" charset="0"/>
                <a:cs typeface="Arial" panose="020B0604020202020204" pitchFamily="34" charset="0"/>
              </a:rPr>
              <a:t>And Elijah the </a:t>
            </a:r>
            <a:r>
              <a:rPr lang="en-US" sz="2600" dirty="0" err="1">
                <a:effectLst/>
                <a:ea typeface="Calibri" panose="020F0502020204030204" pitchFamily="34" charset="0"/>
                <a:cs typeface="Arial" panose="020B0604020202020204" pitchFamily="34" charset="0"/>
              </a:rPr>
              <a:t>Tishbite</a:t>
            </a:r>
            <a:r>
              <a:rPr lang="en-US" sz="2600" dirty="0">
                <a:effectLst/>
                <a:ea typeface="Calibri" panose="020F0502020204030204" pitchFamily="34" charset="0"/>
                <a:cs typeface="Arial" panose="020B0604020202020204" pitchFamily="34" charset="0"/>
              </a:rPr>
              <a:t>, of the inhabitants of Gilead, said to Ahab, "As the LORD God of Israel lives, before whom I stand, there shall not be dew nor rain these years, except at my word."</a:t>
            </a:r>
            <a:endParaRPr lang="en-US" sz="2600" dirty="0">
              <a:effectLs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9B2510B0-AD57-9467-E97F-186DC1A3B2B1}"/>
              </a:ext>
            </a:extLst>
          </p:cNvPr>
          <p:cNvSpPr txBox="1"/>
          <p:nvPr/>
        </p:nvSpPr>
        <p:spPr>
          <a:xfrm>
            <a:off x="1" y="801174"/>
            <a:ext cx="9135608" cy="555986"/>
          </a:xfrm>
          <a:prstGeom prst="rect">
            <a:avLst/>
          </a:prstGeom>
          <a:noFill/>
        </p:spPr>
        <p:txBody>
          <a:bodyPr wrap="square">
            <a:sp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Times New Roman" panose="02020603050405020304" pitchFamily="18" charset="0"/>
              </a:rPr>
              <a:t>3. Able to Make us Stand </a:t>
            </a:r>
            <a:endParaRPr kumimoji="0" lang="en-US" sz="2800" b="0"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0673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97E0E9-9731-4C02-29A6-2FB5076E0D00}"/>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85FAB8D9-184E-9463-BA31-BA64A25896E0}"/>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5B80C522-7B4F-F28B-73F2-B65F886C340B}"/>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E7001FB1-3C9F-92AC-A8A5-6E7D71BCC0D1}"/>
              </a:ext>
            </a:extLst>
          </p:cNvPr>
          <p:cNvSpPr txBox="1"/>
          <p:nvPr/>
        </p:nvSpPr>
        <p:spPr>
          <a:xfrm>
            <a:off x="502024" y="1324671"/>
            <a:ext cx="8435788" cy="5221942"/>
          </a:xfrm>
          <a:prstGeom prst="rect">
            <a:avLst/>
          </a:prstGeom>
          <a:noFill/>
        </p:spPr>
        <p:txBody>
          <a:bodyPr wrap="square">
            <a:spAutoFit/>
          </a:bodyPr>
          <a:lstStyle/>
          <a:p>
            <a:pPr marL="0" marR="0">
              <a:spcAft>
                <a:spcPts val="1000"/>
              </a:spcAft>
            </a:pPr>
            <a:r>
              <a:rPr lang="en-US" sz="2800" b="1" dirty="0">
                <a:solidFill>
                  <a:srgbClr val="0070C0"/>
                </a:solidFill>
                <a:effectLst/>
                <a:latin typeface="Arial Black" panose="020B0A04020102020204" pitchFamily="34" charset="0"/>
                <a:ea typeface="Calibri" panose="020F0502020204030204" pitchFamily="34" charset="0"/>
                <a:cs typeface="Arial" panose="020B0604020202020204" pitchFamily="34" charset="0"/>
              </a:rPr>
              <a:t>Jude 24</a:t>
            </a:r>
            <a:r>
              <a:rPr lang="en-US" sz="2800" b="1" dirty="0">
                <a:solidFill>
                  <a:srgbClr val="0070C0"/>
                </a:solidFill>
                <a:effectLst/>
                <a:ea typeface="Calibri" panose="020F0502020204030204" pitchFamily="34" charset="0"/>
                <a:cs typeface="Arial" panose="020B0604020202020204" pitchFamily="34" charset="0"/>
              </a:rPr>
              <a:t>. </a:t>
            </a:r>
            <a:r>
              <a:rPr lang="en-US" sz="3000" dirty="0">
                <a:effectLst/>
                <a:ea typeface="Calibri" panose="020F0502020204030204" pitchFamily="34" charset="0"/>
                <a:cs typeface="Arial" panose="020B0604020202020204" pitchFamily="34" charset="0"/>
              </a:rPr>
              <a:t>Now to Him who is able to keep you from stumbling, And to present you faultless Before the presence of His glory with exceeding joy,</a:t>
            </a:r>
            <a:endParaRPr lang="en-US" sz="3000" dirty="0">
              <a:effectLst/>
              <a:ea typeface="Calibri" panose="020F0502020204030204" pitchFamily="34" charset="0"/>
              <a:cs typeface="Times New Roman" panose="02020603050405020304" pitchFamily="18" charset="0"/>
            </a:endParaRPr>
          </a:p>
          <a:p>
            <a:pPr marL="0" marR="0">
              <a:spcAft>
                <a:spcPts val="1000"/>
              </a:spcAft>
            </a:pPr>
            <a:endParaRPr lang="en-US" sz="2400" dirty="0">
              <a:effectLst/>
              <a:ea typeface="Calibri" panose="020F0502020204030204" pitchFamily="34" charset="0"/>
              <a:cs typeface="Times New Roman" panose="02020603050405020304" pitchFamily="18" charset="0"/>
            </a:endParaRPr>
          </a:p>
          <a:p>
            <a:pPr marL="0" marR="0">
              <a:spcAft>
                <a:spcPts val="1000"/>
              </a:spcAft>
            </a:pPr>
            <a:r>
              <a:rPr lang="en-US" sz="2400" dirty="0">
                <a:effectLst/>
                <a:ea typeface="Times New Roman" panose="02020603050405020304" pitchFamily="18" charset="0"/>
                <a:cs typeface="Times New Roman" panose="02020603050405020304" pitchFamily="18" charset="0"/>
              </a:rPr>
              <a:t>He can even keep from stumbling. In Christ, we are kept in the Father’s hand, where no thief can steal. “Kept by the power of God through faith” </a:t>
            </a:r>
          </a:p>
          <a:p>
            <a:pPr marL="0" marR="0">
              <a:spcAft>
                <a:spcPts val="1000"/>
              </a:spcAft>
            </a:pPr>
            <a:endParaRPr lang="en-US" sz="2400" dirty="0">
              <a:effectLst/>
              <a:ea typeface="Calibri" panose="020F0502020204030204" pitchFamily="34" charset="0"/>
              <a:cs typeface="Times New Roman" panose="02020603050405020304" pitchFamily="18" charset="0"/>
            </a:endParaRPr>
          </a:p>
          <a:p>
            <a:pPr marL="0" marR="0">
              <a:spcAft>
                <a:spcPts val="1000"/>
              </a:spcAft>
            </a:pPr>
            <a:r>
              <a:rPr lang="en-US" sz="2800" b="1" dirty="0">
                <a:solidFill>
                  <a:srgbClr val="0070C0"/>
                </a:solidFill>
                <a:effectLst/>
                <a:latin typeface="Arial Black" panose="020B0A04020102020204" pitchFamily="34" charset="0"/>
                <a:ea typeface="Calibri" panose="020F0502020204030204" pitchFamily="34" charset="0"/>
                <a:cs typeface="Arial" panose="020B0604020202020204" pitchFamily="34" charset="0"/>
              </a:rPr>
              <a:t>1 Peter 1:5</a:t>
            </a:r>
            <a:r>
              <a:rPr lang="en-US" sz="2800" b="1" dirty="0">
                <a:solidFill>
                  <a:srgbClr val="0070C0"/>
                </a:solidFill>
                <a:effectLst/>
                <a:ea typeface="Calibri" panose="020F0502020204030204" pitchFamily="34" charset="0"/>
                <a:cs typeface="Arial" panose="020B0604020202020204" pitchFamily="34" charset="0"/>
              </a:rPr>
              <a:t>.</a:t>
            </a:r>
            <a:r>
              <a:rPr lang="en-US" sz="2800" dirty="0">
                <a:effectLst/>
                <a:ea typeface="Calibri" panose="020F0502020204030204" pitchFamily="34" charset="0"/>
                <a:cs typeface="Arial" panose="020B0604020202020204" pitchFamily="34" charset="0"/>
              </a:rPr>
              <a:t> </a:t>
            </a:r>
            <a:r>
              <a:rPr lang="en-US" sz="3000" dirty="0">
                <a:effectLst/>
                <a:ea typeface="Calibri" panose="020F0502020204030204" pitchFamily="34" charset="0"/>
                <a:cs typeface="Arial" panose="020B0604020202020204" pitchFamily="34" charset="0"/>
              </a:rPr>
              <a:t>who are kept by the power of God through faith for salvation ready to be revealed in the last time.</a:t>
            </a:r>
            <a:endParaRPr lang="en-US" sz="3000" dirty="0">
              <a:effectLs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6DA3FC96-9EEC-69E8-CAD4-138C86921BBD}"/>
              </a:ext>
            </a:extLst>
          </p:cNvPr>
          <p:cNvSpPr txBox="1"/>
          <p:nvPr/>
        </p:nvSpPr>
        <p:spPr>
          <a:xfrm>
            <a:off x="1" y="801451"/>
            <a:ext cx="9135608" cy="523220"/>
          </a:xfrm>
          <a:prstGeom prst="rect">
            <a:avLst/>
          </a:prstGeom>
          <a:noFill/>
        </p:spPr>
        <p:txBody>
          <a:bodyPr wrap="square">
            <a:spAutoFit/>
          </a:bodyPr>
          <a:lstStyle/>
          <a:p>
            <a:pPr marL="0" marR="0" algn="ctr">
              <a:spcAft>
                <a:spcPts val="1000"/>
              </a:spcAft>
            </a:pPr>
            <a:r>
              <a:rPr lang="en-US" sz="2800" b="1"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4. Able to Keep us </a:t>
            </a:r>
            <a:endParaRPr lang="en-US"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3267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6AB41B-E688-0934-FF4E-84BD35F884F7}"/>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272FEC93-C851-8778-E643-565938BCC60F}"/>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09058458-C8FC-6928-84CF-98406FE9A457}"/>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12F08BF2-E32B-FF79-0BED-DE0CFC5119C9}"/>
              </a:ext>
            </a:extLst>
          </p:cNvPr>
          <p:cNvSpPr txBox="1"/>
          <p:nvPr/>
        </p:nvSpPr>
        <p:spPr>
          <a:xfrm>
            <a:off x="528918" y="1364388"/>
            <a:ext cx="8355106" cy="4894610"/>
          </a:xfrm>
          <a:prstGeom prst="rect">
            <a:avLst/>
          </a:prstGeom>
          <a:noFill/>
        </p:spPr>
        <p:txBody>
          <a:bodyPr wrap="square">
            <a:spAutoFit/>
          </a:bodyPr>
          <a:lstStyle/>
          <a:p>
            <a:pPr marL="0" marR="0">
              <a:spcAft>
                <a:spcPts val="1000"/>
              </a:spcAft>
            </a:pPr>
            <a:r>
              <a:rPr lang="en-US" sz="3200" b="1" dirty="0">
                <a:solidFill>
                  <a:srgbClr val="0070C0"/>
                </a:solidFill>
                <a:effectLst/>
                <a:latin typeface="Arial Black" panose="020B0A04020102020204" pitchFamily="34" charset="0"/>
                <a:ea typeface="Calibri" panose="020F0502020204030204" pitchFamily="34" charset="0"/>
                <a:cs typeface="Calibri" panose="020F0502020204030204" pitchFamily="34" charset="0"/>
              </a:rPr>
              <a:t>2 Cor. 9:8</a:t>
            </a:r>
            <a:r>
              <a:rPr lang="en-US" sz="28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t>
            </a:r>
            <a:r>
              <a:rPr lang="en-US" sz="28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000" dirty="0">
                <a:effectLst/>
                <a:latin typeface="Calibri" panose="020F0502020204030204" pitchFamily="34" charset="0"/>
                <a:ea typeface="Calibri" panose="020F0502020204030204" pitchFamily="34" charset="0"/>
                <a:cs typeface="Calibri" panose="020F0502020204030204" pitchFamily="34" charset="0"/>
              </a:rPr>
              <a:t>And God is able to make all grace abound toward you, that you, always having all sufficiency in all things, may have an abundance for every good work.</a:t>
            </a:r>
          </a:p>
          <a:p>
            <a:pPr marL="0" marR="0">
              <a:spcAft>
                <a:spcPts val="1000"/>
              </a:spcAft>
            </a:pPr>
            <a:r>
              <a:rPr lang="en-US" sz="30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en-US" sz="3000" dirty="0">
              <a:effectLst/>
              <a:latin typeface="Calibri" panose="020F0502020204030204" pitchFamily="34" charset="0"/>
              <a:ea typeface="Calibri" panose="020F0502020204030204" pitchFamily="34" charset="0"/>
              <a:cs typeface="Calibri" panose="020F0502020204030204" pitchFamily="34" charset="0"/>
            </a:endParaRPr>
          </a:p>
          <a:p>
            <a:pPr marL="0" marR="0">
              <a:spcAft>
                <a:spcPts val="1000"/>
              </a:spcAft>
            </a:pPr>
            <a:r>
              <a:rPr lang="en-US" sz="3000" dirty="0">
                <a:effectLst/>
                <a:latin typeface="Calibri" panose="020F0502020204030204" pitchFamily="34" charset="0"/>
                <a:ea typeface="Calibri" panose="020F0502020204030204" pitchFamily="34" charset="0"/>
                <a:cs typeface="Calibri" panose="020F0502020204030204" pitchFamily="34" charset="0"/>
              </a:rPr>
              <a:t>What a treasure is here! “All grace abounding toward you, that you always may have all-sufficiency in all things.” Is it so with you? Why not? God is able—able to do exceeding abundantly. </a:t>
            </a:r>
          </a:p>
          <a:p>
            <a:pPr marL="0" marR="0">
              <a:lnSpc>
                <a:spcPct val="115000"/>
              </a:lnSpc>
              <a:spcAft>
                <a:spcPts val="1000"/>
              </a:spcAf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9FA81B3D-D077-9B1E-CA2C-3D52FBC9B798}"/>
              </a:ext>
            </a:extLst>
          </p:cNvPr>
          <p:cNvSpPr txBox="1"/>
          <p:nvPr/>
        </p:nvSpPr>
        <p:spPr>
          <a:xfrm>
            <a:off x="1" y="808402"/>
            <a:ext cx="9135608" cy="555986"/>
          </a:xfrm>
          <a:prstGeom prst="rect">
            <a:avLst/>
          </a:prstGeom>
          <a:noFill/>
        </p:spPr>
        <p:txBody>
          <a:bodyPr wrap="square">
            <a:spAutoFit/>
          </a:bodyPr>
          <a:lstStyle/>
          <a:p>
            <a:pPr marL="0" marR="0" algn="ctr">
              <a:lnSpc>
                <a:spcPct val="115000"/>
              </a:lnSpc>
              <a:spcAft>
                <a:spcPts val="1000"/>
              </a:spcAft>
            </a:pPr>
            <a:r>
              <a:rPr lang="en-US" sz="2800" b="1"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5. Able to Satisfy us </a:t>
            </a:r>
            <a:endParaRPr lang="en-US"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3838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5B14CE-BDD3-EFC3-96BD-5C5FBBD05E8F}"/>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670FB46D-AFA8-50E8-4712-648CA568941C}"/>
              </a:ext>
            </a:extLst>
          </p:cNvPr>
          <p:cNvSpPr txBox="1"/>
          <p:nvPr/>
        </p:nvSpPr>
        <p:spPr>
          <a:xfrm>
            <a:off x="-8391" y="2496"/>
            <a:ext cx="9144000" cy="584775"/>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cs typeface="Times New Roman" panose="02020603050405020304" pitchFamily="18" charset="0"/>
              </a:rPr>
              <a:t>The Exceeding Greatness Of His Power Toward Us</a:t>
            </a:r>
          </a:p>
        </p:txBody>
      </p:sp>
      <p:sp>
        <p:nvSpPr>
          <p:cNvPr id="5" name="Footer Placeholder 4">
            <a:extLst>
              <a:ext uri="{FF2B5EF4-FFF2-40B4-BE49-F238E27FC236}">
                <a16:creationId xmlns:a16="http://schemas.microsoft.com/office/drawing/2014/main" id="{86CD1189-5445-5B55-5380-8896EBFD05F6}"/>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C2E40E83-E3EB-2ABD-B839-0AD781C69019}"/>
              </a:ext>
            </a:extLst>
          </p:cNvPr>
          <p:cNvSpPr txBox="1"/>
          <p:nvPr/>
        </p:nvSpPr>
        <p:spPr>
          <a:xfrm>
            <a:off x="618564" y="1363495"/>
            <a:ext cx="8247529" cy="4898777"/>
          </a:xfrm>
          <a:prstGeom prst="rect">
            <a:avLst/>
          </a:prstGeom>
          <a:noFill/>
        </p:spPr>
        <p:txBody>
          <a:bodyPr wrap="square">
            <a:spAutoFit/>
          </a:bodyPr>
          <a:lstStyle/>
          <a:p>
            <a:pPr marL="0" marR="0">
              <a:spcAft>
                <a:spcPts val="1000"/>
              </a:spcAft>
            </a:pPr>
            <a:r>
              <a:rPr lang="en-US" sz="3200" b="1" dirty="0">
                <a:solidFill>
                  <a:srgbClr val="0070C0"/>
                </a:solidFill>
                <a:effectLst/>
                <a:latin typeface="Arial Black" panose="020B0A04020102020204" pitchFamily="34" charset="0"/>
                <a:ea typeface="Calibri" panose="020F0502020204030204" pitchFamily="34" charset="0"/>
                <a:cs typeface="Calibri" panose="020F0502020204030204" pitchFamily="34" charset="0"/>
              </a:rPr>
              <a:t>Heb.11:19</a:t>
            </a: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600" dirty="0">
                <a:effectLst/>
                <a:latin typeface="Calibri" panose="020F0502020204030204" pitchFamily="34" charset="0"/>
                <a:ea typeface="Calibri" panose="020F0502020204030204" pitchFamily="34" charset="0"/>
                <a:cs typeface="Calibri" panose="020F0502020204030204" pitchFamily="34" charset="0"/>
              </a:rPr>
              <a:t>concluding that God was able to raise him up, even from the dead, from which he also received him in a figurative sense. </a:t>
            </a:r>
          </a:p>
          <a:p>
            <a:pPr marL="0" marR="0">
              <a:spcAft>
                <a:spcPts val="1000"/>
              </a:spcAft>
            </a:pPr>
            <a:r>
              <a:rPr lang="en-US" sz="3200" dirty="0">
                <a:effectLst/>
                <a:latin typeface="Calibri" panose="020F0502020204030204" pitchFamily="34" charset="0"/>
                <a:ea typeface="Calibri" panose="020F0502020204030204" pitchFamily="34" charset="0"/>
                <a:cs typeface="Calibri" panose="020F0502020204030204" pitchFamily="34" charset="0"/>
              </a:rPr>
              <a:t>He is able to keep that which we have committed unto Him—spirit, soul, and body. Joyful anticipation—this mortal shall put on immortality. What a change—a body like unto His own glorious body.</a:t>
            </a:r>
          </a:p>
        </p:txBody>
      </p:sp>
      <p:sp>
        <p:nvSpPr>
          <p:cNvPr id="6" name="TextBox 5">
            <a:extLst>
              <a:ext uri="{FF2B5EF4-FFF2-40B4-BE49-F238E27FC236}">
                <a16:creationId xmlns:a16="http://schemas.microsoft.com/office/drawing/2014/main" id="{8A86DDEC-7B4C-D7D3-75BA-C4BDFBB7DA8C}"/>
              </a:ext>
            </a:extLst>
          </p:cNvPr>
          <p:cNvSpPr txBox="1"/>
          <p:nvPr/>
        </p:nvSpPr>
        <p:spPr>
          <a:xfrm>
            <a:off x="1" y="807508"/>
            <a:ext cx="9135608" cy="555986"/>
          </a:xfrm>
          <a:prstGeom prst="rect">
            <a:avLst/>
          </a:prstGeom>
          <a:noFill/>
        </p:spPr>
        <p:txBody>
          <a:bodyPr wrap="square">
            <a:sp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Times New Roman" panose="02020603050405020304" pitchFamily="18" charset="0"/>
              </a:rPr>
              <a:t>6. Able to Raise us </a:t>
            </a:r>
            <a:endParaRPr kumimoji="0" lang="en-US" sz="2800" b="0"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3306918"/>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376</TotalTime>
  <Words>2726</Words>
  <Application>Microsoft Office PowerPoint</Application>
  <PresentationFormat>On-screen Show (4:3)</PresentationFormat>
  <Paragraphs>199</Paragraphs>
  <Slides>28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MS UI Gothic</vt:lpstr>
      <vt:lpstr>Arial</vt:lpstr>
      <vt:lpstr>Arial Black</vt:lpstr>
      <vt:lpstr>Arial Unicode MS</vt:lpstr>
      <vt:lpstr>Calibri</vt:lpstr>
      <vt:lpstr>Calibri Light</vt:lpstr>
      <vt:lpstr>Ink Free</vt:lpstr>
      <vt:lpstr>Times New Roman</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New Lebanon church of Christ</dc:creator>
  <cp:lastModifiedBy>ecurb hastings</cp:lastModifiedBy>
  <cp:revision>9</cp:revision>
  <dcterms:created xsi:type="dcterms:W3CDTF">2025-01-27T11:28:24Z</dcterms:created>
  <dcterms:modified xsi:type="dcterms:W3CDTF">2025-02-15T20:14:38Z</dcterms:modified>
</cp:coreProperties>
</file>