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559" r:id="rId3"/>
    <p:sldId id="556" r:id="rId4"/>
    <p:sldId id="558" r:id="rId5"/>
    <p:sldId id="557" r:id="rId6"/>
    <p:sldId id="597" r:id="rId7"/>
    <p:sldId id="590" r:id="rId8"/>
    <p:sldId id="264" r:id="rId9"/>
    <p:sldId id="286" r:id="rId10"/>
    <p:sldId id="560" r:id="rId11"/>
    <p:sldId id="564" r:id="rId12"/>
    <p:sldId id="563" r:id="rId13"/>
    <p:sldId id="562" r:id="rId14"/>
    <p:sldId id="592" r:id="rId15"/>
    <p:sldId id="569" r:id="rId16"/>
    <p:sldId id="571" r:id="rId17"/>
    <p:sldId id="598" r:id="rId18"/>
    <p:sldId id="578" r:id="rId19"/>
    <p:sldId id="596" r:id="rId20"/>
    <p:sldId id="580" r:id="rId21"/>
    <p:sldId id="576" r:id="rId22"/>
    <p:sldId id="561" r:id="rId23"/>
    <p:sldId id="582" r:id="rId24"/>
    <p:sldId id="583" r:id="rId25"/>
    <p:sldId id="581" r:id="rId26"/>
    <p:sldId id="585" r:id="rId27"/>
    <p:sldId id="584" r:id="rId28"/>
    <p:sldId id="587" r:id="rId29"/>
    <p:sldId id="600" r:id="rId30"/>
    <p:sldId id="599"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aEo+2KZ64cu9CSd62MWU5A==" hashData="ge9vVtB+oSGEN2w57QRhkD/1sYV+cyDMPubt7M2TLD9/Fz16whn5YyhIFjk61Mdyb0QISHHxo66aSqRGdL3Thw=="/>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120" d="100"/>
          <a:sy n="120" d="100"/>
        </p:scale>
        <p:origin x="1266" y="102"/>
      </p:cViewPr>
      <p:guideLst/>
    </p:cSldViewPr>
  </p:slideViewPr>
  <p:notesTextViewPr>
    <p:cViewPr>
      <p:scale>
        <a:sx n="3" d="2"/>
        <a:sy n="3" d="2"/>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C74B5A-1D5E-4B33-8798-6CCEF7575B79}" type="datetimeFigureOut">
              <a:rPr lang="en-US" smtClean="0"/>
              <a:t>1/18/2025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CD47BC-EE00-4BDF-AB54-A9A1FD7FCC0F}" type="slidenum">
              <a:rPr lang="en-US" smtClean="0"/>
              <a:t>‹#›</a:t>
            </a:fld>
            <a:endParaRPr lang="en-US"/>
          </a:p>
        </p:txBody>
      </p:sp>
    </p:spTree>
    <p:extLst>
      <p:ext uri="{BB962C8B-B14F-4D97-AF65-F5344CB8AC3E}">
        <p14:creationId xmlns:p14="http://schemas.microsoft.com/office/powerpoint/2010/main" val="2498574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C74B5A-1D5E-4B33-8798-6CCEF7575B79}" type="datetimeFigureOut">
              <a:rPr lang="en-US" smtClean="0"/>
              <a:t>1/18/2025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CD47BC-EE00-4BDF-AB54-A9A1FD7FCC0F}" type="slidenum">
              <a:rPr lang="en-US" smtClean="0"/>
              <a:t>‹#›</a:t>
            </a:fld>
            <a:endParaRPr lang="en-US"/>
          </a:p>
        </p:txBody>
      </p:sp>
    </p:spTree>
    <p:extLst>
      <p:ext uri="{BB962C8B-B14F-4D97-AF65-F5344CB8AC3E}">
        <p14:creationId xmlns:p14="http://schemas.microsoft.com/office/powerpoint/2010/main" val="3918973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C74B5A-1D5E-4B33-8798-6CCEF7575B79}" type="datetimeFigureOut">
              <a:rPr lang="en-US" smtClean="0"/>
              <a:t>1/18/2025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CD47BC-EE00-4BDF-AB54-A9A1FD7FCC0F}" type="slidenum">
              <a:rPr lang="en-US" smtClean="0"/>
              <a:t>‹#›</a:t>
            </a:fld>
            <a:endParaRPr lang="en-US"/>
          </a:p>
        </p:txBody>
      </p:sp>
    </p:spTree>
    <p:extLst>
      <p:ext uri="{BB962C8B-B14F-4D97-AF65-F5344CB8AC3E}">
        <p14:creationId xmlns:p14="http://schemas.microsoft.com/office/powerpoint/2010/main" val="2828188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1/18/2025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7467382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1/18/2025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946216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261408-B059-4BE3-9B18-E2EA024F5496}" type="datetimeFigureOut">
              <a:rPr lang="en-US" smtClean="0"/>
              <a:t>1/18/2025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3427243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261408-B059-4BE3-9B18-E2EA024F5496}" type="datetimeFigureOut">
              <a:rPr lang="en-US" smtClean="0"/>
              <a:t>1/18/2025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6363910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261408-B059-4BE3-9B18-E2EA024F5496}" type="datetimeFigureOut">
              <a:rPr lang="en-US" smtClean="0"/>
              <a:t>1/18/2025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5607300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261408-B059-4BE3-9B18-E2EA024F5496}" type="datetimeFigureOut">
              <a:rPr lang="en-US" smtClean="0"/>
              <a:t>1/18/2025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4559707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261408-B059-4BE3-9B18-E2EA024F5496}" type="datetimeFigureOut">
              <a:rPr lang="en-US" smtClean="0"/>
              <a:t>1/18/2025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42606255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1/18/2025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377975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C74B5A-1D5E-4B33-8798-6CCEF7575B79}" type="datetimeFigureOut">
              <a:rPr lang="en-US" smtClean="0"/>
              <a:t>1/18/2025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CD47BC-EE00-4BDF-AB54-A9A1FD7FCC0F}" type="slidenum">
              <a:rPr lang="en-US" smtClean="0"/>
              <a:t>‹#›</a:t>
            </a:fld>
            <a:endParaRPr lang="en-US"/>
          </a:p>
        </p:txBody>
      </p:sp>
    </p:spTree>
    <p:extLst>
      <p:ext uri="{BB962C8B-B14F-4D97-AF65-F5344CB8AC3E}">
        <p14:creationId xmlns:p14="http://schemas.microsoft.com/office/powerpoint/2010/main" val="18919441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1/18/2025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6217604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1/18/2025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282667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1/18/2025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739504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C74B5A-1D5E-4B33-8798-6CCEF7575B79}" type="datetimeFigureOut">
              <a:rPr lang="en-US" smtClean="0"/>
              <a:t>1/18/2025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CD47BC-EE00-4BDF-AB54-A9A1FD7FCC0F}" type="slidenum">
              <a:rPr lang="en-US" smtClean="0"/>
              <a:t>‹#›</a:t>
            </a:fld>
            <a:endParaRPr lang="en-US"/>
          </a:p>
        </p:txBody>
      </p:sp>
    </p:spTree>
    <p:extLst>
      <p:ext uri="{BB962C8B-B14F-4D97-AF65-F5344CB8AC3E}">
        <p14:creationId xmlns:p14="http://schemas.microsoft.com/office/powerpoint/2010/main" val="2213163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C74B5A-1D5E-4B33-8798-6CCEF7575B79}" type="datetimeFigureOut">
              <a:rPr lang="en-US" smtClean="0"/>
              <a:t>1/18/2025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CD47BC-EE00-4BDF-AB54-A9A1FD7FCC0F}" type="slidenum">
              <a:rPr lang="en-US" smtClean="0"/>
              <a:t>‹#›</a:t>
            </a:fld>
            <a:endParaRPr lang="en-US"/>
          </a:p>
        </p:txBody>
      </p:sp>
    </p:spTree>
    <p:extLst>
      <p:ext uri="{BB962C8B-B14F-4D97-AF65-F5344CB8AC3E}">
        <p14:creationId xmlns:p14="http://schemas.microsoft.com/office/powerpoint/2010/main" val="4061888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C74B5A-1D5E-4B33-8798-6CCEF7575B79}" type="datetimeFigureOut">
              <a:rPr lang="en-US" smtClean="0"/>
              <a:t>1/18/2025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CD47BC-EE00-4BDF-AB54-A9A1FD7FCC0F}" type="slidenum">
              <a:rPr lang="en-US" smtClean="0"/>
              <a:t>‹#›</a:t>
            </a:fld>
            <a:endParaRPr lang="en-US"/>
          </a:p>
        </p:txBody>
      </p:sp>
    </p:spTree>
    <p:extLst>
      <p:ext uri="{BB962C8B-B14F-4D97-AF65-F5344CB8AC3E}">
        <p14:creationId xmlns:p14="http://schemas.microsoft.com/office/powerpoint/2010/main" val="314848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C74B5A-1D5E-4B33-8798-6CCEF7575B79}" type="datetimeFigureOut">
              <a:rPr lang="en-US" smtClean="0"/>
              <a:t>1/18/2025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CD47BC-EE00-4BDF-AB54-A9A1FD7FCC0F}" type="slidenum">
              <a:rPr lang="en-US" smtClean="0"/>
              <a:t>‹#›</a:t>
            </a:fld>
            <a:endParaRPr lang="en-US"/>
          </a:p>
        </p:txBody>
      </p:sp>
    </p:spTree>
    <p:extLst>
      <p:ext uri="{BB962C8B-B14F-4D97-AF65-F5344CB8AC3E}">
        <p14:creationId xmlns:p14="http://schemas.microsoft.com/office/powerpoint/2010/main" val="2016926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C74B5A-1D5E-4B33-8798-6CCEF7575B79}" type="datetimeFigureOut">
              <a:rPr lang="en-US" smtClean="0"/>
              <a:t>1/18/2025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CD47BC-EE00-4BDF-AB54-A9A1FD7FCC0F}" type="slidenum">
              <a:rPr lang="en-US" smtClean="0"/>
              <a:t>‹#›</a:t>
            </a:fld>
            <a:endParaRPr lang="en-US"/>
          </a:p>
        </p:txBody>
      </p:sp>
    </p:spTree>
    <p:extLst>
      <p:ext uri="{BB962C8B-B14F-4D97-AF65-F5344CB8AC3E}">
        <p14:creationId xmlns:p14="http://schemas.microsoft.com/office/powerpoint/2010/main" val="2934261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C74B5A-1D5E-4B33-8798-6CCEF7575B79}" type="datetimeFigureOut">
              <a:rPr lang="en-US" smtClean="0"/>
              <a:t>1/18/2025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CD47BC-EE00-4BDF-AB54-A9A1FD7FCC0F}" type="slidenum">
              <a:rPr lang="en-US" smtClean="0"/>
              <a:t>‹#›</a:t>
            </a:fld>
            <a:endParaRPr lang="en-US"/>
          </a:p>
        </p:txBody>
      </p:sp>
    </p:spTree>
    <p:extLst>
      <p:ext uri="{BB962C8B-B14F-4D97-AF65-F5344CB8AC3E}">
        <p14:creationId xmlns:p14="http://schemas.microsoft.com/office/powerpoint/2010/main" val="1329067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C74B5A-1D5E-4B33-8798-6CCEF7575B79}" type="datetimeFigureOut">
              <a:rPr lang="en-US" smtClean="0"/>
              <a:t>1/18/2025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CD47BC-EE00-4BDF-AB54-A9A1FD7FCC0F}" type="slidenum">
              <a:rPr lang="en-US" smtClean="0"/>
              <a:t>‹#›</a:t>
            </a:fld>
            <a:endParaRPr lang="en-US"/>
          </a:p>
        </p:txBody>
      </p:sp>
    </p:spTree>
    <p:extLst>
      <p:ext uri="{BB962C8B-B14F-4D97-AF65-F5344CB8AC3E}">
        <p14:creationId xmlns:p14="http://schemas.microsoft.com/office/powerpoint/2010/main" val="375819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C74B5A-1D5E-4B33-8798-6CCEF7575B79}" type="datetimeFigureOut">
              <a:rPr lang="en-US" smtClean="0"/>
              <a:t>1/18/2025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D47BC-EE00-4BDF-AB54-A9A1FD7FCC0F}" type="slidenum">
              <a:rPr lang="en-US" smtClean="0"/>
              <a:t>‹#›</a:t>
            </a:fld>
            <a:endParaRPr lang="en-US"/>
          </a:p>
        </p:txBody>
      </p:sp>
    </p:spTree>
    <p:extLst>
      <p:ext uri="{BB962C8B-B14F-4D97-AF65-F5344CB8AC3E}">
        <p14:creationId xmlns:p14="http://schemas.microsoft.com/office/powerpoint/2010/main" val="21652878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61408-B059-4BE3-9B18-E2EA024F5496}" type="datetimeFigureOut">
              <a:rPr lang="en-US" smtClean="0"/>
              <a:t>1/18/2025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5853B-0D88-4491-8C47-0F7D0AB63E77}" type="slidenum">
              <a:rPr lang="en-US" smtClean="0"/>
              <a:t>‹#›</a:t>
            </a:fld>
            <a:endParaRPr lang="en-US" dirty="0"/>
          </a:p>
        </p:txBody>
      </p:sp>
    </p:spTree>
    <p:extLst>
      <p:ext uri="{BB962C8B-B14F-4D97-AF65-F5344CB8AC3E}">
        <p14:creationId xmlns:p14="http://schemas.microsoft.com/office/powerpoint/2010/main" val="33934693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hyperlink" Target="https://ref.ly/logosres/ws-cc0953cae6de4e3d89f08badcac1efb3?ref=Bible.Ro1.17&amp;off=682&amp;ctx=+live+by+his+deeds.%0a~from+faith+unto+fait" TargetMode="Externa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8429D5-A765-856C-3F5B-09DACA5675C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3B216C02-E690-A7B0-684E-1B44963FAC7B}"/>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EB61EF17-0E65-73B4-2125-8501538FCECC}"/>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2" name="TextBox 1">
            <a:extLst>
              <a:ext uri="{FF2B5EF4-FFF2-40B4-BE49-F238E27FC236}">
                <a16:creationId xmlns:a16="http://schemas.microsoft.com/office/drawing/2014/main" id="{2CA819DE-24E8-D59D-A5FD-BA71F9119134}"/>
              </a:ext>
            </a:extLst>
          </p:cNvPr>
          <p:cNvSpPr txBox="1"/>
          <p:nvPr/>
        </p:nvSpPr>
        <p:spPr>
          <a:xfrm>
            <a:off x="516835" y="890546"/>
            <a:ext cx="8205746" cy="4924425"/>
          </a:xfrm>
          <a:prstGeom prst="rect">
            <a:avLst/>
          </a:prstGeom>
          <a:noFill/>
        </p:spPr>
        <p:txBody>
          <a:bodyPr wrap="square">
            <a:spAutoFit/>
          </a:bodyPr>
          <a:lstStyle/>
          <a:p>
            <a:r>
              <a:rPr lang="en-US" sz="2800" b="1" dirty="0">
                <a:solidFill>
                  <a:srgbClr val="0070C0"/>
                </a:solidFill>
              </a:rPr>
              <a:t>Habakkuk 2:1  </a:t>
            </a:r>
            <a:r>
              <a:rPr lang="en-US" sz="2600" dirty="0"/>
              <a:t>I will stand my watch And set myself on the rampart, And watch to see what He will say to me, And what I will answer when I am corrected.</a:t>
            </a:r>
          </a:p>
          <a:p>
            <a:r>
              <a:rPr lang="en-US" sz="2600" dirty="0"/>
              <a:t>2 Then the LORD answered me and said: "Write the vision And make it plain on tablets, That he may run who reads it.</a:t>
            </a:r>
          </a:p>
          <a:p>
            <a:endParaRPr lang="en-US" sz="2600" dirty="0"/>
          </a:p>
          <a:p>
            <a:r>
              <a:rPr lang="en-US" sz="2600" dirty="0"/>
              <a:t>3 For the vision is yet for an appointed time; But at the end it will speak, and it will not lie. Though it tarries, wait for it; Because it will surely come, It will not tarry.</a:t>
            </a:r>
          </a:p>
          <a:p>
            <a:endParaRPr lang="en-US" sz="2600" dirty="0"/>
          </a:p>
          <a:p>
            <a:r>
              <a:rPr lang="en-US" sz="2600" b="1" dirty="0">
                <a:solidFill>
                  <a:srgbClr val="0070C0"/>
                </a:solidFill>
              </a:rPr>
              <a:t>4 "Behold the proud, His soul is not upright in him; But the just shall live by his faith.</a:t>
            </a:r>
          </a:p>
        </p:txBody>
      </p:sp>
    </p:spTree>
    <p:extLst>
      <p:ext uri="{BB962C8B-B14F-4D97-AF65-F5344CB8AC3E}">
        <p14:creationId xmlns:p14="http://schemas.microsoft.com/office/powerpoint/2010/main" val="3096468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81007-A1B3-2F9B-74EA-DEBE9ABCA705}"/>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A661072-AD51-DC6D-74AA-5C5EA082D089}"/>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780EE9AD-4114-EEB0-643D-9A20F3A58042}"/>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C1D1366D-4213-3222-E456-46A5858924B6}"/>
              </a:ext>
            </a:extLst>
          </p:cNvPr>
          <p:cNvSpPr txBox="1"/>
          <p:nvPr/>
        </p:nvSpPr>
        <p:spPr>
          <a:xfrm>
            <a:off x="516835" y="985962"/>
            <a:ext cx="7927450" cy="5242461"/>
          </a:xfrm>
          <a:prstGeom prst="rect">
            <a:avLst/>
          </a:prstGeom>
          <a:noFill/>
        </p:spPr>
        <p:txBody>
          <a:bodyPr wrap="square">
            <a:spAutoFit/>
          </a:bodyPr>
          <a:lstStyle/>
          <a:p>
            <a:pPr marL="0" marR="0">
              <a:spcAft>
                <a:spcPts val="80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This passage in Habakkuk makes it certain that Paul referred to the same thing. </a:t>
            </a:r>
          </a:p>
          <a:p>
            <a:pPr marL="0" marR="0">
              <a:spcAft>
                <a:spcPts val="80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80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“Faith” as used by the apostle might be paraphrased as “Christianity” or “</a:t>
            </a:r>
            <a:r>
              <a:rPr lang="en-US" sz="2800" u="sng" kern="100" dirty="0">
                <a:effectLst/>
                <a:latin typeface="Calibri" panose="020F0502020204030204" pitchFamily="34" charset="0"/>
                <a:ea typeface="Calibri" panose="020F0502020204030204" pitchFamily="34" charset="0"/>
                <a:cs typeface="Times New Roman" panose="02020603050405020304" pitchFamily="18" charset="0"/>
              </a:rPr>
              <a:t>the holy religion of Christ</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That is why Paul’s key reference to the “</a:t>
            </a:r>
            <a:r>
              <a:rPr lang="en-US" sz="2800" b="1" u="sng" kern="100" dirty="0">
                <a:effectLst/>
                <a:latin typeface="Calibri" panose="020F0502020204030204" pitchFamily="34" charset="0"/>
                <a:ea typeface="Calibri" panose="020F0502020204030204" pitchFamily="34" charset="0"/>
                <a:cs typeface="Times New Roman" panose="02020603050405020304" pitchFamily="18" charset="0"/>
              </a:rPr>
              <a:t>obedience of faith</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stands both at the beginning and at the end of Romans. </a:t>
            </a:r>
          </a:p>
          <a:p>
            <a:pPr marL="0" marR="0">
              <a:spcAft>
                <a:spcPts val="800"/>
              </a:spcAft>
            </a:pP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800"/>
              </a:spcAft>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Paul’s reference to this passage shows </a:t>
            </a:r>
            <a:r>
              <a:rPr lang="en-US" sz="2800" u="sng" kern="100" dirty="0">
                <a:effectLst/>
                <a:latin typeface="Calibri" panose="020F0502020204030204" pitchFamily="34" charset="0"/>
                <a:ea typeface="Calibri" panose="020F0502020204030204" pitchFamily="34" charset="0"/>
                <a:cs typeface="Times New Roman" panose="02020603050405020304" pitchFamily="18" charset="0"/>
              </a:rPr>
              <a:t>that he was referring to exactly the same thing, namely, “fidelity</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680305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E1F4B5-B0C0-4968-02C4-CC05C86D42AD}"/>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0E3B912-9B7F-F282-5B53-8AFF315FA2B5}"/>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AED50C00-8C14-328A-7634-71703A70A8EF}"/>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B1023F09-E23E-4EAD-24B5-DE261412A8A9}"/>
              </a:ext>
            </a:extLst>
          </p:cNvPr>
          <p:cNvSpPr txBox="1"/>
          <p:nvPr/>
        </p:nvSpPr>
        <p:spPr>
          <a:xfrm>
            <a:off x="500932" y="946203"/>
            <a:ext cx="7959256" cy="5386090"/>
          </a:xfrm>
          <a:prstGeom prst="rect">
            <a:avLst/>
          </a:prstGeom>
          <a:noFill/>
        </p:spPr>
        <p:txBody>
          <a:bodyPr wrap="square">
            <a:spAutoFit/>
          </a:bodyPr>
          <a:lstStyle/>
          <a:p>
            <a:r>
              <a:rPr lang="en-US" sz="2600" dirty="0"/>
              <a:t>‘Faithfulness’ is a more accurate translation than ‘faith’ of the Hebrew in this passage.” “In Habakkuk, the words mean, ‘</a:t>
            </a:r>
            <a:r>
              <a:rPr lang="en-US" sz="2600" dirty="0">
                <a:latin typeface="Arial Black" panose="020B0A04020102020204" pitchFamily="34" charset="0"/>
              </a:rPr>
              <a:t>The righteous survives if he is faithful</a:t>
            </a:r>
            <a:r>
              <a:rPr lang="en-US" sz="2600" dirty="0"/>
              <a:t>.’ </a:t>
            </a:r>
          </a:p>
          <a:p>
            <a:endParaRPr lang="en-US" sz="2600" dirty="0"/>
          </a:p>
          <a:p>
            <a:r>
              <a:rPr lang="en-US" sz="2600" dirty="0"/>
              <a:t>We might add that that is exactly what being justified by faith means throughout the N.T. As the apostle John wrote it, “</a:t>
            </a:r>
            <a:r>
              <a:rPr lang="en-US" sz="2600" b="1" u="sng" dirty="0"/>
              <a:t>Be thou </a:t>
            </a:r>
            <a:r>
              <a:rPr lang="en-US" sz="3200" b="1" u="sng" dirty="0"/>
              <a:t>faithful</a:t>
            </a:r>
            <a:r>
              <a:rPr lang="en-US" sz="2600" b="1" u="sng" dirty="0"/>
              <a:t> unto death, and I will give thee the crown of life” (</a:t>
            </a:r>
            <a:r>
              <a:rPr lang="en-US" sz="2600" b="1" u="sng" dirty="0">
                <a:solidFill>
                  <a:srgbClr val="0070C0"/>
                </a:solidFill>
              </a:rPr>
              <a:t>Rev. 2:10</a:t>
            </a:r>
            <a:r>
              <a:rPr lang="en-US" sz="2600" b="1" dirty="0"/>
              <a:t>)</a:t>
            </a:r>
            <a:r>
              <a:rPr lang="en-US" sz="2600" dirty="0"/>
              <a:t>. </a:t>
            </a:r>
          </a:p>
          <a:p>
            <a:endParaRPr lang="en-US" sz="2600" dirty="0"/>
          </a:p>
          <a:p>
            <a:r>
              <a:rPr lang="en-US" sz="2600" dirty="0"/>
              <a:t>The false doctrine that any kind of a so-called experience in the believer’s heart provides any </a:t>
            </a:r>
            <a:r>
              <a:rPr lang="en-US" sz="2600" u="sng" dirty="0"/>
              <a:t>short-cut to salvation by “faith only</a:t>
            </a:r>
            <a:r>
              <a:rPr lang="en-US" sz="2600" dirty="0"/>
              <a:t>” is a deadly delusion.</a:t>
            </a:r>
          </a:p>
        </p:txBody>
      </p:sp>
    </p:spTree>
    <p:extLst>
      <p:ext uri="{BB962C8B-B14F-4D97-AF65-F5344CB8AC3E}">
        <p14:creationId xmlns:p14="http://schemas.microsoft.com/office/powerpoint/2010/main" val="336103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F174B0-81EB-7CBF-760D-2BA946F3A1AF}"/>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F46C6D5B-297C-36C4-7005-BBBBD5A5EC04}"/>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117C0DBC-7E9E-FCE3-5B79-41A7DD6D742C}"/>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E9F6781F-B679-D4DD-F523-B8FA00413F90}"/>
              </a:ext>
            </a:extLst>
          </p:cNvPr>
          <p:cNvSpPr txBox="1"/>
          <p:nvPr/>
        </p:nvSpPr>
        <p:spPr>
          <a:xfrm>
            <a:off x="572494" y="1884459"/>
            <a:ext cx="8094427" cy="1976118"/>
          </a:xfrm>
          <a:prstGeom prst="rect">
            <a:avLst/>
          </a:prstGeom>
          <a:noFill/>
          <a:ln w="38100">
            <a:solidFill>
              <a:srgbClr val="C00000"/>
            </a:solidFill>
          </a:ln>
        </p:spPr>
        <p:txBody>
          <a:bodyPr wrap="square">
            <a:spAutoFit/>
          </a:bodyPr>
          <a:lstStyle/>
          <a:p>
            <a:pPr marL="0" marR="0">
              <a:lnSpc>
                <a:spcPct val="107000"/>
              </a:lnSpc>
              <a:spcAft>
                <a:spcPts val="800"/>
              </a:spcAft>
            </a:pPr>
            <a:r>
              <a:rPr lang="en-US" sz="4400" b="1" kern="100" dirty="0">
                <a:solidFill>
                  <a:srgbClr val="FF0000"/>
                </a:solidFill>
                <a:effectLst/>
                <a:ea typeface="Calibri" panose="020F0502020204030204" pitchFamily="34" charset="0"/>
                <a:cs typeface="Times New Roman" panose="02020603050405020304" pitchFamily="18" charset="0"/>
              </a:rPr>
              <a:t>Rom 1:17 </a:t>
            </a:r>
            <a:r>
              <a:rPr lang="en-US" sz="3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For in it the righteousness of God is revealed from faith to faith; as it is written, "</a:t>
            </a:r>
            <a:r>
              <a:rPr lang="en-US" sz="3600" u="sng"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The just shall live by faith</a:t>
            </a:r>
            <a:r>
              <a:rPr lang="en-US" sz="3600"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Picture 2" descr="Compass Rose Direction Windrose · Free vector graphic on Pixabay">
            <a:extLst>
              <a:ext uri="{FF2B5EF4-FFF2-40B4-BE49-F238E27FC236}">
                <a16:creationId xmlns:a16="http://schemas.microsoft.com/office/drawing/2014/main" id="{E894D5EB-9839-8157-29B2-E69DD1341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7695" y="798737"/>
            <a:ext cx="1160892" cy="1165749"/>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62C9D48-8A83-2F11-95E1-2E5B3C6EBB96}"/>
              </a:ext>
            </a:extLst>
          </p:cNvPr>
          <p:cNvSpPr txBox="1"/>
          <p:nvPr/>
        </p:nvSpPr>
        <p:spPr>
          <a:xfrm>
            <a:off x="604299" y="4365266"/>
            <a:ext cx="8269357" cy="2031325"/>
          </a:xfrm>
          <a:prstGeom prst="rect">
            <a:avLst/>
          </a:prstGeom>
          <a:noFill/>
        </p:spPr>
        <p:txBody>
          <a:bodyPr wrap="square" rtlCol="0">
            <a:spAutoFit/>
          </a:bodyPr>
          <a:lstStyle/>
          <a:p>
            <a:r>
              <a:rPr lang="en-US" dirty="0"/>
              <a:t>Romans 1:14 I am a </a:t>
            </a:r>
            <a:r>
              <a:rPr lang="en-US" u="sng" dirty="0">
                <a:latin typeface="Arial Black" panose="020B0A04020102020204" pitchFamily="34" charset="0"/>
              </a:rPr>
              <a:t>debtor</a:t>
            </a:r>
            <a:r>
              <a:rPr lang="en-US" dirty="0"/>
              <a:t> both to Greeks and to barbarians, both to wise and to unwise. 15 So, as much as is in me, I am </a:t>
            </a:r>
            <a:r>
              <a:rPr lang="en-US" dirty="0">
                <a:latin typeface="Arial Black" panose="020B0A04020102020204" pitchFamily="34" charset="0"/>
              </a:rPr>
              <a:t>ready</a:t>
            </a:r>
            <a:r>
              <a:rPr lang="en-US" dirty="0"/>
              <a:t> to preach the gospel to you who are in Rome also.</a:t>
            </a:r>
          </a:p>
          <a:p>
            <a:r>
              <a:rPr lang="en-US" dirty="0"/>
              <a:t> 16 For </a:t>
            </a:r>
            <a:r>
              <a:rPr lang="en-US" dirty="0">
                <a:latin typeface="Arial Black" panose="020B0A04020102020204" pitchFamily="34" charset="0"/>
              </a:rPr>
              <a:t>I am not ashamed </a:t>
            </a:r>
            <a:r>
              <a:rPr lang="en-US" dirty="0"/>
              <a:t>of the gospel of Christ, for it is the power of God to salvation for everyone who believes, for the Jew first and also for the Greek.</a:t>
            </a:r>
          </a:p>
          <a:p>
            <a:r>
              <a:rPr lang="en-US" dirty="0"/>
              <a:t> 17 For </a:t>
            </a:r>
            <a:r>
              <a:rPr lang="en-US" u="sng" dirty="0"/>
              <a:t>in it the righteousness of God is revealed from faith to faith; as it is written, "The just shall live by faith</a:t>
            </a:r>
            <a:r>
              <a:rPr lang="en-US" dirty="0"/>
              <a:t>."</a:t>
            </a:r>
          </a:p>
        </p:txBody>
      </p:sp>
    </p:spTree>
    <p:extLst>
      <p:ext uri="{BB962C8B-B14F-4D97-AF65-F5344CB8AC3E}">
        <p14:creationId xmlns:p14="http://schemas.microsoft.com/office/powerpoint/2010/main" val="2958342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4DB9C4-CD11-8709-07F0-AD12DE2B51C3}"/>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164C477-B613-8B88-61C1-1D2A23B8B580}"/>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D75B2AFB-02FB-F9CE-5FB9-947FB9889777}"/>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7" name="TextBox 6">
            <a:extLst>
              <a:ext uri="{FF2B5EF4-FFF2-40B4-BE49-F238E27FC236}">
                <a16:creationId xmlns:a16="http://schemas.microsoft.com/office/drawing/2014/main" id="{F06B0173-EEA2-4CAF-5022-D714D0EF688C}"/>
              </a:ext>
            </a:extLst>
          </p:cNvPr>
          <p:cNvSpPr txBox="1"/>
          <p:nvPr/>
        </p:nvSpPr>
        <p:spPr>
          <a:xfrm>
            <a:off x="429208" y="1110344"/>
            <a:ext cx="8023029" cy="4893647"/>
          </a:xfrm>
          <a:prstGeom prst="rect">
            <a:avLst/>
          </a:prstGeom>
          <a:noFill/>
        </p:spPr>
        <p:txBody>
          <a:bodyPr wrap="square">
            <a:spAutoFit/>
          </a:bodyPr>
          <a:lstStyle/>
          <a:p>
            <a:pPr algn="just" rtl="0"/>
            <a:endParaRPr lang="en-US" sz="1200" b="1" dirty="0"/>
          </a:p>
          <a:p>
            <a:pPr rtl="0"/>
            <a:r>
              <a:rPr lang="en-US" sz="3200" dirty="0"/>
              <a:t>Since the righteous shall live by faith, without faith none shall live.</a:t>
            </a:r>
          </a:p>
          <a:p>
            <a:pPr rtl="0"/>
            <a:endParaRPr lang="en-US" sz="3200" dirty="0"/>
          </a:p>
          <a:p>
            <a:pPr rtl="0"/>
            <a:r>
              <a:rPr lang="en-US" sz="3200" dirty="0"/>
              <a:t>Truth does not mold the character of a man unless it is practiced. </a:t>
            </a:r>
          </a:p>
          <a:p>
            <a:pPr rtl="0"/>
            <a:endParaRPr lang="en-US" sz="3200" dirty="0"/>
          </a:p>
          <a:p>
            <a:pPr rtl="0"/>
            <a:r>
              <a:rPr lang="en-US" sz="3600" b="1" dirty="0">
                <a:solidFill>
                  <a:srgbClr val="C00000"/>
                </a:solidFill>
              </a:rPr>
              <a:t>To see a truth, to believe a truth, does not mold the character unless it changes the purpose and the life. </a:t>
            </a:r>
            <a:endParaRPr lang="en-US" sz="3600" b="1" i="0" u="none" strike="noStrike" baseline="0" dirty="0">
              <a:solidFill>
                <a:srgbClr val="C00000"/>
              </a:solidFill>
              <a:hlinkClick r:id="rId2">
                <a:extLst>
                  <a:ext uri="{A12FA001-AC4F-418D-AE19-62706E023703}">
                    <ahyp:hlinkClr xmlns:ahyp="http://schemas.microsoft.com/office/drawing/2018/hyperlinkcolor" val="tx"/>
                  </a:ext>
                </a:extLst>
              </a:hlinkClick>
            </a:endParaRPr>
          </a:p>
        </p:txBody>
      </p:sp>
    </p:spTree>
    <p:extLst>
      <p:ext uri="{BB962C8B-B14F-4D97-AF65-F5344CB8AC3E}">
        <p14:creationId xmlns:p14="http://schemas.microsoft.com/office/powerpoint/2010/main" val="534309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0D26B-5F81-338B-593A-E698B4B9FAA7}"/>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EF39A62C-3E7C-7569-9CE7-7DAAA20312CB}"/>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B17194FE-3651-132B-1946-29FA7EB1E1F5}"/>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FEEB5716-5BDC-2DD5-E583-0EFF6500C4CF}"/>
              </a:ext>
            </a:extLst>
          </p:cNvPr>
          <p:cNvSpPr txBox="1"/>
          <p:nvPr/>
        </p:nvSpPr>
        <p:spPr>
          <a:xfrm>
            <a:off x="508883" y="1222554"/>
            <a:ext cx="7095566" cy="35394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Hence, “faith apart from works is dead.” (</a:t>
            </a:r>
            <a:r>
              <a:rPr kumimoji="0" lang="en-US" sz="3200" b="1" i="0" u="none" strike="noStrike" kern="1200" cap="none" spc="0" normalizeH="0" baseline="0" noProof="0" dirty="0">
                <a:ln>
                  <a:noFill/>
                </a:ln>
                <a:solidFill>
                  <a:srgbClr val="0070C0"/>
                </a:solidFill>
                <a:effectLst/>
                <a:uLnTx/>
                <a:uFillTx/>
                <a:latin typeface="Calibri" panose="020F0502020204030204"/>
                <a:ea typeface="+mn-ea"/>
                <a:cs typeface="+mn-cs"/>
              </a:rPr>
              <a:t>James 2:20</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 And faith fits for the blessings of God by leading us to follow God in his ways, and so makes our character like God’s character. Thus faith leads from one stage or degree of faith to another and higher one.</a:t>
            </a:r>
          </a:p>
        </p:txBody>
      </p:sp>
      <p:pic>
        <p:nvPicPr>
          <p:cNvPr id="1026" name="Picture 2">
            <a:extLst>
              <a:ext uri="{FF2B5EF4-FFF2-40B4-BE49-F238E27FC236}">
                <a16:creationId xmlns:a16="http://schemas.microsoft.com/office/drawing/2014/main" id="{FE40A551-4EC5-330C-9DC4-A8A3EC205A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5482277" y="4235787"/>
            <a:ext cx="3227484" cy="2287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0405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578E8C-B1D6-6D15-47E4-FDB4BA706F45}"/>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848C4FCE-60F6-FD81-34AC-7C648A0806A0}"/>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EEC0F6FB-E12E-DA06-94D6-7ACFA3D4E43D}"/>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D6F5687C-4573-AFB1-91D1-A0294C3E7C37}"/>
              </a:ext>
            </a:extLst>
          </p:cNvPr>
          <p:cNvSpPr txBox="1"/>
          <p:nvPr/>
        </p:nvSpPr>
        <p:spPr>
          <a:xfrm>
            <a:off x="930303" y="1971925"/>
            <a:ext cx="7132320" cy="3539430"/>
          </a:xfrm>
          <a:prstGeom prst="rect">
            <a:avLst/>
          </a:prstGeom>
          <a:noFill/>
          <a:ln w="38100">
            <a:solidFill>
              <a:srgbClr val="C00000"/>
            </a:solidFill>
          </a:ln>
        </p:spPr>
        <p:txBody>
          <a:bodyPr wrap="square">
            <a:spAutoFit/>
          </a:bodyPr>
          <a:lstStyle/>
          <a:p>
            <a:r>
              <a:rPr lang="en-US" sz="4400" b="1" dirty="0">
                <a:solidFill>
                  <a:srgbClr val="C00000"/>
                </a:solidFill>
              </a:rPr>
              <a:t>Gal. 2:20 </a:t>
            </a:r>
            <a:r>
              <a:rPr lang="en-US" sz="3600" dirty="0">
                <a:solidFill>
                  <a:srgbClr val="C00000"/>
                </a:solidFill>
              </a:rPr>
              <a:t>"I have been crucified with Christ; it is no longer I who live, but Christ lives in me; and the life which I now live in the flesh </a:t>
            </a:r>
            <a:r>
              <a:rPr lang="en-US" sz="3600" u="sng" dirty="0">
                <a:solidFill>
                  <a:srgbClr val="C00000"/>
                </a:solidFill>
              </a:rPr>
              <a:t>I live by faith </a:t>
            </a:r>
            <a:r>
              <a:rPr lang="en-US" sz="3600" dirty="0">
                <a:solidFill>
                  <a:srgbClr val="C00000"/>
                </a:solidFill>
              </a:rPr>
              <a:t>in the Son of God, who loved me and gave Himself for me.</a:t>
            </a:r>
          </a:p>
        </p:txBody>
      </p:sp>
      <p:pic>
        <p:nvPicPr>
          <p:cNvPr id="2" name="Picture 2" descr="Compass Rose Direction Windrose · Free vector graphic on Pixabay">
            <a:extLst>
              <a:ext uri="{FF2B5EF4-FFF2-40B4-BE49-F238E27FC236}">
                <a16:creationId xmlns:a16="http://schemas.microsoft.com/office/drawing/2014/main" id="{4C61AEE0-9AE7-D4AB-8429-F18EFB7ED8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7695" y="798737"/>
            <a:ext cx="1160892" cy="11657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38392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578E8C-B1D6-6D15-47E4-FDB4BA706F45}"/>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848C4FCE-60F6-FD81-34AC-7C648A0806A0}"/>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EEC0F6FB-E12E-DA06-94D6-7ACFA3D4E43D}"/>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D6F5687C-4573-AFB1-91D1-A0294C3E7C37}"/>
              </a:ext>
            </a:extLst>
          </p:cNvPr>
          <p:cNvSpPr txBox="1"/>
          <p:nvPr/>
        </p:nvSpPr>
        <p:spPr>
          <a:xfrm>
            <a:off x="771278" y="1502797"/>
            <a:ext cx="7291346" cy="4687939"/>
          </a:xfrm>
          <a:prstGeom prst="rect">
            <a:avLst/>
          </a:prstGeom>
          <a:noFill/>
          <a:ln w="38100">
            <a:solidFill>
              <a:srgbClr val="C00000"/>
            </a:solidFill>
          </a:ln>
        </p:spPr>
        <p:txBody>
          <a:bodyPr wrap="square">
            <a:spAutoFit/>
          </a:bodyPr>
          <a:lstStyle/>
          <a:p>
            <a:r>
              <a:rPr lang="en-US" sz="4000" b="1" dirty="0">
                <a:solidFill>
                  <a:srgbClr val="C00000"/>
                </a:solidFill>
              </a:rPr>
              <a:t>Gal. 3:10 </a:t>
            </a:r>
            <a:r>
              <a:rPr lang="en-US" sz="2800" dirty="0">
                <a:solidFill>
                  <a:srgbClr val="C00000"/>
                </a:solidFill>
              </a:rPr>
              <a:t>For as many as are of the works of the law are under the curse; for it is written, "Cursed is everyone who does not continue in all things which are written in the book of the law, to do them."</a:t>
            </a:r>
          </a:p>
          <a:p>
            <a:r>
              <a:rPr lang="en-US" sz="2800" dirty="0">
                <a:solidFill>
                  <a:srgbClr val="C00000"/>
                </a:solidFill>
              </a:rPr>
              <a:t> 11 But that no one is justified by the law in the sight of God is evident, for "the just shall live by faith."</a:t>
            </a:r>
          </a:p>
          <a:p>
            <a:r>
              <a:rPr lang="en-US" sz="2800" dirty="0">
                <a:solidFill>
                  <a:srgbClr val="C00000"/>
                </a:solidFill>
              </a:rPr>
              <a:t> 12 Yet the law is not of faith, but "the man who does them shall live by them."</a:t>
            </a:r>
          </a:p>
        </p:txBody>
      </p:sp>
      <p:pic>
        <p:nvPicPr>
          <p:cNvPr id="2" name="Picture 2" descr="Compass Rose Direction Windrose · Free vector graphic on Pixabay">
            <a:extLst>
              <a:ext uri="{FF2B5EF4-FFF2-40B4-BE49-F238E27FC236}">
                <a16:creationId xmlns:a16="http://schemas.microsoft.com/office/drawing/2014/main" id="{4C61AEE0-9AE7-D4AB-8429-F18EFB7ED8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7695" y="798737"/>
            <a:ext cx="1160892" cy="11657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44755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1A7A00-5FC8-D580-AC23-CF643817210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21CF4CBE-A736-8377-1386-D1E2F088D2B9}"/>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1F6ACCF5-82B9-F78E-2AB9-FE604168B4DB}"/>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CECB572F-1325-7456-92E9-45AD94E4D8A9}"/>
              </a:ext>
            </a:extLst>
          </p:cNvPr>
          <p:cNvSpPr txBox="1"/>
          <p:nvPr/>
        </p:nvSpPr>
        <p:spPr>
          <a:xfrm>
            <a:off x="867747" y="1964486"/>
            <a:ext cx="7361853" cy="1877437"/>
          </a:xfrm>
          <a:prstGeom prst="rect">
            <a:avLst/>
          </a:prstGeom>
          <a:noFill/>
          <a:ln w="38100">
            <a:solidFill>
              <a:srgbClr val="C00000"/>
            </a:solidFill>
          </a:ln>
        </p:spPr>
        <p:txBody>
          <a:bodyPr wrap="square">
            <a:spAutoFit/>
          </a:bodyPr>
          <a:lstStyle/>
          <a:p>
            <a:r>
              <a:rPr lang="en-US" sz="4400" b="1" dirty="0">
                <a:solidFill>
                  <a:srgbClr val="C00000"/>
                </a:solidFill>
              </a:rPr>
              <a:t>Heb 10:38 </a:t>
            </a:r>
            <a:r>
              <a:rPr lang="en-US" sz="3600" u="sng" dirty="0">
                <a:solidFill>
                  <a:srgbClr val="C00000"/>
                </a:solidFill>
              </a:rPr>
              <a:t>Now the just shall live by faith</a:t>
            </a:r>
            <a:r>
              <a:rPr lang="en-US" sz="3600" dirty="0">
                <a:solidFill>
                  <a:srgbClr val="C00000"/>
                </a:solidFill>
              </a:rPr>
              <a:t>; But if anyone draws back, My soul has no pleasure in him.</a:t>
            </a:r>
          </a:p>
        </p:txBody>
      </p:sp>
      <p:pic>
        <p:nvPicPr>
          <p:cNvPr id="2" name="Picture 2" descr="Compass Rose Direction Windrose · Free vector graphic on Pixabay">
            <a:extLst>
              <a:ext uri="{FF2B5EF4-FFF2-40B4-BE49-F238E27FC236}">
                <a16:creationId xmlns:a16="http://schemas.microsoft.com/office/drawing/2014/main" id="{F4F789C0-2B76-D0D2-7618-8ED6AF1A3C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7695" y="798737"/>
            <a:ext cx="1160892" cy="11657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1065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D0CCD0-819A-C52A-649B-D913F811156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9B67BE12-A4E3-3975-A921-39205CF9BF84}"/>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162D80F5-2076-02D1-16B4-E1C2FF442723}"/>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2" name="TextBox 1">
            <a:extLst>
              <a:ext uri="{FF2B5EF4-FFF2-40B4-BE49-F238E27FC236}">
                <a16:creationId xmlns:a16="http://schemas.microsoft.com/office/drawing/2014/main" id="{2890E45B-926F-B37B-4122-5FD86F2E32E1}"/>
              </a:ext>
            </a:extLst>
          </p:cNvPr>
          <p:cNvSpPr txBox="1"/>
          <p:nvPr/>
        </p:nvSpPr>
        <p:spPr>
          <a:xfrm>
            <a:off x="1278945" y="1098090"/>
            <a:ext cx="4159746" cy="4247317"/>
          </a:xfrm>
          <a:prstGeom prst="rect">
            <a:avLst/>
          </a:prstGeom>
          <a:noFill/>
        </p:spPr>
        <p:txBody>
          <a:bodyPr wrap="square" rtlCol="0">
            <a:spAutoFit/>
          </a:bodyPr>
          <a:lstStyle/>
          <a:p>
            <a:r>
              <a:rPr lang="en-US" sz="5400" dirty="0"/>
              <a:t>Habakkuk 2:4</a:t>
            </a:r>
          </a:p>
          <a:p>
            <a:r>
              <a:rPr lang="en-US" sz="5400" dirty="0"/>
              <a:t>Romans 1:17</a:t>
            </a:r>
          </a:p>
          <a:p>
            <a:r>
              <a:rPr lang="en-US" sz="5400" dirty="0"/>
              <a:t>Gal.2:20</a:t>
            </a:r>
          </a:p>
          <a:p>
            <a:r>
              <a:rPr lang="en-US" sz="5400" dirty="0"/>
              <a:t>Gal.3:10-12</a:t>
            </a:r>
          </a:p>
          <a:p>
            <a:r>
              <a:rPr lang="en-US" sz="5400" dirty="0"/>
              <a:t>Heb.10:38</a:t>
            </a:r>
          </a:p>
        </p:txBody>
      </p:sp>
      <p:sp>
        <p:nvSpPr>
          <p:cNvPr id="3" name="TextBox 2">
            <a:extLst>
              <a:ext uri="{FF2B5EF4-FFF2-40B4-BE49-F238E27FC236}">
                <a16:creationId xmlns:a16="http://schemas.microsoft.com/office/drawing/2014/main" id="{BB903F2D-7428-4946-CC9E-C31A0A9C173E}"/>
              </a:ext>
            </a:extLst>
          </p:cNvPr>
          <p:cNvSpPr txBox="1"/>
          <p:nvPr/>
        </p:nvSpPr>
        <p:spPr>
          <a:xfrm>
            <a:off x="5025224" y="4611758"/>
            <a:ext cx="3967701" cy="1754326"/>
          </a:xfrm>
          <a:prstGeom prst="rect">
            <a:avLst/>
          </a:prstGeom>
          <a:noFill/>
        </p:spPr>
        <p:txBody>
          <a:bodyPr wrap="square" rtlCol="0">
            <a:spAutoFit/>
          </a:bodyPr>
          <a:lstStyle/>
          <a:p>
            <a:r>
              <a:rPr lang="en-US" sz="5400" dirty="0">
                <a:solidFill>
                  <a:srgbClr val="C00000"/>
                </a:solidFill>
              </a:rPr>
              <a:t>Heb. 11</a:t>
            </a:r>
          </a:p>
          <a:p>
            <a:r>
              <a:rPr lang="en-US" sz="5400" dirty="0">
                <a:solidFill>
                  <a:srgbClr val="C00000"/>
                </a:solidFill>
              </a:rPr>
              <a:t>Rom. 8:36-39</a:t>
            </a:r>
          </a:p>
        </p:txBody>
      </p:sp>
    </p:spTree>
    <p:extLst>
      <p:ext uri="{BB962C8B-B14F-4D97-AF65-F5344CB8AC3E}">
        <p14:creationId xmlns:p14="http://schemas.microsoft.com/office/powerpoint/2010/main" val="15610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840D4-40C9-5C60-7899-409BA5B8E124}"/>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B19E43A-2495-8886-2788-C0C45366F513}"/>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F41C4600-B61E-74B7-79BF-E624189C21FD}"/>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A689E1E6-1066-DD1A-FFA8-6EA7B43112C6}"/>
              </a:ext>
            </a:extLst>
          </p:cNvPr>
          <p:cNvSpPr txBox="1"/>
          <p:nvPr/>
        </p:nvSpPr>
        <p:spPr>
          <a:xfrm>
            <a:off x="588154" y="1035698"/>
            <a:ext cx="8080310" cy="5016758"/>
          </a:xfrm>
          <a:prstGeom prst="rect">
            <a:avLst/>
          </a:prstGeom>
          <a:noFill/>
          <a:ln w="38100">
            <a:solidFill>
              <a:schemeClr val="tx1"/>
            </a:solidFill>
          </a:ln>
        </p:spPr>
        <p:txBody>
          <a:bodyPr wrap="square">
            <a:spAutoFit/>
          </a:bodyPr>
          <a:lstStyle/>
          <a:p>
            <a:r>
              <a:rPr lang="en-US" sz="3200" b="1" dirty="0">
                <a:solidFill>
                  <a:srgbClr val="0070C0"/>
                </a:solidFill>
              </a:rPr>
              <a:t>Heb 11:1 </a:t>
            </a:r>
            <a:r>
              <a:rPr lang="en-US" sz="3200" dirty="0"/>
              <a:t>Now faith is the substance of things hoped for, the evidence of things not seen.</a:t>
            </a:r>
          </a:p>
          <a:p>
            <a:endParaRPr lang="en-US" sz="3200" dirty="0"/>
          </a:p>
          <a:p>
            <a:r>
              <a:rPr lang="en-US" sz="3200" dirty="0"/>
              <a:t>3 By faith we understand that the worlds were framed by the word of God, so that the things which are seen were not made of things which are visible.</a:t>
            </a:r>
          </a:p>
          <a:p>
            <a:endParaRPr lang="en-US" sz="3200" dirty="0"/>
          </a:p>
          <a:p>
            <a:r>
              <a:rPr lang="en-US" sz="3200" dirty="0"/>
              <a:t> 4 </a:t>
            </a:r>
            <a:r>
              <a:rPr lang="en-US" sz="3200" u="sng" dirty="0"/>
              <a:t>By faith Abel </a:t>
            </a:r>
            <a:r>
              <a:rPr lang="en-US" sz="3200" dirty="0"/>
              <a:t>offered to God a more excellent sacrifice than Cain, </a:t>
            </a:r>
          </a:p>
        </p:txBody>
      </p:sp>
    </p:spTree>
    <p:extLst>
      <p:ext uri="{BB962C8B-B14F-4D97-AF65-F5344CB8AC3E}">
        <p14:creationId xmlns:p14="http://schemas.microsoft.com/office/powerpoint/2010/main" val="1282535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5FD543D-5F38-BC77-B1C0-94E95ABADDC6}"/>
              </a:ext>
            </a:extLst>
          </p:cNvPr>
          <p:cNvSpPr txBox="1"/>
          <p:nvPr/>
        </p:nvSpPr>
        <p:spPr>
          <a:xfrm>
            <a:off x="-8391" y="622701"/>
            <a:ext cx="9144000" cy="1015663"/>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His</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pic>
        <p:nvPicPr>
          <p:cNvPr id="2" name="Picture 2" descr="Faith Stamp Free Stock Photo - Public Domain Pictures">
            <a:extLst>
              <a:ext uri="{FF2B5EF4-FFF2-40B4-BE49-F238E27FC236}">
                <a16:creationId xmlns:a16="http://schemas.microsoft.com/office/drawing/2014/main" id="{ECFA3353-1EBC-CD0A-0F72-A3DBF87A4C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85967" y="1812897"/>
            <a:ext cx="5572065" cy="260029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EE829396-925B-48F9-9129-D6354663F678}"/>
              </a:ext>
            </a:extLst>
          </p:cNvPr>
          <p:cNvSpPr txBox="1"/>
          <p:nvPr/>
        </p:nvSpPr>
        <p:spPr>
          <a:xfrm>
            <a:off x="628152" y="4786685"/>
            <a:ext cx="8165990" cy="1393971"/>
          </a:xfrm>
          <a:prstGeom prst="rect">
            <a:avLst/>
          </a:prstGeom>
          <a:noFill/>
        </p:spPr>
        <p:txBody>
          <a:bodyPr wrap="square" rtlCol="0">
            <a:spAutoFit/>
          </a:bodyPr>
          <a:lstStyle/>
          <a:p>
            <a:pPr marL="0" marR="0">
              <a:lnSpc>
                <a:spcPct val="107000"/>
              </a:lnSpc>
              <a:spcAft>
                <a:spcPts val="800"/>
              </a:spcAft>
            </a:pPr>
            <a:r>
              <a:rPr lang="en-US" sz="2800" kern="100"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Hab</a:t>
            </a:r>
            <a:r>
              <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2:4 "Behold the proud, His soul is not upright in him; </a:t>
            </a:r>
            <a:r>
              <a:rPr lang="en-US" sz="2800" u="sng" kern="100"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But the just shall live by his faith.</a:t>
            </a:r>
            <a:endPar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810156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7FB368-787A-C295-319E-B6F28BF4BD95}"/>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B27330DA-E59A-F108-8709-F80BE9409BF7}"/>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0705AA30-E472-1D13-0F85-0C264AD3BA21}"/>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6547D8C4-757A-0AA2-C5B4-AB7F601845F0}"/>
              </a:ext>
            </a:extLst>
          </p:cNvPr>
          <p:cNvSpPr txBox="1"/>
          <p:nvPr/>
        </p:nvSpPr>
        <p:spPr>
          <a:xfrm>
            <a:off x="746449" y="1352940"/>
            <a:ext cx="7632441" cy="4524315"/>
          </a:xfrm>
          <a:prstGeom prst="rect">
            <a:avLst/>
          </a:prstGeom>
          <a:noFill/>
          <a:ln w="38100">
            <a:solidFill>
              <a:schemeClr val="tx1"/>
            </a:solidFill>
          </a:ln>
        </p:spPr>
        <p:txBody>
          <a:bodyPr wrap="square">
            <a:spAutoFit/>
          </a:bodyPr>
          <a:lstStyle/>
          <a:p>
            <a:r>
              <a:rPr lang="en-US" sz="3600" dirty="0"/>
              <a:t>5 </a:t>
            </a:r>
            <a:r>
              <a:rPr lang="en-US" sz="3600" u="sng" dirty="0"/>
              <a:t>By faith Enoch </a:t>
            </a:r>
            <a:r>
              <a:rPr lang="en-US" sz="3600" dirty="0"/>
              <a:t>was taken away so that he did not see death, </a:t>
            </a:r>
          </a:p>
          <a:p>
            <a:endParaRPr lang="en-US" sz="3600" dirty="0"/>
          </a:p>
          <a:p>
            <a:r>
              <a:rPr lang="en-US" sz="3600" dirty="0">
                <a:solidFill>
                  <a:srgbClr val="C00000"/>
                </a:solidFill>
              </a:rPr>
              <a:t>6 But without faith it is impossible to please Him, for he who comes to God must believe that He is, and that He is a rewarder of those who diligently seek Him.</a:t>
            </a:r>
          </a:p>
        </p:txBody>
      </p:sp>
    </p:spTree>
    <p:extLst>
      <p:ext uri="{BB962C8B-B14F-4D97-AF65-F5344CB8AC3E}">
        <p14:creationId xmlns:p14="http://schemas.microsoft.com/office/powerpoint/2010/main" val="937920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6AEB1F-368A-11FF-1E7A-4A4B7EC79B28}"/>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A7238C4F-5416-BAAB-4A91-75BE07F11170}"/>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8C9C8213-CA59-ADB4-6FEA-34A8395FA460}"/>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A34FAF5F-14B7-8F2B-D361-C5BE1057DBA7}"/>
              </a:ext>
            </a:extLst>
          </p:cNvPr>
          <p:cNvSpPr txBox="1"/>
          <p:nvPr/>
        </p:nvSpPr>
        <p:spPr>
          <a:xfrm>
            <a:off x="572494" y="1009815"/>
            <a:ext cx="7834388" cy="5293757"/>
          </a:xfrm>
          <a:prstGeom prst="rect">
            <a:avLst/>
          </a:prstGeom>
          <a:noFill/>
          <a:ln w="38100">
            <a:solidFill>
              <a:schemeClr val="tx1"/>
            </a:solidFill>
          </a:ln>
        </p:spPr>
        <p:txBody>
          <a:bodyPr wrap="square">
            <a:spAutoFit/>
          </a:bodyPr>
          <a:lstStyle/>
          <a:p>
            <a:r>
              <a:rPr lang="en-US" sz="2600" dirty="0"/>
              <a:t>Heb 11:7 </a:t>
            </a:r>
            <a:r>
              <a:rPr lang="en-US" sz="2600" b="1" dirty="0">
                <a:solidFill>
                  <a:srgbClr val="C00000"/>
                </a:solidFill>
              </a:rPr>
              <a:t>By faith Noah</a:t>
            </a:r>
            <a:r>
              <a:rPr lang="en-US" sz="2600" dirty="0"/>
              <a:t>, being divinely warned of things not yet seen, moved with godly fear, prepared an ark for the saving of his household,</a:t>
            </a:r>
          </a:p>
          <a:p>
            <a:endParaRPr lang="en-US" sz="2600" dirty="0"/>
          </a:p>
          <a:p>
            <a:r>
              <a:rPr lang="en-US" sz="2600" dirty="0"/>
              <a:t>8 </a:t>
            </a:r>
            <a:r>
              <a:rPr lang="en-US" sz="2600" b="1" u="sng" dirty="0">
                <a:solidFill>
                  <a:srgbClr val="C00000"/>
                </a:solidFill>
              </a:rPr>
              <a:t>By faith Abraham </a:t>
            </a:r>
            <a:r>
              <a:rPr lang="en-US" sz="2600" dirty="0"/>
              <a:t>obeyed when he was called to go out to the place which he would receive as an inheritance. </a:t>
            </a:r>
          </a:p>
          <a:p>
            <a:endParaRPr lang="en-US" sz="2600" dirty="0"/>
          </a:p>
          <a:p>
            <a:r>
              <a:rPr lang="en-US" sz="2600" dirty="0"/>
              <a:t> 9 By faith he dwelt in the land of promise as in a foreign country, dwelling in tents with Isaac and Jacob, the heirs with him of the same promise;</a:t>
            </a:r>
          </a:p>
          <a:p>
            <a:r>
              <a:rPr lang="en-US" sz="2600" dirty="0"/>
              <a:t> 10 for he waited for the city which has foundations, whose builder and maker is God.</a:t>
            </a:r>
          </a:p>
        </p:txBody>
      </p:sp>
    </p:spTree>
    <p:extLst>
      <p:ext uri="{BB962C8B-B14F-4D97-AF65-F5344CB8AC3E}">
        <p14:creationId xmlns:p14="http://schemas.microsoft.com/office/powerpoint/2010/main" val="14999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86461A-8A2B-B2AA-E86C-BB77D8A990B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88B28AD4-12FB-01D0-67FB-5C70C77D5406}"/>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78387AA2-F062-E63E-251F-BD79A3C3DC18}"/>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126FF0F8-62C7-B486-4311-38DB7F27325B}"/>
              </a:ext>
            </a:extLst>
          </p:cNvPr>
          <p:cNvSpPr txBox="1"/>
          <p:nvPr/>
        </p:nvSpPr>
        <p:spPr>
          <a:xfrm>
            <a:off x="622392" y="1134349"/>
            <a:ext cx="7781730" cy="5109091"/>
          </a:xfrm>
          <a:prstGeom prst="rect">
            <a:avLst/>
          </a:prstGeom>
          <a:noFill/>
          <a:ln w="38100">
            <a:solidFill>
              <a:schemeClr val="tx1"/>
            </a:solidFill>
          </a:ln>
        </p:spPr>
        <p:txBody>
          <a:bodyPr wrap="square">
            <a:spAutoFit/>
          </a:bodyPr>
          <a:lstStyle/>
          <a:p>
            <a:r>
              <a:rPr lang="en-US" sz="2600" b="1" dirty="0">
                <a:solidFill>
                  <a:srgbClr val="0070C0"/>
                </a:solidFill>
              </a:rPr>
              <a:t>Heb 11:11 </a:t>
            </a:r>
            <a:r>
              <a:rPr lang="en-US" sz="2600" b="1" u="sng" dirty="0">
                <a:solidFill>
                  <a:srgbClr val="C00000"/>
                </a:solidFill>
              </a:rPr>
              <a:t>By faith Sarah </a:t>
            </a:r>
            <a:r>
              <a:rPr lang="en-US" sz="2400" dirty="0"/>
              <a:t>herself also received strength to conceive seed, and she bore a child when she was past the age, because she judged Him faithful who had promised.</a:t>
            </a:r>
          </a:p>
          <a:p>
            <a:endParaRPr lang="en-US" sz="2400" dirty="0"/>
          </a:p>
          <a:p>
            <a:r>
              <a:rPr lang="en-US" sz="2400" dirty="0"/>
              <a:t>12 Therefore from one man, and him as good as dead, were born as many as the stars of the sky in multitude--innumerable as the sand which is by the seashore.</a:t>
            </a:r>
          </a:p>
          <a:p>
            <a:r>
              <a:rPr lang="en-US" sz="2400" dirty="0"/>
              <a:t>13 </a:t>
            </a:r>
            <a:r>
              <a:rPr lang="en-US" sz="2600" u="sng" dirty="0"/>
              <a:t>These all died in faith, not having received the promises, but having seen them afar off were assured of them, embraced them and confessed that they were strangers and pilgrims on the earth</a:t>
            </a:r>
            <a:r>
              <a:rPr lang="en-US" sz="2600" dirty="0"/>
              <a:t>. 14 For those who say such things declare plainly that they seek a homeland.</a:t>
            </a:r>
          </a:p>
        </p:txBody>
      </p:sp>
    </p:spTree>
    <p:extLst>
      <p:ext uri="{BB962C8B-B14F-4D97-AF65-F5344CB8AC3E}">
        <p14:creationId xmlns:p14="http://schemas.microsoft.com/office/powerpoint/2010/main" val="2351468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F30180-9334-38FC-BD9B-8C6321276A4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EE8C3FCA-5DF4-2DBE-5C52-D2AB8148FB07}"/>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48780FE1-4A23-A93F-ADFE-CB6242BF0AC3}"/>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B95FB06C-662A-AD8B-0FD2-CDC4AACF8BDB}"/>
              </a:ext>
            </a:extLst>
          </p:cNvPr>
          <p:cNvSpPr txBox="1"/>
          <p:nvPr/>
        </p:nvSpPr>
        <p:spPr>
          <a:xfrm>
            <a:off x="1184988" y="1651519"/>
            <a:ext cx="6988628" cy="2585323"/>
          </a:xfrm>
          <a:prstGeom prst="rect">
            <a:avLst/>
          </a:prstGeom>
          <a:noFill/>
          <a:ln w="38100">
            <a:solidFill>
              <a:schemeClr val="tx1"/>
            </a:solidFill>
          </a:ln>
        </p:spPr>
        <p:txBody>
          <a:bodyPr wrap="square">
            <a:spAutoFit/>
          </a:bodyPr>
          <a:lstStyle/>
          <a:p>
            <a:r>
              <a:rPr lang="en-US" sz="3600" dirty="0"/>
              <a:t>17 </a:t>
            </a:r>
            <a:r>
              <a:rPr lang="en-US" sz="3600" b="1" dirty="0">
                <a:solidFill>
                  <a:srgbClr val="C00000"/>
                </a:solidFill>
              </a:rPr>
              <a:t>By faith Abraham</a:t>
            </a:r>
            <a:r>
              <a:rPr lang="en-US" sz="3600" dirty="0"/>
              <a:t>, when he was tested, offered up Isaac, and he who had received the promises offered up his only begotten son,</a:t>
            </a:r>
          </a:p>
          <a:p>
            <a:r>
              <a:rPr lang="en-US" dirty="0"/>
              <a:t> </a:t>
            </a:r>
          </a:p>
        </p:txBody>
      </p:sp>
    </p:spTree>
    <p:extLst>
      <p:ext uri="{BB962C8B-B14F-4D97-AF65-F5344CB8AC3E}">
        <p14:creationId xmlns:p14="http://schemas.microsoft.com/office/powerpoint/2010/main" val="307767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3758D8-00B8-60DE-B65F-C3863A0E153D}"/>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D75E6DE3-108A-64FC-CCB0-F8108B99833C}"/>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42992B11-9324-DFA3-FD6A-603BCEA6154E}"/>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56DD4053-B19E-6573-4E78-E2FFC03D8AFE}"/>
              </a:ext>
            </a:extLst>
          </p:cNvPr>
          <p:cNvSpPr txBox="1"/>
          <p:nvPr/>
        </p:nvSpPr>
        <p:spPr>
          <a:xfrm>
            <a:off x="307910" y="923731"/>
            <a:ext cx="8481527" cy="5324535"/>
          </a:xfrm>
          <a:prstGeom prst="rect">
            <a:avLst/>
          </a:prstGeom>
          <a:noFill/>
          <a:ln w="38100">
            <a:solidFill>
              <a:schemeClr val="tx1"/>
            </a:solidFill>
          </a:ln>
        </p:spPr>
        <p:txBody>
          <a:bodyPr wrap="square">
            <a:spAutoFit/>
          </a:bodyPr>
          <a:lstStyle/>
          <a:p>
            <a:r>
              <a:rPr lang="en-US" sz="2000" b="1" dirty="0">
                <a:solidFill>
                  <a:srgbClr val="0070C0"/>
                </a:solidFill>
              </a:rPr>
              <a:t>Heb 11:20 </a:t>
            </a:r>
            <a:r>
              <a:rPr lang="en-US" sz="2400" b="1" u="sng" dirty="0">
                <a:solidFill>
                  <a:srgbClr val="C00000"/>
                </a:solidFill>
              </a:rPr>
              <a:t>By faith Isaac </a:t>
            </a:r>
            <a:r>
              <a:rPr lang="en-US" sz="2000" dirty="0"/>
              <a:t>blessed Jacob and Esau concerning things to come.</a:t>
            </a:r>
          </a:p>
          <a:p>
            <a:endParaRPr lang="en-US" sz="2000" dirty="0"/>
          </a:p>
          <a:p>
            <a:r>
              <a:rPr lang="en-US" sz="2000" dirty="0"/>
              <a:t>21 </a:t>
            </a:r>
            <a:r>
              <a:rPr lang="en-US" sz="2400" b="1" u="sng" dirty="0">
                <a:solidFill>
                  <a:srgbClr val="C00000"/>
                </a:solidFill>
              </a:rPr>
              <a:t>By faith Jacob</a:t>
            </a:r>
            <a:r>
              <a:rPr lang="en-US" sz="2000" dirty="0"/>
              <a:t>, when he was dying, blessed each of the sons of Joseph, and worshiped, leaning on the top of his staff.</a:t>
            </a:r>
          </a:p>
          <a:p>
            <a:endParaRPr lang="en-US" sz="2000" dirty="0"/>
          </a:p>
          <a:p>
            <a:r>
              <a:rPr lang="en-US" sz="2000" dirty="0"/>
              <a:t>22 </a:t>
            </a:r>
            <a:r>
              <a:rPr lang="en-US" sz="2400" b="1" u="sng" dirty="0">
                <a:solidFill>
                  <a:srgbClr val="C00000"/>
                </a:solidFill>
              </a:rPr>
              <a:t>By faith Joseph</a:t>
            </a:r>
            <a:r>
              <a:rPr lang="en-US" sz="2000" dirty="0"/>
              <a:t>, when he was dying, made mention of the departure of the children of Israel, and gave instructions concerning his bones.</a:t>
            </a:r>
          </a:p>
          <a:p>
            <a:endParaRPr lang="en-US" sz="2000" dirty="0"/>
          </a:p>
          <a:p>
            <a:r>
              <a:rPr lang="en-US" sz="2000" dirty="0"/>
              <a:t>23 </a:t>
            </a:r>
            <a:r>
              <a:rPr lang="en-US" sz="2400" b="1" dirty="0">
                <a:solidFill>
                  <a:srgbClr val="C00000"/>
                </a:solidFill>
              </a:rPr>
              <a:t>By faith Moses</a:t>
            </a:r>
            <a:r>
              <a:rPr lang="en-US" sz="2000" dirty="0"/>
              <a:t>, when he was born, was hidden three months by his parents, because they saw he was a beautiful child; and they were not afraid of the king's command.</a:t>
            </a:r>
          </a:p>
          <a:p>
            <a:endParaRPr lang="en-US" sz="2000" dirty="0"/>
          </a:p>
          <a:p>
            <a:r>
              <a:rPr lang="en-US" sz="2000" dirty="0"/>
              <a:t>24 </a:t>
            </a:r>
            <a:r>
              <a:rPr lang="en-US" sz="2400" b="1" dirty="0">
                <a:solidFill>
                  <a:srgbClr val="C00000"/>
                </a:solidFill>
              </a:rPr>
              <a:t>By faith Moses</a:t>
            </a:r>
            <a:r>
              <a:rPr lang="en-US" sz="2000" dirty="0"/>
              <a:t>, when he became of age, refused to be called the son of Pharaoh's daughter,  25 choosing rather to suffer affliction with the people of God than to enjoy the passing pleasures of sin, 26 esteeming the reproach of Christ greater riches than the treasures in Egypt; for he looked to the reward.</a:t>
            </a:r>
          </a:p>
        </p:txBody>
      </p:sp>
    </p:spTree>
    <p:extLst>
      <p:ext uri="{BB962C8B-B14F-4D97-AF65-F5344CB8AC3E}">
        <p14:creationId xmlns:p14="http://schemas.microsoft.com/office/powerpoint/2010/main" val="34601583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D6AF58-F2E4-9B1C-7A3D-F485FA726467}"/>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F693776C-5E97-4636-982B-475AA62E04FA}"/>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A6ED027B-C16F-064D-8842-3A8F7BE0EFEA}"/>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82A3BCC9-9247-1E59-A282-2E9027DA4322}"/>
              </a:ext>
            </a:extLst>
          </p:cNvPr>
          <p:cNvSpPr txBox="1"/>
          <p:nvPr/>
        </p:nvSpPr>
        <p:spPr>
          <a:xfrm>
            <a:off x="550506" y="1302553"/>
            <a:ext cx="8266923" cy="4493538"/>
          </a:xfrm>
          <a:prstGeom prst="rect">
            <a:avLst/>
          </a:prstGeom>
          <a:noFill/>
          <a:ln w="38100">
            <a:solidFill>
              <a:schemeClr val="tx1"/>
            </a:solidFill>
          </a:ln>
        </p:spPr>
        <p:txBody>
          <a:bodyPr wrap="square">
            <a:spAutoFit/>
          </a:bodyPr>
          <a:lstStyle/>
          <a:p>
            <a:r>
              <a:rPr lang="en-US" sz="2600" dirty="0"/>
              <a:t>27 </a:t>
            </a:r>
            <a:r>
              <a:rPr lang="en-US" sz="2600" u="sng" dirty="0"/>
              <a:t>By faith he forsook Egypt</a:t>
            </a:r>
            <a:r>
              <a:rPr lang="en-US" sz="2600" dirty="0"/>
              <a:t>, not fearing the wrath of the king; for he endured as seeing Him who is invisible.</a:t>
            </a:r>
          </a:p>
          <a:p>
            <a:endParaRPr lang="en-US" sz="2600" dirty="0"/>
          </a:p>
          <a:p>
            <a:r>
              <a:rPr lang="en-US" sz="2600" dirty="0"/>
              <a:t>28 </a:t>
            </a:r>
            <a:r>
              <a:rPr lang="en-US" sz="2600" u="sng" dirty="0"/>
              <a:t>By faith he kept the Passover </a:t>
            </a:r>
            <a:r>
              <a:rPr lang="en-US" sz="2600" dirty="0"/>
              <a:t>and the sprinkling of blood, lest he who destroyed the firstborn should touch them.</a:t>
            </a:r>
          </a:p>
          <a:p>
            <a:endParaRPr lang="en-US" sz="2600" dirty="0"/>
          </a:p>
          <a:p>
            <a:r>
              <a:rPr lang="en-US" sz="2600" dirty="0"/>
              <a:t>29 </a:t>
            </a:r>
            <a:r>
              <a:rPr lang="en-US" sz="2600" u="sng" dirty="0"/>
              <a:t>By faith they passed through the Red Sea </a:t>
            </a:r>
            <a:r>
              <a:rPr lang="en-US" sz="2600" dirty="0"/>
              <a:t>as by dry land, whereas the Egyptians, attempting to do so, were drowned.</a:t>
            </a:r>
          </a:p>
          <a:p>
            <a:endParaRPr lang="en-US" sz="2600" dirty="0"/>
          </a:p>
          <a:p>
            <a:r>
              <a:rPr lang="en-US" sz="2600" dirty="0"/>
              <a:t>30 </a:t>
            </a:r>
            <a:r>
              <a:rPr lang="en-US" sz="2600" u="sng" dirty="0"/>
              <a:t>By faith the walls of Jericho fell down </a:t>
            </a:r>
            <a:r>
              <a:rPr lang="en-US" sz="2600" dirty="0"/>
              <a:t>after they were encircled for seven days.</a:t>
            </a:r>
          </a:p>
        </p:txBody>
      </p:sp>
    </p:spTree>
    <p:extLst>
      <p:ext uri="{BB962C8B-B14F-4D97-AF65-F5344CB8AC3E}">
        <p14:creationId xmlns:p14="http://schemas.microsoft.com/office/powerpoint/2010/main" val="1432961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CB7724-AEF6-7DA4-55D4-5B3FCDD86350}"/>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88F5477-95B0-3C1D-2E8B-50C59FBAA7D6}"/>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3ADE088C-25A4-7156-CBD1-E13B6EE022CA}"/>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8B759B0E-B370-BE1F-C3C1-5EF2DB2E719F}"/>
              </a:ext>
            </a:extLst>
          </p:cNvPr>
          <p:cNvSpPr txBox="1"/>
          <p:nvPr/>
        </p:nvSpPr>
        <p:spPr>
          <a:xfrm>
            <a:off x="625151" y="1138335"/>
            <a:ext cx="7837714" cy="4893647"/>
          </a:xfrm>
          <a:prstGeom prst="rect">
            <a:avLst/>
          </a:prstGeom>
          <a:noFill/>
          <a:ln w="38100">
            <a:solidFill>
              <a:schemeClr val="tx1"/>
            </a:solidFill>
          </a:ln>
        </p:spPr>
        <p:txBody>
          <a:bodyPr wrap="square">
            <a:spAutoFit/>
          </a:bodyPr>
          <a:lstStyle/>
          <a:p>
            <a:r>
              <a:rPr lang="en-US" sz="2400" b="1" dirty="0">
                <a:solidFill>
                  <a:srgbClr val="0070C0"/>
                </a:solidFill>
              </a:rPr>
              <a:t>Heb 11:31 </a:t>
            </a:r>
            <a:r>
              <a:rPr lang="en-US" sz="2400" b="1" u="sng" dirty="0">
                <a:solidFill>
                  <a:srgbClr val="C00000"/>
                </a:solidFill>
              </a:rPr>
              <a:t>By faith the harlot Rahab </a:t>
            </a:r>
            <a:r>
              <a:rPr lang="en-US" sz="2400" dirty="0"/>
              <a:t>did not perish with those who did not believe, when she had received the spies with peace.</a:t>
            </a:r>
          </a:p>
          <a:p>
            <a:endParaRPr lang="en-US" sz="2400" dirty="0"/>
          </a:p>
          <a:p>
            <a:r>
              <a:rPr lang="en-US" sz="2400" dirty="0"/>
              <a:t> 32 And what more shall I say? For the time would fail me to tell of Gideon and Barak and Samson and Jephthah, also of David and Samuel and the prophets:</a:t>
            </a:r>
          </a:p>
          <a:p>
            <a:r>
              <a:rPr lang="en-US" sz="2400" dirty="0"/>
              <a:t> 33 who through faith subdued kingdoms, worked righteousness, obtained promises, stopped the mouths of lions,</a:t>
            </a:r>
          </a:p>
          <a:p>
            <a:r>
              <a:rPr lang="en-US" sz="2400" dirty="0"/>
              <a:t> 34 quenched the violence of fire, escaped the edge of the sword, out of weakness were made strong, became valiant in battle, turned to flight the armies of the aliens.</a:t>
            </a:r>
          </a:p>
        </p:txBody>
      </p:sp>
    </p:spTree>
    <p:extLst>
      <p:ext uri="{BB962C8B-B14F-4D97-AF65-F5344CB8AC3E}">
        <p14:creationId xmlns:p14="http://schemas.microsoft.com/office/powerpoint/2010/main" val="24290844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056BF5-9331-3027-4E91-2E71B1CBC375}"/>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24A59519-8468-F982-6E1D-2EE4759CA1BB}"/>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03736EEC-901F-639C-9FB8-7202F4A90A78}"/>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DD9A4AFF-26BA-74A0-56B5-83069E00CD7D}"/>
              </a:ext>
            </a:extLst>
          </p:cNvPr>
          <p:cNvSpPr txBox="1"/>
          <p:nvPr/>
        </p:nvSpPr>
        <p:spPr>
          <a:xfrm>
            <a:off x="410547" y="830424"/>
            <a:ext cx="8360230" cy="5656851"/>
          </a:xfrm>
          <a:prstGeom prst="rect">
            <a:avLst/>
          </a:prstGeom>
          <a:noFill/>
        </p:spPr>
        <p:txBody>
          <a:bodyPr wrap="square">
            <a:spAutoFit/>
          </a:bodyPr>
          <a:lstStyle/>
          <a:p>
            <a:r>
              <a:rPr lang="en-US" sz="2200" b="1" dirty="0">
                <a:solidFill>
                  <a:srgbClr val="0070C0"/>
                </a:solidFill>
              </a:rPr>
              <a:t>Heb 11:35 </a:t>
            </a:r>
            <a:r>
              <a:rPr lang="en-US" sz="2200" dirty="0"/>
              <a:t>Women received their dead raised to life again. And others were tortured, not accepting deliverance, that they might obtain a better resurrection.</a:t>
            </a:r>
          </a:p>
          <a:p>
            <a:r>
              <a:rPr lang="en-US" sz="2200" dirty="0"/>
              <a:t>36 Still others had trial of </a:t>
            </a:r>
            <a:r>
              <a:rPr lang="en-US" sz="2200" dirty="0" err="1"/>
              <a:t>mockings</a:t>
            </a:r>
            <a:r>
              <a:rPr lang="en-US" sz="2200" dirty="0"/>
              <a:t> and </a:t>
            </a:r>
            <a:r>
              <a:rPr lang="en-US" sz="2200" dirty="0" err="1"/>
              <a:t>scourgings</a:t>
            </a:r>
            <a:r>
              <a:rPr lang="en-US" sz="2200" dirty="0"/>
              <a:t>, yes, and of chains and imprisonment.</a:t>
            </a:r>
          </a:p>
          <a:p>
            <a:endParaRPr lang="en-US" sz="2200" dirty="0"/>
          </a:p>
          <a:p>
            <a:r>
              <a:rPr lang="en-US" sz="2200" dirty="0"/>
              <a:t>37 They were stoned, they were sawn in two, were tempted, were slain with the sword. They wandered about in sheepskins and goatskins, being destitute, afflicted, tormented—</a:t>
            </a:r>
          </a:p>
          <a:p>
            <a:r>
              <a:rPr lang="en-US" sz="2200" dirty="0"/>
              <a:t>38 of whom the world was not worthy. They wandered in deserts and mountains, in dens and caves of the earth.</a:t>
            </a:r>
          </a:p>
          <a:p>
            <a:endParaRPr lang="en-US" sz="2200" dirty="0"/>
          </a:p>
          <a:p>
            <a:r>
              <a:rPr lang="en-US" sz="2200" dirty="0"/>
              <a:t>39 And all these, having obtained a good testimony through faith, did not receive the promise,</a:t>
            </a:r>
          </a:p>
          <a:p>
            <a:r>
              <a:rPr lang="en-US" sz="2200" dirty="0"/>
              <a:t>40 God having provided something better for us, that they should not be made perfect apart from us.</a:t>
            </a:r>
          </a:p>
        </p:txBody>
      </p:sp>
    </p:spTree>
    <p:extLst>
      <p:ext uri="{BB962C8B-B14F-4D97-AF65-F5344CB8AC3E}">
        <p14:creationId xmlns:p14="http://schemas.microsoft.com/office/powerpoint/2010/main" val="27066076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D50005-9667-59C1-73F2-EBE5CD5C3796}"/>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85E290B3-A8F8-1A23-D1E9-45396C59EC10}"/>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3AD3B6AF-C130-8F50-16FD-77DDA783556F}"/>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9EDF7684-4660-8059-C128-0E8E1F02831B}"/>
              </a:ext>
            </a:extLst>
          </p:cNvPr>
          <p:cNvSpPr txBox="1"/>
          <p:nvPr/>
        </p:nvSpPr>
        <p:spPr>
          <a:xfrm>
            <a:off x="572494" y="1766561"/>
            <a:ext cx="7855889" cy="2800767"/>
          </a:xfrm>
          <a:prstGeom prst="rect">
            <a:avLst/>
          </a:prstGeom>
          <a:noFill/>
          <a:ln w="19050">
            <a:solidFill>
              <a:schemeClr val="tx1"/>
            </a:solidFill>
          </a:ln>
        </p:spPr>
        <p:txBody>
          <a:bodyPr wrap="square">
            <a:spAutoFit/>
          </a:bodyPr>
          <a:lstStyle/>
          <a:p>
            <a:r>
              <a:rPr lang="en-US" sz="3200" b="1" dirty="0">
                <a:solidFill>
                  <a:srgbClr val="0070C0"/>
                </a:solidFill>
              </a:rPr>
              <a:t>Rom. 8:36 </a:t>
            </a:r>
            <a:r>
              <a:rPr lang="en-US" sz="2400" dirty="0"/>
              <a:t>As it is written: "For Your sake we are killed all day long; We are accounted as sheep for the slaughter."</a:t>
            </a:r>
          </a:p>
          <a:p>
            <a:r>
              <a:rPr lang="en-US" sz="2000" dirty="0"/>
              <a:t>37 Yet in all these things we are more than conquerors through Him who loved us.</a:t>
            </a:r>
          </a:p>
          <a:p>
            <a:r>
              <a:rPr lang="en-US" sz="2000" dirty="0"/>
              <a:t>38 For I am persuaded that neither death nor life, nor angels nor principalities nor powers, nor things present nor things to come,</a:t>
            </a:r>
          </a:p>
          <a:p>
            <a:r>
              <a:rPr lang="en-US" sz="2000" dirty="0"/>
              <a:t>39 nor height nor depth, nor any other created thing, shall be able to separate us from the love of God which is in Christ Jesus our Lord.</a:t>
            </a:r>
          </a:p>
        </p:txBody>
      </p:sp>
      <p:sp>
        <p:nvSpPr>
          <p:cNvPr id="7" name="TextBox 6">
            <a:extLst>
              <a:ext uri="{FF2B5EF4-FFF2-40B4-BE49-F238E27FC236}">
                <a16:creationId xmlns:a16="http://schemas.microsoft.com/office/drawing/2014/main" id="{BCD04016-5025-B1CB-F1DC-CEA6BE1EC9A6}"/>
              </a:ext>
            </a:extLst>
          </p:cNvPr>
          <p:cNvSpPr txBox="1"/>
          <p:nvPr/>
        </p:nvSpPr>
        <p:spPr>
          <a:xfrm>
            <a:off x="620202" y="946205"/>
            <a:ext cx="7752521" cy="646331"/>
          </a:xfrm>
          <a:prstGeom prst="rect">
            <a:avLst/>
          </a:prstGeom>
          <a:noFill/>
        </p:spPr>
        <p:txBody>
          <a:bodyPr wrap="square" rtlCol="0">
            <a:spAutoFit/>
          </a:bodyPr>
          <a:lstStyle/>
          <a:p>
            <a:r>
              <a:rPr lang="en-US" sz="3600" b="1" dirty="0">
                <a:solidFill>
                  <a:srgbClr val="C00000"/>
                </a:solidFill>
              </a:rPr>
              <a:t>What can stop us from living by faith?</a:t>
            </a:r>
          </a:p>
        </p:txBody>
      </p:sp>
      <p:sp>
        <p:nvSpPr>
          <p:cNvPr id="8" name="TextBox 7">
            <a:extLst>
              <a:ext uri="{FF2B5EF4-FFF2-40B4-BE49-F238E27FC236}">
                <a16:creationId xmlns:a16="http://schemas.microsoft.com/office/drawing/2014/main" id="{5F6769C8-A872-6C17-5971-40C3E3C4B480}"/>
              </a:ext>
            </a:extLst>
          </p:cNvPr>
          <p:cNvSpPr txBox="1"/>
          <p:nvPr/>
        </p:nvSpPr>
        <p:spPr>
          <a:xfrm>
            <a:off x="616225" y="4821328"/>
            <a:ext cx="7812158" cy="1569660"/>
          </a:xfrm>
          <a:prstGeom prst="rect">
            <a:avLst/>
          </a:prstGeom>
          <a:noFill/>
          <a:ln w="19050">
            <a:solidFill>
              <a:schemeClr val="tx1"/>
            </a:solidFill>
          </a:ln>
        </p:spPr>
        <p:txBody>
          <a:bodyPr wrap="square">
            <a:spAutoFit/>
          </a:bodyPr>
          <a:lstStyle/>
          <a:p>
            <a:pPr algn="ctr"/>
            <a:r>
              <a:rPr lang="en-US" sz="3200" b="1" dirty="0" err="1">
                <a:solidFill>
                  <a:srgbClr val="0070C0"/>
                </a:solidFill>
              </a:rPr>
              <a:t>Hab</a:t>
            </a:r>
            <a:r>
              <a:rPr lang="en-US" sz="3200" b="1" dirty="0">
                <a:solidFill>
                  <a:srgbClr val="0070C0"/>
                </a:solidFill>
              </a:rPr>
              <a:t> 2:4 </a:t>
            </a:r>
            <a:r>
              <a:rPr lang="en-US" sz="3200" dirty="0"/>
              <a:t>"Behold the proud,</a:t>
            </a:r>
          </a:p>
          <a:p>
            <a:pPr algn="ctr"/>
            <a:r>
              <a:rPr lang="en-US" sz="3200" dirty="0"/>
              <a:t>His soul is not upright in him; </a:t>
            </a:r>
          </a:p>
          <a:p>
            <a:pPr algn="ctr"/>
            <a:r>
              <a:rPr lang="en-US" sz="3200" dirty="0"/>
              <a:t>But the just shall live by his faith.</a:t>
            </a:r>
          </a:p>
        </p:txBody>
      </p:sp>
    </p:spTree>
    <p:extLst>
      <p:ext uri="{BB962C8B-B14F-4D97-AF65-F5344CB8AC3E}">
        <p14:creationId xmlns:p14="http://schemas.microsoft.com/office/powerpoint/2010/main" val="240793601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3056BF5-9331-3027-4E91-2E71B1CBC375}"/>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24A59519-8468-F982-6E1D-2EE4759CA1BB}"/>
              </a:ext>
            </a:extLst>
          </p:cNvPr>
          <p:cNvSpPr txBox="1"/>
          <p:nvPr/>
        </p:nvSpPr>
        <p:spPr>
          <a:xfrm>
            <a:off x="-8392" y="664971"/>
            <a:ext cx="9144001" cy="1877437"/>
          </a:xfrm>
          <a:prstGeom prst="rect">
            <a:avLst/>
          </a:prstGeom>
          <a:solidFill>
            <a:schemeClr val="tx1"/>
          </a:solid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          </a:t>
            </a:r>
            <a:r>
              <a:rPr kumimoji="0" lang="en-US" sz="44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a:t>
            </a:r>
          </a:p>
          <a:p>
            <a:pPr marL="0" marR="0" lvl="0" indent="0" algn="ctr" defTabSz="457200" rtl="0" eaLnBrk="1" fontAlgn="auto" latinLnBrk="0" hangingPunct="1">
              <a:lnSpc>
                <a:spcPct val="100000"/>
              </a:lnSpc>
              <a:spcBef>
                <a:spcPts val="0"/>
              </a:spcBef>
              <a:spcAft>
                <a:spcPts val="0"/>
              </a:spcAft>
              <a:buClrTx/>
              <a:buSzTx/>
              <a:buFontTx/>
              <a:buNone/>
              <a:tabLst/>
              <a:defRPr/>
            </a:pPr>
            <a:endParaRPr lang="en-US" sz="3600" dirty="0">
              <a:solidFill>
                <a:prstClr val="white"/>
              </a:solidFill>
              <a:latin typeface="Calibri" panose="020F0502020204030204"/>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3736EEC-901F-639C-9FB8-7202F4A90A78}"/>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pic>
        <p:nvPicPr>
          <p:cNvPr id="2" name="Picture 2" descr="Faith Stamp Free Stock Photo - Public Domain Pictures">
            <a:extLst>
              <a:ext uri="{FF2B5EF4-FFF2-40B4-BE49-F238E27FC236}">
                <a16:creationId xmlns:a16="http://schemas.microsoft.com/office/drawing/2014/main" id="{1C150C5E-86D3-DC1C-8E41-22CEBC80D3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8245" y="370580"/>
            <a:ext cx="2704878" cy="126227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C2F3298D-AA91-DEE4-E835-74BE580512A4}"/>
              </a:ext>
            </a:extLst>
          </p:cNvPr>
          <p:cNvSpPr txBox="1"/>
          <p:nvPr/>
        </p:nvSpPr>
        <p:spPr>
          <a:xfrm>
            <a:off x="1752133" y="1702957"/>
            <a:ext cx="6475444" cy="4247317"/>
          </a:xfrm>
          <a:prstGeom prst="rect">
            <a:avLst/>
          </a:prstGeom>
          <a:noFill/>
        </p:spPr>
        <p:txBody>
          <a:bodyPr wrap="square" rtlCol="0">
            <a:spAutoFit/>
          </a:bodyPr>
          <a:lstStyle/>
          <a:p>
            <a:r>
              <a:rPr lang="en-US" sz="5400" dirty="0">
                <a:solidFill>
                  <a:schemeClr val="bg1"/>
                </a:solidFill>
              </a:rPr>
              <a:t>Habakkuk 2:4</a:t>
            </a:r>
          </a:p>
          <a:p>
            <a:r>
              <a:rPr lang="en-US" sz="5400" dirty="0">
                <a:solidFill>
                  <a:schemeClr val="bg1"/>
                </a:solidFill>
              </a:rPr>
              <a:t>Romans 1:17</a:t>
            </a:r>
          </a:p>
          <a:p>
            <a:r>
              <a:rPr lang="en-US" sz="5400" dirty="0">
                <a:solidFill>
                  <a:schemeClr val="bg1"/>
                </a:solidFill>
              </a:rPr>
              <a:t>Gal.2:20</a:t>
            </a:r>
          </a:p>
          <a:p>
            <a:r>
              <a:rPr lang="en-US" sz="5400" dirty="0">
                <a:solidFill>
                  <a:schemeClr val="bg1"/>
                </a:solidFill>
              </a:rPr>
              <a:t>Gal.3:10-12</a:t>
            </a:r>
          </a:p>
          <a:p>
            <a:r>
              <a:rPr lang="en-US" sz="5400" dirty="0">
                <a:solidFill>
                  <a:schemeClr val="bg1"/>
                </a:solidFill>
              </a:rPr>
              <a:t>Heb.10:38</a:t>
            </a:r>
          </a:p>
        </p:txBody>
      </p:sp>
      <p:sp>
        <p:nvSpPr>
          <p:cNvPr id="3" name="TextBox 2">
            <a:extLst>
              <a:ext uri="{FF2B5EF4-FFF2-40B4-BE49-F238E27FC236}">
                <a16:creationId xmlns:a16="http://schemas.microsoft.com/office/drawing/2014/main" id="{0179071C-48BA-C161-0B54-7689151E959E}"/>
              </a:ext>
            </a:extLst>
          </p:cNvPr>
          <p:cNvSpPr txBox="1"/>
          <p:nvPr/>
        </p:nvSpPr>
        <p:spPr>
          <a:xfrm>
            <a:off x="5438693" y="4651513"/>
            <a:ext cx="3967701" cy="1569660"/>
          </a:xfrm>
          <a:prstGeom prst="rect">
            <a:avLst/>
          </a:prstGeom>
          <a:noFill/>
        </p:spPr>
        <p:txBody>
          <a:bodyPr wrap="square" rtlCol="0">
            <a:spAutoFit/>
          </a:bodyPr>
          <a:lstStyle/>
          <a:p>
            <a:r>
              <a:rPr lang="en-US" sz="4800" dirty="0">
                <a:solidFill>
                  <a:schemeClr val="bg1"/>
                </a:solidFill>
              </a:rPr>
              <a:t>Heb. 11</a:t>
            </a:r>
          </a:p>
          <a:p>
            <a:r>
              <a:rPr lang="en-US" sz="4800" dirty="0">
                <a:solidFill>
                  <a:schemeClr val="bg1"/>
                </a:solidFill>
              </a:rPr>
              <a:t>Rom. 8:36-39</a:t>
            </a:r>
          </a:p>
        </p:txBody>
      </p:sp>
    </p:spTree>
    <p:extLst>
      <p:ext uri="{BB962C8B-B14F-4D97-AF65-F5344CB8AC3E}">
        <p14:creationId xmlns:p14="http://schemas.microsoft.com/office/powerpoint/2010/main" val="3210389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3D7D62-1315-477F-EEB2-88F837AE559B}"/>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3E87264C-1492-4594-F925-DFC70C2B977A}"/>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F8F0B7D6-3E95-20C1-26E2-FCA45A690DCF}"/>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EEE0DF8C-1523-EFB3-C2F3-50F5ACCF519B}"/>
              </a:ext>
            </a:extLst>
          </p:cNvPr>
          <p:cNvSpPr txBox="1"/>
          <p:nvPr/>
        </p:nvSpPr>
        <p:spPr>
          <a:xfrm>
            <a:off x="381662" y="971001"/>
            <a:ext cx="8380674" cy="2831544"/>
          </a:xfrm>
          <a:prstGeom prst="rect">
            <a:avLst/>
          </a:prstGeom>
          <a:noFill/>
        </p:spPr>
        <p:txBody>
          <a:bodyPr wrap="square">
            <a:spAutoFit/>
          </a:bodyPr>
          <a:lstStyle/>
          <a:p>
            <a:r>
              <a:rPr lang="en-US" sz="3200" b="1" dirty="0">
                <a:solidFill>
                  <a:srgbClr val="0070C0"/>
                </a:solidFill>
              </a:rPr>
              <a:t>Just, Justice, Righteousness </a:t>
            </a:r>
          </a:p>
          <a:p>
            <a:r>
              <a:rPr lang="en-US" dirty="0"/>
              <a:t> </a:t>
            </a:r>
          </a:p>
          <a:p>
            <a:r>
              <a:rPr lang="en-US" sz="2400" dirty="0"/>
              <a:t>jus'-tis (</a:t>
            </a:r>
            <a:r>
              <a:rPr lang="en-US" sz="2400" dirty="0" err="1"/>
              <a:t>tsedhaqah</a:t>
            </a:r>
            <a:r>
              <a:rPr lang="en-US" sz="2400" dirty="0"/>
              <a:t>; </a:t>
            </a:r>
            <a:r>
              <a:rPr lang="en-US" sz="2400" dirty="0" err="1"/>
              <a:t>tsedheq</a:t>
            </a:r>
            <a:r>
              <a:rPr lang="en-US" sz="2400" dirty="0"/>
              <a:t>; </a:t>
            </a:r>
            <a:r>
              <a:rPr lang="en-US" sz="2400" dirty="0" err="1"/>
              <a:t>dikaiosune</a:t>
            </a:r>
            <a:r>
              <a:rPr lang="en-US" sz="2400" dirty="0"/>
              <a:t>): </a:t>
            </a:r>
            <a:r>
              <a:rPr lang="en-US" sz="2400" u="sng" dirty="0"/>
              <a:t>The original Hebrew and Greek words are the same as those rendered "</a:t>
            </a:r>
            <a:r>
              <a:rPr lang="en-US" sz="2400" b="1" u="sng" dirty="0"/>
              <a:t>righteousness</a:t>
            </a:r>
            <a:r>
              <a:rPr lang="en-US" sz="2000" dirty="0"/>
              <a:t>." This is the common rendering, and in about half the cases where we have </a:t>
            </a:r>
            <a:r>
              <a:rPr lang="en-US" sz="2000" b="1" u="sng" dirty="0"/>
              <a:t>"just" and "justice</a:t>
            </a:r>
            <a:r>
              <a:rPr lang="en-US" sz="2000" b="1" dirty="0"/>
              <a:t>" </a:t>
            </a:r>
            <a:r>
              <a:rPr lang="en-US" sz="2000" dirty="0"/>
              <a:t>in the King James Version, the American Standard Revised Version has changed to </a:t>
            </a:r>
            <a:r>
              <a:rPr lang="en-US" sz="2000" b="1" dirty="0"/>
              <a:t>"</a:t>
            </a:r>
            <a:r>
              <a:rPr lang="en-US" sz="2000" b="1" u="sng" dirty="0"/>
              <a:t>righteous" and "righteousness</a:t>
            </a:r>
            <a:r>
              <a:rPr lang="en-US" sz="2000" b="1" dirty="0"/>
              <a:t>." </a:t>
            </a:r>
            <a:r>
              <a:rPr lang="en-US" sz="2000" dirty="0"/>
              <a:t>It must be constantly borne in mind that the two ideas are essentially the same. </a:t>
            </a:r>
          </a:p>
        </p:txBody>
      </p:sp>
      <p:sp>
        <p:nvSpPr>
          <p:cNvPr id="7" name="TextBox 6">
            <a:extLst>
              <a:ext uri="{FF2B5EF4-FFF2-40B4-BE49-F238E27FC236}">
                <a16:creationId xmlns:a16="http://schemas.microsoft.com/office/drawing/2014/main" id="{DB094646-2F4F-4C0C-A38E-1F65D6F1741F}"/>
              </a:ext>
            </a:extLst>
          </p:cNvPr>
          <p:cNvSpPr txBox="1"/>
          <p:nvPr/>
        </p:nvSpPr>
        <p:spPr>
          <a:xfrm>
            <a:off x="357808" y="3980351"/>
            <a:ext cx="8507895" cy="2246769"/>
          </a:xfrm>
          <a:prstGeom prst="rect">
            <a:avLst/>
          </a:prstGeom>
          <a:noFill/>
        </p:spPr>
        <p:txBody>
          <a:bodyPr wrap="square">
            <a:spAutoFit/>
          </a:bodyPr>
          <a:lstStyle/>
          <a:p>
            <a:r>
              <a:rPr lang="en-US" sz="3200" b="1" dirty="0">
                <a:solidFill>
                  <a:srgbClr val="0070C0"/>
                </a:solidFill>
              </a:rPr>
              <a:t>Righteousness </a:t>
            </a:r>
            <a:r>
              <a:rPr lang="en-US" b="1" dirty="0">
                <a:solidFill>
                  <a:srgbClr val="0070C0"/>
                </a:solidFill>
              </a:rPr>
              <a:t> </a:t>
            </a:r>
          </a:p>
          <a:p>
            <a:r>
              <a:rPr lang="en-US" sz="2000" dirty="0" err="1"/>
              <a:t>ri</a:t>
            </a:r>
            <a:r>
              <a:rPr lang="en-US" sz="2000" dirty="0"/>
              <a:t>'-</a:t>
            </a:r>
            <a:r>
              <a:rPr lang="en-US" sz="2000" dirty="0" err="1"/>
              <a:t>chus</a:t>
            </a:r>
            <a:r>
              <a:rPr lang="en-US" sz="2000" dirty="0"/>
              <a:t>-</a:t>
            </a:r>
            <a:r>
              <a:rPr lang="en-US" sz="2000" dirty="0" err="1"/>
              <a:t>nes</a:t>
            </a:r>
            <a:r>
              <a:rPr lang="en-US" sz="2000" dirty="0"/>
              <a:t> (</a:t>
            </a:r>
            <a:r>
              <a:rPr lang="en-US" sz="2000" dirty="0" err="1"/>
              <a:t>tsaddiq</a:t>
            </a:r>
            <a:r>
              <a:rPr lang="en-US" sz="2000" dirty="0"/>
              <a:t>, adjective, "righteous," or occasionally "just" </a:t>
            </a:r>
            <a:r>
              <a:rPr lang="en-US" sz="2000" dirty="0" err="1"/>
              <a:t>tsedheq</a:t>
            </a:r>
            <a:r>
              <a:rPr lang="en-US" sz="2000" dirty="0"/>
              <a:t>, noun, occasionally = "</a:t>
            </a:r>
            <a:r>
              <a:rPr lang="en-US" sz="2000" dirty="0" err="1"/>
              <a:t>riahteousness</a:t>
            </a:r>
            <a:r>
              <a:rPr lang="en-US" sz="2000" dirty="0"/>
              <a:t>," occasionally = "justice"; </a:t>
            </a:r>
            <a:r>
              <a:rPr lang="en-US" sz="2000" dirty="0" err="1"/>
              <a:t>dikaios</a:t>
            </a:r>
            <a:r>
              <a:rPr lang="en-US" sz="2000" dirty="0"/>
              <a:t>, adjective, </a:t>
            </a:r>
            <a:r>
              <a:rPr lang="en-US" sz="2000" dirty="0" err="1"/>
              <a:t>dikaiosune</a:t>
            </a:r>
            <a:r>
              <a:rPr lang="en-US" sz="2000" dirty="0"/>
              <a:t>, noun, from dike, whose first meaning seems to have been "custom"; the general use suggested conformity to a standard: righteousness, </a:t>
            </a:r>
            <a:r>
              <a:rPr lang="en-US" sz="2000" b="1" dirty="0"/>
              <a:t>"</a:t>
            </a:r>
            <a:r>
              <a:rPr lang="en-US" sz="2400" b="1" u="sng" dirty="0"/>
              <a:t>the state of him who is such as he ought to be</a:t>
            </a:r>
            <a:r>
              <a:rPr lang="en-US" sz="2400" b="1" dirty="0"/>
              <a:t>" </a:t>
            </a:r>
            <a:r>
              <a:rPr lang="en-US" sz="2400" dirty="0"/>
              <a:t>(Thayer): </a:t>
            </a:r>
          </a:p>
        </p:txBody>
      </p:sp>
    </p:spTree>
    <p:extLst>
      <p:ext uri="{BB962C8B-B14F-4D97-AF65-F5344CB8AC3E}">
        <p14:creationId xmlns:p14="http://schemas.microsoft.com/office/powerpoint/2010/main" val="580143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622B76-DE2E-DD30-91C4-5C54085CA83B}"/>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E78215B-CA22-1D7D-9F54-51BF75E37313}"/>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E5B8571D-2458-8495-EE23-B42D8356705E}"/>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DE8933AE-1911-357A-3C07-75BE79B8DF56}"/>
              </a:ext>
            </a:extLst>
          </p:cNvPr>
          <p:cNvSpPr txBox="1"/>
          <p:nvPr/>
        </p:nvSpPr>
        <p:spPr>
          <a:xfrm>
            <a:off x="214685" y="849616"/>
            <a:ext cx="8555604" cy="5478423"/>
          </a:xfrm>
          <a:prstGeom prst="rect">
            <a:avLst/>
          </a:prstGeom>
          <a:noFill/>
        </p:spPr>
        <p:txBody>
          <a:bodyPr wrap="square">
            <a:spAutoFit/>
          </a:bodyPr>
          <a:lstStyle/>
          <a:p>
            <a:r>
              <a:rPr lang="en-US" sz="2800" b="1" dirty="0">
                <a:solidFill>
                  <a:srgbClr val="0070C0"/>
                </a:solidFill>
              </a:rPr>
              <a:t>Faith</a:t>
            </a:r>
          </a:p>
          <a:p>
            <a:r>
              <a:rPr lang="en-US" dirty="0"/>
              <a:t>Faith Strong’s Greek #2570</a:t>
            </a:r>
          </a:p>
          <a:p>
            <a:r>
              <a:rPr lang="en-US" dirty="0" err="1"/>
              <a:t>pistis</a:t>
            </a:r>
            <a:r>
              <a:rPr lang="en-US" dirty="0"/>
              <a:t> (π</a:t>
            </a:r>
            <a:r>
              <a:rPr lang="en-US" dirty="0" err="1"/>
              <a:t>ίστις</a:t>
            </a:r>
            <a:r>
              <a:rPr lang="en-US" dirty="0"/>
              <a:t>, 4102), primarily, “</a:t>
            </a:r>
            <a:r>
              <a:rPr lang="en-US" b="1" u="sng" dirty="0"/>
              <a:t>firm persuasion</a:t>
            </a:r>
            <a:r>
              <a:rPr lang="en-US" dirty="0"/>
              <a:t>,” </a:t>
            </a:r>
            <a:r>
              <a:rPr lang="en-US" b="1" u="sng" dirty="0"/>
              <a:t>a conviction based upon hearing </a:t>
            </a:r>
            <a:r>
              <a:rPr lang="en-US" dirty="0"/>
              <a:t>(akin to </a:t>
            </a:r>
            <a:r>
              <a:rPr lang="en-US" dirty="0" err="1"/>
              <a:t>peitho</a:t>
            </a:r>
            <a:r>
              <a:rPr lang="en-US" dirty="0"/>
              <a:t>, “to persuade”), is used in the NT always of “faith in God or Christ, or things spiritual.”</a:t>
            </a:r>
          </a:p>
          <a:p>
            <a:endParaRPr lang="en-US" dirty="0"/>
          </a:p>
          <a:p>
            <a:r>
              <a:rPr lang="en-US" dirty="0"/>
              <a:t>The word is used of (a) </a:t>
            </a:r>
            <a:r>
              <a:rPr lang="en-US" b="1" u="sng" dirty="0"/>
              <a:t>trust</a:t>
            </a:r>
            <a:r>
              <a:rPr lang="en-US" dirty="0"/>
              <a:t>,  </a:t>
            </a:r>
            <a:r>
              <a:rPr lang="en-US" b="1" dirty="0">
                <a:solidFill>
                  <a:srgbClr val="0070C0"/>
                </a:solidFill>
              </a:rPr>
              <a:t>Rom. 3:25 </a:t>
            </a:r>
            <a:r>
              <a:rPr lang="en-US" dirty="0"/>
              <a:t>(b) </a:t>
            </a:r>
            <a:r>
              <a:rPr lang="en-US" b="1" dirty="0"/>
              <a:t>trust-worthiness</a:t>
            </a:r>
            <a:r>
              <a:rPr lang="en-US" dirty="0"/>
              <a:t>, </a:t>
            </a:r>
            <a:r>
              <a:rPr lang="en-US" b="1" dirty="0">
                <a:solidFill>
                  <a:srgbClr val="0070C0"/>
                </a:solidFill>
              </a:rPr>
              <a:t>Matt. 23:23; Rom. 3:3</a:t>
            </a:r>
            <a:r>
              <a:rPr lang="en-US" dirty="0"/>
              <a:t>, RV, “the faithfulness of God”; </a:t>
            </a:r>
            <a:r>
              <a:rPr lang="en-US" b="1" dirty="0">
                <a:solidFill>
                  <a:srgbClr val="0070C0"/>
                </a:solidFill>
              </a:rPr>
              <a:t>Gal. 5:22; Titus 2:10</a:t>
            </a:r>
            <a:r>
              <a:rPr lang="en-US" dirty="0"/>
              <a:t>, “</a:t>
            </a:r>
            <a:r>
              <a:rPr lang="en-US" b="1" u="sng" dirty="0"/>
              <a:t>fidelity</a:t>
            </a:r>
            <a:r>
              <a:rPr lang="en-US" dirty="0"/>
              <a:t>”; (c) by metonymy, what is believed, the contents of belief, the “faith,” </a:t>
            </a:r>
            <a:r>
              <a:rPr lang="en-US" b="1" dirty="0">
                <a:solidFill>
                  <a:srgbClr val="0070C0"/>
                </a:solidFill>
              </a:rPr>
              <a:t>Acts 6:7; 14:22; Gal. 1:23; 3:25 </a:t>
            </a:r>
          </a:p>
          <a:p>
            <a:endParaRPr lang="en-US" dirty="0"/>
          </a:p>
          <a:p>
            <a:pPr marL="285750" indent="-285750">
              <a:buFont typeface="Arial" panose="020B0604020202020204" pitchFamily="34" charset="0"/>
              <a:buChar char="•"/>
            </a:pPr>
            <a:r>
              <a:rPr lang="en-US" b="1" dirty="0"/>
              <a:t>A firm conviction, producing a full acknowledgement of God’s revelation or truth,</a:t>
            </a:r>
          </a:p>
          <a:p>
            <a:pPr marL="285750" indent="-285750">
              <a:buFont typeface="Arial" panose="020B0604020202020204" pitchFamily="34" charset="0"/>
              <a:buChar char="•"/>
            </a:pPr>
            <a:r>
              <a:rPr lang="en-US" b="1" dirty="0"/>
              <a:t>A personal surrender to Him,</a:t>
            </a:r>
          </a:p>
          <a:p>
            <a:pPr marL="285750" indent="-285750">
              <a:buFont typeface="Arial" panose="020B0604020202020204" pitchFamily="34" charset="0"/>
              <a:buChar char="•"/>
            </a:pPr>
            <a:r>
              <a:rPr lang="en-US" b="1" dirty="0"/>
              <a:t>A conduct inspired by such surrender, </a:t>
            </a:r>
          </a:p>
          <a:p>
            <a:endParaRPr lang="en-US" dirty="0"/>
          </a:p>
          <a:p>
            <a:r>
              <a:rPr lang="en-US" sz="2000" b="1" dirty="0">
                <a:solidFill>
                  <a:srgbClr val="C00000"/>
                </a:solidFill>
              </a:rPr>
              <a:t>The object of Abraham’s “faith</a:t>
            </a:r>
            <a:r>
              <a:rPr lang="en-US" sz="2000" dirty="0">
                <a:solidFill>
                  <a:srgbClr val="C00000"/>
                </a:solidFill>
              </a:rPr>
              <a:t>” </a:t>
            </a:r>
            <a:r>
              <a:rPr lang="en-US" dirty="0"/>
              <a:t>was not God’s promise (that was the occasion of its exercise); his “faith” </a:t>
            </a:r>
            <a:r>
              <a:rPr lang="en-US" sz="2000" b="1" dirty="0">
                <a:solidFill>
                  <a:srgbClr val="C00000"/>
                </a:solidFill>
              </a:rPr>
              <a:t>rested on God Himself</a:t>
            </a:r>
            <a:r>
              <a:rPr lang="en-US" dirty="0"/>
              <a:t>, </a:t>
            </a:r>
            <a:r>
              <a:rPr lang="en-US" b="1" dirty="0">
                <a:solidFill>
                  <a:srgbClr val="0070C0"/>
                </a:solidFill>
              </a:rPr>
              <a:t>Rom. 4:17, 20–21</a:t>
            </a:r>
            <a:r>
              <a:rPr lang="en-US" dirty="0"/>
              <a:t>. See </a:t>
            </a:r>
            <a:r>
              <a:rPr lang="en-US" u="sng" dirty="0"/>
              <a:t>ASSURANCE, BELIEF, FAITHFULNESS, FIDELITY.</a:t>
            </a:r>
          </a:p>
          <a:p>
            <a:endParaRPr lang="en-US" dirty="0"/>
          </a:p>
          <a:p>
            <a:r>
              <a:rPr lang="en-US" sz="1200" dirty="0"/>
              <a:t>W. E. Vine, Merrill F. Unger, and William White Jr., Vine’s Complete Expository Dictionary of Old and New Testament Words </a:t>
            </a:r>
            <a:endParaRPr lang="en-US" dirty="0"/>
          </a:p>
        </p:txBody>
      </p:sp>
    </p:spTree>
    <p:extLst>
      <p:ext uri="{BB962C8B-B14F-4D97-AF65-F5344CB8AC3E}">
        <p14:creationId xmlns:p14="http://schemas.microsoft.com/office/powerpoint/2010/main" val="1178808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622B76-DE2E-DD30-91C4-5C54085CA83B}"/>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4E78215B-CA22-1D7D-9F54-51BF75E37313}"/>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E5B8571D-2458-8495-EE23-B42D8356705E}"/>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DE8933AE-1911-357A-3C07-75BE79B8DF56}"/>
              </a:ext>
            </a:extLst>
          </p:cNvPr>
          <p:cNvSpPr txBox="1"/>
          <p:nvPr/>
        </p:nvSpPr>
        <p:spPr>
          <a:xfrm>
            <a:off x="214684" y="746449"/>
            <a:ext cx="8929315" cy="5693866"/>
          </a:xfrm>
          <a:prstGeom prst="rect">
            <a:avLst/>
          </a:prstGeom>
          <a:noFill/>
        </p:spPr>
        <p:txBody>
          <a:bodyPr wrap="square">
            <a:spAutoFit/>
          </a:bodyPr>
          <a:lstStyle/>
          <a:p>
            <a:r>
              <a:rPr lang="en-US" sz="2800" b="1" dirty="0">
                <a:solidFill>
                  <a:srgbClr val="0070C0"/>
                </a:solidFill>
              </a:rPr>
              <a:t>Faith - singular</a:t>
            </a:r>
          </a:p>
          <a:p>
            <a:endParaRPr lang="en-US" sz="2800" b="1" dirty="0">
              <a:solidFill>
                <a:srgbClr val="0070C0"/>
              </a:solidFill>
            </a:endParaRPr>
          </a:p>
          <a:p>
            <a:r>
              <a:rPr lang="en-US" sz="2800" b="1" dirty="0">
                <a:solidFill>
                  <a:srgbClr val="0070C0"/>
                </a:solidFill>
              </a:rPr>
              <a:t>Acts 6:7</a:t>
            </a:r>
          </a:p>
          <a:p>
            <a:r>
              <a:rPr lang="en-US" sz="2800" dirty="0"/>
              <a:t>Then the word of God spread, and the number of the disciples multiplied greatly in Jerusalem, and a great many of the priests were obedient to </a:t>
            </a:r>
            <a:r>
              <a:rPr lang="en-US" sz="2800" b="1" u="sng" dirty="0"/>
              <a:t>the faith</a:t>
            </a:r>
            <a:r>
              <a:rPr lang="en-US" sz="2800" dirty="0"/>
              <a:t>.</a:t>
            </a:r>
          </a:p>
          <a:p>
            <a:endParaRPr lang="en-US" sz="2800" dirty="0"/>
          </a:p>
          <a:p>
            <a:r>
              <a:rPr lang="en-US" sz="2800" b="1" dirty="0">
                <a:solidFill>
                  <a:srgbClr val="0070C0"/>
                </a:solidFill>
              </a:rPr>
              <a:t>Jude 1:3 </a:t>
            </a:r>
          </a:p>
          <a:p>
            <a:r>
              <a:rPr lang="en-US" sz="2800" dirty="0"/>
              <a:t>Beloved, while I was very diligent to write to you concerning our common salvation, I found it necessary to write to you exhorting you to </a:t>
            </a:r>
            <a:r>
              <a:rPr lang="en-US" sz="2800" b="1" u="sng" dirty="0"/>
              <a:t>contend earnestly for the faith</a:t>
            </a:r>
            <a:r>
              <a:rPr lang="en-US" sz="2800" dirty="0"/>
              <a:t> which was once for all delivered to the saints.</a:t>
            </a:r>
          </a:p>
          <a:p>
            <a:r>
              <a:rPr lang="en-US" sz="2800" dirty="0"/>
              <a:t> </a:t>
            </a:r>
            <a:endParaRPr lang="en-US" sz="2800" b="1" dirty="0">
              <a:solidFill>
                <a:srgbClr val="0070C0"/>
              </a:solidFill>
            </a:endParaRPr>
          </a:p>
        </p:txBody>
      </p:sp>
    </p:spTree>
    <p:extLst>
      <p:ext uri="{BB962C8B-B14F-4D97-AF65-F5344CB8AC3E}">
        <p14:creationId xmlns:p14="http://schemas.microsoft.com/office/powerpoint/2010/main" val="2518628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A47C9F-4E14-803D-FA9A-9D8B464368DF}"/>
              </a:ext>
            </a:extLst>
          </p:cNvPr>
          <p:cNvSpPr txBox="1"/>
          <p:nvPr/>
        </p:nvSpPr>
        <p:spPr>
          <a:xfrm>
            <a:off x="858740" y="1880729"/>
            <a:ext cx="7331103" cy="4154984"/>
          </a:xfrm>
          <a:prstGeom prst="rect">
            <a:avLst/>
          </a:prstGeom>
          <a:noFill/>
          <a:ln w="28575">
            <a:solidFill>
              <a:schemeClr val="tx1"/>
            </a:solidFill>
          </a:ln>
        </p:spPr>
        <p:txBody>
          <a:bodyPr wrap="square">
            <a:spAutoFit/>
          </a:bodyPr>
          <a:lstStyle/>
          <a:p>
            <a:r>
              <a:rPr lang="en-US" sz="4400" b="1" dirty="0">
                <a:solidFill>
                  <a:srgbClr val="0070C0"/>
                </a:solidFill>
              </a:rPr>
              <a:t>Ephesians 2:8 </a:t>
            </a:r>
            <a:r>
              <a:rPr lang="en-US" sz="4400" dirty="0"/>
              <a:t>For </a:t>
            </a:r>
            <a:r>
              <a:rPr lang="en-US" sz="4400" u="sng" dirty="0"/>
              <a:t>by grace you have been saved through faith</a:t>
            </a:r>
            <a:r>
              <a:rPr lang="en-US" sz="4400" dirty="0"/>
              <a:t>, and that not of yourselves; it is the </a:t>
            </a:r>
            <a:r>
              <a:rPr lang="en-US" sz="4400" u="sng" dirty="0"/>
              <a:t>gift</a:t>
            </a:r>
            <a:r>
              <a:rPr lang="en-US" sz="4400" dirty="0"/>
              <a:t> of God,</a:t>
            </a:r>
          </a:p>
          <a:p>
            <a:r>
              <a:rPr lang="en-US" sz="4400" dirty="0"/>
              <a:t>9 not of works, lest anyone should boast.</a:t>
            </a:r>
          </a:p>
        </p:txBody>
      </p:sp>
      <p:sp>
        <p:nvSpPr>
          <p:cNvPr id="2" name="TextBox 1">
            <a:extLst>
              <a:ext uri="{FF2B5EF4-FFF2-40B4-BE49-F238E27FC236}">
                <a16:creationId xmlns:a16="http://schemas.microsoft.com/office/drawing/2014/main" id="{4E81D22C-39ED-BE6D-8035-9BF5B83A0803}"/>
              </a:ext>
            </a:extLst>
          </p:cNvPr>
          <p:cNvSpPr txBox="1"/>
          <p:nvPr/>
        </p:nvSpPr>
        <p:spPr>
          <a:xfrm>
            <a:off x="419878" y="326572"/>
            <a:ext cx="7791061" cy="1138773"/>
          </a:xfrm>
          <a:prstGeom prst="rect">
            <a:avLst/>
          </a:prstGeom>
          <a:noFill/>
        </p:spPr>
        <p:txBody>
          <a:bodyPr wrap="square" rtlCol="0">
            <a:spAutoFit/>
          </a:bodyPr>
          <a:lstStyle/>
          <a:p>
            <a:pPr algn="ctr"/>
            <a:r>
              <a:rPr lang="en-US" sz="3600" dirty="0">
                <a:solidFill>
                  <a:srgbClr val="FF0000"/>
                </a:solidFill>
              </a:rPr>
              <a:t>What about being saved by faith?</a:t>
            </a:r>
          </a:p>
          <a:p>
            <a:pPr algn="ctr"/>
            <a:r>
              <a:rPr lang="en-US" sz="3200" dirty="0">
                <a:solidFill>
                  <a:srgbClr val="FF0000"/>
                </a:solidFill>
              </a:rPr>
              <a:t>Many churches say your faith will save you.</a:t>
            </a:r>
          </a:p>
        </p:txBody>
      </p:sp>
    </p:spTree>
    <p:extLst>
      <p:ext uri="{BB962C8B-B14F-4D97-AF65-F5344CB8AC3E}">
        <p14:creationId xmlns:p14="http://schemas.microsoft.com/office/powerpoint/2010/main" val="256518069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1669" y="232131"/>
            <a:ext cx="8023410" cy="2215991"/>
          </a:xfrm>
          <a:prstGeom prst="rect">
            <a:avLst/>
          </a:prstGeom>
        </p:spPr>
        <p:txBody>
          <a:bodyPr wrap="square">
            <a:spAutoFit/>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US" sz="3000" b="1" i="0" u="sng" strike="noStrike" kern="1200" cap="none" spc="0" normalizeH="0" baseline="0" noProof="0" dirty="0">
                <a:ln>
                  <a:noFill/>
                </a:ln>
                <a:solidFill>
                  <a:srgbClr val="0070C0"/>
                </a:solidFill>
                <a:effectLst/>
                <a:uLnTx/>
                <a:uFillTx/>
                <a:latin typeface="Arial" panose="020B0604020202020204" pitchFamily="34" charset="0"/>
                <a:ea typeface="Calibri" panose="020F0502020204030204" pitchFamily="34" charset="0"/>
                <a:cs typeface="Times New Roman" panose="02020603050405020304" pitchFamily="18" charset="0"/>
              </a:rPr>
              <a:t>Eph.2:8,9</a:t>
            </a:r>
            <a:r>
              <a:rPr kumimoji="0" lang="en-US" sz="3000" b="1" i="0" u="none" strike="noStrike" kern="1200" cap="none" spc="0" normalizeH="0" baseline="0" noProof="0" dirty="0">
                <a:ln>
                  <a:noFill/>
                </a:ln>
                <a:solidFill>
                  <a:srgbClr val="FF0000"/>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US" sz="3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For by grace you have been saved through faith, and that not of yourselves; it is </a:t>
            </a:r>
            <a:r>
              <a:rPr kumimoji="0" lang="en-US" sz="3000" b="0" i="0" u="sng" strike="noStrike" kern="1200" cap="none" spc="0" normalizeH="0" baseline="0" noProof="0" dirty="0">
                <a:ln>
                  <a:noFill/>
                </a:ln>
                <a:solidFill>
                  <a:srgbClr val="FF0000"/>
                </a:solidFill>
                <a:effectLst/>
                <a:uLnTx/>
                <a:uFillTx/>
                <a:latin typeface="Arial" panose="020B0604020202020204" pitchFamily="34" charset="0"/>
                <a:ea typeface="Calibri" panose="020F0502020204030204" pitchFamily="34" charset="0"/>
                <a:cs typeface="Times New Roman" panose="02020603050405020304" pitchFamily="18" charset="0"/>
              </a:rPr>
              <a:t>the gift of God</a:t>
            </a:r>
            <a:r>
              <a:rPr kumimoji="0" lang="en-US" sz="30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rPr>
              <a:t>, 9 not of works, lest anyone should boast.</a:t>
            </a:r>
            <a:endParaRPr kumimoji="0" lang="en-US" sz="3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582706" y="2649542"/>
            <a:ext cx="8328212" cy="1446550"/>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a:ln>
                  <a:noFill/>
                </a:ln>
                <a:solidFill>
                  <a:srgbClr val="0070C0"/>
                </a:solidFill>
                <a:effectLst/>
                <a:uLnTx/>
                <a:uFillTx/>
                <a:latin typeface="Calibri" panose="020F0502020204030204"/>
                <a:ea typeface="+mn-ea"/>
                <a:cs typeface="+mn-cs"/>
              </a:rPr>
              <a:t>Acts 19:1</a:t>
            </a:r>
            <a:r>
              <a:rPr kumimoji="0" lang="en-US" sz="3200" b="1" i="0"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And it happened, while Apollos was at Corinth, that Paul, having passed through the upper regions, </a:t>
            </a:r>
            <a:r>
              <a:rPr kumimoji="0" lang="en-US" sz="2800" b="0" i="0" u="sng" strike="noStrike" kern="1200" cap="none" spc="0" normalizeH="0" baseline="0" noProof="0" dirty="0">
                <a:ln>
                  <a:noFill/>
                </a:ln>
                <a:solidFill>
                  <a:srgbClr val="FF0000"/>
                </a:solidFill>
                <a:effectLst/>
                <a:uLnTx/>
                <a:uFillTx/>
                <a:latin typeface="Calibri" panose="020F0502020204030204"/>
                <a:ea typeface="+mn-ea"/>
                <a:cs typeface="+mn-cs"/>
              </a:rPr>
              <a:t>came to Ephesus. And finding some disciples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4" name="Rectangle 3"/>
          <p:cNvSpPr/>
          <p:nvPr/>
        </p:nvSpPr>
        <p:spPr>
          <a:xfrm>
            <a:off x="699246" y="4303984"/>
            <a:ext cx="8014448" cy="2431435"/>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a:ln>
                  <a:noFill/>
                </a:ln>
                <a:solidFill>
                  <a:srgbClr val="0070C0"/>
                </a:solidFill>
                <a:effectLst/>
                <a:uLnTx/>
                <a:uFillTx/>
                <a:latin typeface="Calibri" panose="020F0502020204030204"/>
                <a:ea typeface="+mn-ea"/>
                <a:cs typeface="+mn-cs"/>
              </a:rPr>
              <a:t>Acts 19:5  </a:t>
            </a:r>
            <a:r>
              <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rPr>
              <a:t>When they heard this,                        they were baptized in the name of the Lord Jesus.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Calibri" panose="020F0502020204030204"/>
                <a:ea typeface="+mn-ea"/>
                <a:cs typeface="+mn-cs"/>
              </a:rPr>
              <a:t> 6 And when Paul had laid hands on them, the Holy Spirit came upon them, and they spoke with tongues and prophesied.</a:t>
            </a:r>
          </a:p>
        </p:txBody>
      </p:sp>
      <p:sp>
        <p:nvSpPr>
          <p:cNvPr id="5" name="Freeform 4"/>
          <p:cNvSpPr/>
          <p:nvPr/>
        </p:nvSpPr>
        <p:spPr>
          <a:xfrm>
            <a:off x="3182444" y="206188"/>
            <a:ext cx="5441603" cy="708212"/>
          </a:xfrm>
          <a:custGeom>
            <a:avLst/>
            <a:gdLst>
              <a:gd name="connsiteX0" fmla="*/ 1048897 w 5441603"/>
              <a:gd name="connsiteY0" fmla="*/ 44824 h 708212"/>
              <a:gd name="connsiteX1" fmla="*/ 932356 w 5441603"/>
              <a:gd name="connsiteY1" fmla="*/ 62753 h 708212"/>
              <a:gd name="connsiteX2" fmla="*/ 833744 w 5441603"/>
              <a:gd name="connsiteY2" fmla="*/ 71718 h 708212"/>
              <a:gd name="connsiteX3" fmla="*/ 295862 w 5441603"/>
              <a:gd name="connsiteY3" fmla="*/ 80683 h 708212"/>
              <a:gd name="connsiteX4" fmla="*/ 152427 w 5441603"/>
              <a:gd name="connsiteY4" fmla="*/ 98612 h 708212"/>
              <a:gd name="connsiteX5" fmla="*/ 80709 w 5441603"/>
              <a:gd name="connsiteY5" fmla="*/ 116541 h 708212"/>
              <a:gd name="connsiteX6" fmla="*/ 44850 w 5441603"/>
              <a:gd name="connsiteY6" fmla="*/ 152400 h 708212"/>
              <a:gd name="connsiteX7" fmla="*/ 17956 w 5441603"/>
              <a:gd name="connsiteY7" fmla="*/ 197224 h 708212"/>
              <a:gd name="connsiteX8" fmla="*/ 17956 w 5441603"/>
              <a:gd name="connsiteY8" fmla="*/ 421341 h 708212"/>
              <a:gd name="connsiteX9" fmla="*/ 44850 w 5441603"/>
              <a:gd name="connsiteY9" fmla="*/ 502024 h 708212"/>
              <a:gd name="connsiteX10" fmla="*/ 71744 w 5441603"/>
              <a:gd name="connsiteY10" fmla="*/ 600636 h 708212"/>
              <a:gd name="connsiteX11" fmla="*/ 98638 w 5441603"/>
              <a:gd name="connsiteY11" fmla="*/ 654424 h 708212"/>
              <a:gd name="connsiteX12" fmla="*/ 125532 w 5441603"/>
              <a:gd name="connsiteY12" fmla="*/ 663388 h 708212"/>
              <a:gd name="connsiteX13" fmla="*/ 197250 w 5441603"/>
              <a:gd name="connsiteY13" fmla="*/ 699247 h 708212"/>
              <a:gd name="connsiteX14" fmla="*/ 224144 w 5441603"/>
              <a:gd name="connsiteY14" fmla="*/ 708212 h 708212"/>
              <a:gd name="connsiteX15" fmla="*/ 600662 w 5441603"/>
              <a:gd name="connsiteY15" fmla="*/ 699247 h 708212"/>
              <a:gd name="connsiteX16" fmla="*/ 869603 w 5441603"/>
              <a:gd name="connsiteY16" fmla="*/ 672353 h 708212"/>
              <a:gd name="connsiteX17" fmla="*/ 986144 w 5441603"/>
              <a:gd name="connsiteY17" fmla="*/ 663388 h 708212"/>
              <a:gd name="connsiteX18" fmla="*/ 1120615 w 5441603"/>
              <a:gd name="connsiteY18" fmla="*/ 645459 h 708212"/>
              <a:gd name="connsiteX19" fmla="*/ 1219227 w 5441603"/>
              <a:gd name="connsiteY19" fmla="*/ 627530 h 708212"/>
              <a:gd name="connsiteX20" fmla="*/ 1344732 w 5441603"/>
              <a:gd name="connsiteY20" fmla="*/ 618565 h 708212"/>
              <a:gd name="connsiteX21" fmla="*/ 2546003 w 5441603"/>
              <a:gd name="connsiteY21" fmla="*/ 636494 h 708212"/>
              <a:gd name="connsiteX22" fmla="*/ 2644615 w 5441603"/>
              <a:gd name="connsiteY22" fmla="*/ 645459 h 708212"/>
              <a:gd name="connsiteX23" fmla="*/ 2814944 w 5441603"/>
              <a:gd name="connsiteY23" fmla="*/ 654424 h 708212"/>
              <a:gd name="connsiteX24" fmla="*/ 3550050 w 5441603"/>
              <a:gd name="connsiteY24" fmla="*/ 645459 h 708212"/>
              <a:gd name="connsiteX25" fmla="*/ 3621768 w 5441603"/>
              <a:gd name="connsiteY25" fmla="*/ 636494 h 708212"/>
              <a:gd name="connsiteX26" fmla="*/ 5074050 w 5441603"/>
              <a:gd name="connsiteY26" fmla="*/ 609600 h 708212"/>
              <a:gd name="connsiteX27" fmla="*/ 5100944 w 5441603"/>
              <a:gd name="connsiteY27" fmla="*/ 600636 h 708212"/>
              <a:gd name="connsiteX28" fmla="*/ 5226450 w 5441603"/>
              <a:gd name="connsiteY28" fmla="*/ 582706 h 708212"/>
              <a:gd name="connsiteX29" fmla="*/ 5289203 w 5441603"/>
              <a:gd name="connsiteY29" fmla="*/ 573741 h 708212"/>
              <a:gd name="connsiteX30" fmla="*/ 5387815 w 5441603"/>
              <a:gd name="connsiteY30" fmla="*/ 546847 h 708212"/>
              <a:gd name="connsiteX31" fmla="*/ 5414709 w 5441603"/>
              <a:gd name="connsiteY31" fmla="*/ 466165 h 708212"/>
              <a:gd name="connsiteX32" fmla="*/ 5423674 w 5441603"/>
              <a:gd name="connsiteY32" fmla="*/ 439271 h 708212"/>
              <a:gd name="connsiteX33" fmla="*/ 5441603 w 5441603"/>
              <a:gd name="connsiteY33" fmla="*/ 376518 h 708212"/>
              <a:gd name="connsiteX34" fmla="*/ 5432638 w 5441603"/>
              <a:gd name="connsiteY34" fmla="*/ 224118 h 708212"/>
              <a:gd name="connsiteX35" fmla="*/ 5423674 w 5441603"/>
              <a:gd name="connsiteY35" fmla="*/ 197224 h 708212"/>
              <a:gd name="connsiteX36" fmla="*/ 5405744 w 5441603"/>
              <a:gd name="connsiteY36" fmla="*/ 179294 h 708212"/>
              <a:gd name="connsiteX37" fmla="*/ 5378850 w 5441603"/>
              <a:gd name="connsiteY37" fmla="*/ 170330 h 708212"/>
              <a:gd name="connsiteX38" fmla="*/ 5360921 w 5441603"/>
              <a:gd name="connsiteY38" fmla="*/ 152400 h 708212"/>
              <a:gd name="connsiteX39" fmla="*/ 5334027 w 5441603"/>
              <a:gd name="connsiteY39" fmla="*/ 143436 h 708212"/>
              <a:gd name="connsiteX40" fmla="*/ 5244380 w 5441603"/>
              <a:gd name="connsiteY40" fmla="*/ 125506 h 708212"/>
              <a:gd name="connsiteX41" fmla="*/ 5208521 w 5441603"/>
              <a:gd name="connsiteY41" fmla="*/ 116541 h 708212"/>
              <a:gd name="connsiteX42" fmla="*/ 5136803 w 5441603"/>
              <a:gd name="connsiteY42" fmla="*/ 107577 h 708212"/>
              <a:gd name="connsiteX43" fmla="*/ 4957509 w 5441603"/>
              <a:gd name="connsiteY43" fmla="*/ 89647 h 708212"/>
              <a:gd name="connsiteX44" fmla="*/ 4634780 w 5441603"/>
              <a:gd name="connsiteY44" fmla="*/ 71718 h 708212"/>
              <a:gd name="connsiteX45" fmla="*/ 3218356 w 5441603"/>
              <a:gd name="connsiteY45" fmla="*/ 62753 h 708212"/>
              <a:gd name="connsiteX46" fmla="*/ 2994238 w 5441603"/>
              <a:gd name="connsiteY46" fmla="*/ 53788 h 708212"/>
              <a:gd name="connsiteX47" fmla="*/ 2958380 w 5441603"/>
              <a:gd name="connsiteY47" fmla="*/ 44824 h 708212"/>
              <a:gd name="connsiteX48" fmla="*/ 2770121 w 5441603"/>
              <a:gd name="connsiteY48" fmla="*/ 26894 h 708212"/>
              <a:gd name="connsiteX49" fmla="*/ 2599791 w 5441603"/>
              <a:gd name="connsiteY49" fmla="*/ 17930 h 708212"/>
              <a:gd name="connsiteX50" fmla="*/ 2501180 w 5441603"/>
              <a:gd name="connsiteY50" fmla="*/ 8965 h 708212"/>
              <a:gd name="connsiteX51" fmla="*/ 2339815 w 5441603"/>
              <a:gd name="connsiteY51" fmla="*/ 0 h 708212"/>
              <a:gd name="connsiteX52" fmla="*/ 1891580 w 5441603"/>
              <a:gd name="connsiteY52" fmla="*/ 8965 h 708212"/>
              <a:gd name="connsiteX53" fmla="*/ 1810897 w 5441603"/>
              <a:gd name="connsiteY53" fmla="*/ 17930 h 708212"/>
              <a:gd name="connsiteX54" fmla="*/ 1497132 w 5441603"/>
              <a:gd name="connsiteY54" fmla="*/ 44824 h 708212"/>
              <a:gd name="connsiteX55" fmla="*/ 1452309 w 5441603"/>
              <a:gd name="connsiteY55" fmla="*/ 53788 h 708212"/>
              <a:gd name="connsiteX56" fmla="*/ 1308874 w 5441603"/>
              <a:gd name="connsiteY56" fmla="*/ 71718 h 708212"/>
              <a:gd name="connsiteX57" fmla="*/ 1246121 w 5441603"/>
              <a:gd name="connsiteY57" fmla="*/ 80683 h 708212"/>
              <a:gd name="connsiteX58" fmla="*/ 1048897 w 5441603"/>
              <a:gd name="connsiteY58" fmla="*/ 44824 h 7082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441603" h="708212">
                <a:moveTo>
                  <a:pt x="1048897" y="44824"/>
                </a:moveTo>
                <a:cubicBezTo>
                  <a:pt x="1013971" y="50645"/>
                  <a:pt x="966947" y="58909"/>
                  <a:pt x="932356" y="62753"/>
                </a:cubicBezTo>
                <a:cubicBezTo>
                  <a:pt x="899552" y="66398"/>
                  <a:pt x="866737" y="70789"/>
                  <a:pt x="833744" y="71718"/>
                </a:cubicBezTo>
                <a:cubicBezTo>
                  <a:pt x="654496" y="76767"/>
                  <a:pt x="475156" y="77695"/>
                  <a:pt x="295862" y="80683"/>
                </a:cubicBezTo>
                <a:cubicBezTo>
                  <a:pt x="267880" y="83792"/>
                  <a:pt x="184416" y="92214"/>
                  <a:pt x="152427" y="98612"/>
                </a:cubicBezTo>
                <a:cubicBezTo>
                  <a:pt x="128264" y="103445"/>
                  <a:pt x="80709" y="116541"/>
                  <a:pt x="80709" y="116541"/>
                </a:cubicBezTo>
                <a:cubicBezTo>
                  <a:pt x="68756" y="128494"/>
                  <a:pt x="50196" y="136363"/>
                  <a:pt x="44850" y="152400"/>
                </a:cubicBezTo>
                <a:cubicBezTo>
                  <a:pt x="33212" y="187312"/>
                  <a:pt x="42567" y="172612"/>
                  <a:pt x="17956" y="197224"/>
                </a:cubicBezTo>
                <a:cubicBezTo>
                  <a:pt x="-10435" y="282394"/>
                  <a:pt x="-1086" y="243619"/>
                  <a:pt x="17956" y="421341"/>
                </a:cubicBezTo>
                <a:cubicBezTo>
                  <a:pt x="22095" y="459972"/>
                  <a:pt x="38297" y="469262"/>
                  <a:pt x="44850" y="502024"/>
                </a:cubicBezTo>
                <a:cubicBezTo>
                  <a:pt x="57521" y="565376"/>
                  <a:pt x="48998" y="532396"/>
                  <a:pt x="71744" y="600636"/>
                </a:cubicBezTo>
                <a:cubicBezTo>
                  <a:pt x="77649" y="618351"/>
                  <a:pt x="82841" y="641787"/>
                  <a:pt x="98638" y="654424"/>
                </a:cubicBezTo>
                <a:cubicBezTo>
                  <a:pt x="106017" y="660327"/>
                  <a:pt x="116567" y="660400"/>
                  <a:pt x="125532" y="663388"/>
                </a:cubicBezTo>
                <a:cubicBezTo>
                  <a:pt x="156826" y="694682"/>
                  <a:pt x="135443" y="678645"/>
                  <a:pt x="197250" y="699247"/>
                </a:cubicBezTo>
                <a:lnTo>
                  <a:pt x="224144" y="708212"/>
                </a:lnTo>
                <a:cubicBezTo>
                  <a:pt x="349650" y="705224"/>
                  <a:pt x="475254" y="705035"/>
                  <a:pt x="600662" y="699247"/>
                </a:cubicBezTo>
                <a:cubicBezTo>
                  <a:pt x="996260" y="680989"/>
                  <a:pt x="686989" y="690615"/>
                  <a:pt x="869603" y="672353"/>
                </a:cubicBezTo>
                <a:cubicBezTo>
                  <a:pt x="908371" y="668476"/>
                  <a:pt x="947297" y="666376"/>
                  <a:pt x="986144" y="663388"/>
                </a:cubicBezTo>
                <a:cubicBezTo>
                  <a:pt x="1155133" y="635225"/>
                  <a:pt x="890101" y="678391"/>
                  <a:pt x="1120615" y="645459"/>
                </a:cubicBezTo>
                <a:cubicBezTo>
                  <a:pt x="1177080" y="637392"/>
                  <a:pt x="1157783" y="633674"/>
                  <a:pt x="1219227" y="627530"/>
                </a:cubicBezTo>
                <a:cubicBezTo>
                  <a:pt x="1260960" y="623357"/>
                  <a:pt x="1302897" y="621553"/>
                  <a:pt x="1344732" y="618565"/>
                </a:cubicBezTo>
                <a:cubicBezTo>
                  <a:pt x="1572730" y="620779"/>
                  <a:pt x="2197745" y="619911"/>
                  <a:pt x="2546003" y="636494"/>
                </a:cubicBezTo>
                <a:cubicBezTo>
                  <a:pt x="2578972" y="638064"/>
                  <a:pt x="2611682" y="643263"/>
                  <a:pt x="2644615" y="645459"/>
                </a:cubicBezTo>
                <a:cubicBezTo>
                  <a:pt x="2701344" y="649241"/>
                  <a:pt x="2758168" y="651436"/>
                  <a:pt x="2814944" y="654424"/>
                </a:cubicBezTo>
                <a:lnTo>
                  <a:pt x="3550050" y="645459"/>
                </a:lnTo>
                <a:cubicBezTo>
                  <a:pt x="3574136" y="644924"/>
                  <a:pt x="3597687" y="637216"/>
                  <a:pt x="3621768" y="636494"/>
                </a:cubicBezTo>
                <a:cubicBezTo>
                  <a:pt x="4112111" y="621784"/>
                  <a:pt x="4585088" y="616585"/>
                  <a:pt x="5074050" y="609600"/>
                </a:cubicBezTo>
                <a:cubicBezTo>
                  <a:pt x="5083015" y="606612"/>
                  <a:pt x="5091719" y="602686"/>
                  <a:pt x="5100944" y="600636"/>
                </a:cubicBezTo>
                <a:cubicBezTo>
                  <a:pt x="5136380" y="592761"/>
                  <a:pt x="5192518" y="587230"/>
                  <a:pt x="5226450" y="582706"/>
                </a:cubicBezTo>
                <a:cubicBezTo>
                  <a:pt x="5247395" y="579913"/>
                  <a:pt x="5268483" y="577885"/>
                  <a:pt x="5289203" y="573741"/>
                </a:cubicBezTo>
                <a:cubicBezTo>
                  <a:pt x="5339763" y="563629"/>
                  <a:pt x="5349173" y="559728"/>
                  <a:pt x="5387815" y="546847"/>
                </a:cubicBezTo>
                <a:lnTo>
                  <a:pt x="5414709" y="466165"/>
                </a:lnTo>
                <a:cubicBezTo>
                  <a:pt x="5417697" y="457200"/>
                  <a:pt x="5421382" y="448439"/>
                  <a:pt x="5423674" y="439271"/>
                </a:cubicBezTo>
                <a:cubicBezTo>
                  <a:pt x="5434930" y="394244"/>
                  <a:pt x="5428742" y="415101"/>
                  <a:pt x="5441603" y="376518"/>
                </a:cubicBezTo>
                <a:cubicBezTo>
                  <a:pt x="5438615" y="325718"/>
                  <a:pt x="5437701" y="274753"/>
                  <a:pt x="5432638" y="224118"/>
                </a:cubicBezTo>
                <a:cubicBezTo>
                  <a:pt x="5431698" y="214715"/>
                  <a:pt x="5428536" y="205327"/>
                  <a:pt x="5423674" y="197224"/>
                </a:cubicBezTo>
                <a:cubicBezTo>
                  <a:pt x="5419325" y="189976"/>
                  <a:pt x="5412992" y="183643"/>
                  <a:pt x="5405744" y="179294"/>
                </a:cubicBezTo>
                <a:cubicBezTo>
                  <a:pt x="5397641" y="174432"/>
                  <a:pt x="5387815" y="173318"/>
                  <a:pt x="5378850" y="170330"/>
                </a:cubicBezTo>
                <a:cubicBezTo>
                  <a:pt x="5372874" y="164353"/>
                  <a:pt x="5368169" y="156749"/>
                  <a:pt x="5360921" y="152400"/>
                </a:cubicBezTo>
                <a:cubicBezTo>
                  <a:pt x="5352818" y="147538"/>
                  <a:pt x="5343235" y="145561"/>
                  <a:pt x="5334027" y="143436"/>
                </a:cubicBezTo>
                <a:cubicBezTo>
                  <a:pt x="5304333" y="136584"/>
                  <a:pt x="5273944" y="132897"/>
                  <a:pt x="5244380" y="125506"/>
                </a:cubicBezTo>
                <a:cubicBezTo>
                  <a:pt x="5232427" y="122518"/>
                  <a:pt x="5220674" y="118566"/>
                  <a:pt x="5208521" y="116541"/>
                </a:cubicBezTo>
                <a:cubicBezTo>
                  <a:pt x="5184757" y="112580"/>
                  <a:pt x="5160730" y="110392"/>
                  <a:pt x="5136803" y="107577"/>
                </a:cubicBezTo>
                <a:cubicBezTo>
                  <a:pt x="5012305" y="92930"/>
                  <a:pt x="5096501" y="103546"/>
                  <a:pt x="4957509" y="89647"/>
                </a:cubicBezTo>
                <a:cubicBezTo>
                  <a:pt x="4803066" y="74203"/>
                  <a:pt x="4884524" y="74418"/>
                  <a:pt x="4634780" y="71718"/>
                </a:cubicBezTo>
                <a:lnTo>
                  <a:pt x="3218356" y="62753"/>
                </a:lnTo>
                <a:cubicBezTo>
                  <a:pt x="3143650" y="59765"/>
                  <a:pt x="3068827" y="58932"/>
                  <a:pt x="2994238" y="53788"/>
                </a:cubicBezTo>
                <a:cubicBezTo>
                  <a:pt x="2981947" y="52940"/>
                  <a:pt x="2970613" y="46292"/>
                  <a:pt x="2958380" y="44824"/>
                </a:cubicBezTo>
                <a:cubicBezTo>
                  <a:pt x="2895792" y="37313"/>
                  <a:pt x="2833071" y="30207"/>
                  <a:pt x="2770121" y="26894"/>
                </a:cubicBezTo>
                <a:lnTo>
                  <a:pt x="2599791" y="17930"/>
                </a:lnTo>
                <a:cubicBezTo>
                  <a:pt x="2566858" y="15735"/>
                  <a:pt x="2534108" y="11236"/>
                  <a:pt x="2501180" y="8965"/>
                </a:cubicBezTo>
                <a:cubicBezTo>
                  <a:pt x="2447436" y="5258"/>
                  <a:pt x="2393603" y="2988"/>
                  <a:pt x="2339815" y="0"/>
                </a:cubicBezTo>
                <a:lnTo>
                  <a:pt x="1891580" y="8965"/>
                </a:lnTo>
                <a:cubicBezTo>
                  <a:pt x="1864536" y="9882"/>
                  <a:pt x="1837863" y="15683"/>
                  <a:pt x="1810897" y="17930"/>
                </a:cubicBezTo>
                <a:cubicBezTo>
                  <a:pt x="1732307" y="24479"/>
                  <a:pt x="1566285" y="30994"/>
                  <a:pt x="1497132" y="44824"/>
                </a:cubicBezTo>
                <a:cubicBezTo>
                  <a:pt x="1482191" y="47812"/>
                  <a:pt x="1467339" y="51283"/>
                  <a:pt x="1452309" y="53788"/>
                </a:cubicBezTo>
                <a:cubicBezTo>
                  <a:pt x="1387455" y="64597"/>
                  <a:pt x="1378943" y="62959"/>
                  <a:pt x="1308874" y="71718"/>
                </a:cubicBezTo>
                <a:cubicBezTo>
                  <a:pt x="1287907" y="74339"/>
                  <a:pt x="1267039" y="77695"/>
                  <a:pt x="1246121" y="80683"/>
                </a:cubicBezTo>
                <a:lnTo>
                  <a:pt x="1048897" y="44824"/>
                </a:ln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Freeform 5"/>
          <p:cNvSpPr/>
          <p:nvPr/>
        </p:nvSpPr>
        <p:spPr>
          <a:xfrm>
            <a:off x="555812" y="4715435"/>
            <a:ext cx="8157882" cy="681318"/>
          </a:xfrm>
          <a:custGeom>
            <a:avLst/>
            <a:gdLst>
              <a:gd name="connsiteX0" fmla="*/ 6418729 w 8157882"/>
              <a:gd name="connsiteY0" fmla="*/ 80683 h 681318"/>
              <a:gd name="connsiteX1" fmla="*/ 5665694 w 8157882"/>
              <a:gd name="connsiteY1" fmla="*/ 98612 h 681318"/>
              <a:gd name="connsiteX2" fmla="*/ 5531223 w 8157882"/>
              <a:gd name="connsiteY2" fmla="*/ 107577 h 681318"/>
              <a:gd name="connsiteX3" fmla="*/ 5351929 w 8157882"/>
              <a:gd name="connsiteY3" fmla="*/ 125506 h 681318"/>
              <a:gd name="connsiteX4" fmla="*/ 5325035 w 8157882"/>
              <a:gd name="connsiteY4" fmla="*/ 134471 h 681318"/>
              <a:gd name="connsiteX5" fmla="*/ 5181600 w 8157882"/>
              <a:gd name="connsiteY5" fmla="*/ 152400 h 681318"/>
              <a:gd name="connsiteX6" fmla="*/ 3469341 w 8157882"/>
              <a:gd name="connsiteY6" fmla="*/ 161365 h 681318"/>
              <a:gd name="connsiteX7" fmla="*/ 1981200 w 8157882"/>
              <a:gd name="connsiteY7" fmla="*/ 170330 h 681318"/>
              <a:gd name="connsiteX8" fmla="*/ 1891553 w 8157882"/>
              <a:gd name="connsiteY8" fmla="*/ 179294 h 681318"/>
              <a:gd name="connsiteX9" fmla="*/ 1783976 w 8157882"/>
              <a:gd name="connsiteY9" fmla="*/ 188259 h 681318"/>
              <a:gd name="connsiteX10" fmla="*/ 1586753 w 8157882"/>
              <a:gd name="connsiteY10" fmla="*/ 206189 h 681318"/>
              <a:gd name="connsiteX11" fmla="*/ 277906 w 8157882"/>
              <a:gd name="connsiteY11" fmla="*/ 224118 h 681318"/>
              <a:gd name="connsiteX12" fmla="*/ 116541 w 8157882"/>
              <a:gd name="connsiteY12" fmla="*/ 242047 h 681318"/>
              <a:gd name="connsiteX13" fmla="*/ 89647 w 8157882"/>
              <a:gd name="connsiteY13" fmla="*/ 251012 h 681318"/>
              <a:gd name="connsiteX14" fmla="*/ 26894 w 8157882"/>
              <a:gd name="connsiteY14" fmla="*/ 304800 h 681318"/>
              <a:gd name="connsiteX15" fmla="*/ 8964 w 8157882"/>
              <a:gd name="connsiteY15" fmla="*/ 358589 h 681318"/>
              <a:gd name="connsiteX16" fmla="*/ 0 w 8157882"/>
              <a:gd name="connsiteY16" fmla="*/ 385483 h 681318"/>
              <a:gd name="connsiteX17" fmla="*/ 8964 w 8157882"/>
              <a:gd name="connsiteY17" fmla="*/ 537883 h 681318"/>
              <a:gd name="connsiteX18" fmla="*/ 17929 w 8157882"/>
              <a:gd name="connsiteY18" fmla="*/ 564777 h 681318"/>
              <a:gd name="connsiteX19" fmla="*/ 53788 w 8157882"/>
              <a:gd name="connsiteY19" fmla="*/ 600636 h 681318"/>
              <a:gd name="connsiteX20" fmla="*/ 107576 w 8157882"/>
              <a:gd name="connsiteY20" fmla="*/ 636494 h 681318"/>
              <a:gd name="connsiteX21" fmla="*/ 188259 w 8157882"/>
              <a:gd name="connsiteY21" fmla="*/ 663389 h 681318"/>
              <a:gd name="connsiteX22" fmla="*/ 215153 w 8157882"/>
              <a:gd name="connsiteY22" fmla="*/ 672353 h 681318"/>
              <a:gd name="connsiteX23" fmla="*/ 242047 w 8157882"/>
              <a:gd name="connsiteY23" fmla="*/ 681318 h 681318"/>
              <a:gd name="connsiteX24" fmla="*/ 555812 w 8157882"/>
              <a:gd name="connsiteY24" fmla="*/ 663389 h 681318"/>
              <a:gd name="connsiteX25" fmla="*/ 690282 w 8157882"/>
              <a:gd name="connsiteY25" fmla="*/ 636494 h 681318"/>
              <a:gd name="connsiteX26" fmla="*/ 788894 w 8157882"/>
              <a:gd name="connsiteY26" fmla="*/ 609600 h 681318"/>
              <a:gd name="connsiteX27" fmla="*/ 869576 w 8157882"/>
              <a:gd name="connsiteY27" fmla="*/ 600636 h 681318"/>
              <a:gd name="connsiteX28" fmla="*/ 914400 w 8157882"/>
              <a:gd name="connsiteY28" fmla="*/ 591671 h 681318"/>
              <a:gd name="connsiteX29" fmla="*/ 1004047 w 8157882"/>
              <a:gd name="connsiteY29" fmla="*/ 582706 h 681318"/>
              <a:gd name="connsiteX30" fmla="*/ 1882588 w 8157882"/>
              <a:gd name="connsiteY30" fmla="*/ 591671 h 681318"/>
              <a:gd name="connsiteX31" fmla="*/ 2250141 w 8157882"/>
              <a:gd name="connsiteY31" fmla="*/ 600636 h 681318"/>
              <a:gd name="connsiteX32" fmla="*/ 2877670 w 8157882"/>
              <a:gd name="connsiteY32" fmla="*/ 609600 h 681318"/>
              <a:gd name="connsiteX33" fmla="*/ 3164541 w 8157882"/>
              <a:gd name="connsiteY33" fmla="*/ 600636 h 681318"/>
              <a:gd name="connsiteX34" fmla="*/ 3209364 w 8157882"/>
              <a:gd name="connsiteY34" fmla="*/ 591671 h 681318"/>
              <a:gd name="connsiteX35" fmla="*/ 3290047 w 8157882"/>
              <a:gd name="connsiteY35" fmla="*/ 582706 h 681318"/>
              <a:gd name="connsiteX36" fmla="*/ 3666564 w 8157882"/>
              <a:gd name="connsiteY36" fmla="*/ 591671 h 681318"/>
              <a:gd name="connsiteX37" fmla="*/ 3702423 w 8157882"/>
              <a:gd name="connsiteY37" fmla="*/ 600636 h 681318"/>
              <a:gd name="connsiteX38" fmla="*/ 3801035 w 8157882"/>
              <a:gd name="connsiteY38" fmla="*/ 609600 h 681318"/>
              <a:gd name="connsiteX39" fmla="*/ 4114800 w 8157882"/>
              <a:gd name="connsiteY39" fmla="*/ 600636 h 681318"/>
              <a:gd name="connsiteX40" fmla="*/ 4724400 w 8157882"/>
              <a:gd name="connsiteY40" fmla="*/ 618565 h 681318"/>
              <a:gd name="connsiteX41" fmla="*/ 5100917 w 8157882"/>
              <a:gd name="connsiteY41" fmla="*/ 609600 h 681318"/>
              <a:gd name="connsiteX42" fmla="*/ 5701553 w 8157882"/>
              <a:gd name="connsiteY42" fmla="*/ 600636 h 681318"/>
              <a:gd name="connsiteX43" fmla="*/ 5791200 w 8157882"/>
              <a:gd name="connsiteY43" fmla="*/ 591671 h 681318"/>
              <a:gd name="connsiteX44" fmla="*/ 5970494 w 8157882"/>
              <a:gd name="connsiteY44" fmla="*/ 582706 h 681318"/>
              <a:gd name="connsiteX45" fmla="*/ 6920753 w 8157882"/>
              <a:gd name="connsiteY45" fmla="*/ 591671 h 681318"/>
              <a:gd name="connsiteX46" fmla="*/ 6983506 w 8157882"/>
              <a:gd name="connsiteY46" fmla="*/ 600636 h 681318"/>
              <a:gd name="connsiteX47" fmla="*/ 7333129 w 8157882"/>
              <a:gd name="connsiteY47" fmla="*/ 627530 h 681318"/>
              <a:gd name="connsiteX48" fmla="*/ 7377953 w 8157882"/>
              <a:gd name="connsiteY48" fmla="*/ 636494 h 681318"/>
              <a:gd name="connsiteX49" fmla="*/ 7494494 w 8157882"/>
              <a:gd name="connsiteY49" fmla="*/ 654424 h 681318"/>
              <a:gd name="connsiteX50" fmla="*/ 7673788 w 8157882"/>
              <a:gd name="connsiteY50" fmla="*/ 663389 h 681318"/>
              <a:gd name="connsiteX51" fmla="*/ 7906870 w 8157882"/>
              <a:gd name="connsiteY51" fmla="*/ 654424 h 681318"/>
              <a:gd name="connsiteX52" fmla="*/ 7987553 w 8157882"/>
              <a:gd name="connsiteY52" fmla="*/ 636494 h 681318"/>
              <a:gd name="connsiteX53" fmla="*/ 8041341 w 8157882"/>
              <a:gd name="connsiteY53" fmla="*/ 618565 h 681318"/>
              <a:gd name="connsiteX54" fmla="*/ 8050306 w 8157882"/>
              <a:gd name="connsiteY54" fmla="*/ 591671 h 681318"/>
              <a:gd name="connsiteX55" fmla="*/ 8068235 w 8157882"/>
              <a:gd name="connsiteY55" fmla="*/ 573741 h 681318"/>
              <a:gd name="connsiteX56" fmla="*/ 8086164 w 8157882"/>
              <a:gd name="connsiteY56" fmla="*/ 546847 h 681318"/>
              <a:gd name="connsiteX57" fmla="*/ 8104094 w 8157882"/>
              <a:gd name="connsiteY57" fmla="*/ 528918 h 681318"/>
              <a:gd name="connsiteX58" fmla="*/ 8130988 w 8157882"/>
              <a:gd name="connsiteY58" fmla="*/ 475130 h 681318"/>
              <a:gd name="connsiteX59" fmla="*/ 8148917 w 8157882"/>
              <a:gd name="connsiteY59" fmla="*/ 457200 h 681318"/>
              <a:gd name="connsiteX60" fmla="*/ 8157882 w 8157882"/>
              <a:gd name="connsiteY60" fmla="*/ 421341 h 681318"/>
              <a:gd name="connsiteX61" fmla="*/ 8130988 w 8157882"/>
              <a:gd name="connsiteY61" fmla="*/ 259977 h 681318"/>
              <a:gd name="connsiteX62" fmla="*/ 8104094 w 8157882"/>
              <a:gd name="connsiteY62" fmla="*/ 215153 h 681318"/>
              <a:gd name="connsiteX63" fmla="*/ 8068235 w 8157882"/>
              <a:gd name="connsiteY63" fmla="*/ 179294 h 681318"/>
              <a:gd name="connsiteX64" fmla="*/ 8050306 w 8157882"/>
              <a:gd name="connsiteY64" fmla="*/ 152400 h 681318"/>
              <a:gd name="connsiteX65" fmla="*/ 7987553 w 8157882"/>
              <a:gd name="connsiteY65" fmla="*/ 107577 h 681318"/>
              <a:gd name="connsiteX66" fmla="*/ 7942729 w 8157882"/>
              <a:gd name="connsiteY66" fmla="*/ 71718 h 681318"/>
              <a:gd name="connsiteX67" fmla="*/ 7888941 w 8157882"/>
              <a:gd name="connsiteY67" fmla="*/ 53789 h 681318"/>
              <a:gd name="connsiteX68" fmla="*/ 7817223 w 8157882"/>
              <a:gd name="connsiteY68" fmla="*/ 26894 h 681318"/>
              <a:gd name="connsiteX69" fmla="*/ 7772400 w 8157882"/>
              <a:gd name="connsiteY69" fmla="*/ 17930 h 681318"/>
              <a:gd name="connsiteX70" fmla="*/ 7664823 w 8157882"/>
              <a:gd name="connsiteY70" fmla="*/ 0 h 681318"/>
              <a:gd name="connsiteX71" fmla="*/ 6956612 w 8157882"/>
              <a:gd name="connsiteY71" fmla="*/ 17930 h 681318"/>
              <a:gd name="connsiteX72" fmla="*/ 6849035 w 8157882"/>
              <a:gd name="connsiteY72" fmla="*/ 26894 h 681318"/>
              <a:gd name="connsiteX73" fmla="*/ 6732494 w 8157882"/>
              <a:gd name="connsiteY73" fmla="*/ 44824 h 681318"/>
              <a:gd name="connsiteX74" fmla="*/ 6678706 w 8157882"/>
              <a:gd name="connsiteY74" fmla="*/ 53789 h 681318"/>
              <a:gd name="connsiteX75" fmla="*/ 6553200 w 8157882"/>
              <a:gd name="connsiteY75" fmla="*/ 71718 h 681318"/>
              <a:gd name="connsiteX76" fmla="*/ 6454588 w 8157882"/>
              <a:gd name="connsiteY76" fmla="*/ 98612 h 681318"/>
              <a:gd name="connsiteX77" fmla="*/ 6418729 w 8157882"/>
              <a:gd name="connsiteY77" fmla="*/ 80683 h 681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8157882" h="681318">
                <a:moveTo>
                  <a:pt x="6418729" y="80683"/>
                </a:moveTo>
                <a:cubicBezTo>
                  <a:pt x="6287247" y="80683"/>
                  <a:pt x="6428518" y="82028"/>
                  <a:pt x="5665694" y="98612"/>
                </a:cubicBezTo>
                <a:cubicBezTo>
                  <a:pt x="5620781" y="99588"/>
                  <a:pt x="5575982" y="103741"/>
                  <a:pt x="5531223" y="107577"/>
                </a:cubicBezTo>
                <a:cubicBezTo>
                  <a:pt x="5471380" y="112706"/>
                  <a:pt x="5351929" y="125506"/>
                  <a:pt x="5351929" y="125506"/>
                </a:cubicBezTo>
                <a:cubicBezTo>
                  <a:pt x="5342964" y="128494"/>
                  <a:pt x="5334202" y="132179"/>
                  <a:pt x="5325035" y="134471"/>
                </a:cubicBezTo>
                <a:cubicBezTo>
                  <a:pt x="5281641" y="145320"/>
                  <a:pt x="5222181" y="151998"/>
                  <a:pt x="5181600" y="152400"/>
                </a:cubicBezTo>
                <a:lnTo>
                  <a:pt x="3469341" y="161365"/>
                </a:lnTo>
                <a:lnTo>
                  <a:pt x="1981200" y="170330"/>
                </a:lnTo>
                <a:lnTo>
                  <a:pt x="1891553" y="179294"/>
                </a:lnTo>
                <a:cubicBezTo>
                  <a:pt x="1855717" y="182552"/>
                  <a:pt x="1819739" y="184285"/>
                  <a:pt x="1783976" y="188259"/>
                </a:cubicBezTo>
                <a:cubicBezTo>
                  <a:pt x="1634525" y="204865"/>
                  <a:pt x="1875914" y="196709"/>
                  <a:pt x="1586753" y="206189"/>
                </a:cubicBezTo>
                <a:cubicBezTo>
                  <a:pt x="1207156" y="218635"/>
                  <a:pt x="587267" y="221055"/>
                  <a:pt x="277906" y="224118"/>
                </a:cubicBezTo>
                <a:cubicBezTo>
                  <a:pt x="236346" y="227896"/>
                  <a:pt x="161973" y="232961"/>
                  <a:pt x="116541" y="242047"/>
                </a:cubicBezTo>
                <a:cubicBezTo>
                  <a:pt x="107275" y="243900"/>
                  <a:pt x="98612" y="248024"/>
                  <a:pt x="89647" y="251012"/>
                </a:cubicBezTo>
                <a:cubicBezTo>
                  <a:pt x="46170" y="294489"/>
                  <a:pt x="67853" y="277494"/>
                  <a:pt x="26894" y="304800"/>
                </a:cubicBezTo>
                <a:lnTo>
                  <a:pt x="8964" y="358589"/>
                </a:lnTo>
                <a:lnTo>
                  <a:pt x="0" y="385483"/>
                </a:lnTo>
                <a:cubicBezTo>
                  <a:pt x="2988" y="436283"/>
                  <a:pt x="3901" y="487248"/>
                  <a:pt x="8964" y="537883"/>
                </a:cubicBezTo>
                <a:cubicBezTo>
                  <a:pt x="9904" y="547286"/>
                  <a:pt x="12436" y="557088"/>
                  <a:pt x="17929" y="564777"/>
                </a:cubicBezTo>
                <a:cubicBezTo>
                  <a:pt x="27754" y="578532"/>
                  <a:pt x="39723" y="591259"/>
                  <a:pt x="53788" y="600636"/>
                </a:cubicBezTo>
                <a:cubicBezTo>
                  <a:pt x="71717" y="612589"/>
                  <a:pt x="87134" y="629680"/>
                  <a:pt x="107576" y="636494"/>
                </a:cubicBezTo>
                <a:lnTo>
                  <a:pt x="188259" y="663389"/>
                </a:lnTo>
                <a:lnTo>
                  <a:pt x="215153" y="672353"/>
                </a:lnTo>
                <a:lnTo>
                  <a:pt x="242047" y="681318"/>
                </a:lnTo>
                <a:cubicBezTo>
                  <a:pt x="460454" y="673517"/>
                  <a:pt x="423734" y="683708"/>
                  <a:pt x="555812" y="663389"/>
                </a:cubicBezTo>
                <a:cubicBezTo>
                  <a:pt x="600838" y="656462"/>
                  <a:pt x="646395" y="649033"/>
                  <a:pt x="690282" y="636494"/>
                </a:cubicBezTo>
                <a:cubicBezTo>
                  <a:pt x="729583" y="625265"/>
                  <a:pt x="736617" y="615408"/>
                  <a:pt x="788894" y="609600"/>
                </a:cubicBezTo>
                <a:cubicBezTo>
                  <a:pt x="815788" y="606612"/>
                  <a:pt x="842788" y="604463"/>
                  <a:pt x="869576" y="600636"/>
                </a:cubicBezTo>
                <a:cubicBezTo>
                  <a:pt x="884660" y="598481"/>
                  <a:pt x="899296" y="593685"/>
                  <a:pt x="914400" y="591671"/>
                </a:cubicBezTo>
                <a:cubicBezTo>
                  <a:pt x="944168" y="587702"/>
                  <a:pt x="974165" y="585694"/>
                  <a:pt x="1004047" y="582706"/>
                </a:cubicBezTo>
                <a:lnTo>
                  <a:pt x="1882588" y="591671"/>
                </a:lnTo>
                <a:cubicBezTo>
                  <a:pt x="2005129" y="593434"/>
                  <a:pt x="2127607" y="598428"/>
                  <a:pt x="2250141" y="600636"/>
                </a:cubicBezTo>
                <a:lnTo>
                  <a:pt x="2877670" y="609600"/>
                </a:lnTo>
                <a:cubicBezTo>
                  <a:pt x="2973294" y="606612"/>
                  <a:pt x="3069010" y="605800"/>
                  <a:pt x="3164541" y="600636"/>
                </a:cubicBezTo>
                <a:cubicBezTo>
                  <a:pt x="3179756" y="599814"/>
                  <a:pt x="3194280" y="593826"/>
                  <a:pt x="3209364" y="591671"/>
                </a:cubicBezTo>
                <a:cubicBezTo>
                  <a:pt x="3236152" y="587844"/>
                  <a:pt x="3263153" y="585694"/>
                  <a:pt x="3290047" y="582706"/>
                </a:cubicBezTo>
                <a:lnTo>
                  <a:pt x="3666564" y="591671"/>
                </a:lnTo>
                <a:cubicBezTo>
                  <a:pt x="3678873" y="592206"/>
                  <a:pt x="3690210" y="599008"/>
                  <a:pt x="3702423" y="600636"/>
                </a:cubicBezTo>
                <a:cubicBezTo>
                  <a:pt x="3735140" y="604998"/>
                  <a:pt x="3768164" y="606612"/>
                  <a:pt x="3801035" y="609600"/>
                </a:cubicBezTo>
                <a:cubicBezTo>
                  <a:pt x="3905623" y="606612"/>
                  <a:pt x="4010169" y="600636"/>
                  <a:pt x="4114800" y="600636"/>
                </a:cubicBezTo>
                <a:cubicBezTo>
                  <a:pt x="4537527" y="600636"/>
                  <a:pt x="4474817" y="597766"/>
                  <a:pt x="4724400" y="618565"/>
                </a:cubicBezTo>
                <a:lnTo>
                  <a:pt x="5100917" y="609600"/>
                </a:lnTo>
                <a:lnTo>
                  <a:pt x="5701553" y="600636"/>
                </a:lnTo>
                <a:cubicBezTo>
                  <a:pt x="5731574" y="599856"/>
                  <a:pt x="5761235" y="593669"/>
                  <a:pt x="5791200" y="591671"/>
                </a:cubicBezTo>
                <a:cubicBezTo>
                  <a:pt x="5850907" y="587690"/>
                  <a:pt x="5910729" y="585694"/>
                  <a:pt x="5970494" y="582706"/>
                </a:cubicBezTo>
                <a:lnTo>
                  <a:pt x="6920753" y="591671"/>
                </a:lnTo>
                <a:cubicBezTo>
                  <a:pt x="6941880" y="592045"/>
                  <a:pt x="6962449" y="598881"/>
                  <a:pt x="6983506" y="600636"/>
                </a:cubicBezTo>
                <a:cubicBezTo>
                  <a:pt x="7017281" y="603451"/>
                  <a:pt x="7245611" y="615861"/>
                  <a:pt x="7333129" y="627530"/>
                </a:cubicBezTo>
                <a:cubicBezTo>
                  <a:pt x="7348233" y="629544"/>
                  <a:pt x="7362962" y="633768"/>
                  <a:pt x="7377953" y="636494"/>
                </a:cubicBezTo>
                <a:cubicBezTo>
                  <a:pt x="7397748" y="640093"/>
                  <a:pt x="7477493" y="653165"/>
                  <a:pt x="7494494" y="654424"/>
                </a:cubicBezTo>
                <a:cubicBezTo>
                  <a:pt x="7554170" y="658845"/>
                  <a:pt x="7614023" y="660401"/>
                  <a:pt x="7673788" y="663389"/>
                </a:cubicBezTo>
                <a:cubicBezTo>
                  <a:pt x="7751482" y="660401"/>
                  <a:pt x="7829280" y="659430"/>
                  <a:pt x="7906870" y="654424"/>
                </a:cubicBezTo>
                <a:cubicBezTo>
                  <a:pt x="7917739" y="653723"/>
                  <a:pt x="7974137" y="640519"/>
                  <a:pt x="7987553" y="636494"/>
                </a:cubicBezTo>
                <a:cubicBezTo>
                  <a:pt x="8005655" y="631063"/>
                  <a:pt x="8041341" y="618565"/>
                  <a:pt x="8041341" y="618565"/>
                </a:cubicBezTo>
                <a:cubicBezTo>
                  <a:pt x="8044329" y="609600"/>
                  <a:pt x="8045444" y="599774"/>
                  <a:pt x="8050306" y="591671"/>
                </a:cubicBezTo>
                <a:cubicBezTo>
                  <a:pt x="8054654" y="584423"/>
                  <a:pt x="8062955" y="580341"/>
                  <a:pt x="8068235" y="573741"/>
                </a:cubicBezTo>
                <a:cubicBezTo>
                  <a:pt x="8074965" y="565328"/>
                  <a:pt x="8079433" y="555260"/>
                  <a:pt x="8086164" y="546847"/>
                </a:cubicBezTo>
                <a:cubicBezTo>
                  <a:pt x="8091444" y="540247"/>
                  <a:pt x="8098814" y="535518"/>
                  <a:pt x="8104094" y="528918"/>
                </a:cubicBezTo>
                <a:cubicBezTo>
                  <a:pt x="8158492" y="460922"/>
                  <a:pt x="8091228" y="541398"/>
                  <a:pt x="8130988" y="475130"/>
                </a:cubicBezTo>
                <a:cubicBezTo>
                  <a:pt x="8135336" y="467882"/>
                  <a:pt x="8142941" y="463177"/>
                  <a:pt x="8148917" y="457200"/>
                </a:cubicBezTo>
                <a:cubicBezTo>
                  <a:pt x="8151905" y="445247"/>
                  <a:pt x="8157882" y="433662"/>
                  <a:pt x="8157882" y="421341"/>
                </a:cubicBezTo>
                <a:cubicBezTo>
                  <a:pt x="8157882" y="326538"/>
                  <a:pt x="8154763" y="331301"/>
                  <a:pt x="8130988" y="259977"/>
                </a:cubicBezTo>
                <a:cubicBezTo>
                  <a:pt x="8119351" y="225065"/>
                  <a:pt x="8128704" y="239764"/>
                  <a:pt x="8104094" y="215153"/>
                </a:cubicBezTo>
                <a:cubicBezTo>
                  <a:pt x="8084534" y="156475"/>
                  <a:pt x="8111700" y="214067"/>
                  <a:pt x="8068235" y="179294"/>
                </a:cubicBezTo>
                <a:cubicBezTo>
                  <a:pt x="8059822" y="172563"/>
                  <a:pt x="8057318" y="160580"/>
                  <a:pt x="8050306" y="152400"/>
                </a:cubicBezTo>
                <a:cubicBezTo>
                  <a:pt x="8016273" y="112695"/>
                  <a:pt x="8025728" y="120301"/>
                  <a:pt x="7987553" y="107577"/>
                </a:cubicBezTo>
                <a:cubicBezTo>
                  <a:pt x="7972650" y="92674"/>
                  <a:pt x="7963086" y="80765"/>
                  <a:pt x="7942729" y="71718"/>
                </a:cubicBezTo>
                <a:cubicBezTo>
                  <a:pt x="7925459" y="64042"/>
                  <a:pt x="7888941" y="53789"/>
                  <a:pt x="7888941" y="53789"/>
                </a:cubicBezTo>
                <a:cubicBezTo>
                  <a:pt x="7857625" y="22471"/>
                  <a:pt x="7880499" y="38398"/>
                  <a:pt x="7817223" y="26894"/>
                </a:cubicBezTo>
                <a:cubicBezTo>
                  <a:pt x="7802232" y="24168"/>
                  <a:pt x="7787430" y="20435"/>
                  <a:pt x="7772400" y="17930"/>
                </a:cubicBezTo>
                <a:cubicBezTo>
                  <a:pt x="7638995" y="-4304"/>
                  <a:pt x="7770437" y="21123"/>
                  <a:pt x="7664823" y="0"/>
                </a:cubicBezTo>
                <a:cubicBezTo>
                  <a:pt x="7380639" y="4900"/>
                  <a:pt x="7209803" y="2585"/>
                  <a:pt x="6956612" y="17930"/>
                </a:cubicBezTo>
                <a:cubicBezTo>
                  <a:pt x="6920695" y="20107"/>
                  <a:pt x="6884894" y="23906"/>
                  <a:pt x="6849035" y="26894"/>
                </a:cubicBezTo>
                <a:cubicBezTo>
                  <a:pt x="6714867" y="49256"/>
                  <a:pt x="6882452" y="21753"/>
                  <a:pt x="6732494" y="44824"/>
                </a:cubicBezTo>
                <a:cubicBezTo>
                  <a:pt x="6714529" y="47588"/>
                  <a:pt x="6696682" y="51093"/>
                  <a:pt x="6678706" y="53789"/>
                </a:cubicBezTo>
                <a:lnTo>
                  <a:pt x="6553200" y="71718"/>
                </a:lnTo>
                <a:cubicBezTo>
                  <a:pt x="6516391" y="83987"/>
                  <a:pt x="6492600" y="94388"/>
                  <a:pt x="6454588" y="98612"/>
                </a:cubicBezTo>
                <a:cubicBezTo>
                  <a:pt x="6442708" y="99932"/>
                  <a:pt x="6550211" y="80683"/>
                  <a:pt x="6418729" y="80683"/>
                </a:cubicBezTo>
                <a:close/>
              </a:path>
            </a:pathLst>
          </a:cu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Curved Left Arrow 6"/>
          <p:cNvSpPr/>
          <p:nvPr/>
        </p:nvSpPr>
        <p:spPr>
          <a:xfrm rot="21393486">
            <a:off x="8271611" y="679635"/>
            <a:ext cx="731520" cy="4538184"/>
          </a:xfrm>
          <a:prstGeom prst="curved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39436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93BA8B0-E687-1958-1057-6FBB6C951020}"/>
              </a:ext>
            </a:extLst>
          </p:cNvPr>
          <p:cNvSpPr txBox="1"/>
          <p:nvPr/>
        </p:nvSpPr>
        <p:spPr>
          <a:xfrm>
            <a:off x="771525" y="942975"/>
            <a:ext cx="7820025" cy="550920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black"/>
                </a:solidFill>
                <a:effectLst/>
                <a:uLnTx/>
                <a:uFillTx/>
                <a:latin typeface="Calibri" panose="020F0502020204030204"/>
                <a:ea typeface="+mn-ea"/>
                <a:cs typeface="+mn-cs"/>
              </a:rPr>
              <a:t>Paul’s reference to salvation       in the </a:t>
            </a:r>
            <a:r>
              <a:rPr kumimoji="0" lang="en-US" sz="4400" b="0" i="0" u="sng" strike="noStrike" kern="1200" cap="none" spc="0" normalizeH="0" baseline="0" noProof="0" dirty="0">
                <a:ln>
                  <a:noFill/>
                </a:ln>
                <a:solidFill>
                  <a:prstClr val="black"/>
                </a:solidFill>
                <a:effectLst/>
                <a:uLnTx/>
                <a:uFillTx/>
                <a:latin typeface="Calibri" panose="020F0502020204030204"/>
                <a:ea typeface="+mn-ea"/>
                <a:cs typeface="+mn-cs"/>
              </a:rPr>
              <a:t>past perfect tense             </a:t>
            </a:r>
            <a:r>
              <a:rPr kumimoji="0" lang="en-US" sz="4400" b="0" i="0" u="none" strike="noStrike" kern="1200" cap="none" spc="0" normalizeH="0" baseline="0" noProof="0" dirty="0">
                <a:ln>
                  <a:noFill/>
                </a:ln>
                <a:solidFill>
                  <a:prstClr val="black"/>
                </a:solidFill>
                <a:effectLst/>
                <a:uLnTx/>
                <a:uFillTx/>
                <a:latin typeface="Calibri" panose="020F0502020204030204"/>
                <a:ea typeface="+mn-ea"/>
                <a:cs typeface="+mn-cs"/>
              </a:rPr>
              <a:t>as something done and accomplished already                </a:t>
            </a:r>
            <a:r>
              <a:rPr kumimoji="0" lang="en-US" sz="4400" b="1" i="0" u="none" strike="noStrike" kern="1200" cap="none" spc="0" normalizeH="0" baseline="0" noProof="0" dirty="0">
                <a:ln>
                  <a:noFill/>
                </a:ln>
                <a:solidFill>
                  <a:srgbClr val="FF0000"/>
                </a:solidFill>
                <a:effectLst/>
                <a:uLnTx/>
                <a:uFillTx/>
                <a:latin typeface="Calibri" panose="020F0502020204030204"/>
                <a:ea typeface="+mn-ea"/>
                <a:cs typeface="+mn-cs"/>
              </a:rPr>
              <a:t>has no reference to final destiny but to the primary obedience that makes a true child of God.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0070C0"/>
                </a:solidFill>
                <a:effectLst/>
                <a:uLnTx/>
                <a:uFillTx/>
                <a:latin typeface="Calibri" panose="020F0502020204030204"/>
                <a:ea typeface="+mn-ea"/>
                <a:cs typeface="+mn-cs"/>
              </a:rPr>
              <a:t>Eph.2:8</a:t>
            </a:r>
          </a:p>
        </p:txBody>
      </p:sp>
      <p:sp>
        <p:nvSpPr>
          <p:cNvPr id="5" name="TextBox 4">
            <a:extLst>
              <a:ext uri="{FF2B5EF4-FFF2-40B4-BE49-F238E27FC236}">
                <a16:creationId xmlns:a16="http://schemas.microsoft.com/office/drawing/2014/main" id="{68FBFEB3-20D9-C8F7-EBFC-C812163109D0}"/>
              </a:ext>
            </a:extLst>
          </p:cNvPr>
          <p:cNvSpPr txBox="1"/>
          <p:nvPr/>
        </p:nvSpPr>
        <p:spPr>
          <a:xfrm>
            <a:off x="2286000" y="3244334"/>
            <a:ext cx="4572000" cy="369332"/>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3667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F4EBBF-F938-45C4-754C-A0CDAAB3034D}"/>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1A4EA806-C86C-ACCD-F6CB-8D053CD679A2}"/>
              </a:ext>
            </a:extLst>
          </p:cNvPr>
          <p:cNvSpPr txBox="1"/>
          <p:nvPr/>
        </p:nvSpPr>
        <p:spPr>
          <a:xfrm>
            <a:off x="-8391" y="2496"/>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Just Shall Live By Faith</a:t>
            </a:r>
          </a:p>
        </p:txBody>
      </p:sp>
      <p:sp>
        <p:nvSpPr>
          <p:cNvPr id="5" name="Footer Placeholder 4">
            <a:extLst>
              <a:ext uri="{FF2B5EF4-FFF2-40B4-BE49-F238E27FC236}">
                <a16:creationId xmlns:a16="http://schemas.microsoft.com/office/drawing/2014/main" id="{E8D95E0E-4C35-76A5-249D-CAEB3E0B28C4}"/>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6E565F7E-7F4C-BF91-A416-D630851C918A}"/>
              </a:ext>
            </a:extLst>
          </p:cNvPr>
          <p:cNvSpPr txBox="1"/>
          <p:nvPr/>
        </p:nvSpPr>
        <p:spPr>
          <a:xfrm>
            <a:off x="667910" y="1137037"/>
            <a:ext cx="8078525" cy="5078313"/>
          </a:xfrm>
          <a:prstGeom prst="rect">
            <a:avLst/>
          </a:prstGeom>
          <a:noFill/>
        </p:spPr>
        <p:txBody>
          <a:bodyPr wrap="square">
            <a:spAutoFit/>
          </a:bodyPr>
          <a:lstStyle/>
          <a:p>
            <a:r>
              <a:rPr lang="en-US" sz="2800" dirty="0"/>
              <a:t>“Faith” in the biblical sense means </a:t>
            </a:r>
            <a:r>
              <a:rPr lang="en-US" sz="2800" u="sng" dirty="0"/>
              <a:t>faithfulness</a:t>
            </a:r>
            <a:r>
              <a:rPr lang="en-US" sz="2800" dirty="0"/>
              <a:t>, </a:t>
            </a:r>
            <a:r>
              <a:rPr lang="en-US" sz="2800" u="sng" dirty="0"/>
              <a:t>integrity</a:t>
            </a:r>
            <a:r>
              <a:rPr lang="en-US" sz="2800" dirty="0"/>
              <a:t>, </a:t>
            </a:r>
            <a:r>
              <a:rPr lang="en-US" sz="2800" u="sng" dirty="0"/>
              <a:t>perseverance</a:t>
            </a:r>
            <a:r>
              <a:rPr lang="en-US" sz="2800" dirty="0"/>
              <a:t>, and </a:t>
            </a:r>
            <a:r>
              <a:rPr lang="en-US" sz="2800" u="sng" dirty="0"/>
              <a:t>fidelity</a:t>
            </a:r>
            <a:r>
              <a:rPr lang="en-US" sz="2800" dirty="0"/>
              <a:t>. “Here ‘faithfulness’ as well as ‘faith’ is in view.”</a:t>
            </a:r>
          </a:p>
          <a:p>
            <a:r>
              <a:rPr lang="en-US" sz="2800" dirty="0"/>
              <a:t> </a:t>
            </a:r>
          </a:p>
          <a:p>
            <a:r>
              <a:rPr lang="en-US" sz="2800" dirty="0"/>
              <a:t>It is generally agreed that Paul in </a:t>
            </a:r>
            <a:r>
              <a:rPr lang="en-US" sz="2800" b="1" dirty="0">
                <a:solidFill>
                  <a:srgbClr val="0070C0"/>
                </a:solidFill>
              </a:rPr>
              <a:t>Rom. 1:17; Gal. 3:11</a:t>
            </a:r>
            <a:r>
              <a:rPr lang="en-US" sz="2800" dirty="0"/>
              <a:t>; and </a:t>
            </a:r>
            <a:r>
              <a:rPr lang="en-US" sz="2800" b="1" dirty="0">
                <a:solidFill>
                  <a:srgbClr val="0070C0"/>
                </a:solidFill>
              </a:rPr>
              <a:t>Heb. 10:38 </a:t>
            </a:r>
            <a:r>
              <a:rPr lang="en-US" sz="2800" dirty="0"/>
              <a:t>referred to the </a:t>
            </a:r>
            <a:r>
              <a:rPr lang="en-US" sz="2800" b="1" dirty="0">
                <a:solidFill>
                  <a:srgbClr val="0070C0"/>
                </a:solidFill>
              </a:rPr>
              <a:t>LXX</a:t>
            </a:r>
            <a:r>
              <a:rPr lang="en-US" sz="2800" dirty="0"/>
              <a:t>; and, if so, the passage referred to is there rendered, “</a:t>
            </a:r>
            <a:r>
              <a:rPr lang="en-US" sz="3600" dirty="0">
                <a:solidFill>
                  <a:srgbClr val="C00000"/>
                </a:solidFill>
              </a:rPr>
              <a:t>The just shall live by </a:t>
            </a:r>
            <a:r>
              <a:rPr lang="en-US" sz="3600" u="sng" dirty="0">
                <a:solidFill>
                  <a:srgbClr val="C00000"/>
                </a:solidFill>
                <a:latin typeface="Arial Black" panose="020B0A04020102020204" pitchFamily="34" charset="0"/>
              </a:rPr>
              <a:t>my</a:t>
            </a:r>
            <a:r>
              <a:rPr lang="en-US" sz="3600" dirty="0">
                <a:solidFill>
                  <a:srgbClr val="C00000"/>
                </a:solidFill>
              </a:rPr>
              <a:t> faith</a:t>
            </a:r>
            <a:r>
              <a:rPr lang="en-US" sz="2800" dirty="0"/>
              <a:t>,” a clear reference not to the inward act of believing on the part of God’s servant, </a:t>
            </a:r>
            <a:r>
              <a:rPr lang="en-US" sz="2800" u="sng" dirty="0">
                <a:solidFill>
                  <a:srgbClr val="C00000"/>
                </a:solidFill>
              </a:rPr>
              <a:t>but to the “faith” or “religion” God had established.</a:t>
            </a:r>
          </a:p>
        </p:txBody>
      </p:sp>
    </p:spTree>
    <p:extLst>
      <p:ext uri="{BB962C8B-B14F-4D97-AF65-F5344CB8AC3E}">
        <p14:creationId xmlns:p14="http://schemas.microsoft.com/office/powerpoint/2010/main" val="2664204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790</TotalTime>
  <Words>2887</Words>
  <Application>Microsoft Office PowerPoint</Application>
  <PresentationFormat>On-screen Show (4:3)</PresentationFormat>
  <Paragraphs>195</Paragraphs>
  <Slides>29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29</vt:i4>
      </vt:variant>
    </vt:vector>
  </HeadingPairs>
  <TitlesOfParts>
    <vt:vector size="35" baseType="lpstr">
      <vt:lpstr>Arial</vt:lpstr>
      <vt:lpstr>Arial Black</vt:lpstr>
      <vt:lpstr>Calibri</vt:lpstr>
      <vt:lpstr>Calibri Light</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 Lebanon church of Christ</dc:creator>
  <cp:lastModifiedBy>New Lebanon church of Christ</cp:lastModifiedBy>
  <cp:revision>10</cp:revision>
  <dcterms:created xsi:type="dcterms:W3CDTF">2025-01-12T11:41:58Z</dcterms:created>
  <dcterms:modified xsi:type="dcterms:W3CDTF">2025-01-19T00:16:32Z</dcterms:modified>
</cp:coreProperties>
</file>