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1362" r:id="rId2"/>
    <p:sldId id="1354" r:id="rId3"/>
    <p:sldId id="1315" r:id="rId4"/>
    <p:sldId id="1363" r:id="rId5"/>
    <p:sldId id="1338" r:id="rId6"/>
    <p:sldId id="1339" r:id="rId7"/>
    <p:sldId id="1340" r:id="rId8"/>
    <p:sldId id="1341" r:id="rId9"/>
    <p:sldId id="1342" r:id="rId10"/>
    <p:sldId id="1353" r:id="rId11"/>
    <p:sldId id="1355" r:id="rId12"/>
    <p:sldId id="1343" r:id="rId13"/>
    <p:sldId id="1344" r:id="rId14"/>
    <p:sldId id="1345" r:id="rId15"/>
    <p:sldId id="1356" r:id="rId16"/>
    <p:sldId id="1357" r:id="rId17"/>
    <p:sldId id="1346" r:id="rId18"/>
    <p:sldId id="1348" r:id="rId19"/>
    <p:sldId id="1349" r:id="rId20"/>
    <p:sldId id="1361" r:id="rId21"/>
    <p:sldId id="1364" r:id="rId22"/>
    <p:sldId id="1319" r:id="rId23"/>
    <p:sldId id="1350" r:id="rId24"/>
    <p:sldId id="1358" r:id="rId25"/>
    <p:sldId id="1351" r:id="rId26"/>
    <p:sldId id="136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9hQ5dZSBtZsb3IbUEiIZA==" hashData="QIhAuXXPp+ld3GicVTsR5ZeT/tUaKBBfx+hCJ9W5xi5XC6x80gHCF9L7KHi6EvBzOp7d53dmEbCk/UsA7Behb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20" d="100"/>
          <a:sy n="120" d="100"/>
        </p:scale>
        <p:origin x="1266"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C7C63-CC32-4E9A-A8CC-D0383A7B49EB}" type="datetimeFigureOut">
              <a:rPr lang="en-US" smtClean="0"/>
              <a:t>1/5/2025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9CF16B-132C-4AE6-9E3E-441AD87E1F78}" type="slidenum">
              <a:rPr lang="en-US" smtClean="0"/>
              <a:t>‹#›</a:t>
            </a:fld>
            <a:endParaRPr lang="en-US"/>
          </a:p>
        </p:txBody>
      </p:sp>
    </p:spTree>
    <p:extLst>
      <p:ext uri="{BB962C8B-B14F-4D97-AF65-F5344CB8AC3E}">
        <p14:creationId xmlns:p14="http://schemas.microsoft.com/office/powerpoint/2010/main" val="2838181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508399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989095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278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19722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13982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260404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96497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41940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93495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10049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620851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1/5/2025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3670905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8CE4C-E586-A463-16C7-14CEEF13D73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FAE8379-F983-ECEF-2298-0DAC3C505191}"/>
              </a:ext>
            </a:extLst>
          </p:cNvPr>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a:extLst>
              <a:ext uri="{FF2B5EF4-FFF2-40B4-BE49-F238E27FC236}">
                <a16:creationId xmlns:a16="http://schemas.microsoft.com/office/drawing/2014/main" id="{775258FF-5FCA-0E9C-815C-D7E8B77E628E}"/>
              </a:ext>
            </a:extLst>
          </p:cNvPr>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7DB87B9-8EE5-B45A-32D2-24B805FF308A}"/>
              </a:ext>
            </a:extLst>
          </p:cNvPr>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a:extLst>
              <a:ext uri="{FF2B5EF4-FFF2-40B4-BE49-F238E27FC236}">
                <a16:creationId xmlns:a16="http://schemas.microsoft.com/office/drawing/2014/main" id="{EA618240-9F57-3906-3A92-CA886325F42D}"/>
              </a:ext>
            </a:extLst>
          </p:cNvPr>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a:extLst>
              <a:ext uri="{FF2B5EF4-FFF2-40B4-BE49-F238E27FC236}">
                <a16:creationId xmlns:a16="http://schemas.microsoft.com/office/drawing/2014/main" id="{DA363D71-4E92-EC5A-F32D-2F98E82233A4}"/>
              </a:ext>
            </a:extLst>
          </p:cNvPr>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a:extLst>
              <a:ext uri="{FF2B5EF4-FFF2-40B4-BE49-F238E27FC236}">
                <a16:creationId xmlns:a16="http://schemas.microsoft.com/office/drawing/2014/main" id="{4EB054E6-10EA-AC53-B219-AFFB9256F9F2}"/>
              </a:ext>
            </a:extLst>
          </p:cNvPr>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a:extLst>
              <a:ext uri="{FF2B5EF4-FFF2-40B4-BE49-F238E27FC236}">
                <a16:creationId xmlns:a16="http://schemas.microsoft.com/office/drawing/2014/main" id="{9397BDE8-0389-99CD-F869-28716966B811}"/>
              </a:ext>
            </a:extLst>
          </p:cNvPr>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a:extLst>
              <a:ext uri="{FF2B5EF4-FFF2-40B4-BE49-F238E27FC236}">
                <a16:creationId xmlns:a16="http://schemas.microsoft.com/office/drawing/2014/main" id="{47AB0BF5-AECB-955C-E805-A2FFBCBA22EA}"/>
              </a:ext>
            </a:extLst>
          </p:cNvPr>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5216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F0BDB-906E-25C6-BC98-D3431011373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75F6366-BC09-AC60-08E2-049F3ABEAC87}"/>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Our Greatest Enemy</a:t>
            </a:r>
          </a:p>
        </p:txBody>
      </p:sp>
      <p:sp>
        <p:nvSpPr>
          <p:cNvPr id="5" name="Footer Placeholder 4">
            <a:extLst>
              <a:ext uri="{FF2B5EF4-FFF2-40B4-BE49-F238E27FC236}">
                <a16:creationId xmlns:a16="http://schemas.microsoft.com/office/drawing/2014/main" id="{FFE2B3D1-E804-8738-5296-CC2E8C7FD6C4}"/>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8ED18FA7-5212-B348-A6C0-8A4CCC7BE695}"/>
              </a:ext>
            </a:extLst>
          </p:cNvPr>
          <p:cNvSpPr txBox="1"/>
          <p:nvPr/>
        </p:nvSpPr>
        <p:spPr>
          <a:xfrm>
            <a:off x="0" y="842840"/>
            <a:ext cx="9144000" cy="659219"/>
          </a:xfrm>
          <a:prstGeom prst="rect">
            <a:avLst/>
          </a:prstGeom>
          <a:noFill/>
        </p:spPr>
        <p:txBody>
          <a:bodyPr wrap="square">
            <a:spAutoFit/>
          </a:bodyPr>
          <a:lstStyle/>
          <a:p>
            <a:pPr marL="0" marR="0" algn="ctr">
              <a:lnSpc>
                <a:spcPct val="107000"/>
              </a:lnSpc>
              <a:spcAft>
                <a:spcPts val="800"/>
              </a:spcAft>
            </a:pPr>
            <a:r>
              <a:rPr lang="en-US" sz="3500" b="1" kern="100" dirty="0">
                <a:effectLst/>
                <a:latin typeface="Aharoni" panose="02010803020104030203" pitchFamily="2" charset="-79"/>
                <a:ea typeface="Calibri" panose="020F0502020204030204" pitchFamily="34" charset="0"/>
                <a:cs typeface="Aharoni" panose="02010803020104030203" pitchFamily="2" charset="-79"/>
              </a:rPr>
              <a:t>2. Understand The Devil’s Power Is Limited</a:t>
            </a:r>
            <a:endParaRPr lang="en-US" sz="3500" kern="100" dirty="0">
              <a:effectLst/>
              <a:latin typeface="Aharoni" panose="02010803020104030203" pitchFamily="2" charset="-79"/>
              <a:ea typeface="Calibri" panose="020F0502020204030204" pitchFamily="34" charset="0"/>
              <a:cs typeface="Aharoni" panose="02010803020104030203" pitchFamily="2" charset="-79"/>
            </a:endParaRPr>
          </a:p>
        </p:txBody>
      </p:sp>
      <p:sp>
        <p:nvSpPr>
          <p:cNvPr id="6" name="TextBox 5">
            <a:extLst>
              <a:ext uri="{FF2B5EF4-FFF2-40B4-BE49-F238E27FC236}">
                <a16:creationId xmlns:a16="http://schemas.microsoft.com/office/drawing/2014/main" id="{8673ED01-409F-92A4-44FB-63844EF841B0}"/>
              </a:ext>
            </a:extLst>
          </p:cNvPr>
          <p:cNvSpPr txBox="1"/>
          <p:nvPr/>
        </p:nvSpPr>
        <p:spPr>
          <a:xfrm>
            <a:off x="530679" y="2256111"/>
            <a:ext cx="7984672" cy="3504229"/>
          </a:xfrm>
          <a:prstGeom prst="rect">
            <a:avLst/>
          </a:prstGeom>
          <a:noFill/>
          <a:ln w="19050">
            <a:solidFill>
              <a:schemeClr val="tx1"/>
            </a:solidFill>
          </a:ln>
        </p:spPr>
        <p:txBody>
          <a:bodyPr wrap="square">
            <a:spAutoFit/>
          </a:bodyPr>
          <a:lstStyle/>
          <a:p>
            <a:pPr marL="0" marR="0">
              <a:lnSpc>
                <a:spcPct val="107000"/>
              </a:lnSpc>
              <a:spcAft>
                <a:spcPts val="800"/>
              </a:spcAft>
            </a:pPr>
            <a:r>
              <a:rPr lang="en-US"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Satan had to ask for the apostles: </a:t>
            </a:r>
          </a:p>
          <a:p>
            <a:pPr marL="0" marR="0">
              <a:lnSpc>
                <a:spcPct val="107000"/>
              </a:lnSpc>
              <a:spcAft>
                <a:spcPts val="800"/>
              </a:spcAft>
            </a:pP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Luke 22:31</a:t>
            </a:r>
            <a:r>
              <a:rPr lang="en-US" sz="2800" kern="100" dirty="0">
                <a:latin typeface="Calibri" panose="020F0502020204030204" pitchFamily="34" charset="0"/>
                <a:ea typeface="Calibri" panose="020F0502020204030204" pitchFamily="34" charset="0"/>
                <a:cs typeface="Times New Roman" panose="02020603050405020304" pitchFamily="18" charset="0"/>
              </a:rPr>
              <a:t>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And the Lord said, "Simon, Simon! Indeed,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Satan has asked for you</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that he may sift you as wheat. 32 "But I have prayed for you, that your faith should not fail; and when you have returned to Me, strengthen your brethren."  </a:t>
            </a:r>
            <a:endParaRPr lang="en-US" sz="2800" dirty="0"/>
          </a:p>
        </p:txBody>
      </p:sp>
    </p:spTree>
    <p:extLst>
      <p:ext uri="{BB962C8B-B14F-4D97-AF65-F5344CB8AC3E}">
        <p14:creationId xmlns:p14="http://schemas.microsoft.com/office/powerpoint/2010/main" val="178179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2756A-9531-CAB9-D477-41BE922734E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3C6EF4B-50F9-E1B2-FCC7-A04BFEFF9A39}"/>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Our Greatest Enemy</a:t>
            </a:r>
          </a:p>
        </p:txBody>
      </p:sp>
      <p:sp>
        <p:nvSpPr>
          <p:cNvPr id="5" name="Footer Placeholder 4">
            <a:extLst>
              <a:ext uri="{FF2B5EF4-FFF2-40B4-BE49-F238E27FC236}">
                <a16:creationId xmlns:a16="http://schemas.microsoft.com/office/drawing/2014/main" id="{66306C06-0486-0D94-A058-60D69F1511B6}"/>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3752673D-50E0-4411-AA20-240D4CD264B5}"/>
              </a:ext>
            </a:extLst>
          </p:cNvPr>
          <p:cNvSpPr txBox="1"/>
          <p:nvPr/>
        </p:nvSpPr>
        <p:spPr>
          <a:xfrm>
            <a:off x="0" y="842840"/>
            <a:ext cx="9144000" cy="659219"/>
          </a:xfrm>
          <a:prstGeom prst="rect">
            <a:avLst/>
          </a:prstGeom>
          <a:noFill/>
        </p:spPr>
        <p:txBody>
          <a:bodyPr wrap="square">
            <a:spAutoFit/>
          </a:bodyPr>
          <a:lstStyle/>
          <a:p>
            <a:pPr marL="0" marR="0" algn="ctr">
              <a:lnSpc>
                <a:spcPct val="107000"/>
              </a:lnSpc>
              <a:spcAft>
                <a:spcPts val="800"/>
              </a:spcAft>
            </a:pPr>
            <a:r>
              <a:rPr lang="en-US" sz="3500" b="1" kern="100" dirty="0">
                <a:effectLst/>
                <a:latin typeface="Aharoni" panose="02010803020104030203" pitchFamily="2" charset="-79"/>
                <a:ea typeface="Calibri" panose="020F0502020204030204" pitchFamily="34" charset="0"/>
                <a:cs typeface="Aharoni" panose="02010803020104030203" pitchFamily="2" charset="-79"/>
              </a:rPr>
              <a:t>2. Understand The Devil’s Power Is Limited</a:t>
            </a:r>
            <a:endParaRPr lang="en-US" sz="3500" kern="100" dirty="0">
              <a:effectLst/>
              <a:latin typeface="Aharoni" panose="02010803020104030203" pitchFamily="2" charset="-79"/>
              <a:ea typeface="Calibri" panose="020F0502020204030204" pitchFamily="34" charset="0"/>
              <a:cs typeface="Aharoni" panose="02010803020104030203" pitchFamily="2" charset="-79"/>
            </a:endParaRPr>
          </a:p>
        </p:txBody>
      </p:sp>
      <p:sp>
        <p:nvSpPr>
          <p:cNvPr id="6" name="TextBox 5">
            <a:extLst>
              <a:ext uri="{FF2B5EF4-FFF2-40B4-BE49-F238E27FC236}">
                <a16:creationId xmlns:a16="http://schemas.microsoft.com/office/drawing/2014/main" id="{8E6D1580-8EEF-526A-4250-716CB878FF14}"/>
              </a:ext>
            </a:extLst>
          </p:cNvPr>
          <p:cNvSpPr txBox="1"/>
          <p:nvPr/>
        </p:nvSpPr>
        <p:spPr>
          <a:xfrm>
            <a:off x="592303" y="1988038"/>
            <a:ext cx="7991060" cy="3962751"/>
          </a:xfrm>
          <a:prstGeom prst="rect">
            <a:avLst/>
          </a:prstGeom>
          <a:noFill/>
          <a:ln w="19050">
            <a:solidFill>
              <a:schemeClr val="tx1"/>
            </a:solidFill>
          </a:ln>
        </p:spPr>
        <p:txBody>
          <a:bodyPr wrap="square">
            <a:spAutoFit/>
          </a:bodyPr>
          <a:lstStyle/>
          <a:p>
            <a:pPr marL="0" marR="0">
              <a:lnSpc>
                <a:spcPct val="107000"/>
              </a:lnSpc>
              <a:spcAft>
                <a:spcPts val="800"/>
              </a:spcAft>
            </a:pPr>
            <a:r>
              <a:rPr lang="en-US" sz="32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He can snatch no one out of the Lord’s hand:  </a:t>
            </a:r>
            <a:endParaRPr lang="en-US" sz="3200" b="1" kern="1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John 10:28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"And I give them eternal life, and they shall never perish; neither shall anyone snatch them out of My hand.</a:t>
            </a:r>
          </a:p>
          <a:p>
            <a:pPr marL="0" marR="0">
              <a:lnSpc>
                <a:spcPct val="107000"/>
              </a:lnSpc>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29 "My Father, who has given them to Me, is greater than all; and no one is able to snatch them out of My Father's hand.</a:t>
            </a:r>
          </a:p>
        </p:txBody>
      </p:sp>
    </p:spTree>
    <p:extLst>
      <p:ext uri="{BB962C8B-B14F-4D97-AF65-F5344CB8AC3E}">
        <p14:creationId xmlns:p14="http://schemas.microsoft.com/office/powerpoint/2010/main" val="3932112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6A46C-B403-44B4-4AA4-FD538383C89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547912A-5357-CF96-098B-750AD1A618F4}"/>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Our Greatest Enemy</a:t>
            </a:r>
          </a:p>
        </p:txBody>
      </p:sp>
      <p:sp>
        <p:nvSpPr>
          <p:cNvPr id="5" name="Footer Placeholder 4">
            <a:extLst>
              <a:ext uri="{FF2B5EF4-FFF2-40B4-BE49-F238E27FC236}">
                <a16:creationId xmlns:a16="http://schemas.microsoft.com/office/drawing/2014/main" id="{BB7346B8-A062-6E9C-568E-81599B5EF542}"/>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03002D92-1A24-9EA2-8E84-E5141EC37A8D}"/>
              </a:ext>
            </a:extLst>
          </p:cNvPr>
          <p:cNvSpPr txBox="1"/>
          <p:nvPr/>
        </p:nvSpPr>
        <p:spPr>
          <a:xfrm>
            <a:off x="0" y="842840"/>
            <a:ext cx="9144000" cy="659219"/>
          </a:xfrm>
          <a:prstGeom prst="rect">
            <a:avLst/>
          </a:prstGeom>
          <a:noFill/>
        </p:spPr>
        <p:txBody>
          <a:bodyPr wrap="square">
            <a:spAutoFit/>
          </a:bodyPr>
          <a:lstStyle/>
          <a:p>
            <a:pPr marL="0" marR="0" algn="ctr">
              <a:lnSpc>
                <a:spcPct val="107000"/>
              </a:lnSpc>
              <a:spcAft>
                <a:spcPts val="800"/>
              </a:spcAft>
            </a:pPr>
            <a:r>
              <a:rPr lang="en-US" sz="3500" b="1" kern="100" dirty="0">
                <a:effectLst/>
                <a:latin typeface="Aharoni" panose="02010803020104030203" pitchFamily="2" charset="-79"/>
                <a:ea typeface="Calibri" panose="020F0502020204030204" pitchFamily="34" charset="0"/>
                <a:cs typeface="Aharoni" panose="02010803020104030203" pitchFamily="2" charset="-79"/>
              </a:rPr>
              <a:t>2. Understand The Devil’s Power Is Limited</a:t>
            </a:r>
            <a:endParaRPr lang="en-US" sz="3500" kern="100" dirty="0">
              <a:effectLst/>
              <a:latin typeface="Aharoni" panose="02010803020104030203" pitchFamily="2" charset="-79"/>
              <a:ea typeface="Calibri" panose="020F0502020204030204" pitchFamily="34" charset="0"/>
              <a:cs typeface="Aharoni" panose="02010803020104030203" pitchFamily="2" charset="-79"/>
            </a:endParaRPr>
          </a:p>
        </p:txBody>
      </p:sp>
      <p:sp>
        <p:nvSpPr>
          <p:cNvPr id="6" name="TextBox 5">
            <a:extLst>
              <a:ext uri="{FF2B5EF4-FFF2-40B4-BE49-F238E27FC236}">
                <a16:creationId xmlns:a16="http://schemas.microsoft.com/office/drawing/2014/main" id="{8146F8DA-7672-078C-4151-59C59DC1B4DF}"/>
              </a:ext>
            </a:extLst>
          </p:cNvPr>
          <p:cNvSpPr txBox="1"/>
          <p:nvPr/>
        </p:nvSpPr>
        <p:spPr>
          <a:xfrm>
            <a:off x="555172" y="1575708"/>
            <a:ext cx="8183312" cy="4626908"/>
          </a:xfrm>
          <a:prstGeom prst="rect">
            <a:avLst/>
          </a:prstGeom>
          <a:noFill/>
          <a:ln w="19050">
            <a:solidFill>
              <a:schemeClr val="tx1"/>
            </a:solidFill>
          </a:ln>
        </p:spPr>
        <p:txBody>
          <a:bodyPr wrap="square">
            <a:spAutoFit/>
          </a:bodyPr>
          <a:lstStyle/>
          <a:p>
            <a:pPr marR="0">
              <a:lnSpc>
                <a:spcPct val="107000"/>
              </a:lnSpc>
              <a:spcAft>
                <a:spcPts val="800"/>
              </a:spcAft>
            </a:pPr>
            <a:r>
              <a:rPr lang="en-US" sz="24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When resisted, he flees: </a:t>
            </a:r>
          </a:p>
          <a:p>
            <a:pPr marR="0">
              <a:lnSpc>
                <a:spcPct val="107000"/>
              </a:lnSpc>
              <a:spcAft>
                <a:spcPts val="800"/>
              </a:spcAft>
            </a:pPr>
            <a:r>
              <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James 4:4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Adulterers and adulteresses! Do you not know that friendship with the world is enmity with God? Whoever therefore wants to be a friend of the world makes himself an enemy of God. 5 Or do you think that the Scripture says in vain, "The Spirit who dwells in us yearns jealously"?</a:t>
            </a:r>
          </a:p>
          <a:p>
            <a:pPr marR="0">
              <a:lnSpc>
                <a:spcPct val="107000"/>
              </a:lnSpc>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6 But He gives more grace. Therefore He says: "God resists the proud, But gives grace to the humble."7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Therefore submit to God. Resist the devil and he will flee from you. 8 Draw near to God and He will draw near to you. Cleanse your hands, you sinners; and purify your hearts, you double-minded</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2783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A1A1B-6104-D205-AAD7-E544B48975E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A583F9B-925F-6216-2AFD-533F1A72BB74}"/>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Our Greatest Enemy</a:t>
            </a:r>
          </a:p>
        </p:txBody>
      </p:sp>
      <p:sp>
        <p:nvSpPr>
          <p:cNvPr id="5" name="Footer Placeholder 4">
            <a:extLst>
              <a:ext uri="{FF2B5EF4-FFF2-40B4-BE49-F238E27FC236}">
                <a16:creationId xmlns:a16="http://schemas.microsoft.com/office/drawing/2014/main" id="{FEA0A86A-DC15-EC81-EB20-1DCABF24E147}"/>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F3A5186C-987C-C04F-F50D-2B02D9768583}"/>
              </a:ext>
            </a:extLst>
          </p:cNvPr>
          <p:cNvSpPr txBox="1"/>
          <p:nvPr/>
        </p:nvSpPr>
        <p:spPr>
          <a:xfrm>
            <a:off x="0" y="842840"/>
            <a:ext cx="9144000" cy="659219"/>
          </a:xfrm>
          <a:prstGeom prst="rect">
            <a:avLst/>
          </a:prstGeom>
          <a:noFill/>
        </p:spPr>
        <p:txBody>
          <a:bodyPr wrap="square">
            <a:spAutoFit/>
          </a:bodyPr>
          <a:lstStyle/>
          <a:p>
            <a:pPr marL="0" marR="0" algn="ctr">
              <a:lnSpc>
                <a:spcPct val="107000"/>
              </a:lnSpc>
              <a:spcAft>
                <a:spcPts val="800"/>
              </a:spcAft>
            </a:pPr>
            <a:r>
              <a:rPr lang="en-US" sz="3500" b="1" kern="100" dirty="0">
                <a:effectLst/>
                <a:latin typeface="Aharoni" panose="02010803020104030203" pitchFamily="2" charset="-79"/>
                <a:ea typeface="Calibri" panose="020F0502020204030204" pitchFamily="34" charset="0"/>
                <a:cs typeface="Aharoni" panose="02010803020104030203" pitchFamily="2" charset="-79"/>
              </a:rPr>
              <a:t>2. Understand The Devil’s Power Is Limited</a:t>
            </a:r>
            <a:endParaRPr lang="en-US" sz="3500" kern="100" dirty="0">
              <a:effectLst/>
              <a:latin typeface="Aharoni" panose="02010803020104030203" pitchFamily="2" charset="-79"/>
              <a:ea typeface="Calibri" panose="020F0502020204030204" pitchFamily="34" charset="0"/>
              <a:cs typeface="Aharoni" panose="02010803020104030203" pitchFamily="2" charset="-79"/>
            </a:endParaRPr>
          </a:p>
        </p:txBody>
      </p:sp>
      <p:sp>
        <p:nvSpPr>
          <p:cNvPr id="6" name="TextBox 5">
            <a:extLst>
              <a:ext uri="{FF2B5EF4-FFF2-40B4-BE49-F238E27FC236}">
                <a16:creationId xmlns:a16="http://schemas.microsoft.com/office/drawing/2014/main" id="{3501F6B7-29B7-13FD-CC62-C50070A87817}"/>
              </a:ext>
            </a:extLst>
          </p:cNvPr>
          <p:cNvSpPr txBox="1"/>
          <p:nvPr/>
        </p:nvSpPr>
        <p:spPr>
          <a:xfrm>
            <a:off x="555172" y="1696072"/>
            <a:ext cx="8180614" cy="4503797"/>
          </a:xfrm>
          <a:prstGeom prst="rect">
            <a:avLst/>
          </a:prstGeom>
          <a:noFill/>
          <a:ln w="19050">
            <a:solidFill>
              <a:schemeClr val="tx1"/>
            </a:solidFill>
          </a:ln>
        </p:spPr>
        <p:txBody>
          <a:bodyPr wrap="square">
            <a:spAutoFit/>
          </a:bodyPr>
          <a:lstStyle/>
          <a:p>
            <a:pPr marL="0" marR="0">
              <a:spcAft>
                <a:spcPts val="800"/>
              </a:spcAft>
            </a:pPr>
            <a:r>
              <a:rPr lang="en-US" sz="26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When cast into hell he will be tormented eternally:</a:t>
            </a:r>
          </a:p>
          <a:p>
            <a:pPr marL="0" marR="0">
              <a:spcAft>
                <a:spcPts val="800"/>
              </a:spcAft>
            </a:pPr>
            <a:r>
              <a:rPr lang="en-US" sz="2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Rev. 20:10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The devil, who deceived them, was cast into the lake of fire and brimstone where the beast and the false prophet are. And they will be tormented day and night forever and ever.</a:t>
            </a:r>
          </a:p>
          <a:p>
            <a:pPr marL="0" marR="0">
              <a:spcAft>
                <a:spcPts val="800"/>
              </a:spcAft>
            </a:pP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pPr>
            <a:r>
              <a:rPr lang="en-US" sz="26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God is greater than the Devil: </a:t>
            </a:r>
          </a:p>
          <a:p>
            <a:pPr marL="0" marR="0">
              <a:spcAft>
                <a:spcPts val="800"/>
              </a:spcAft>
            </a:pPr>
            <a:r>
              <a:rPr lang="en-US" sz="2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 John 4:4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You are of God, little children, and have overcome them, because He who is in you is greater than he who is in the world.</a:t>
            </a:r>
          </a:p>
        </p:txBody>
      </p:sp>
    </p:spTree>
    <p:extLst>
      <p:ext uri="{BB962C8B-B14F-4D97-AF65-F5344CB8AC3E}">
        <p14:creationId xmlns:p14="http://schemas.microsoft.com/office/powerpoint/2010/main" val="4255698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42100-ECEC-06CC-5169-DDB6CBEC8B9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3E9458D-EA1B-418D-8CC7-20128802FDD0}"/>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Our Greatest Enemy</a:t>
            </a:r>
          </a:p>
        </p:txBody>
      </p:sp>
      <p:sp>
        <p:nvSpPr>
          <p:cNvPr id="5" name="Footer Placeholder 4">
            <a:extLst>
              <a:ext uri="{FF2B5EF4-FFF2-40B4-BE49-F238E27FC236}">
                <a16:creationId xmlns:a16="http://schemas.microsoft.com/office/drawing/2014/main" id="{A8A89EBD-37D8-D02D-17F2-1CE3C51FF837}"/>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A8C78E20-ED4B-20F3-31E2-B29D7F825DF2}"/>
              </a:ext>
            </a:extLst>
          </p:cNvPr>
          <p:cNvSpPr txBox="1"/>
          <p:nvPr/>
        </p:nvSpPr>
        <p:spPr>
          <a:xfrm>
            <a:off x="0" y="842840"/>
            <a:ext cx="9144000" cy="659219"/>
          </a:xfrm>
          <a:prstGeom prst="rect">
            <a:avLst/>
          </a:prstGeom>
          <a:noFill/>
        </p:spPr>
        <p:txBody>
          <a:bodyPr wrap="square">
            <a:spAutoFit/>
          </a:bodyPr>
          <a:lstStyle/>
          <a:p>
            <a:pPr marL="0" marR="0" algn="ctr">
              <a:lnSpc>
                <a:spcPct val="107000"/>
              </a:lnSpc>
              <a:spcAft>
                <a:spcPts val="800"/>
              </a:spcAft>
            </a:pPr>
            <a:r>
              <a:rPr lang="en-US" sz="3500" b="1" kern="100" dirty="0">
                <a:effectLst/>
                <a:latin typeface="Aharoni" panose="02010803020104030203" pitchFamily="2" charset="-79"/>
                <a:ea typeface="Calibri" panose="020F0502020204030204" pitchFamily="34" charset="0"/>
                <a:cs typeface="Aharoni" panose="02010803020104030203" pitchFamily="2" charset="-79"/>
              </a:rPr>
              <a:t>3. How Does The Devil Work Today?</a:t>
            </a:r>
            <a:endParaRPr lang="en-US" sz="3500" kern="100" dirty="0">
              <a:effectLst/>
              <a:latin typeface="Aharoni" panose="02010803020104030203" pitchFamily="2" charset="-79"/>
              <a:ea typeface="Calibri" panose="020F0502020204030204" pitchFamily="34" charset="0"/>
              <a:cs typeface="Aharoni" panose="02010803020104030203" pitchFamily="2" charset="-79"/>
            </a:endParaRPr>
          </a:p>
        </p:txBody>
      </p:sp>
      <p:sp>
        <p:nvSpPr>
          <p:cNvPr id="6" name="TextBox 5">
            <a:extLst>
              <a:ext uri="{FF2B5EF4-FFF2-40B4-BE49-F238E27FC236}">
                <a16:creationId xmlns:a16="http://schemas.microsoft.com/office/drawing/2014/main" id="{A0CB1726-A5F2-D66E-9297-59CCDF67FBCC}"/>
              </a:ext>
            </a:extLst>
          </p:cNvPr>
          <p:cNvSpPr txBox="1"/>
          <p:nvPr/>
        </p:nvSpPr>
        <p:spPr>
          <a:xfrm>
            <a:off x="734785" y="2252064"/>
            <a:ext cx="7551964" cy="2806281"/>
          </a:xfrm>
          <a:prstGeom prst="rect">
            <a:avLst/>
          </a:prstGeom>
          <a:noFill/>
          <a:ln w="19050">
            <a:solidFill>
              <a:schemeClr val="tx1"/>
            </a:solidFill>
          </a:ln>
        </p:spPr>
        <p:txBody>
          <a:bodyPr wrap="square">
            <a:spAutoFit/>
          </a:bodyPr>
          <a:lstStyle/>
          <a:p>
            <a:pPr marL="0" marR="0">
              <a:lnSpc>
                <a:spcPct val="107000"/>
              </a:lnSpc>
              <a:spcAft>
                <a:spcPts val="800"/>
              </a:spcAft>
            </a:pPr>
            <a:r>
              <a:rPr lang="en-US" sz="32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Satan blinds people: </a:t>
            </a:r>
          </a:p>
          <a:p>
            <a:pPr marL="0" marR="0">
              <a:lnSpc>
                <a:spcPct val="107000"/>
              </a:lnSpc>
              <a:spcAft>
                <a:spcPts val="800"/>
              </a:spcAft>
            </a:pP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 Cor. 4:4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whose minds the god of this age has </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blinded</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who do not believe, lest the light of the gospel of the glory of Christ, who is the image of God, should shine on them.</a:t>
            </a:r>
          </a:p>
        </p:txBody>
      </p:sp>
    </p:spTree>
    <p:extLst>
      <p:ext uri="{BB962C8B-B14F-4D97-AF65-F5344CB8AC3E}">
        <p14:creationId xmlns:p14="http://schemas.microsoft.com/office/powerpoint/2010/main" val="2364699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8B1A7-23DF-B7DF-B266-0C08536E5C8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A3CDC43-F89F-2118-9ED8-BE46AF97400C}"/>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Our Greatest Enemy</a:t>
            </a:r>
          </a:p>
        </p:txBody>
      </p:sp>
      <p:sp>
        <p:nvSpPr>
          <p:cNvPr id="5" name="Footer Placeholder 4">
            <a:extLst>
              <a:ext uri="{FF2B5EF4-FFF2-40B4-BE49-F238E27FC236}">
                <a16:creationId xmlns:a16="http://schemas.microsoft.com/office/drawing/2014/main" id="{64472A17-7DD4-D435-A872-A44F737CBE85}"/>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1A0B5C2D-E432-37B9-A2C0-0898112FA242}"/>
              </a:ext>
            </a:extLst>
          </p:cNvPr>
          <p:cNvSpPr txBox="1"/>
          <p:nvPr/>
        </p:nvSpPr>
        <p:spPr>
          <a:xfrm>
            <a:off x="0" y="842840"/>
            <a:ext cx="9144000" cy="659219"/>
          </a:xfrm>
          <a:prstGeom prst="rect">
            <a:avLst/>
          </a:prstGeom>
          <a:noFill/>
        </p:spPr>
        <p:txBody>
          <a:bodyPr wrap="square">
            <a:spAutoFit/>
          </a:bodyPr>
          <a:lstStyle/>
          <a:p>
            <a:pPr marL="0" marR="0" algn="ctr">
              <a:lnSpc>
                <a:spcPct val="107000"/>
              </a:lnSpc>
              <a:spcAft>
                <a:spcPts val="800"/>
              </a:spcAft>
            </a:pPr>
            <a:r>
              <a:rPr lang="en-US" sz="3500" b="1" kern="100" dirty="0">
                <a:effectLst/>
                <a:latin typeface="Aharoni" panose="02010803020104030203" pitchFamily="2" charset="-79"/>
                <a:ea typeface="Calibri" panose="020F0502020204030204" pitchFamily="34" charset="0"/>
                <a:cs typeface="Aharoni" panose="02010803020104030203" pitchFamily="2" charset="-79"/>
              </a:rPr>
              <a:t>3. How Does The Devil Work Today?</a:t>
            </a:r>
            <a:endParaRPr lang="en-US" sz="3500" kern="100" dirty="0">
              <a:effectLst/>
              <a:latin typeface="Aharoni" panose="02010803020104030203" pitchFamily="2" charset="-79"/>
              <a:ea typeface="Calibri" panose="020F0502020204030204" pitchFamily="34" charset="0"/>
              <a:cs typeface="Aharoni" panose="02010803020104030203" pitchFamily="2" charset="-79"/>
            </a:endParaRPr>
          </a:p>
        </p:txBody>
      </p:sp>
      <p:sp>
        <p:nvSpPr>
          <p:cNvPr id="6" name="TextBox 5">
            <a:extLst>
              <a:ext uri="{FF2B5EF4-FFF2-40B4-BE49-F238E27FC236}">
                <a16:creationId xmlns:a16="http://schemas.microsoft.com/office/drawing/2014/main" id="{B3B6E323-4697-73C5-31CD-6FFB03F28164}"/>
              </a:ext>
            </a:extLst>
          </p:cNvPr>
          <p:cNvSpPr txBox="1"/>
          <p:nvPr/>
        </p:nvSpPr>
        <p:spPr>
          <a:xfrm>
            <a:off x="530678" y="1877787"/>
            <a:ext cx="8098972" cy="4185120"/>
          </a:xfrm>
          <a:prstGeom prst="rect">
            <a:avLst/>
          </a:prstGeom>
          <a:noFill/>
          <a:ln w="19050">
            <a:solidFill>
              <a:schemeClr val="tx1"/>
            </a:solidFill>
          </a:ln>
        </p:spPr>
        <p:txBody>
          <a:bodyPr wrap="square">
            <a:spAutoFit/>
          </a:bodyPr>
          <a:lstStyle/>
          <a:p>
            <a:pPr marL="0" marR="0">
              <a:lnSpc>
                <a:spcPct val="107000"/>
              </a:lnSpc>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Satan </a:t>
            </a:r>
            <a:r>
              <a:rPr lang="en-US"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deceives by acting like a minister of light:  </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pPr>
            <a:r>
              <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2Cor 11:12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But what I do, I will also continue to do, that I may cut off the opportunity from those who desire an opportunity to be regarded just as we are in the things of which they boast.</a:t>
            </a:r>
          </a:p>
          <a:p>
            <a:pPr marL="0" marR="0">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13 For such are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false apostles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deceitful workers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transforming</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themselves into apostles of Christ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14 And no wonder! For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Satan himself transforms himself into an angel of light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15 Therefore it is no great thing if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his ministers also transform themselves into ministers of righteousness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whose end will be according to their works.</a:t>
            </a:r>
          </a:p>
        </p:txBody>
      </p:sp>
    </p:spTree>
    <p:extLst>
      <p:ext uri="{BB962C8B-B14F-4D97-AF65-F5344CB8AC3E}">
        <p14:creationId xmlns:p14="http://schemas.microsoft.com/office/powerpoint/2010/main" val="3156486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6B9F7-B367-EC85-2711-9AD8231A620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D00DD1A-26C9-1DC8-4B3A-E36AF33DD978}"/>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Our Greatest Enemy</a:t>
            </a:r>
          </a:p>
        </p:txBody>
      </p:sp>
      <p:sp>
        <p:nvSpPr>
          <p:cNvPr id="5" name="Footer Placeholder 4">
            <a:extLst>
              <a:ext uri="{FF2B5EF4-FFF2-40B4-BE49-F238E27FC236}">
                <a16:creationId xmlns:a16="http://schemas.microsoft.com/office/drawing/2014/main" id="{22AF84A7-6DFC-5194-2A54-B136CD9C1CD7}"/>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DC2AAF20-2FB6-94D8-558A-4F844BF1E7B2}"/>
              </a:ext>
            </a:extLst>
          </p:cNvPr>
          <p:cNvSpPr txBox="1"/>
          <p:nvPr/>
        </p:nvSpPr>
        <p:spPr>
          <a:xfrm>
            <a:off x="0" y="842840"/>
            <a:ext cx="9144000" cy="659219"/>
          </a:xfrm>
          <a:prstGeom prst="rect">
            <a:avLst/>
          </a:prstGeom>
          <a:noFill/>
        </p:spPr>
        <p:txBody>
          <a:bodyPr wrap="square">
            <a:spAutoFit/>
          </a:bodyPr>
          <a:lstStyle/>
          <a:p>
            <a:pPr marL="0" marR="0" algn="ctr">
              <a:lnSpc>
                <a:spcPct val="107000"/>
              </a:lnSpc>
              <a:spcAft>
                <a:spcPts val="800"/>
              </a:spcAft>
            </a:pPr>
            <a:r>
              <a:rPr lang="en-US" sz="3500" b="1" kern="100" dirty="0">
                <a:effectLst/>
                <a:latin typeface="Aharoni" panose="02010803020104030203" pitchFamily="2" charset="-79"/>
                <a:ea typeface="Calibri" panose="020F0502020204030204" pitchFamily="34" charset="0"/>
                <a:cs typeface="Aharoni" panose="02010803020104030203" pitchFamily="2" charset="-79"/>
              </a:rPr>
              <a:t>3. How Does The Devil Work Today?</a:t>
            </a:r>
            <a:endParaRPr lang="en-US" sz="3500" kern="100" dirty="0">
              <a:effectLst/>
              <a:latin typeface="Aharoni" panose="02010803020104030203" pitchFamily="2" charset="-79"/>
              <a:ea typeface="Calibri" panose="020F0502020204030204" pitchFamily="34" charset="0"/>
              <a:cs typeface="Aharoni" panose="02010803020104030203" pitchFamily="2" charset="-79"/>
            </a:endParaRPr>
          </a:p>
        </p:txBody>
      </p:sp>
      <p:sp>
        <p:nvSpPr>
          <p:cNvPr id="6" name="TextBox 5">
            <a:extLst>
              <a:ext uri="{FF2B5EF4-FFF2-40B4-BE49-F238E27FC236}">
                <a16:creationId xmlns:a16="http://schemas.microsoft.com/office/drawing/2014/main" id="{7BC7735D-5643-DE50-74DF-BDAE3525F06D}"/>
              </a:ext>
            </a:extLst>
          </p:cNvPr>
          <p:cNvSpPr txBox="1"/>
          <p:nvPr/>
        </p:nvSpPr>
        <p:spPr>
          <a:xfrm>
            <a:off x="955221" y="2202256"/>
            <a:ext cx="7470322" cy="3424655"/>
          </a:xfrm>
          <a:prstGeom prst="rect">
            <a:avLst/>
          </a:prstGeom>
          <a:noFill/>
          <a:ln w="19050">
            <a:solidFill>
              <a:schemeClr val="tx1"/>
            </a:solidFill>
          </a:ln>
        </p:spPr>
        <p:txBody>
          <a:bodyPr wrap="square">
            <a:spAutoFit/>
          </a:bodyPr>
          <a:lstStyle/>
          <a:p>
            <a:pPr marR="0">
              <a:spcAft>
                <a:spcPts val="800"/>
              </a:spcAft>
            </a:pPr>
            <a:r>
              <a:rPr lang="en-US" sz="32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He takes the word from people’s heart:</a:t>
            </a:r>
          </a:p>
          <a:p>
            <a:pPr marR="0">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R="0">
              <a:spcAft>
                <a:spcPts val="800"/>
              </a:spcAft>
            </a:pP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Luke 8:12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"Those by the wayside are the ones who hear; then </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the devil comes and takes away the word out of their hearts</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lest they should believe and be saved.</a:t>
            </a:r>
          </a:p>
          <a:p>
            <a:pPr marR="0">
              <a:lnSpc>
                <a:spcPct val="107000"/>
              </a:lnSpc>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488532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0F2A4-61DE-C8C3-9920-65CF34F2723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EC15BA5-B4F4-07BE-AAE0-02D200790173}"/>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Our Greatest Enemy</a:t>
            </a:r>
          </a:p>
        </p:txBody>
      </p:sp>
      <p:sp>
        <p:nvSpPr>
          <p:cNvPr id="5" name="Footer Placeholder 4">
            <a:extLst>
              <a:ext uri="{FF2B5EF4-FFF2-40B4-BE49-F238E27FC236}">
                <a16:creationId xmlns:a16="http://schemas.microsoft.com/office/drawing/2014/main" id="{89DDF5CF-1518-194F-CA43-137F859514EB}"/>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1C3BA9CD-71E5-70E2-223F-47ACF028957F}"/>
              </a:ext>
            </a:extLst>
          </p:cNvPr>
          <p:cNvSpPr txBox="1"/>
          <p:nvPr/>
        </p:nvSpPr>
        <p:spPr>
          <a:xfrm>
            <a:off x="0" y="842840"/>
            <a:ext cx="9144000" cy="659219"/>
          </a:xfrm>
          <a:prstGeom prst="rect">
            <a:avLst/>
          </a:prstGeom>
          <a:noFill/>
        </p:spPr>
        <p:txBody>
          <a:bodyPr wrap="square">
            <a:spAutoFit/>
          </a:bodyPr>
          <a:lstStyle/>
          <a:p>
            <a:pPr marL="0" marR="0" algn="ctr">
              <a:lnSpc>
                <a:spcPct val="107000"/>
              </a:lnSpc>
              <a:spcAft>
                <a:spcPts val="800"/>
              </a:spcAft>
            </a:pPr>
            <a:r>
              <a:rPr lang="en-US" sz="3500" b="1" kern="100" dirty="0">
                <a:effectLst/>
                <a:latin typeface="Aharoni" panose="02010803020104030203" pitchFamily="2" charset="-79"/>
                <a:ea typeface="Calibri" panose="020F0502020204030204" pitchFamily="34" charset="0"/>
                <a:cs typeface="Aharoni" panose="02010803020104030203" pitchFamily="2" charset="-79"/>
              </a:rPr>
              <a:t>3. How Does The Devil Work Today?</a:t>
            </a:r>
            <a:endParaRPr lang="en-US" sz="3500" kern="100" dirty="0">
              <a:effectLst/>
              <a:latin typeface="Aharoni" panose="02010803020104030203" pitchFamily="2" charset="-79"/>
              <a:ea typeface="Calibri" panose="020F0502020204030204" pitchFamily="34" charset="0"/>
              <a:cs typeface="Aharoni" panose="02010803020104030203" pitchFamily="2" charset="-79"/>
            </a:endParaRPr>
          </a:p>
        </p:txBody>
      </p:sp>
      <p:sp>
        <p:nvSpPr>
          <p:cNvPr id="6" name="TextBox 5">
            <a:extLst>
              <a:ext uri="{FF2B5EF4-FFF2-40B4-BE49-F238E27FC236}">
                <a16:creationId xmlns:a16="http://schemas.microsoft.com/office/drawing/2014/main" id="{73C2D127-B88F-FC4A-613E-40F1FE6A5E6D}"/>
              </a:ext>
            </a:extLst>
          </p:cNvPr>
          <p:cNvSpPr txBox="1"/>
          <p:nvPr/>
        </p:nvSpPr>
        <p:spPr>
          <a:xfrm>
            <a:off x="692827" y="1883851"/>
            <a:ext cx="7720716" cy="4175502"/>
          </a:xfrm>
          <a:prstGeom prst="rect">
            <a:avLst/>
          </a:prstGeom>
          <a:noFill/>
          <a:ln w="19050">
            <a:solidFill>
              <a:schemeClr val="tx1"/>
            </a:solidFill>
          </a:ln>
        </p:spPr>
        <p:txBody>
          <a:bodyPr wrap="square">
            <a:spAutoFit/>
          </a:bodyPr>
          <a:lstStyle/>
          <a:p>
            <a:pPr marR="0">
              <a:spcAft>
                <a:spcPts val="800"/>
              </a:spcAft>
            </a:pPr>
            <a:r>
              <a:rPr lang="en-US" sz="2800" b="1"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Satan</a:t>
            </a:r>
            <a:r>
              <a:rPr lang="en-US"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is full of trickery:  </a:t>
            </a:r>
            <a:endParaRPr lang="en-US" sz="2800" b="1" kern="1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R="0">
              <a:spcAft>
                <a:spcPts val="800"/>
              </a:spcAft>
            </a:pP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1Tim. 3:5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(for if a man does not know how to rule his own house, how will he take care of the church of God?); 6 not a novice, lest being puffed up with pride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he fall into the same condemnation as the devil.</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7 Moreover he must have a good testimony among those who are outside,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lest he fall into reproach and the snare of the devil</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81879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974E8-1CC2-F945-D6C3-619F5811472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864324D-6959-ACE2-E21E-29EC4EA2EDDC}"/>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Our Greatest Enemy</a:t>
            </a:r>
          </a:p>
        </p:txBody>
      </p:sp>
      <p:sp>
        <p:nvSpPr>
          <p:cNvPr id="5" name="Footer Placeholder 4">
            <a:extLst>
              <a:ext uri="{FF2B5EF4-FFF2-40B4-BE49-F238E27FC236}">
                <a16:creationId xmlns:a16="http://schemas.microsoft.com/office/drawing/2014/main" id="{32A2879D-0B67-C117-12BF-8A8F6C8E3A3A}"/>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0DC9380E-C498-3BCC-66F9-76E47050B4D4}"/>
              </a:ext>
            </a:extLst>
          </p:cNvPr>
          <p:cNvSpPr txBox="1"/>
          <p:nvPr/>
        </p:nvSpPr>
        <p:spPr>
          <a:xfrm>
            <a:off x="0" y="842840"/>
            <a:ext cx="9144000" cy="659219"/>
          </a:xfrm>
          <a:prstGeom prst="rect">
            <a:avLst/>
          </a:prstGeom>
          <a:noFill/>
        </p:spPr>
        <p:txBody>
          <a:bodyPr wrap="square">
            <a:spAutoFit/>
          </a:bodyPr>
          <a:lstStyle/>
          <a:p>
            <a:pPr marL="0" marR="0" algn="ctr">
              <a:lnSpc>
                <a:spcPct val="107000"/>
              </a:lnSpc>
              <a:spcAft>
                <a:spcPts val="800"/>
              </a:spcAft>
            </a:pPr>
            <a:r>
              <a:rPr lang="en-US" sz="3500" b="1" kern="100" dirty="0">
                <a:effectLst/>
                <a:latin typeface="Aharoni" panose="02010803020104030203" pitchFamily="2" charset="-79"/>
                <a:ea typeface="Calibri" panose="020F0502020204030204" pitchFamily="34" charset="0"/>
                <a:cs typeface="Aharoni" panose="02010803020104030203" pitchFamily="2" charset="-79"/>
              </a:rPr>
              <a:t>3. How Does The Devil Work Today?</a:t>
            </a:r>
            <a:endParaRPr lang="en-US" sz="3500" kern="100" dirty="0">
              <a:effectLst/>
              <a:latin typeface="Aharoni" panose="02010803020104030203" pitchFamily="2" charset="-79"/>
              <a:ea typeface="Calibri" panose="020F0502020204030204" pitchFamily="34" charset="0"/>
              <a:cs typeface="Aharoni" panose="02010803020104030203" pitchFamily="2" charset="-79"/>
            </a:endParaRPr>
          </a:p>
        </p:txBody>
      </p:sp>
      <p:sp>
        <p:nvSpPr>
          <p:cNvPr id="6" name="TextBox 5">
            <a:extLst>
              <a:ext uri="{FF2B5EF4-FFF2-40B4-BE49-F238E27FC236}">
                <a16:creationId xmlns:a16="http://schemas.microsoft.com/office/drawing/2014/main" id="{380C1128-D1A7-73A7-C3D9-E932DE653FE7}"/>
              </a:ext>
            </a:extLst>
          </p:cNvPr>
          <p:cNvSpPr txBox="1"/>
          <p:nvPr/>
        </p:nvSpPr>
        <p:spPr>
          <a:xfrm>
            <a:off x="918022" y="2318444"/>
            <a:ext cx="7205443" cy="3299045"/>
          </a:xfrm>
          <a:prstGeom prst="rect">
            <a:avLst/>
          </a:prstGeom>
          <a:noFill/>
          <a:ln w="19050">
            <a:solidFill>
              <a:schemeClr val="tx1"/>
            </a:solidFill>
          </a:ln>
        </p:spPr>
        <p:txBody>
          <a:bodyPr wrap="square">
            <a:spAutoFit/>
          </a:bodyPr>
          <a:lstStyle/>
          <a:p>
            <a:pPr marR="0">
              <a:lnSpc>
                <a:spcPct val="107000"/>
              </a:lnSpc>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 John 3:8,9</a:t>
            </a:r>
            <a:r>
              <a:rPr lang="en-US" sz="2800" b="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He who sins is of the devil,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for the devil has sinned from the beginning</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For this purpose the Son of God was manifested, that He might destroy the works of the devil. 9 Whoever has been born of God does not sin, for His seed remains in him; and he cannot sin, because he has been born of God.</a:t>
            </a:r>
          </a:p>
        </p:txBody>
      </p:sp>
    </p:spTree>
    <p:extLst>
      <p:ext uri="{BB962C8B-B14F-4D97-AF65-F5344CB8AC3E}">
        <p14:creationId xmlns:p14="http://schemas.microsoft.com/office/powerpoint/2010/main" val="2256104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23221-0872-792B-EA44-4BD05422198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A0EA001-59D2-AD26-E3E8-C7CE311FE548}"/>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Our Greatest Enemy</a:t>
            </a:r>
          </a:p>
        </p:txBody>
      </p:sp>
      <p:sp>
        <p:nvSpPr>
          <p:cNvPr id="5" name="Footer Placeholder 4">
            <a:extLst>
              <a:ext uri="{FF2B5EF4-FFF2-40B4-BE49-F238E27FC236}">
                <a16:creationId xmlns:a16="http://schemas.microsoft.com/office/drawing/2014/main" id="{003392CE-E7AC-B13C-5566-3345DF3C8694}"/>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6E2F0276-1372-D79A-E839-063856F5742E}"/>
              </a:ext>
            </a:extLst>
          </p:cNvPr>
          <p:cNvSpPr txBox="1"/>
          <p:nvPr/>
        </p:nvSpPr>
        <p:spPr>
          <a:xfrm>
            <a:off x="0" y="842840"/>
            <a:ext cx="9144000" cy="659219"/>
          </a:xfrm>
          <a:prstGeom prst="rect">
            <a:avLst/>
          </a:prstGeom>
          <a:noFill/>
        </p:spPr>
        <p:txBody>
          <a:bodyPr wrap="square">
            <a:spAutoFit/>
          </a:bodyPr>
          <a:lstStyle/>
          <a:p>
            <a:pPr marL="0" marR="0" algn="ctr">
              <a:lnSpc>
                <a:spcPct val="107000"/>
              </a:lnSpc>
              <a:spcAft>
                <a:spcPts val="800"/>
              </a:spcAft>
            </a:pPr>
            <a:r>
              <a:rPr lang="en-US" sz="3500" b="1" kern="100" dirty="0">
                <a:effectLst/>
                <a:latin typeface="Aharoni" panose="02010803020104030203" pitchFamily="2" charset="-79"/>
                <a:ea typeface="Calibri" panose="020F0502020204030204" pitchFamily="34" charset="0"/>
                <a:cs typeface="Aharoni" panose="02010803020104030203" pitchFamily="2" charset="-79"/>
              </a:rPr>
              <a:t>4. How Do </a:t>
            </a:r>
            <a:r>
              <a:rPr lang="en-US" sz="3500" b="1" kern="100" dirty="0">
                <a:latin typeface="Aharoni" panose="02010803020104030203" pitchFamily="2" charset="-79"/>
                <a:ea typeface="Calibri" panose="020F0502020204030204" pitchFamily="34" charset="0"/>
                <a:cs typeface="Aharoni" panose="02010803020104030203" pitchFamily="2" charset="-79"/>
              </a:rPr>
              <a:t>W</a:t>
            </a:r>
            <a:r>
              <a:rPr lang="en-US" sz="3500" b="1" kern="100" dirty="0">
                <a:effectLst/>
                <a:latin typeface="Aharoni" panose="02010803020104030203" pitchFamily="2" charset="-79"/>
                <a:ea typeface="Calibri" panose="020F0502020204030204" pitchFamily="34" charset="0"/>
                <a:cs typeface="Aharoni" panose="02010803020104030203" pitchFamily="2" charset="-79"/>
              </a:rPr>
              <a:t>e View The Devil Today?</a:t>
            </a:r>
            <a:endParaRPr lang="en-US" sz="3500" kern="100" dirty="0">
              <a:effectLst/>
              <a:latin typeface="Aharoni" panose="02010803020104030203" pitchFamily="2" charset="-79"/>
              <a:ea typeface="Calibri" panose="020F0502020204030204" pitchFamily="34" charset="0"/>
              <a:cs typeface="Aharoni" panose="02010803020104030203" pitchFamily="2" charset="-79"/>
            </a:endParaRPr>
          </a:p>
        </p:txBody>
      </p:sp>
      <p:sp>
        <p:nvSpPr>
          <p:cNvPr id="6" name="TextBox 5">
            <a:extLst>
              <a:ext uri="{FF2B5EF4-FFF2-40B4-BE49-F238E27FC236}">
                <a16:creationId xmlns:a16="http://schemas.microsoft.com/office/drawing/2014/main" id="{1C481DCE-31B4-A2B7-3349-8675A8E93248}"/>
              </a:ext>
            </a:extLst>
          </p:cNvPr>
          <p:cNvSpPr txBox="1"/>
          <p:nvPr/>
        </p:nvSpPr>
        <p:spPr>
          <a:xfrm>
            <a:off x="424543" y="1924216"/>
            <a:ext cx="8368393" cy="4093428"/>
          </a:xfrm>
          <a:prstGeom prst="rect">
            <a:avLst/>
          </a:prstGeom>
          <a:noFill/>
          <a:ln w="19050">
            <a:solidFill>
              <a:schemeClr val="tx1"/>
            </a:solidFill>
          </a:ln>
        </p:spPr>
        <p:txBody>
          <a:bodyPr wrap="square">
            <a:spAutoFit/>
          </a:bodyPr>
          <a:lstStyle/>
          <a:p>
            <a:pPr marR="0">
              <a:spcAft>
                <a:spcPts val="800"/>
              </a:spcAft>
            </a:pPr>
            <a:r>
              <a:rPr lang="en-US" sz="24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We should be aware of his wiles: Ephesians 6:11 </a:t>
            </a:r>
          </a:p>
          <a:p>
            <a:pPr marR="0">
              <a:spcAft>
                <a:spcPts val="800"/>
              </a:spcAft>
            </a:pPr>
            <a:r>
              <a:rPr lang="en-US" sz="2400" b="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Eph 6:11 </a:t>
            </a:r>
            <a:r>
              <a:rPr lang="en-US" sz="2400" kern="100" dirty="0">
                <a:latin typeface="Calibri" panose="020F0502020204030204" pitchFamily="34" charset="0"/>
                <a:ea typeface="Calibri" panose="020F0502020204030204" pitchFamily="34" charset="0"/>
                <a:cs typeface="Times New Roman" panose="02020603050405020304" pitchFamily="18" charset="0"/>
              </a:rPr>
              <a:t>Put on the whole armor of God, that you may be able to </a:t>
            </a:r>
            <a:r>
              <a:rPr lang="en-US" sz="2400" u="sng" kern="100" dirty="0">
                <a:latin typeface="Calibri" panose="020F0502020204030204" pitchFamily="34" charset="0"/>
                <a:ea typeface="Calibri" panose="020F0502020204030204" pitchFamily="34" charset="0"/>
                <a:cs typeface="Times New Roman" panose="02020603050405020304" pitchFamily="18" charset="0"/>
              </a:rPr>
              <a:t>stand against the wiles of the devil</a:t>
            </a:r>
            <a:r>
              <a:rPr lang="en-US" sz="2400" kern="100" dirty="0">
                <a:latin typeface="Calibri" panose="020F0502020204030204" pitchFamily="34" charset="0"/>
                <a:ea typeface="Calibri" panose="020F0502020204030204" pitchFamily="34" charset="0"/>
                <a:cs typeface="Times New Roman" panose="02020603050405020304" pitchFamily="18" charset="0"/>
              </a:rPr>
              <a:t>.</a:t>
            </a:r>
          </a:p>
          <a:p>
            <a:pPr marR="0">
              <a:spcAft>
                <a:spcPts val="8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R="0">
              <a:spcAft>
                <a:spcPts val="800"/>
              </a:spcAft>
            </a:pPr>
            <a:r>
              <a:rPr lang="en-US" sz="2400" b="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2Cor. 2:9 </a:t>
            </a:r>
            <a:r>
              <a:rPr lang="en-US" sz="2400" kern="100" dirty="0">
                <a:latin typeface="Calibri" panose="020F0502020204030204" pitchFamily="34" charset="0"/>
                <a:ea typeface="Calibri" panose="020F0502020204030204" pitchFamily="34" charset="0"/>
                <a:cs typeface="Times New Roman" panose="02020603050405020304" pitchFamily="18" charset="0"/>
              </a:rPr>
              <a:t>For to this end I also wrote, that I might put you to the test, whether you are obedient in all things. 10 Now whom you forgive anything, I also forgive. For if indeed I have forgiven anything, I have forgiven that one for your sakes in the presence of Christ, 11 lest Satan should take advantage of us; for we are not ignorant of his devices.</a:t>
            </a:r>
          </a:p>
        </p:txBody>
      </p:sp>
    </p:spTree>
    <p:extLst>
      <p:ext uri="{BB962C8B-B14F-4D97-AF65-F5344CB8AC3E}">
        <p14:creationId xmlns:p14="http://schemas.microsoft.com/office/powerpoint/2010/main" val="3747638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C097-9C08-0018-A852-49BE5883F4D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58A9979-9C43-67E6-D782-D649629F022C}"/>
              </a:ext>
            </a:extLst>
          </p:cNvPr>
          <p:cNvSpPr txBox="1"/>
          <p:nvPr/>
        </p:nvSpPr>
        <p:spPr>
          <a:xfrm>
            <a:off x="-8391" y="2496"/>
            <a:ext cx="9144000" cy="64633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Our Greatest Enemy</a:t>
            </a:r>
          </a:p>
        </p:txBody>
      </p:sp>
      <p:sp>
        <p:nvSpPr>
          <p:cNvPr id="5" name="Footer Placeholder 4">
            <a:extLst>
              <a:ext uri="{FF2B5EF4-FFF2-40B4-BE49-F238E27FC236}">
                <a16:creationId xmlns:a16="http://schemas.microsoft.com/office/drawing/2014/main" id="{28CE2AF1-C887-7781-9DD4-2F91649CA5D9}"/>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44045530-F791-203A-0AEF-2A645B1EF2A6}"/>
              </a:ext>
            </a:extLst>
          </p:cNvPr>
          <p:cNvSpPr txBox="1"/>
          <p:nvPr/>
        </p:nvSpPr>
        <p:spPr>
          <a:xfrm>
            <a:off x="449037" y="922565"/>
            <a:ext cx="7927520" cy="1938992"/>
          </a:xfrm>
          <a:prstGeom prst="rect">
            <a:avLst/>
          </a:prstGeom>
          <a:noFill/>
        </p:spPr>
        <p:txBody>
          <a:bodyPr wrap="square">
            <a:spAutoFit/>
          </a:bodyPr>
          <a:lstStyle/>
          <a:p>
            <a:pPr marL="0" marR="0" algn="just">
              <a:spcAft>
                <a:spcPts val="800"/>
              </a:spcAft>
            </a:pP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Gen.3:1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Now the serpent was more cunning than any beast of the field which the LORD God had made. And he said to the woman, "Has God indeed said, 'You shall not eat of every tree of the garden’?</a:t>
            </a:r>
          </a:p>
        </p:txBody>
      </p:sp>
      <p:sp>
        <p:nvSpPr>
          <p:cNvPr id="2" name="TextBox 1">
            <a:extLst>
              <a:ext uri="{FF2B5EF4-FFF2-40B4-BE49-F238E27FC236}">
                <a16:creationId xmlns:a16="http://schemas.microsoft.com/office/drawing/2014/main" id="{AB51B79B-A536-1598-7461-0001C65C00B8}"/>
              </a:ext>
            </a:extLst>
          </p:cNvPr>
          <p:cNvSpPr txBox="1"/>
          <p:nvPr/>
        </p:nvSpPr>
        <p:spPr>
          <a:xfrm>
            <a:off x="498025" y="2898324"/>
            <a:ext cx="3829050" cy="3231654"/>
          </a:xfrm>
          <a:prstGeom prst="rect">
            <a:avLst/>
          </a:prstGeom>
          <a:noFill/>
        </p:spPr>
        <p:txBody>
          <a:bodyPr wrap="square" rtlCol="0">
            <a:spAutoFit/>
          </a:bodyPr>
          <a:lstStyle/>
          <a:p>
            <a:pPr marL="0" marR="0">
              <a:spcAft>
                <a:spcPts val="800"/>
              </a:spcAft>
            </a:pP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 Cor.11:3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But I fear, lest somehow, as the serpent deceived Eve by his craftiness, so your minds may be corrupted from the simplicity that is in Christ.</a:t>
            </a:r>
          </a:p>
        </p:txBody>
      </p:sp>
      <p:pic>
        <p:nvPicPr>
          <p:cNvPr id="6" name="Picture 5">
            <a:extLst>
              <a:ext uri="{FF2B5EF4-FFF2-40B4-BE49-F238E27FC236}">
                <a16:creationId xmlns:a16="http://schemas.microsoft.com/office/drawing/2014/main" id="{D7E7D5A3-619C-D1D2-4436-D5176459F735}"/>
              </a:ext>
            </a:extLst>
          </p:cNvPr>
          <p:cNvPicPr>
            <a:picLocks noChangeAspect="1"/>
          </p:cNvPicPr>
          <p:nvPr/>
        </p:nvPicPr>
        <p:blipFill>
          <a:blip r:embed="rId2"/>
          <a:srcRect r="41964"/>
          <a:stretch/>
        </p:blipFill>
        <p:spPr>
          <a:xfrm>
            <a:off x="5029195" y="2897796"/>
            <a:ext cx="3700975" cy="3345833"/>
          </a:xfrm>
          <a:prstGeom prst="rect">
            <a:avLst/>
          </a:prstGeom>
        </p:spPr>
      </p:pic>
      <p:sp>
        <p:nvSpPr>
          <p:cNvPr id="7" name="Rectangle 6">
            <a:extLst>
              <a:ext uri="{FF2B5EF4-FFF2-40B4-BE49-F238E27FC236}">
                <a16:creationId xmlns:a16="http://schemas.microsoft.com/office/drawing/2014/main" id="{10ADA886-86A0-1C4E-1D86-7F1CC188A5A6}"/>
              </a:ext>
            </a:extLst>
          </p:cNvPr>
          <p:cNvSpPr/>
          <p:nvPr/>
        </p:nvSpPr>
        <p:spPr>
          <a:xfrm>
            <a:off x="277586" y="922565"/>
            <a:ext cx="8482693" cy="5355771"/>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554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31000">
              <a:srgbClr val="C00000"/>
            </a:gs>
            <a:gs pos="74000">
              <a:schemeClr val="tx1"/>
            </a:gs>
            <a:gs pos="83000">
              <a:schemeClr val="tx1"/>
            </a:gs>
            <a:gs pos="100000">
              <a:schemeClr val="tx1"/>
            </a:gs>
          </a:gsLst>
          <a:lin ang="5400000" scaled="1"/>
        </a:gradFill>
        <a:effectLst/>
      </p:bgPr>
    </p:bg>
    <p:spTree>
      <p:nvGrpSpPr>
        <p:cNvPr id="1" name="">
          <a:extLst>
            <a:ext uri="{FF2B5EF4-FFF2-40B4-BE49-F238E27FC236}">
              <a16:creationId xmlns:a16="http://schemas.microsoft.com/office/drawing/2014/main" id="{7431A953-F910-C206-8F1C-0D052C40D26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9A60243-7866-2C7D-A59D-4EB94C997BFB}"/>
              </a:ext>
            </a:extLst>
          </p:cNvPr>
          <p:cNvPicPr>
            <a:picLocks noChangeAspect="1"/>
          </p:cNvPicPr>
          <p:nvPr/>
        </p:nvPicPr>
        <p:blipFill rotWithShape="1">
          <a:blip r:embed="rId2"/>
          <a:srcRect l="30297" t="15632" r="39202" b="35028"/>
          <a:stretch/>
        </p:blipFill>
        <p:spPr>
          <a:xfrm>
            <a:off x="1085850" y="143142"/>
            <a:ext cx="6972300" cy="6344288"/>
          </a:xfrm>
          <a:prstGeom prst="rect">
            <a:avLst/>
          </a:prstGeom>
        </p:spPr>
      </p:pic>
    </p:spTree>
    <p:extLst>
      <p:ext uri="{BB962C8B-B14F-4D97-AF65-F5344CB8AC3E}">
        <p14:creationId xmlns:p14="http://schemas.microsoft.com/office/powerpoint/2010/main" val="4279813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May be an image of text">
            <a:extLst>
              <a:ext uri="{FF2B5EF4-FFF2-40B4-BE49-F238E27FC236}">
                <a16:creationId xmlns:a16="http://schemas.microsoft.com/office/drawing/2014/main" id="{E254A630-AF88-C86F-D595-A4173690A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0"/>
            <a:ext cx="55102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932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31000">
              <a:srgbClr val="C00000"/>
            </a:gs>
            <a:gs pos="74000">
              <a:schemeClr val="tx1"/>
            </a:gs>
            <a:gs pos="83000">
              <a:schemeClr val="tx1"/>
            </a:gs>
            <a:gs pos="100000">
              <a:schemeClr val="tx1"/>
            </a:gs>
          </a:gsLst>
          <a:lin ang="5400000" scaled="1"/>
        </a:gradFill>
        <a:effectLst/>
      </p:bgPr>
    </p:bg>
    <p:spTree>
      <p:nvGrpSpPr>
        <p:cNvPr id="1" name="">
          <a:extLst>
            <a:ext uri="{FF2B5EF4-FFF2-40B4-BE49-F238E27FC236}">
              <a16:creationId xmlns:a16="http://schemas.microsoft.com/office/drawing/2014/main" id="{3B54E602-0693-BC6D-059E-BF42DD856F1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DA86EF3-9F9E-480A-8389-44A485C085C5}"/>
              </a:ext>
            </a:extLst>
          </p:cNvPr>
          <p:cNvPicPr>
            <a:picLocks noChangeAspect="1"/>
          </p:cNvPicPr>
          <p:nvPr/>
        </p:nvPicPr>
        <p:blipFill rotWithShape="1">
          <a:blip r:embed="rId2"/>
          <a:srcRect l="14849" t="5062" r="14950" b="12155"/>
          <a:stretch/>
        </p:blipFill>
        <p:spPr>
          <a:xfrm>
            <a:off x="585764" y="628650"/>
            <a:ext cx="8104157" cy="5375564"/>
          </a:xfrm>
          <a:prstGeom prst="rect">
            <a:avLst/>
          </a:prstGeom>
        </p:spPr>
      </p:pic>
    </p:spTree>
    <p:extLst>
      <p:ext uri="{BB962C8B-B14F-4D97-AF65-F5344CB8AC3E}">
        <p14:creationId xmlns:p14="http://schemas.microsoft.com/office/powerpoint/2010/main" val="322990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81E8A-5249-BCC8-E09F-BD260766A1C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5304679-D5F0-D488-6FA9-5E46813DE1CD}"/>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Our Greatest Enemy</a:t>
            </a:r>
          </a:p>
        </p:txBody>
      </p:sp>
      <p:sp>
        <p:nvSpPr>
          <p:cNvPr id="5" name="Footer Placeholder 4">
            <a:extLst>
              <a:ext uri="{FF2B5EF4-FFF2-40B4-BE49-F238E27FC236}">
                <a16:creationId xmlns:a16="http://schemas.microsoft.com/office/drawing/2014/main" id="{C90B7631-1A89-1DBE-03BC-18F7F7CE6747}"/>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5BDBD27A-EBCF-8FD7-8257-BD5600B863A5}"/>
              </a:ext>
            </a:extLst>
          </p:cNvPr>
          <p:cNvSpPr txBox="1"/>
          <p:nvPr/>
        </p:nvSpPr>
        <p:spPr>
          <a:xfrm>
            <a:off x="0" y="842840"/>
            <a:ext cx="9144000" cy="659219"/>
          </a:xfrm>
          <a:prstGeom prst="rect">
            <a:avLst/>
          </a:prstGeom>
          <a:noFill/>
        </p:spPr>
        <p:txBody>
          <a:bodyPr wrap="square">
            <a:spAutoFit/>
          </a:bodyPr>
          <a:lstStyle/>
          <a:p>
            <a:pPr marL="0" marR="0" algn="ctr">
              <a:lnSpc>
                <a:spcPct val="107000"/>
              </a:lnSpc>
              <a:spcAft>
                <a:spcPts val="800"/>
              </a:spcAft>
            </a:pPr>
            <a:r>
              <a:rPr lang="en-US" sz="3500" b="1" kern="100" dirty="0">
                <a:effectLst/>
                <a:latin typeface="Aharoni" panose="02010803020104030203" pitchFamily="2" charset="-79"/>
                <a:ea typeface="Calibri" panose="020F0502020204030204" pitchFamily="34" charset="0"/>
                <a:cs typeface="Aharoni" panose="02010803020104030203" pitchFamily="2" charset="-79"/>
              </a:rPr>
              <a:t>4. How Do </a:t>
            </a:r>
            <a:r>
              <a:rPr lang="en-US" sz="3500" b="1" kern="100" dirty="0">
                <a:latin typeface="Aharoni" panose="02010803020104030203" pitchFamily="2" charset="-79"/>
                <a:ea typeface="Calibri" panose="020F0502020204030204" pitchFamily="34" charset="0"/>
                <a:cs typeface="Aharoni" panose="02010803020104030203" pitchFamily="2" charset="-79"/>
              </a:rPr>
              <a:t>W</a:t>
            </a:r>
            <a:r>
              <a:rPr lang="en-US" sz="3500" b="1" kern="100" dirty="0">
                <a:effectLst/>
                <a:latin typeface="Aharoni" panose="02010803020104030203" pitchFamily="2" charset="-79"/>
                <a:ea typeface="Calibri" panose="020F0502020204030204" pitchFamily="34" charset="0"/>
                <a:cs typeface="Aharoni" panose="02010803020104030203" pitchFamily="2" charset="-79"/>
              </a:rPr>
              <a:t>e View The Devil Today?</a:t>
            </a:r>
            <a:endParaRPr lang="en-US" sz="3500" kern="100" dirty="0">
              <a:effectLst/>
              <a:latin typeface="Aharoni" panose="02010803020104030203" pitchFamily="2" charset="-79"/>
              <a:ea typeface="Calibri" panose="020F0502020204030204" pitchFamily="34" charset="0"/>
              <a:cs typeface="Aharoni" panose="02010803020104030203" pitchFamily="2" charset="-79"/>
            </a:endParaRPr>
          </a:p>
        </p:txBody>
      </p:sp>
      <p:sp>
        <p:nvSpPr>
          <p:cNvPr id="6" name="TextBox 5">
            <a:extLst>
              <a:ext uri="{FF2B5EF4-FFF2-40B4-BE49-F238E27FC236}">
                <a16:creationId xmlns:a16="http://schemas.microsoft.com/office/drawing/2014/main" id="{18B81B60-731C-ADFB-B525-AF53EF480C3C}"/>
              </a:ext>
            </a:extLst>
          </p:cNvPr>
          <p:cNvSpPr txBox="1"/>
          <p:nvPr/>
        </p:nvSpPr>
        <p:spPr>
          <a:xfrm>
            <a:off x="391886" y="1858703"/>
            <a:ext cx="8474528" cy="4319131"/>
          </a:xfrm>
          <a:prstGeom prst="rect">
            <a:avLst/>
          </a:prstGeom>
          <a:noFill/>
          <a:ln w="19050">
            <a:solidFill>
              <a:schemeClr val="tx1"/>
            </a:solidFill>
          </a:ln>
        </p:spPr>
        <p:txBody>
          <a:bodyPr wrap="square">
            <a:spAutoFit/>
          </a:bodyPr>
          <a:lstStyle/>
          <a:p>
            <a:pPr marL="0" marR="0" algn="ctr">
              <a:spcAft>
                <a:spcPts val="800"/>
              </a:spcAft>
            </a:pPr>
            <a:r>
              <a:rPr lang="en-US" sz="24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We want to be mindful of his evil devices, but we do not want to think of him too highly: </a:t>
            </a:r>
          </a:p>
          <a:p>
            <a:pPr marL="0" marR="0">
              <a:spcAft>
                <a:spcPts val="800"/>
              </a:spcAft>
            </a:pPr>
            <a:endParaRPr lang="en-US" sz="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pPr>
            <a:r>
              <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Rom. 8:36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As it is written: "For Your sake we are killed all day long; We are accounted as sheep for the slaughter."37 Yet in all these things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we are more than conquerors through Him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who loved us.</a:t>
            </a:r>
          </a:p>
          <a:p>
            <a:pPr marL="0" marR="0">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38 For I am persuaded that neither death nor life, nor angels nor principalities nor powers, nor things present nor things to come,</a:t>
            </a:r>
          </a:p>
          <a:p>
            <a:pPr marL="0" marR="0">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39 nor height nor depth, nor any other created thing, shall be able to separate us from the love of God which is in Christ Jesus our Lord.</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6998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B9DB0-40CA-60C6-28DE-2F666CBE850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6B9585B-F7B9-5DD5-D8A1-D84B02266407}"/>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Our Greatest Enemy</a:t>
            </a:r>
          </a:p>
        </p:txBody>
      </p:sp>
      <p:sp>
        <p:nvSpPr>
          <p:cNvPr id="5" name="Footer Placeholder 4">
            <a:extLst>
              <a:ext uri="{FF2B5EF4-FFF2-40B4-BE49-F238E27FC236}">
                <a16:creationId xmlns:a16="http://schemas.microsoft.com/office/drawing/2014/main" id="{DA8F2B6E-FC8E-F710-B012-D9BB084A6331}"/>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9D799485-7C5E-3E32-8703-A3C98F6EC88E}"/>
              </a:ext>
            </a:extLst>
          </p:cNvPr>
          <p:cNvSpPr txBox="1"/>
          <p:nvPr/>
        </p:nvSpPr>
        <p:spPr>
          <a:xfrm>
            <a:off x="0" y="842840"/>
            <a:ext cx="9144000" cy="659219"/>
          </a:xfrm>
          <a:prstGeom prst="rect">
            <a:avLst/>
          </a:prstGeom>
          <a:noFill/>
        </p:spPr>
        <p:txBody>
          <a:bodyPr wrap="square">
            <a:spAutoFit/>
          </a:bodyPr>
          <a:lstStyle/>
          <a:p>
            <a:pPr marL="0" marR="0" algn="ctr">
              <a:lnSpc>
                <a:spcPct val="107000"/>
              </a:lnSpc>
              <a:spcAft>
                <a:spcPts val="800"/>
              </a:spcAft>
            </a:pPr>
            <a:r>
              <a:rPr lang="en-US" sz="3500" b="1" kern="100" dirty="0">
                <a:effectLst/>
                <a:latin typeface="Aharoni" panose="02010803020104030203" pitchFamily="2" charset="-79"/>
                <a:ea typeface="Calibri" panose="020F0502020204030204" pitchFamily="34" charset="0"/>
                <a:cs typeface="Aharoni" panose="02010803020104030203" pitchFamily="2" charset="-79"/>
              </a:rPr>
              <a:t>4. How Do </a:t>
            </a:r>
            <a:r>
              <a:rPr lang="en-US" sz="3500" b="1" kern="100" dirty="0">
                <a:latin typeface="Aharoni" panose="02010803020104030203" pitchFamily="2" charset="-79"/>
                <a:ea typeface="Calibri" panose="020F0502020204030204" pitchFamily="34" charset="0"/>
                <a:cs typeface="Aharoni" panose="02010803020104030203" pitchFamily="2" charset="-79"/>
              </a:rPr>
              <a:t>W</a:t>
            </a:r>
            <a:r>
              <a:rPr lang="en-US" sz="3500" b="1" kern="100" dirty="0">
                <a:effectLst/>
                <a:latin typeface="Aharoni" panose="02010803020104030203" pitchFamily="2" charset="-79"/>
                <a:ea typeface="Calibri" panose="020F0502020204030204" pitchFamily="34" charset="0"/>
                <a:cs typeface="Aharoni" panose="02010803020104030203" pitchFamily="2" charset="-79"/>
              </a:rPr>
              <a:t>e View The Devil Today?</a:t>
            </a:r>
            <a:endParaRPr lang="en-US" sz="3500" kern="100" dirty="0">
              <a:effectLst/>
              <a:latin typeface="Aharoni" panose="02010803020104030203" pitchFamily="2" charset="-79"/>
              <a:ea typeface="Calibri" panose="020F0502020204030204" pitchFamily="34" charset="0"/>
              <a:cs typeface="Aharoni" panose="02010803020104030203" pitchFamily="2" charset="-79"/>
            </a:endParaRPr>
          </a:p>
        </p:txBody>
      </p:sp>
      <p:sp>
        <p:nvSpPr>
          <p:cNvPr id="6" name="TextBox 5">
            <a:extLst>
              <a:ext uri="{FF2B5EF4-FFF2-40B4-BE49-F238E27FC236}">
                <a16:creationId xmlns:a16="http://schemas.microsoft.com/office/drawing/2014/main" id="{44B3C4B5-40B6-AF67-E698-8E19C56F0D1D}"/>
              </a:ext>
            </a:extLst>
          </p:cNvPr>
          <p:cNvSpPr txBox="1"/>
          <p:nvPr/>
        </p:nvSpPr>
        <p:spPr>
          <a:xfrm>
            <a:off x="391886" y="1907688"/>
            <a:ext cx="8474528" cy="830997"/>
          </a:xfrm>
          <a:prstGeom prst="rect">
            <a:avLst/>
          </a:prstGeom>
          <a:noFill/>
        </p:spPr>
        <p:txBody>
          <a:bodyPr wrap="square">
            <a:spAutoFit/>
          </a:bodyPr>
          <a:lstStyle/>
          <a:p>
            <a:pPr marL="0" marR="0" algn="ctr">
              <a:spcAft>
                <a:spcPts val="800"/>
              </a:spcAft>
            </a:pPr>
            <a:r>
              <a:rPr lang="en-US" sz="24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We want to be mindful of his evil devices, but we do not want to think of him too highly: </a:t>
            </a:r>
          </a:p>
        </p:txBody>
      </p:sp>
      <p:sp>
        <p:nvSpPr>
          <p:cNvPr id="7" name="TextBox 6">
            <a:extLst>
              <a:ext uri="{FF2B5EF4-FFF2-40B4-BE49-F238E27FC236}">
                <a16:creationId xmlns:a16="http://schemas.microsoft.com/office/drawing/2014/main" id="{201CB93D-B886-6831-6926-AF4F0BDD5FBA}"/>
              </a:ext>
            </a:extLst>
          </p:cNvPr>
          <p:cNvSpPr txBox="1"/>
          <p:nvPr/>
        </p:nvSpPr>
        <p:spPr>
          <a:xfrm>
            <a:off x="563336" y="3086101"/>
            <a:ext cx="7984671" cy="1569660"/>
          </a:xfrm>
          <a:prstGeom prst="rect">
            <a:avLst/>
          </a:prstGeom>
          <a:noFill/>
          <a:ln w="19050">
            <a:solidFill>
              <a:schemeClr val="tx1"/>
            </a:solidFill>
          </a:ln>
        </p:spPr>
        <p:txBody>
          <a:bodyPr wrap="square">
            <a:spAutoFit/>
          </a:bodyPr>
          <a:lstStyle/>
          <a:p>
            <a:r>
              <a:rPr lang="en-US" sz="3200" b="1" dirty="0">
                <a:solidFill>
                  <a:srgbClr val="0070C0"/>
                </a:solidFill>
              </a:rPr>
              <a:t>1John 4:4 </a:t>
            </a:r>
            <a:r>
              <a:rPr lang="en-US" sz="3200" dirty="0"/>
              <a:t>You are of God, little children, and have overcome them, because He who is in you is greater than he who is in the world.</a:t>
            </a:r>
          </a:p>
        </p:txBody>
      </p:sp>
    </p:spTree>
    <p:extLst>
      <p:ext uri="{BB962C8B-B14F-4D97-AF65-F5344CB8AC3E}">
        <p14:creationId xmlns:p14="http://schemas.microsoft.com/office/powerpoint/2010/main" val="4050468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AB4B6-2D70-FD37-9E21-79D42646153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7E429BD-74B0-43A7-8663-66D2F6D86871}"/>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Our Greatest Enemy</a:t>
            </a:r>
          </a:p>
        </p:txBody>
      </p:sp>
      <p:sp>
        <p:nvSpPr>
          <p:cNvPr id="5" name="Footer Placeholder 4">
            <a:extLst>
              <a:ext uri="{FF2B5EF4-FFF2-40B4-BE49-F238E27FC236}">
                <a16:creationId xmlns:a16="http://schemas.microsoft.com/office/drawing/2014/main" id="{B7985562-FE10-C010-33A0-F7E27031FC18}"/>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320AEF22-6EE8-4410-92A3-2D9D0B723856}"/>
              </a:ext>
            </a:extLst>
          </p:cNvPr>
          <p:cNvSpPr txBox="1"/>
          <p:nvPr/>
        </p:nvSpPr>
        <p:spPr>
          <a:xfrm>
            <a:off x="0" y="842840"/>
            <a:ext cx="9144000" cy="659219"/>
          </a:xfrm>
          <a:prstGeom prst="rect">
            <a:avLst/>
          </a:prstGeom>
          <a:noFill/>
        </p:spPr>
        <p:txBody>
          <a:bodyPr wrap="square">
            <a:spAutoFit/>
          </a:bodyPr>
          <a:lstStyle/>
          <a:p>
            <a:pPr marL="0" marR="0" algn="ctr">
              <a:lnSpc>
                <a:spcPct val="107000"/>
              </a:lnSpc>
              <a:spcAft>
                <a:spcPts val="800"/>
              </a:spcAft>
            </a:pPr>
            <a:r>
              <a:rPr lang="en-US" sz="3500" b="1" kern="100" dirty="0">
                <a:effectLst/>
                <a:latin typeface="Aharoni" panose="02010803020104030203" pitchFamily="2" charset="-79"/>
                <a:ea typeface="Calibri" panose="020F0502020204030204" pitchFamily="34" charset="0"/>
                <a:cs typeface="Aharoni" panose="02010803020104030203" pitchFamily="2" charset="-79"/>
              </a:rPr>
              <a:t>4. How Do </a:t>
            </a:r>
            <a:r>
              <a:rPr lang="en-US" sz="3500" b="1" kern="100" dirty="0">
                <a:latin typeface="Aharoni" panose="02010803020104030203" pitchFamily="2" charset="-79"/>
                <a:ea typeface="Calibri" panose="020F0502020204030204" pitchFamily="34" charset="0"/>
                <a:cs typeface="Aharoni" panose="02010803020104030203" pitchFamily="2" charset="-79"/>
              </a:rPr>
              <a:t>W</a:t>
            </a:r>
            <a:r>
              <a:rPr lang="en-US" sz="3500" b="1" kern="100" dirty="0">
                <a:effectLst/>
                <a:latin typeface="Aharoni" panose="02010803020104030203" pitchFamily="2" charset="-79"/>
                <a:ea typeface="Calibri" panose="020F0502020204030204" pitchFamily="34" charset="0"/>
                <a:cs typeface="Aharoni" panose="02010803020104030203" pitchFamily="2" charset="-79"/>
              </a:rPr>
              <a:t>e View The Devil Today?</a:t>
            </a:r>
            <a:endParaRPr lang="en-US" sz="3500" kern="100" dirty="0">
              <a:effectLst/>
              <a:latin typeface="Aharoni" panose="02010803020104030203" pitchFamily="2" charset="-79"/>
              <a:ea typeface="Calibri" panose="020F0502020204030204" pitchFamily="34" charset="0"/>
              <a:cs typeface="Aharoni" panose="02010803020104030203" pitchFamily="2" charset="-79"/>
            </a:endParaRPr>
          </a:p>
        </p:txBody>
      </p:sp>
      <p:sp>
        <p:nvSpPr>
          <p:cNvPr id="2" name="TextBox 1">
            <a:extLst>
              <a:ext uri="{FF2B5EF4-FFF2-40B4-BE49-F238E27FC236}">
                <a16:creationId xmlns:a16="http://schemas.microsoft.com/office/drawing/2014/main" id="{2E2A169F-B994-FFA0-4AED-F0D35B0618A2}"/>
              </a:ext>
            </a:extLst>
          </p:cNvPr>
          <p:cNvSpPr txBox="1"/>
          <p:nvPr/>
        </p:nvSpPr>
        <p:spPr>
          <a:xfrm>
            <a:off x="391886" y="1507636"/>
            <a:ext cx="8474528" cy="830997"/>
          </a:xfrm>
          <a:prstGeom prst="rect">
            <a:avLst/>
          </a:prstGeom>
          <a:noFill/>
        </p:spPr>
        <p:txBody>
          <a:bodyPr wrap="square">
            <a:spAutoFit/>
          </a:bodyPr>
          <a:lstStyle/>
          <a:p>
            <a:pPr marL="0" marR="0" algn="ctr">
              <a:spcAft>
                <a:spcPts val="800"/>
              </a:spcAft>
            </a:pPr>
            <a:r>
              <a:rPr lang="en-US" sz="24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We want to be mindful of his evil devices, but we do not want to think of him too highly: </a:t>
            </a:r>
          </a:p>
        </p:txBody>
      </p:sp>
      <p:sp>
        <p:nvSpPr>
          <p:cNvPr id="8" name="TextBox 7">
            <a:extLst>
              <a:ext uri="{FF2B5EF4-FFF2-40B4-BE49-F238E27FC236}">
                <a16:creationId xmlns:a16="http://schemas.microsoft.com/office/drawing/2014/main" id="{375D5E4F-6DD3-1585-9CFD-6DB646BEA60C}"/>
              </a:ext>
            </a:extLst>
          </p:cNvPr>
          <p:cNvSpPr txBox="1"/>
          <p:nvPr/>
        </p:nvSpPr>
        <p:spPr>
          <a:xfrm>
            <a:off x="424542" y="2514600"/>
            <a:ext cx="8139793" cy="3785652"/>
          </a:xfrm>
          <a:prstGeom prst="rect">
            <a:avLst/>
          </a:prstGeom>
          <a:noFill/>
          <a:ln w="19050">
            <a:solidFill>
              <a:schemeClr val="tx1"/>
            </a:solidFill>
          </a:ln>
        </p:spPr>
        <p:txBody>
          <a:bodyPr wrap="square">
            <a:spAutoFit/>
          </a:bodyPr>
          <a:lstStyle/>
          <a:p>
            <a:r>
              <a:rPr lang="en-US" sz="2400" b="1" dirty="0">
                <a:solidFill>
                  <a:srgbClr val="0070C0"/>
                </a:solidFill>
              </a:rPr>
              <a:t>Matt. 4:4 </a:t>
            </a:r>
            <a:r>
              <a:rPr lang="en-US" sz="2400" dirty="0"/>
              <a:t>But He answered and said, "</a:t>
            </a:r>
            <a:r>
              <a:rPr lang="en-US" sz="2400" u="sng" dirty="0"/>
              <a:t>It is written</a:t>
            </a:r>
            <a:r>
              <a:rPr lang="en-US" sz="2400" dirty="0"/>
              <a:t>, 'Man shall not live by bread alone, but by every word that proceeds from the mouth of God.‘’</a:t>
            </a:r>
          </a:p>
          <a:p>
            <a:endParaRPr lang="en-US" sz="2400" dirty="0"/>
          </a:p>
          <a:p>
            <a:r>
              <a:rPr lang="en-US" sz="2400" b="1" dirty="0">
                <a:solidFill>
                  <a:srgbClr val="0070C0"/>
                </a:solidFill>
              </a:rPr>
              <a:t>Matt. 4:7 </a:t>
            </a:r>
            <a:r>
              <a:rPr lang="en-US" sz="2400" dirty="0"/>
              <a:t>Jesus said to him, "</a:t>
            </a:r>
            <a:r>
              <a:rPr lang="en-US" sz="2400" u="sng" dirty="0"/>
              <a:t>It is written </a:t>
            </a:r>
            <a:r>
              <a:rPr lang="en-US" sz="2400" dirty="0"/>
              <a:t>again, 'You shall not tempt the LORD your God.‘’</a:t>
            </a:r>
          </a:p>
          <a:p>
            <a:endParaRPr lang="en-US" sz="2400" dirty="0"/>
          </a:p>
          <a:p>
            <a:r>
              <a:rPr lang="en-US" sz="2400" b="1" dirty="0">
                <a:solidFill>
                  <a:srgbClr val="0070C0"/>
                </a:solidFill>
              </a:rPr>
              <a:t>Matt. 4:10 </a:t>
            </a:r>
            <a:r>
              <a:rPr lang="en-US" sz="2400" dirty="0"/>
              <a:t>Then Jesus said to him, "Away with you, Satan! For </a:t>
            </a:r>
            <a:r>
              <a:rPr lang="en-US" sz="2400" u="sng" dirty="0"/>
              <a:t>it</a:t>
            </a:r>
            <a:r>
              <a:rPr lang="en-US" sz="2400" dirty="0"/>
              <a:t> </a:t>
            </a:r>
            <a:r>
              <a:rPr lang="en-US" sz="2400" u="sng" dirty="0"/>
              <a:t>is written</a:t>
            </a:r>
            <a:r>
              <a:rPr lang="en-US" sz="2400" dirty="0"/>
              <a:t>, 'You shall worship the LORD your God, and Him only you shall serve.‘’</a:t>
            </a:r>
          </a:p>
        </p:txBody>
      </p:sp>
    </p:spTree>
    <p:extLst>
      <p:ext uri="{BB962C8B-B14F-4D97-AF65-F5344CB8AC3E}">
        <p14:creationId xmlns:p14="http://schemas.microsoft.com/office/powerpoint/2010/main" val="1479359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31000">
              <a:srgbClr val="C00000"/>
            </a:gs>
            <a:gs pos="74000">
              <a:schemeClr val="tx1"/>
            </a:gs>
            <a:gs pos="83000">
              <a:schemeClr val="tx1"/>
            </a:gs>
            <a:gs pos="100000">
              <a:schemeClr val="tx1"/>
            </a:gs>
          </a:gsLst>
          <a:lin ang="5400000" scaled="1"/>
        </a:gradFill>
        <a:effectLst/>
      </p:bgPr>
    </p:bg>
    <p:spTree>
      <p:nvGrpSpPr>
        <p:cNvPr id="1" name="">
          <a:extLst>
            <a:ext uri="{FF2B5EF4-FFF2-40B4-BE49-F238E27FC236}">
              <a16:creationId xmlns:a16="http://schemas.microsoft.com/office/drawing/2014/main" id="{ECF30572-1CCD-2EC3-3D7A-1F21AAB1C94F}"/>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E9EEF466-39F4-2E1F-6911-104C12DE2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321" y="1017814"/>
            <a:ext cx="3959679" cy="26397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Belchertown Animal Control Board to take up problem pit bulls again ...">
            <a:extLst>
              <a:ext uri="{FF2B5EF4-FFF2-40B4-BE49-F238E27FC236}">
                <a16:creationId xmlns:a16="http://schemas.microsoft.com/office/drawing/2014/main" id="{91BC7CA7-5858-814A-B116-EC794B9DE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327" y="3959678"/>
            <a:ext cx="2413403" cy="27676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me gestire un cane aggressivo | Dogsify me">
            <a:extLst>
              <a:ext uri="{FF2B5EF4-FFF2-40B4-BE49-F238E27FC236}">
                <a16:creationId xmlns:a16="http://schemas.microsoft.com/office/drawing/2014/main" id="{7797D9ED-C5E8-45B5-92F6-5944F37E9B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707" y="1912756"/>
            <a:ext cx="3820886" cy="34896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5FB641A-061F-651C-A326-F5A373D4EE00}"/>
              </a:ext>
            </a:extLst>
          </p:cNvPr>
          <p:cNvSpPr txBox="1"/>
          <p:nvPr/>
        </p:nvSpPr>
        <p:spPr>
          <a:xfrm>
            <a:off x="0" y="65314"/>
            <a:ext cx="9143999" cy="584775"/>
          </a:xfrm>
          <a:prstGeom prst="rect">
            <a:avLst/>
          </a:prstGeom>
          <a:noFill/>
        </p:spPr>
        <p:txBody>
          <a:bodyPr wrap="square" rtlCol="0">
            <a:spAutoFit/>
          </a:bodyPr>
          <a:lstStyle/>
          <a:p>
            <a:pPr algn="ctr"/>
            <a:r>
              <a:rPr lang="en-US" sz="2400" dirty="0">
                <a:solidFill>
                  <a:schemeClr val="bg1"/>
                </a:solidFill>
                <a:latin typeface="Arial Black" panose="020B0A04020102020204" pitchFamily="34" charset="0"/>
              </a:rPr>
              <a:t>How do </a:t>
            </a:r>
            <a:r>
              <a:rPr lang="en-US" sz="3200" u="sng" dirty="0">
                <a:solidFill>
                  <a:schemeClr val="bg1"/>
                </a:solidFill>
                <a:latin typeface="Arial Black" panose="020B0A04020102020204" pitchFamily="34" charset="0"/>
              </a:rPr>
              <a:t>YOU</a:t>
            </a:r>
            <a:r>
              <a:rPr lang="en-US" sz="2400" dirty="0">
                <a:solidFill>
                  <a:schemeClr val="bg1"/>
                </a:solidFill>
                <a:latin typeface="Arial Black" panose="020B0A04020102020204" pitchFamily="34" charset="0"/>
              </a:rPr>
              <a:t> view your greatest enemy?</a:t>
            </a:r>
          </a:p>
        </p:txBody>
      </p:sp>
    </p:spTree>
    <p:extLst>
      <p:ext uri="{BB962C8B-B14F-4D97-AF65-F5344CB8AC3E}">
        <p14:creationId xmlns:p14="http://schemas.microsoft.com/office/powerpoint/2010/main" val="2505410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91D8A-BFCC-0D4E-DFC3-7FBCA23F52E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81E3762-85B4-ED32-4ED4-F700E0CC9084}"/>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Our Greatest Enemy</a:t>
            </a:r>
          </a:p>
        </p:txBody>
      </p:sp>
      <p:sp>
        <p:nvSpPr>
          <p:cNvPr id="5" name="Footer Placeholder 4">
            <a:extLst>
              <a:ext uri="{FF2B5EF4-FFF2-40B4-BE49-F238E27FC236}">
                <a16:creationId xmlns:a16="http://schemas.microsoft.com/office/drawing/2014/main" id="{8552DEAE-9B27-F513-E409-46B3A5A8E3EB}"/>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6DC830EF-3304-0D93-CC72-A70DC956D98B}"/>
              </a:ext>
            </a:extLst>
          </p:cNvPr>
          <p:cNvSpPr txBox="1"/>
          <p:nvPr/>
        </p:nvSpPr>
        <p:spPr>
          <a:xfrm>
            <a:off x="0" y="842840"/>
            <a:ext cx="9144000" cy="675441"/>
          </a:xfrm>
          <a:prstGeom prst="rect">
            <a:avLst/>
          </a:prstGeom>
          <a:noFill/>
        </p:spPr>
        <p:txBody>
          <a:bodyPr wrap="square">
            <a:spAutoFit/>
          </a:bodyPr>
          <a:lstStyle/>
          <a:p>
            <a:pPr marL="0" marR="0" algn="ctr">
              <a:lnSpc>
                <a:spcPct val="107000"/>
              </a:lnSpc>
              <a:spcAft>
                <a:spcPts val="800"/>
              </a:spcAft>
            </a:pPr>
            <a:r>
              <a:rPr lang="en-US" sz="3600" b="1" kern="100" dirty="0">
                <a:effectLst/>
                <a:latin typeface="Aharoni" panose="02010803020104030203" pitchFamily="2" charset="-79"/>
                <a:ea typeface="Calibri" panose="020F0502020204030204" pitchFamily="34" charset="0"/>
                <a:cs typeface="Aharoni" panose="02010803020104030203" pitchFamily="2" charset="-79"/>
              </a:rPr>
              <a:t>1. The Devil’s Power Of Days Past.</a:t>
            </a:r>
            <a:endParaRPr lang="en-US" sz="3600" kern="100" dirty="0">
              <a:effectLst/>
              <a:latin typeface="Aharoni" panose="02010803020104030203" pitchFamily="2" charset="-79"/>
              <a:ea typeface="Calibri" panose="020F0502020204030204" pitchFamily="34" charset="0"/>
              <a:cs typeface="Aharoni" panose="02010803020104030203" pitchFamily="2" charset="-79"/>
            </a:endParaRPr>
          </a:p>
        </p:txBody>
      </p:sp>
      <p:sp>
        <p:nvSpPr>
          <p:cNvPr id="6" name="TextBox 5">
            <a:extLst>
              <a:ext uri="{FF2B5EF4-FFF2-40B4-BE49-F238E27FC236}">
                <a16:creationId xmlns:a16="http://schemas.microsoft.com/office/drawing/2014/main" id="{9CBBF29F-1625-6F2D-C473-F98DDB77D2C4}"/>
              </a:ext>
            </a:extLst>
          </p:cNvPr>
          <p:cNvSpPr txBox="1"/>
          <p:nvPr/>
        </p:nvSpPr>
        <p:spPr>
          <a:xfrm>
            <a:off x="636814" y="2280535"/>
            <a:ext cx="8017329" cy="3149580"/>
          </a:xfrm>
          <a:prstGeom prst="rect">
            <a:avLst/>
          </a:prstGeom>
          <a:noFill/>
          <a:ln w="19050">
            <a:solidFill>
              <a:schemeClr val="tx1"/>
            </a:solidFill>
          </a:ln>
        </p:spPr>
        <p:txBody>
          <a:bodyPr wrap="square">
            <a:spAutoFit/>
          </a:bodyPr>
          <a:lstStyle/>
          <a:p>
            <a:pPr marL="0" marR="0">
              <a:spcAft>
                <a:spcPts val="800"/>
              </a:spcAft>
            </a:pP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Luke 22:31</a:t>
            </a:r>
          </a:p>
          <a:p>
            <a:pPr marL="0" marR="0">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And the Lord said, "Simon, Simon! Indeed, Satan has asked for you, that he may sift you as wheat. 32 "But I have prayed for you, that your faith should not fail; and when you have returned to Me, strengthen your brethren."</a:t>
            </a:r>
          </a:p>
        </p:txBody>
      </p:sp>
    </p:spTree>
    <p:extLst>
      <p:ext uri="{BB962C8B-B14F-4D97-AF65-F5344CB8AC3E}">
        <p14:creationId xmlns:p14="http://schemas.microsoft.com/office/powerpoint/2010/main" val="2979841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C4155-12CF-301F-D43D-4B7F0997CC0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16ED3CB-7F90-9045-C400-31DB53FB7372}"/>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Our Greatest Enemy</a:t>
            </a:r>
          </a:p>
        </p:txBody>
      </p:sp>
      <p:sp>
        <p:nvSpPr>
          <p:cNvPr id="5" name="Footer Placeholder 4">
            <a:extLst>
              <a:ext uri="{FF2B5EF4-FFF2-40B4-BE49-F238E27FC236}">
                <a16:creationId xmlns:a16="http://schemas.microsoft.com/office/drawing/2014/main" id="{39062148-9147-4610-CE75-EC84149EE696}"/>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62BCED0C-AEA0-94EF-1896-454B427A9E44}"/>
              </a:ext>
            </a:extLst>
          </p:cNvPr>
          <p:cNvSpPr txBox="1"/>
          <p:nvPr/>
        </p:nvSpPr>
        <p:spPr>
          <a:xfrm>
            <a:off x="779228" y="1216550"/>
            <a:ext cx="7625301" cy="4832092"/>
          </a:xfrm>
          <a:prstGeom prst="rect">
            <a:avLst/>
          </a:prstGeom>
          <a:noFill/>
        </p:spPr>
        <p:txBody>
          <a:bodyPr wrap="square">
            <a:spAutoFit/>
          </a:bodyPr>
          <a:lstStyle/>
          <a:p>
            <a:r>
              <a:rPr lang="en-US" sz="4400" b="1" dirty="0">
                <a:solidFill>
                  <a:srgbClr val="0070C0"/>
                </a:solidFill>
              </a:rPr>
              <a:t>Deut. 29:29 </a:t>
            </a:r>
            <a:r>
              <a:rPr lang="en-US" sz="4400" dirty="0"/>
              <a:t>"The </a:t>
            </a:r>
            <a:r>
              <a:rPr lang="en-US" sz="4400" u="sng" dirty="0"/>
              <a:t>secret things belong to the LORD our God</a:t>
            </a:r>
            <a:r>
              <a:rPr lang="en-US" sz="4400" dirty="0"/>
              <a:t>,</a:t>
            </a:r>
          </a:p>
          <a:p>
            <a:endParaRPr lang="en-US" sz="4400" dirty="0"/>
          </a:p>
          <a:p>
            <a:r>
              <a:rPr lang="en-US" sz="4400" dirty="0"/>
              <a:t>but those things which are revealed belong to us and to our children forever, that we may do all the words of this law.</a:t>
            </a:r>
          </a:p>
        </p:txBody>
      </p:sp>
    </p:spTree>
    <p:extLst>
      <p:ext uri="{BB962C8B-B14F-4D97-AF65-F5344CB8AC3E}">
        <p14:creationId xmlns:p14="http://schemas.microsoft.com/office/powerpoint/2010/main" val="4251608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99DD0-F598-9480-F7EC-CBF6849FC75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9F1CA56-76E4-5C10-1134-CA6C43BC9B57}"/>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Our Greatest Enemy</a:t>
            </a:r>
          </a:p>
        </p:txBody>
      </p:sp>
      <p:sp>
        <p:nvSpPr>
          <p:cNvPr id="5" name="Footer Placeholder 4">
            <a:extLst>
              <a:ext uri="{FF2B5EF4-FFF2-40B4-BE49-F238E27FC236}">
                <a16:creationId xmlns:a16="http://schemas.microsoft.com/office/drawing/2014/main" id="{6A2AC490-3843-80FF-0A9B-E001DF049152}"/>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4653AFA2-5641-4737-85F7-7A37225FE5B1}"/>
              </a:ext>
            </a:extLst>
          </p:cNvPr>
          <p:cNvSpPr txBox="1"/>
          <p:nvPr/>
        </p:nvSpPr>
        <p:spPr>
          <a:xfrm>
            <a:off x="0" y="842840"/>
            <a:ext cx="9144000" cy="675441"/>
          </a:xfrm>
          <a:prstGeom prst="rect">
            <a:avLst/>
          </a:prstGeom>
          <a:noFill/>
        </p:spPr>
        <p:txBody>
          <a:bodyPr wrap="square">
            <a:spAutoFit/>
          </a:bodyPr>
          <a:lstStyle/>
          <a:p>
            <a:pPr marL="0" marR="0" algn="ctr">
              <a:lnSpc>
                <a:spcPct val="107000"/>
              </a:lnSpc>
              <a:spcAft>
                <a:spcPts val="800"/>
              </a:spcAft>
            </a:pPr>
            <a:r>
              <a:rPr lang="en-US" sz="3600" b="1" kern="100" dirty="0">
                <a:effectLst/>
                <a:latin typeface="Aharoni" panose="02010803020104030203" pitchFamily="2" charset="-79"/>
                <a:ea typeface="Calibri" panose="020F0502020204030204" pitchFamily="34" charset="0"/>
                <a:cs typeface="Aharoni" panose="02010803020104030203" pitchFamily="2" charset="-79"/>
              </a:rPr>
              <a:t>1. The Devil’s Power Of Days Past.</a:t>
            </a:r>
            <a:endParaRPr lang="en-US" sz="3600" kern="100" dirty="0">
              <a:effectLst/>
              <a:latin typeface="Aharoni" panose="02010803020104030203" pitchFamily="2" charset="-79"/>
              <a:ea typeface="Calibri" panose="020F0502020204030204" pitchFamily="34" charset="0"/>
              <a:cs typeface="Aharoni" panose="02010803020104030203" pitchFamily="2" charset="-79"/>
            </a:endParaRPr>
          </a:p>
        </p:txBody>
      </p:sp>
      <p:sp>
        <p:nvSpPr>
          <p:cNvPr id="6" name="TextBox 5">
            <a:extLst>
              <a:ext uri="{FF2B5EF4-FFF2-40B4-BE49-F238E27FC236}">
                <a16:creationId xmlns:a16="http://schemas.microsoft.com/office/drawing/2014/main" id="{6BB31515-D1D4-5A2C-4441-D446BF527474}"/>
              </a:ext>
            </a:extLst>
          </p:cNvPr>
          <p:cNvSpPr txBox="1"/>
          <p:nvPr/>
        </p:nvSpPr>
        <p:spPr>
          <a:xfrm>
            <a:off x="432707" y="1624693"/>
            <a:ext cx="8313728" cy="4524315"/>
          </a:xfrm>
          <a:prstGeom prst="rect">
            <a:avLst/>
          </a:prstGeom>
          <a:noFill/>
          <a:ln w="19050">
            <a:solidFill>
              <a:schemeClr val="tx1"/>
            </a:solidFill>
          </a:ln>
        </p:spPr>
        <p:txBody>
          <a:bodyPr wrap="square">
            <a:spAutoFit/>
          </a:bodyPr>
          <a:lstStyle/>
          <a:p>
            <a:pPr marR="0">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 Cor. 12:7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And lest I should be exalted above measure by the abundance of the revelations, a thorn in the flesh was given to me,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a messenger of Satan</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to buffet me, lest I be exalted above measure.</a:t>
            </a:r>
          </a:p>
          <a:p>
            <a:pPr marL="457200" marR="0" indent="-457200">
              <a:spcAft>
                <a:spcPts val="800"/>
              </a:spcAft>
              <a:buAutoNum type="alphaUcPeriod" startAt="4"/>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John 13:2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And supper being ended, the devil having already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put it into the heart of Judas Iscariot</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Simon's son, to betray Him, </a:t>
            </a:r>
          </a:p>
          <a:p>
            <a:pPr marL="0" marR="0">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John 13:27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Now after the piece of bread,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Satan entered him</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Then Jesus said to him, "What you do, do quickly."</a:t>
            </a:r>
          </a:p>
        </p:txBody>
      </p:sp>
    </p:spTree>
    <p:extLst>
      <p:ext uri="{BB962C8B-B14F-4D97-AF65-F5344CB8AC3E}">
        <p14:creationId xmlns:p14="http://schemas.microsoft.com/office/powerpoint/2010/main" val="2661367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6BEA8-039B-051A-4D66-BC5EC95EF3C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9CB44B9-0EEB-431E-52FB-D17FB93C21C0}"/>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Our Greatest Enemy</a:t>
            </a:r>
          </a:p>
        </p:txBody>
      </p:sp>
      <p:sp>
        <p:nvSpPr>
          <p:cNvPr id="5" name="Footer Placeholder 4">
            <a:extLst>
              <a:ext uri="{FF2B5EF4-FFF2-40B4-BE49-F238E27FC236}">
                <a16:creationId xmlns:a16="http://schemas.microsoft.com/office/drawing/2014/main" id="{BAA5D906-1D7B-18C7-F72F-406829820625}"/>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6B983E21-7778-A6C7-2795-ED4E988E1DD3}"/>
              </a:ext>
            </a:extLst>
          </p:cNvPr>
          <p:cNvSpPr txBox="1"/>
          <p:nvPr/>
        </p:nvSpPr>
        <p:spPr>
          <a:xfrm>
            <a:off x="0" y="842840"/>
            <a:ext cx="9144000" cy="675441"/>
          </a:xfrm>
          <a:prstGeom prst="rect">
            <a:avLst/>
          </a:prstGeom>
          <a:noFill/>
        </p:spPr>
        <p:txBody>
          <a:bodyPr wrap="square">
            <a:spAutoFit/>
          </a:bodyPr>
          <a:lstStyle/>
          <a:p>
            <a:pPr marL="0" marR="0" algn="ctr">
              <a:lnSpc>
                <a:spcPct val="107000"/>
              </a:lnSpc>
              <a:spcAft>
                <a:spcPts val="800"/>
              </a:spcAft>
            </a:pPr>
            <a:r>
              <a:rPr lang="en-US" sz="3600" b="1" kern="100" dirty="0">
                <a:effectLst/>
                <a:latin typeface="Aharoni" panose="02010803020104030203" pitchFamily="2" charset="-79"/>
                <a:ea typeface="Calibri" panose="020F0502020204030204" pitchFamily="34" charset="0"/>
                <a:cs typeface="Aharoni" panose="02010803020104030203" pitchFamily="2" charset="-79"/>
              </a:rPr>
              <a:t>1. The Devil’s Power Of Days Past.</a:t>
            </a:r>
            <a:endParaRPr lang="en-US" sz="3600" kern="100" dirty="0">
              <a:effectLst/>
              <a:latin typeface="Aharoni" panose="02010803020104030203" pitchFamily="2" charset="-79"/>
              <a:ea typeface="Calibri" panose="020F0502020204030204" pitchFamily="34" charset="0"/>
              <a:cs typeface="Aharoni" panose="02010803020104030203" pitchFamily="2" charset="-79"/>
            </a:endParaRPr>
          </a:p>
        </p:txBody>
      </p:sp>
      <p:sp>
        <p:nvSpPr>
          <p:cNvPr id="6" name="TextBox 5">
            <a:extLst>
              <a:ext uri="{FF2B5EF4-FFF2-40B4-BE49-F238E27FC236}">
                <a16:creationId xmlns:a16="http://schemas.microsoft.com/office/drawing/2014/main" id="{3510E80E-89F5-28C6-FCF9-A130422F17FD}"/>
              </a:ext>
            </a:extLst>
          </p:cNvPr>
          <p:cNvSpPr txBox="1"/>
          <p:nvPr/>
        </p:nvSpPr>
        <p:spPr>
          <a:xfrm>
            <a:off x="489857" y="1657076"/>
            <a:ext cx="8224985" cy="4708981"/>
          </a:xfrm>
          <a:prstGeom prst="rect">
            <a:avLst/>
          </a:prstGeom>
          <a:noFill/>
          <a:ln w="19050">
            <a:solidFill>
              <a:schemeClr val="tx1"/>
            </a:solidFill>
          </a:ln>
        </p:spPr>
        <p:txBody>
          <a:bodyPr wrap="square">
            <a:spAutoFit/>
          </a:bodyPr>
          <a:lstStyle/>
          <a:p>
            <a:pPr marL="0" marR="0">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John 6:70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Jesus answered them, "Did I not choose you, the twelve, and one of you is a devil?“</a:t>
            </a:r>
          </a:p>
          <a:p>
            <a:pPr marL="0" marR="0">
              <a:spcAft>
                <a:spcPts val="80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5:3,4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But Peter said, "Ananias, why has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Satan filled your heart to lie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to the Holy Spirit and keep back part of the price of the land for yourself?</a:t>
            </a:r>
          </a:p>
          <a:p>
            <a:pPr marL="0" marR="0">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4 "While it remained, was it not your own? And after it was sold, was it not in your own control? Why have you conceived this thing in your heart? You have not lied to men but to God." </a:t>
            </a:r>
          </a:p>
        </p:txBody>
      </p:sp>
    </p:spTree>
    <p:extLst>
      <p:ext uri="{BB962C8B-B14F-4D97-AF65-F5344CB8AC3E}">
        <p14:creationId xmlns:p14="http://schemas.microsoft.com/office/powerpoint/2010/main" val="23886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38FC1-76B5-4E18-E2EC-9B367A2B886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6834EEE-2DE6-8DFB-7741-D6388921469A}"/>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Our Greatest Enemy</a:t>
            </a:r>
          </a:p>
        </p:txBody>
      </p:sp>
      <p:sp>
        <p:nvSpPr>
          <p:cNvPr id="5" name="Footer Placeholder 4">
            <a:extLst>
              <a:ext uri="{FF2B5EF4-FFF2-40B4-BE49-F238E27FC236}">
                <a16:creationId xmlns:a16="http://schemas.microsoft.com/office/drawing/2014/main" id="{BA938512-C825-00A6-C760-9EA28B02EE69}"/>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AA6C44BC-656D-3327-0F78-4C3EDBA18819}"/>
              </a:ext>
            </a:extLst>
          </p:cNvPr>
          <p:cNvSpPr txBox="1"/>
          <p:nvPr/>
        </p:nvSpPr>
        <p:spPr>
          <a:xfrm>
            <a:off x="652007" y="2153007"/>
            <a:ext cx="7983110" cy="3744615"/>
          </a:xfrm>
          <a:prstGeom prst="rect">
            <a:avLst/>
          </a:prstGeom>
          <a:noFill/>
          <a:ln w="19050">
            <a:solidFill>
              <a:schemeClr val="tx1"/>
            </a:solidFill>
          </a:ln>
        </p:spPr>
        <p:txBody>
          <a:bodyPr wrap="square">
            <a:spAutoFit/>
          </a:bodyPr>
          <a:lstStyle/>
          <a:p>
            <a:pPr marR="0">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 Cor.10:13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No temptation has overtaken you except such as is common to man; but God is faithful, who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will not allow you to be tempted beyond what you are able</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but with the temptation will also make the way of escape, that you may be able to bear it.</a:t>
            </a:r>
          </a:p>
          <a:p>
            <a:pPr marL="342900" marR="0" indent="-342900">
              <a:spcAft>
                <a:spcPts val="800"/>
              </a:spcAft>
              <a:buAutoNum type="alphaUcPeriod" startAt="7"/>
            </a:pP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marR="0">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James 4:7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Therefore submit to God. Resist the devil and he will flee from you.</a:t>
            </a:r>
          </a:p>
        </p:txBody>
      </p:sp>
      <p:sp>
        <p:nvSpPr>
          <p:cNvPr id="2" name="TextBox 1">
            <a:extLst>
              <a:ext uri="{FF2B5EF4-FFF2-40B4-BE49-F238E27FC236}">
                <a16:creationId xmlns:a16="http://schemas.microsoft.com/office/drawing/2014/main" id="{DAA8A14B-47F1-D1C7-2896-44CFB1B37459}"/>
              </a:ext>
            </a:extLst>
          </p:cNvPr>
          <p:cNvSpPr txBox="1"/>
          <p:nvPr/>
        </p:nvSpPr>
        <p:spPr>
          <a:xfrm>
            <a:off x="0" y="842840"/>
            <a:ext cx="9144000" cy="659219"/>
          </a:xfrm>
          <a:prstGeom prst="rect">
            <a:avLst/>
          </a:prstGeom>
          <a:noFill/>
        </p:spPr>
        <p:txBody>
          <a:bodyPr wrap="square">
            <a:spAutoFit/>
          </a:bodyPr>
          <a:lstStyle/>
          <a:p>
            <a:pPr marL="0" marR="0" algn="ctr">
              <a:lnSpc>
                <a:spcPct val="107000"/>
              </a:lnSpc>
              <a:spcAft>
                <a:spcPts val="800"/>
              </a:spcAft>
            </a:pPr>
            <a:r>
              <a:rPr lang="en-US" sz="3500" b="1" kern="100" dirty="0">
                <a:effectLst/>
                <a:latin typeface="Aharoni" panose="02010803020104030203" pitchFamily="2" charset="-79"/>
                <a:ea typeface="Calibri" panose="020F0502020204030204" pitchFamily="34" charset="0"/>
                <a:cs typeface="Aharoni" panose="02010803020104030203" pitchFamily="2" charset="-79"/>
              </a:rPr>
              <a:t>2. Understand The Devil’s Power Is Limited</a:t>
            </a:r>
            <a:endParaRPr lang="en-US" sz="3500" kern="100" dirty="0">
              <a:effectLst/>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1833280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DD4D5-6F4E-ECEF-4F87-DAEA9854F82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8DBF65E-866C-E0BF-4830-463C592B900E}"/>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Our Greatest Enemy</a:t>
            </a:r>
          </a:p>
        </p:txBody>
      </p:sp>
      <p:sp>
        <p:nvSpPr>
          <p:cNvPr id="5" name="Footer Placeholder 4">
            <a:extLst>
              <a:ext uri="{FF2B5EF4-FFF2-40B4-BE49-F238E27FC236}">
                <a16:creationId xmlns:a16="http://schemas.microsoft.com/office/drawing/2014/main" id="{0A8E8D68-B21F-7313-9B1A-DCC5C0AD80D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0F88F9EE-064F-657F-AC9F-E8F384E95327}"/>
              </a:ext>
            </a:extLst>
          </p:cNvPr>
          <p:cNvSpPr txBox="1"/>
          <p:nvPr/>
        </p:nvSpPr>
        <p:spPr>
          <a:xfrm>
            <a:off x="0" y="842840"/>
            <a:ext cx="9144000" cy="659219"/>
          </a:xfrm>
          <a:prstGeom prst="rect">
            <a:avLst/>
          </a:prstGeom>
          <a:noFill/>
        </p:spPr>
        <p:txBody>
          <a:bodyPr wrap="square">
            <a:spAutoFit/>
          </a:bodyPr>
          <a:lstStyle/>
          <a:p>
            <a:pPr marL="0" marR="0" algn="ctr">
              <a:lnSpc>
                <a:spcPct val="107000"/>
              </a:lnSpc>
              <a:spcAft>
                <a:spcPts val="800"/>
              </a:spcAft>
            </a:pPr>
            <a:r>
              <a:rPr lang="en-US" sz="3500" b="1" kern="100" dirty="0">
                <a:effectLst/>
                <a:latin typeface="Aharoni" panose="02010803020104030203" pitchFamily="2" charset="-79"/>
                <a:ea typeface="Calibri" panose="020F0502020204030204" pitchFamily="34" charset="0"/>
                <a:cs typeface="Aharoni" panose="02010803020104030203" pitchFamily="2" charset="-79"/>
              </a:rPr>
              <a:t>2. Understand The Devil’s Power Is Limited</a:t>
            </a:r>
            <a:endParaRPr lang="en-US" sz="3500" kern="100" dirty="0">
              <a:effectLst/>
              <a:latin typeface="Aharoni" panose="02010803020104030203" pitchFamily="2" charset="-79"/>
              <a:ea typeface="Calibri" panose="020F0502020204030204" pitchFamily="34" charset="0"/>
              <a:cs typeface="Aharoni" panose="02010803020104030203" pitchFamily="2" charset="-79"/>
            </a:endParaRPr>
          </a:p>
        </p:txBody>
      </p:sp>
      <p:sp>
        <p:nvSpPr>
          <p:cNvPr id="6" name="TextBox 5">
            <a:extLst>
              <a:ext uri="{FF2B5EF4-FFF2-40B4-BE49-F238E27FC236}">
                <a16:creationId xmlns:a16="http://schemas.microsoft.com/office/drawing/2014/main" id="{CAB7BB00-9850-8320-2562-8B6E1540EC2E}"/>
              </a:ext>
            </a:extLst>
          </p:cNvPr>
          <p:cNvSpPr txBox="1"/>
          <p:nvPr/>
        </p:nvSpPr>
        <p:spPr>
          <a:xfrm>
            <a:off x="509096" y="1702517"/>
            <a:ext cx="8094428" cy="4483279"/>
          </a:xfrm>
          <a:prstGeom prst="rect">
            <a:avLst/>
          </a:prstGeom>
          <a:noFill/>
          <a:ln w="19050">
            <a:solidFill>
              <a:schemeClr val="tx1"/>
            </a:solidFill>
          </a:ln>
        </p:spPr>
        <p:txBody>
          <a:bodyPr wrap="square">
            <a:spAutoFit/>
          </a:bodyPr>
          <a:lstStyle/>
          <a:p>
            <a:pPr marR="0">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Job 1:12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And the LORD said to Satan, "Behold, all that he has is in your power; only do not lay a hand on his person." So Satan went out from the presence of the LORD.</a:t>
            </a:r>
          </a:p>
          <a:p>
            <a:pPr marL="0" marR="0">
              <a:spcAft>
                <a:spcPts val="800"/>
              </a:spcAft>
            </a:pPr>
            <a:r>
              <a:rPr lang="en-US" sz="24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When rebuked by the messenger of Jehovah he had to remain silent:</a:t>
            </a:r>
          </a:p>
          <a:p>
            <a:pPr marL="0" marR="0">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Zech.3:2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And the LORD said to Satan, "The LORD rebuke you, Satan! The LORD who has chosen Jerusalem rebuke you! Is this not a brand plucked from the fire?"</a:t>
            </a:r>
          </a:p>
        </p:txBody>
      </p:sp>
    </p:spTree>
    <p:extLst>
      <p:ext uri="{BB962C8B-B14F-4D97-AF65-F5344CB8AC3E}">
        <p14:creationId xmlns:p14="http://schemas.microsoft.com/office/powerpoint/2010/main" val="916200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C7F1E-CF1B-CD52-B406-8B2E3190910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FBBB165-9848-45B1-A7A4-FE455F2946F4}"/>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Our Greatest Enemy</a:t>
            </a:r>
          </a:p>
        </p:txBody>
      </p:sp>
      <p:sp>
        <p:nvSpPr>
          <p:cNvPr id="5" name="Footer Placeholder 4">
            <a:extLst>
              <a:ext uri="{FF2B5EF4-FFF2-40B4-BE49-F238E27FC236}">
                <a16:creationId xmlns:a16="http://schemas.microsoft.com/office/drawing/2014/main" id="{702C0F39-0392-DB5B-34AB-F18498790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6688C53C-7B95-A7FE-4248-D7062DA8B65F}"/>
              </a:ext>
            </a:extLst>
          </p:cNvPr>
          <p:cNvSpPr txBox="1"/>
          <p:nvPr/>
        </p:nvSpPr>
        <p:spPr>
          <a:xfrm>
            <a:off x="0" y="842840"/>
            <a:ext cx="9144000" cy="659219"/>
          </a:xfrm>
          <a:prstGeom prst="rect">
            <a:avLst/>
          </a:prstGeom>
          <a:noFill/>
        </p:spPr>
        <p:txBody>
          <a:bodyPr wrap="square">
            <a:spAutoFit/>
          </a:bodyPr>
          <a:lstStyle/>
          <a:p>
            <a:pPr marL="0" marR="0" algn="ctr">
              <a:lnSpc>
                <a:spcPct val="107000"/>
              </a:lnSpc>
              <a:spcAft>
                <a:spcPts val="800"/>
              </a:spcAft>
            </a:pPr>
            <a:r>
              <a:rPr lang="en-US" sz="3500" b="1" kern="100" dirty="0">
                <a:effectLst/>
                <a:latin typeface="Aharoni" panose="02010803020104030203" pitchFamily="2" charset="-79"/>
                <a:ea typeface="Calibri" panose="020F0502020204030204" pitchFamily="34" charset="0"/>
                <a:cs typeface="Aharoni" panose="02010803020104030203" pitchFamily="2" charset="-79"/>
              </a:rPr>
              <a:t>2. Understand The Devil’s Power Is Limited</a:t>
            </a:r>
            <a:endParaRPr lang="en-US" sz="3500" kern="100" dirty="0">
              <a:effectLst/>
              <a:latin typeface="Aharoni" panose="02010803020104030203" pitchFamily="2" charset="-79"/>
              <a:ea typeface="Calibri" panose="020F0502020204030204" pitchFamily="34" charset="0"/>
              <a:cs typeface="Aharoni" panose="02010803020104030203" pitchFamily="2" charset="-79"/>
            </a:endParaRPr>
          </a:p>
        </p:txBody>
      </p:sp>
      <p:sp>
        <p:nvSpPr>
          <p:cNvPr id="6" name="TextBox 5">
            <a:extLst>
              <a:ext uri="{FF2B5EF4-FFF2-40B4-BE49-F238E27FC236}">
                <a16:creationId xmlns:a16="http://schemas.microsoft.com/office/drawing/2014/main" id="{C560E7EF-9F80-000B-5C9E-757E403FD8C0}"/>
              </a:ext>
            </a:extLst>
          </p:cNvPr>
          <p:cNvSpPr txBox="1"/>
          <p:nvPr/>
        </p:nvSpPr>
        <p:spPr>
          <a:xfrm>
            <a:off x="661308" y="1700940"/>
            <a:ext cx="7894864" cy="4323684"/>
          </a:xfrm>
          <a:prstGeom prst="rect">
            <a:avLst/>
          </a:prstGeom>
          <a:noFill/>
          <a:ln w="19050">
            <a:solidFill>
              <a:schemeClr val="tx1"/>
            </a:solidFill>
          </a:ln>
        </p:spPr>
        <p:txBody>
          <a:bodyPr wrap="square">
            <a:spAutoFit/>
          </a:bodyPr>
          <a:lstStyle/>
          <a:p>
            <a:pPr marL="0" marR="0">
              <a:lnSpc>
                <a:spcPct val="107000"/>
              </a:lnSpc>
              <a:spcAft>
                <a:spcPts val="800"/>
              </a:spcAft>
            </a:pPr>
            <a:r>
              <a:rPr lang="en-US"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His authority over the world kingdoms was delivered to him:  </a:t>
            </a:r>
          </a:p>
          <a:p>
            <a:pPr marL="0" marR="0">
              <a:lnSpc>
                <a:spcPct val="107000"/>
              </a:lnSpc>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Luke 4:6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And the devil said to Him, "All this authority I will give You, and their glory;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for this has been delivered to me, and I give it to whomever I wish</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7 "Therefore, if You will worship before me, all will be Yours." 8 And Jesus answered and said to him, "Get behind Me, Satan! For it is written, 'You shall worship the LORD your God, and Him only you shall serve.'"</a:t>
            </a:r>
          </a:p>
        </p:txBody>
      </p:sp>
    </p:spTree>
    <p:extLst>
      <p:ext uri="{BB962C8B-B14F-4D97-AF65-F5344CB8AC3E}">
        <p14:creationId xmlns:p14="http://schemas.microsoft.com/office/powerpoint/2010/main" val="271214451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1007</TotalTime>
  <Words>2128</Words>
  <Application>Microsoft Office PowerPoint</Application>
  <PresentationFormat>On-screen Show (4:3)</PresentationFormat>
  <Paragraphs>136</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Aharoni</vt:lpstr>
      <vt:lpstr>Arial</vt:lpstr>
      <vt:lpstr>Arial Black</vt:lpstr>
      <vt:lpstr>Arial Unicode MS</vt:lpstr>
      <vt:lpstr>Calibri</vt:lpstr>
      <vt:lpstr>Calibri Light</vt:lpstr>
      <vt:lpstr>Ink Free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New Lebanon church of Christ</cp:lastModifiedBy>
  <cp:revision>14</cp:revision>
  <dcterms:created xsi:type="dcterms:W3CDTF">2024-12-23T11:24:06Z</dcterms:created>
  <dcterms:modified xsi:type="dcterms:W3CDTF">2025-01-05T10:08:33Z</dcterms:modified>
</cp:coreProperties>
</file>