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sldIdLst>
    <p:sldId id="265" r:id="rId4"/>
    <p:sldId id="1019" r:id="rId5"/>
    <p:sldId id="555" r:id="rId6"/>
    <p:sldId id="559" r:id="rId7"/>
    <p:sldId id="922" r:id="rId8"/>
    <p:sldId id="558" r:id="rId9"/>
    <p:sldId id="1020" r:id="rId10"/>
    <p:sldId id="564" r:id="rId11"/>
    <p:sldId id="557" r:id="rId12"/>
    <p:sldId id="321" r:id="rId13"/>
    <p:sldId id="565" r:id="rId14"/>
    <p:sldId id="556" r:id="rId15"/>
    <p:sldId id="574" r:id="rId16"/>
    <p:sldId id="573" r:id="rId17"/>
    <p:sldId id="566" r:id="rId18"/>
    <p:sldId id="575" r:id="rId19"/>
    <p:sldId id="560" r:id="rId20"/>
    <p:sldId id="563" r:id="rId21"/>
    <p:sldId id="988" r:id="rId22"/>
    <p:sldId id="570" r:id="rId23"/>
    <p:sldId id="571" r:id="rId24"/>
    <p:sldId id="568" r:id="rId25"/>
    <p:sldId id="572" r:id="rId26"/>
    <p:sldId id="562" r:id="rId27"/>
    <p:sldId id="262" r:id="rId28"/>
    <p:sldId id="1018" r:id="rId29"/>
    <p:sldId id="561" r:id="rId30"/>
    <p:sldId id="95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a0lyGJ5LWBnTUj4FRxKhA==" hashData="wg7eOfYJ94tu99VtYnOPfFhe6LVJXdb7XTcqAsUQHDT9df6uUOT78zvREjS/kJP1+yAB3A7Rc5sEQ++AtEg7z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433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4620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81447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550AF7-7A4E-4548-8D58-C4A9EA48AA2A}"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dirty="0"/>
          </a:p>
        </p:txBody>
      </p:sp>
    </p:spTree>
    <p:extLst>
      <p:ext uri="{BB962C8B-B14F-4D97-AF65-F5344CB8AC3E}">
        <p14:creationId xmlns:p14="http://schemas.microsoft.com/office/powerpoint/2010/main" val="1234031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50AF7-7A4E-4548-8D58-C4A9EA48AA2A}"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dirty="0"/>
          </a:p>
        </p:txBody>
      </p:sp>
    </p:spTree>
    <p:extLst>
      <p:ext uri="{BB962C8B-B14F-4D97-AF65-F5344CB8AC3E}">
        <p14:creationId xmlns:p14="http://schemas.microsoft.com/office/powerpoint/2010/main" val="161514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550AF7-7A4E-4548-8D58-C4A9EA48AA2A}"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dirty="0"/>
          </a:p>
        </p:txBody>
      </p:sp>
    </p:spTree>
    <p:extLst>
      <p:ext uri="{BB962C8B-B14F-4D97-AF65-F5344CB8AC3E}">
        <p14:creationId xmlns:p14="http://schemas.microsoft.com/office/powerpoint/2010/main" val="2131339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550AF7-7A4E-4548-8D58-C4A9EA48AA2A}" type="datetimeFigureOut">
              <a:rPr lang="en-US" smtClean="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EE0D09-B3A3-43CA-BA62-1DEAC8F5C240}" type="slidenum">
              <a:rPr lang="en-US" smtClean="0"/>
              <a:t>‹#›</a:t>
            </a:fld>
            <a:endParaRPr lang="en-US" dirty="0"/>
          </a:p>
        </p:txBody>
      </p:sp>
    </p:spTree>
    <p:extLst>
      <p:ext uri="{BB962C8B-B14F-4D97-AF65-F5344CB8AC3E}">
        <p14:creationId xmlns:p14="http://schemas.microsoft.com/office/powerpoint/2010/main" val="44727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550AF7-7A4E-4548-8D58-C4A9EA48AA2A}" type="datetimeFigureOut">
              <a:rPr lang="en-US" smtClean="0"/>
              <a:t>1/12/2025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EE0D09-B3A3-43CA-BA62-1DEAC8F5C240}" type="slidenum">
              <a:rPr lang="en-US" smtClean="0"/>
              <a:t>‹#›</a:t>
            </a:fld>
            <a:endParaRPr lang="en-US" dirty="0"/>
          </a:p>
        </p:txBody>
      </p:sp>
    </p:spTree>
    <p:extLst>
      <p:ext uri="{BB962C8B-B14F-4D97-AF65-F5344CB8AC3E}">
        <p14:creationId xmlns:p14="http://schemas.microsoft.com/office/powerpoint/2010/main" val="1201587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550AF7-7A4E-4548-8D58-C4A9EA48AA2A}" type="datetimeFigureOut">
              <a:rPr lang="en-US" smtClean="0"/>
              <a:t>1/12/2025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EE0D09-B3A3-43CA-BA62-1DEAC8F5C240}" type="slidenum">
              <a:rPr lang="en-US" smtClean="0"/>
              <a:t>‹#›</a:t>
            </a:fld>
            <a:endParaRPr lang="en-US" dirty="0"/>
          </a:p>
        </p:txBody>
      </p:sp>
    </p:spTree>
    <p:extLst>
      <p:ext uri="{BB962C8B-B14F-4D97-AF65-F5344CB8AC3E}">
        <p14:creationId xmlns:p14="http://schemas.microsoft.com/office/powerpoint/2010/main" val="2766730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50AF7-7A4E-4548-8D58-C4A9EA48AA2A}" type="datetimeFigureOut">
              <a:rPr lang="en-US" smtClean="0"/>
              <a:t>1/12/2025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EE0D09-B3A3-43CA-BA62-1DEAC8F5C240}" type="slidenum">
              <a:rPr lang="en-US" smtClean="0"/>
              <a:t>‹#›</a:t>
            </a:fld>
            <a:endParaRPr lang="en-US" dirty="0"/>
          </a:p>
        </p:txBody>
      </p:sp>
    </p:spTree>
    <p:extLst>
      <p:ext uri="{BB962C8B-B14F-4D97-AF65-F5344CB8AC3E}">
        <p14:creationId xmlns:p14="http://schemas.microsoft.com/office/powerpoint/2010/main" val="157500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550AF7-7A4E-4548-8D58-C4A9EA48AA2A}" type="datetimeFigureOut">
              <a:rPr lang="en-US" smtClean="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EE0D09-B3A3-43CA-BA62-1DEAC8F5C240}" type="slidenum">
              <a:rPr lang="en-US" smtClean="0"/>
              <a:t>‹#›</a:t>
            </a:fld>
            <a:endParaRPr lang="en-US" dirty="0"/>
          </a:p>
        </p:txBody>
      </p:sp>
    </p:spTree>
    <p:extLst>
      <p:ext uri="{BB962C8B-B14F-4D97-AF65-F5344CB8AC3E}">
        <p14:creationId xmlns:p14="http://schemas.microsoft.com/office/powerpoint/2010/main" val="111651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18147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550AF7-7A4E-4548-8D58-C4A9EA48AA2A}" type="datetimeFigureOut">
              <a:rPr lang="en-US" smtClean="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EE0D09-B3A3-43CA-BA62-1DEAC8F5C240}" type="slidenum">
              <a:rPr lang="en-US" smtClean="0"/>
              <a:t>‹#›</a:t>
            </a:fld>
            <a:endParaRPr lang="en-US" dirty="0"/>
          </a:p>
        </p:txBody>
      </p:sp>
    </p:spTree>
    <p:extLst>
      <p:ext uri="{BB962C8B-B14F-4D97-AF65-F5344CB8AC3E}">
        <p14:creationId xmlns:p14="http://schemas.microsoft.com/office/powerpoint/2010/main" val="19201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50AF7-7A4E-4548-8D58-C4A9EA48AA2A}"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dirty="0"/>
          </a:p>
        </p:txBody>
      </p:sp>
    </p:spTree>
    <p:extLst>
      <p:ext uri="{BB962C8B-B14F-4D97-AF65-F5344CB8AC3E}">
        <p14:creationId xmlns:p14="http://schemas.microsoft.com/office/powerpoint/2010/main" val="2678960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50AF7-7A4E-4548-8D58-C4A9EA48AA2A}"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dirty="0"/>
          </a:p>
        </p:txBody>
      </p:sp>
    </p:spTree>
    <p:extLst>
      <p:ext uri="{BB962C8B-B14F-4D97-AF65-F5344CB8AC3E}">
        <p14:creationId xmlns:p14="http://schemas.microsoft.com/office/powerpoint/2010/main" val="3937497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i="0">
                <a:solidFill>
                  <a:srgbClr val="FEFFFF"/>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Calibri" panose="020F0502020204030204" pitchFamily="34" charset="0"/>
                <a:ea typeface="+mn-ea"/>
                <a:cs typeface="Calibri" panose="020F0502020204030204" pitchFamily="34" charset="0"/>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9385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1331219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4250862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B4D1BB-344B-487A-9E16-E40ADDA73DFA}"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3422423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B4D1BB-344B-487A-9E16-E40ADDA73DFA}"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973673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B4D1BB-344B-487A-9E16-E40ADDA73DFA}"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1090322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B4D1BB-344B-487A-9E16-E40ADDA73DFA}"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104215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41396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4D1BB-344B-487A-9E16-E40ADDA73DFA}"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602226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4D1BB-344B-487A-9E16-E40ADDA73DFA}"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2920965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4D1BB-344B-487A-9E16-E40ADDA73DFA}"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2470271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3396743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735187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9645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5840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1886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640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2100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5489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9942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969363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50AF7-7A4E-4548-8D58-C4A9EA48AA2A}" type="datetimeFigureOut">
              <a:rPr lang="en-US" smtClean="0"/>
              <a:t>1/12/2025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E0D09-B3A3-43CA-BA62-1DEAC8F5C240}" type="slidenum">
              <a:rPr lang="en-US" smtClean="0"/>
              <a:t>‹#›</a:t>
            </a:fld>
            <a:endParaRPr lang="en-US" dirty="0"/>
          </a:p>
        </p:txBody>
      </p:sp>
    </p:spTree>
    <p:extLst>
      <p:ext uri="{BB962C8B-B14F-4D97-AF65-F5344CB8AC3E}">
        <p14:creationId xmlns:p14="http://schemas.microsoft.com/office/powerpoint/2010/main" val="3729153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4D1BB-344B-487A-9E16-E40ADDA73DFA}" type="datetimeFigureOut">
              <a:rPr lang="en-US" smtClean="0"/>
              <a:t>1/12/2025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974EA-E2F5-4E58-BAC5-923063A43E46}" type="slidenum">
              <a:rPr lang="en-US" smtClean="0"/>
              <a:t>‹#›</a:t>
            </a:fld>
            <a:endParaRPr lang="en-US"/>
          </a:p>
        </p:txBody>
      </p:sp>
    </p:spTree>
    <p:extLst>
      <p:ext uri="{BB962C8B-B14F-4D97-AF65-F5344CB8AC3E}">
        <p14:creationId xmlns:p14="http://schemas.microsoft.com/office/powerpoint/2010/main" val="5543525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hyperlink" Target="http://www.biblegateway.com/passage/?version=NKJV&amp;search=Colossians+1%3A18"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biblegateway.com/passage/?version=NKJV&amp;search=%28Isaiah+2%3A2-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biblegateway.com/passage/?version=NKJV&amp;search=Matthew+3%3A1%2C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biblegateway.com/passage/?version=NKJV&amp;search=Mark+9%3A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biblegateway.com/passage/?version=NKJV&amp;search=Acts+2" TargetMode="External"/><Relationship Id="rId2" Type="http://schemas.openxmlformats.org/officeDocument/2006/relationships/hyperlink" Target="http://www.biblegateway.com/passage/?version=NKJV&amp;search=Acts+1%3A8"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biblegateway.com/passage/?version=NKJV&amp;search=Romans+16%3A16" TargetMode="External"/><Relationship Id="rId2" Type="http://schemas.openxmlformats.org/officeDocument/2006/relationships/hyperlink" Target="http://www.biblegateway.com/passage/?version=NKJV&amp;search=%28Ephesians+4%3A12"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biblegateway.com/passage/?version=NKJV&amp;search=Ephesians+1%3A17"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hyperlink" Target="http://www.biblegateway.com/passage/?version=NKJV&amp;search=Mark+9%3A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biblegateway.com/passage/?version=NKJV&amp;search=Colossians+1%3A14"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biblegateway.com/passage/?version=NKJV&amp;search=2+Timothy+2%3A10"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biblegateway.com/passage/?version=NKJV&amp;search=Ephesians+1%3A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biblegateway.com/passage/?version=NKJV&amp;search=Acts+2%3A47"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www.biblegateway.com/passage/?version=NKJV&amp;search=2+Timothy+2%3A2" TargetMode="External"/><Relationship Id="rId3" Type="http://schemas.openxmlformats.org/officeDocument/2006/relationships/hyperlink" Target="http://www.biblegateway.com/passage/?version=NKJV&amp;search=Colossians+3%3A16" TargetMode="External"/><Relationship Id="rId7" Type="http://schemas.openxmlformats.org/officeDocument/2006/relationships/hyperlink" Target="http://www.biblegateway.com/passage/?version=NKJV&amp;search=Acts+20%3A35" TargetMode="External"/><Relationship Id="rId2" Type="http://schemas.openxmlformats.org/officeDocument/2006/relationships/hyperlink" Target="http://www.biblegateway.com/passage/?version=NKJV&amp;search=Ephesians+5%3A19" TargetMode="External"/><Relationship Id="rId1" Type="http://schemas.openxmlformats.org/officeDocument/2006/relationships/slideLayout" Target="../slideLayouts/slideLayout7.xml"/><Relationship Id="rId6" Type="http://schemas.openxmlformats.org/officeDocument/2006/relationships/hyperlink" Target="http://www.biblegateway.com/passage/?version=NKJV&amp;search=I+Corinthians+16%3A1%2C2" TargetMode="External"/><Relationship Id="rId5" Type="http://schemas.openxmlformats.org/officeDocument/2006/relationships/hyperlink" Target="http://www.biblegateway.com/passage/?version=NKJV&amp;search=Luke+18%3A1" TargetMode="External"/><Relationship Id="rId10" Type="http://schemas.openxmlformats.org/officeDocument/2006/relationships/hyperlink" Target="http://www.biblegateway.com/passage/?version=NKJV&amp;search=1+Corinthians+11%3A23-29" TargetMode="External"/><Relationship Id="rId4" Type="http://schemas.openxmlformats.org/officeDocument/2006/relationships/hyperlink" Target="http://www.biblegateway.com/passage/?version=NKJV&amp;search=I+Thessalonians+5%3A17" TargetMode="External"/><Relationship Id="rId9" Type="http://schemas.openxmlformats.org/officeDocument/2006/relationships/hyperlink" Target="http://www.biblegateway.com/passage/?version=NKJV&amp;search=Acts+20%3A7"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www.biblegateway.com/passage/?version=NKJV&amp;search=Ephesians+4%3A4" TargetMode="External"/><Relationship Id="rId2" Type="http://schemas.openxmlformats.org/officeDocument/2006/relationships/hyperlink" Target="http://www.biblegateway.com/passage/?version=NKJV&amp;search=Matthew+16%3A18" TargetMode="External"/><Relationship Id="rId1" Type="http://schemas.openxmlformats.org/officeDocument/2006/relationships/slideLayout" Target="../slideLayouts/slideLayout7.xml"/><Relationship Id="rId4" Type="http://schemas.openxmlformats.org/officeDocument/2006/relationships/hyperlink" Target="http://www.biblegateway.com/passage/?version=NKJV&amp;search=Colossians+1%3A1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biblegateway.com/passage/?version=NKJV&amp;search=I+Timothy+3%3A15"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biblegateway.com/passage/?version=NKJV&amp;search=Acts+20%3A28" TargetMode="External"/><Relationship Id="rId2" Type="http://schemas.openxmlformats.org/officeDocument/2006/relationships/hyperlink" Target="http://www.biblegateway.com/passage/?version=NKJV&amp;search=Matthew+16%3A18"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B7F347-6531-4A37-A91F-25CF1305DC5B}"/>
              </a:ext>
            </a:extLst>
          </p:cNvPr>
          <p:cNvPicPr>
            <a:picLocks noChangeAspect="1"/>
          </p:cNvPicPr>
          <p:nvPr/>
        </p:nvPicPr>
        <p:blipFill rotWithShape="1">
          <a:blip r:embed="rId2"/>
          <a:srcRect l="15254" t="19491" r="35085" b="14219"/>
          <a:stretch/>
        </p:blipFill>
        <p:spPr>
          <a:xfrm>
            <a:off x="464934" y="1686693"/>
            <a:ext cx="5339172" cy="4008935"/>
          </a:xfrm>
          <a:prstGeom prst="rect">
            <a:avLst/>
          </a:prstGeom>
          <a:ln w="38100">
            <a:solidFill>
              <a:srgbClr val="002060"/>
            </a:solidFill>
          </a:ln>
        </p:spPr>
      </p:pic>
      <p:sp>
        <p:nvSpPr>
          <p:cNvPr id="3" name="TextBox 2"/>
          <p:cNvSpPr txBox="1"/>
          <p:nvPr/>
        </p:nvSpPr>
        <p:spPr>
          <a:xfrm>
            <a:off x="573438" y="108489"/>
            <a:ext cx="7431438"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Acts 2:47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praising God and having favor with all the people.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And the Lord added to the church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daily those who were being saved.</a:t>
            </a:r>
          </a:p>
        </p:txBody>
      </p:sp>
      <p:sp>
        <p:nvSpPr>
          <p:cNvPr id="4" name="TextBox 3"/>
          <p:cNvSpPr txBox="1"/>
          <p:nvPr/>
        </p:nvSpPr>
        <p:spPr>
          <a:xfrm>
            <a:off x="0" y="5856840"/>
            <a:ext cx="9144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These churches are not the Bride of Christ (Eph.5) Christ has </a:t>
            </a:r>
            <a:r>
              <a:rPr kumimoji="0" lang="en-US" sz="2400" b="1" i="0" u="sng" strike="noStrike" kern="1200" cap="none" spc="0" normalizeH="0" baseline="0" noProof="0" dirty="0">
                <a:ln>
                  <a:noFill/>
                </a:ln>
                <a:solidFill>
                  <a:srgbClr val="C00000"/>
                </a:solidFill>
                <a:effectLst/>
                <a:uLnTx/>
                <a:uFillTx/>
                <a:latin typeface="Calibri" panose="020F0502020204030204"/>
                <a:ea typeface="+mn-ea"/>
                <a:cs typeface="+mn-cs"/>
              </a:rPr>
              <a:t>ONE</a:t>
            </a: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 Bride.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Which church were those in Acts 2:47 added to?</a:t>
            </a:r>
          </a:p>
        </p:txBody>
      </p:sp>
      <p:cxnSp>
        <p:nvCxnSpPr>
          <p:cNvPr id="6" name="Straight Connector 5"/>
          <p:cNvCxnSpPr/>
          <p:nvPr/>
        </p:nvCxnSpPr>
        <p:spPr>
          <a:xfrm>
            <a:off x="263470" y="2836190"/>
            <a:ext cx="8663554" cy="77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11444" y="108489"/>
            <a:ext cx="7276454" cy="138499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66108" y="2942550"/>
            <a:ext cx="2704455"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These churches are too late to be the Lord’s church.</a:t>
            </a:r>
          </a:p>
        </p:txBody>
      </p:sp>
      <p:sp>
        <p:nvSpPr>
          <p:cNvPr id="5" name="5-Point Star 4"/>
          <p:cNvSpPr/>
          <p:nvPr/>
        </p:nvSpPr>
        <p:spPr>
          <a:xfrm>
            <a:off x="402932" y="2374432"/>
            <a:ext cx="493059" cy="46950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8405CCF-5C70-371A-C135-1AD29969965A}"/>
              </a:ext>
            </a:extLst>
          </p:cNvPr>
          <p:cNvSpPr/>
          <p:nvPr/>
        </p:nvSpPr>
        <p:spPr>
          <a:xfrm>
            <a:off x="781050" y="2843940"/>
            <a:ext cx="3676650" cy="30129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532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9BDB4-C5D8-D886-AAC9-036F0159FB2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A1C92E4-A93F-8791-FD40-A9B248E6BEB4}"/>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E2D14550-0B83-9CE2-81AA-3EC5CA5F6393}"/>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FF9D731-EFF4-8D61-53AF-35A59A74F5E2}"/>
              </a:ext>
            </a:extLst>
          </p:cNvPr>
          <p:cNvSpPr txBox="1"/>
          <p:nvPr/>
        </p:nvSpPr>
        <p:spPr>
          <a:xfrm>
            <a:off x="294198" y="1566407"/>
            <a:ext cx="8849802" cy="1509196"/>
          </a:xfrm>
          <a:prstGeom prst="rect">
            <a:avLst/>
          </a:prstGeom>
          <a:noFill/>
        </p:spPr>
        <p:txBody>
          <a:bodyPr wrap="square">
            <a:spAutoFit/>
          </a:bodyPr>
          <a:lstStyle/>
          <a:p>
            <a:pPr marL="0" marR="0">
              <a:lnSpc>
                <a:spcPct val="107000"/>
              </a:lnSpc>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 is the </a:t>
            </a:r>
            <a:r>
              <a:rPr lang="en-US" sz="3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Head</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the church (</a:t>
            </a:r>
            <a:r>
              <a:rPr lang="en-US" sz="32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Col. 1:18</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church is His </a:t>
            </a:r>
            <a:r>
              <a:rPr lang="en-US" sz="3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spiritual body </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Col. 1:18</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BBDDA42-3830-498B-8F52-74722B1E203F}"/>
              </a:ext>
            </a:extLst>
          </p:cNvPr>
          <p:cNvSpPr txBox="1"/>
          <p:nvPr/>
        </p:nvSpPr>
        <p:spPr>
          <a:xfrm>
            <a:off x="0" y="837587"/>
            <a:ext cx="9135609" cy="6329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the Founder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6" name="TextBox 5">
            <a:extLst>
              <a:ext uri="{FF2B5EF4-FFF2-40B4-BE49-F238E27FC236}">
                <a16:creationId xmlns:a16="http://schemas.microsoft.com/office/drawing/2014/main" id="{493667C4-1C6D-0ABF-6FF2-AD31BB48364F}"/>
              </a:ext>
            </a:extLst>
          </p:cNvPr>
          <p:cNvSpPr txBox="1"/>
          <p:nvPr/>
        </p:nvSpPr>
        <p:spPr>
          <a:xfrm>
            <a:off x="628153" y="3747052"/>
            <a:ext cx="7569642" cy="2062103"/>
          </a:xfrm>
          <a:prstGeom prst="rect">
            <a:avLst/>
          </a:prstGeom>
          <a:noFill/>
          <a:ln w="38100">
            <a:solidFill>
              <a:schemeClr val="tx1"/>
            </a:solidFill>
          </a:ln>
        </p:spPr>
        <p:txBody>
          <a:bodyPr wrap="square">
            <a:spAutoFit/>
          </a:bodyPr>
          <a:lstStyle/>
          <a:p>
            <a:r>
              <a:rPr lang="en-US" sz="3200" b="1" dirty="0">
                <a:solidFill>
                  <a:srgbClr val="0070C0"/>
                </a:solidFill>
              </a:rPr>
              <a:t>Col. 1:18 </a:t>
            </a:r>
            <a:r>
              <a:rPr lang="en-US" sz="3200" dirty="0"/>
              <a:t>And He is the </a:t>
            </a:r>
            <a:r>
              <a:rPr lang="en-US" sz="3200" u="sng" dirty="0"/>
              <a:t>head</a:t>
            </a:r>
            <a:r>
              <a:rPr lang="en-US" sz="3200" dirty="0"/>
              <a:t> of </a:t>
            </a:r>
            <a:r>
              <a:rPr lang="en-US" sz="3200" u="sng" dirty="0"/>
              <a:t>the body</a:t>
            </a:r>
            <a:r>
              <a:rPr lang="en-US" sz="3200" dirty="0"/>
              <a:t>, </a:t>
            </a:r>
            <a:r>
              <a:rPr lang="en-US" sz="3200" u="sng" dirty="0"/>
              <a:t>the church</a:t>
            </a:r>
            <a:r>
              <a:rPr lang="en-US" sz="3200" dirty="0"/>
              <a:t>, who is the beginning, the firstborn from the dead, that in all things He may have the preeminence.</a:t>
            </a:r>
          </a:p>
        </p:txBody>
      </p:sp>
    </p:spTree>
    <p:extLst>
      <p:ext uri="{BB962C8B-B14F-4D97-AF65-F5344CB8AC3E}">
        <p14:creationId xmlns:p14="http://schemas.microsoft.com/office/powerpoint/2010/main" val="374852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E5646-9E2A-402D-5960-07A867A667B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19A5F8D-3FE6-C5E4-9897-8FE13D27657B}"/>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9CC05D3F-E763-CA9F-3049-6586B1B96077}"/>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C08D440E-7E7A-ADB1-D865-1C95687C3A72}"/>
              </a:ext>
            </a:extLst>
          </p:cNvPr>
          <p:cNvSpPr txBox="1"/>
          <p:nvPr/>
        </p:nvSpPr>
        <p:spPr>
          <a:xfrm>
            <a:off x="133350" y="1562101"/>
            <a:ext cx="8827769" cy="816634"/>
          </a:xfrm>
          <a:prstGeom prst="rect">
            <a:avLst/>
          </a:prstGeom>
          <a:noFill/>
        </p:spPr>
        <p:txBody>
          <a:bodyPr wrap="square">
            <a:spAutoFit/>
          </a:bodyPr>
          <a:lstStyle/>
          <a:p>
            <a:pPr marL="0" marR="0">
              <a:lnSpc>
                <a:spcPct val="107000"/>
              </a:lnSpc>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was promised in the last days of Jerusalem </a:t>
            </a:r>
            <a:r>
              <a:rPr lang="en-US" sz="2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a:t>
            </a:r>
            <a:r>
              <a:rPr lang="en-US" sz="28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Isaiah 2:2-4</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7" name="TextBox 6">
            <a:extLst>
              <a:ext uri="{FF2B5EF4-FFF2-40B4-BE49-F238E27FC236}">
                <a16:creationId xmlns:a16="http://schemas.microsoft.com/office/drawing/2014/main" id="{A45D04F2-A06E-DD84-749C-46CFE19E693D}"/>
              </a:ext>
            </a:extLst>
          </p:cNvPr>
          <p:cNvSpPr txBox="1"/>
          <p:nvPr/>
        </p:nvSpPr>
        <p:spPr>
          <a:xfrm>
            <a:off x="0" y="845538"/>
            <a:ext cx="9135609" cy="6329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when it began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6" name="TextBox 5">
            <a:extLst>
              <a:ext uri="{FF2B5EF4-FFF2-40B4-BE49-F238E27FC236}">
                <a16:creationId xmlns:a16="http://schemas.microsoft.com/office/drawing/2014/main" id="{B3223B8F-5D92-997B-4D7B-E241BDCC776A}"/>
              </a:ext>
            </a:extLst>
          </p:cNvPr>
          <p:cNvSpPr txBox="1"/>
          <p:nvPr/>
        </p:nvSpPr>
        <p:spPr>
          <a:xfrm>
            <a:off x="409575" y="2543175"/>
            <a:ext cx="8429625" cy="3908762"/>
          </a:xfrm>
          <a:prstGeom prst="rect">
            <a:avLst/>
          </a:prstGeom>
          <a:noFill/>
        </p:spPr>
        <p:txBody>
          <a:bodyPr wrap="square">
            <a:spAutoFit/>
          </a:bodyPr>
          <a:lstStyle/>
          <a:p>
            <a:r>
              <a:rPr lang="en-US" sz="2000" b="1" dirty="0">
                <a:solidFill>
                  <a:srgbClr val="0070C0"/>
                </a:solidFill>
              </a:rPr>
              <a:t>Isaiah 2:2 </a:t>
            </a:r>
            <a:r>
              <a:rPr lang="en-US" sz="2000" dirty="0"/>
              <a:t>Now it shall come to pass in the latter days That the mountain of the LORD'S house Shall be established on the top of the mountains, And shall be exalted above the hills; And all nations shall flow to it.</a:t>
            </a:r>
          </a:p>
          <a:p>
            <a:endParaRPr lang="en-US" sz="2000" dirty="0"/>
          </a:p>
          <a:p>
            <a:r>
              <a:rPr lang="en-US" sz="2000" dirty="0"/>
              <a:t> 3 Many people shall come and say, "Come, and let us go up to the mountain of the LORD, To the house of the God of Jacob; He will teach us His ways, And we shall walk in His paths." </a:t>
            </a:r>
            <a:r>
              <a:rPr lang="en-US" sz="2400" b="1" dirty="0"/>
              <a:t>For out of Zion shall go forth the law, And the word of the LORD from Jerusalem.</a:t>
            </a:r>
          </a:p>
          <a:p>
            <a:endParaRPr lang="en-US" sz="2000" dirty="0"/>
          </a:p>
          <a:p>
            <a:r>
              <a:rPr lang="en-US" sz="2000" dirty="0"/>
              <a:t> 4 He shall judge between the nations, And rebuke many people; They shall beat their swords into plowshares, And their spears into pruning hooks; Nation shall not lift up sword against nation, Neither shall they learn war anymore.</a:t>
            </a:r>
          </a:p>
        </p:txBody>
      </p:sp>
    </p:spTree>
    <p:extLst>
      <p:ext uri="{BB962C8B-B14F-4D97-AF65-F5344CB8AC3E}">
        <p14:creationId xmlns:p14="http://schemas.microsoft.com/office/powerpoint/2010/main" val="419165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2E304-E08D-2B43-E643-3DCA37B363E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E7504D-1A0D-A286-F70F-EAF00CECE1DC}"/>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26EC20DB-33FD-0B4F-5362-D0ED23D13118}"/>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04DF17A-49C5-C81D-2DBD-FA3B600692F5}"/>
              </a:ext>
            </a:extLst>
          </p:cNvPr>
          <p:cNvSpPr txBox="1"/>
          <p:nvPr/>
        </p:nvSpPr>
        <p:spPr>
          <a:xfrm>
            <a:off x="114300" y="1812897"/>
            <a:ext cx="8846819" cy="658835"/>
          </a:xfrm>
          <a:prstGeom prst="rect">
            <a:avLst/>
          </a:prstGeom>
          <a:noFill/>
        </p:spPr>
        <p:txBody>
          <a:bodyPr wrap="square">
            <a:spAutoFit/>
          </a:bodyPr>
          <a:lstStyle/>
          <a:p>
            <a:pPr marL="0" marR="0">
              <a:lnSpc>
                <a:spcPct val="107000"/>
              </a:lnSpc>
              <a:spcAft>
                <a:spcPts val="800"/>
              </a:spcAft>
            </a:pPr>
            <a:r>
              <a:rPr lang="en-US" sz="3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church was near in John’s day </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Matt. 3:1,2</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7" name="TextBox 6">
            <a:extLst>
              <a:ext uri="{FF2B5EF4-FFF2-40B4-BE49-F238E27FC236}">
                <a16:creationId xmlns:a16="http://schemas.microsoft.com/office/drawing/2014/main" id="{48BDC463-5912-036A-B542-1DEED9BC8111}"/>
              </a:ext>
            </a:extLst>
          </p:cNvPr>
          <p:cNvSpPr txBox="1"/>
          <p:nvPr/>
        </p:nvSpPr>
        <p:spPr>
          <a:xfrm>
            <a:off x="0" y="845538"/>
            <a:ext cx="9135609" cy="6329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when it began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6" name="TextBox 5">
            <a:extLst>
              <a:ext uri="{FF2B5EF4-FFF2-40B4-BE49-F238E27FC236}">
                <a16:creationId xmlns:a16="http://schemas.microsoft.com/office/drawing/2014/main" id="{884F304C-E7B6-03B4-AF7A-4B8DBA7529B8}"/>
              </a:ext>
            </a:extLst>
          </p:cNvPr>
          <p:cNvSpPr txBox="1"/>
          <p:nvPr/>
        </p:nvSpPr>
        <p:spPr>
          <a:xfrm>
            <a:off x="1533525" y="2817240"/>
            <a:ext cx="5943600" cy="2554545"/>
          </a:xfrm>
          <a:prstGeom prst="rect">
            <a:avLst/>
          </a:prstGeom>
          <a:noFill/>
          <a:ln w="28575">
            <a:solidFill>
              <a:schemeClr val="tx1"/>
            </a:solidFill>
          </a:ln>
        </p:spPr>
        <p:txBody>
          <a:bodyPr wrap="square">
            <a:spAutoFit/>
          </a:bodyPr>
          <a:lstStyle/>
          <a:p>
            <a:r>
              <a:rPr lang="en-US" sz="3200" b="1" dirty="0">
                <a:solidFill>
                  <a:srgbClr val="0070C0"/>
                </a:solidFill>
              </a:rPr>
              <a:t>Matt. 3:1 </a:t>
            </a:r>
            <a:r>
              <a:rPr lang="en-US" sz="3200" dirty="0"/>
              <a:t>In those days John the Baptist came preaching in the wilderness of Judea,</a:t>
            </a:r>
          </a:p>
          <a:p>
            <a:r>
              <a:rPr lang="en-US" sz="3200" dirty="0"/>
              <a:t> 2 and saying, "Repent, for the kingdom of heaven is at hand!"</a:t>
            </a:r>
          </a:p>
        </p:txBody>
      </p:sp>
    </p:spTree>
    <p:extLst>
      <p:ext uri="{BB962C8B-B14F-4D97-AF65-F5344CB8AC3E}">
        <p14:creationId xmlns:p14="http://schemas.microsoft.com/office/powerpoint/2010/main" val="352666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21B25-3D51-7378-24C8-F1317382831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5121B95-1E20-E53A-42DC-8EA3FEDEEE31}"/>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E51608BC-4F93-8287-8016-D019CA3A8896}"/>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E1BBC37-40B0-39B3-A6DF-AA9A75341A74}"/>
              </a:ext>
            </a:extLst>
          </p:cNvPr>
          <p:cNvSpPr txBox="1"/>
          <p:nvPr/>
        </p:nvSpPr>
        <p:spPr>
          <a:xfrm>
            <a:off x="286247" y="1478942"/>
            <a:ext cx="8507896" cy="1853392"/>
          </a:xfrm>
          <a:prstGeom prst="rect">
            <a:avLst/>
          </a:prstGeom>
          <a:noFill/>
        </p:spPr>
        <p:txBody>
          <a:bodyPr wrap="square">
            <a:spAutoFit/>
          </a:bodyPr>
          <a:lstStyle/>
          <a:p>
            <a:pPr marL="0" marR="0">
              <a:lnSpc>
                <a:spcPct val="107000"/>
              </a:lnSpc>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pP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 told His disciples that they should not taste of death till</a:t>
            </a:r>
            <a:r>
              <a:rPr lang="en-US" sz="3200" kern="100" dirty="0">
                <a:latin typeface="Calibri" panose="020F0502020204030204" pitchFamily="34" charset="0"/>
                <a:ea typeface="Times New Roman" panose="02020603050405020304" pitchFamily="18" charset="0"/>
                <a:cs typeface="Times New Roman" panose="02020603050405020304" pitchFamily="18" charset="0"/>
              </a:rPr>
              <a:t> </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they see the Kingdom of God come with power.</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64E0B93-44BB-0317-9CCA-13CC0717815D}"/>
              </a:ext>
            </a:extLst>
          </p:cNvPr>
          <p:cNvSpPr txBox="1"/>
          <p:nvPr/>
        </p:nvSpPr>
        <p:spPr>
          <a:xfrm>
            <a:off x="0" y="845538"/>
            <a:ext cx="9135609" cy="6329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when it began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6" name="TextBox 5">
            <a:extLst>
              <a:ext uri="{FF2B5EF4-FFF2-40B4-BE49-F238E27FC236}">
                <a16:creationId xmlns:a16="http://schemas.microsoft.com/office/drawing/2014/main" id="{B3D0FB0D-F330-190C-C35B-1E3BCFB982AB}"/>
              </a:ext>
            </a:extLst>
          </p:cNvPr>
          <p:cNvSpPr txBox="1"/>
          <p:nvPr/>
        </p:nvSpPr>
        <p:spPr>
          <a:xfrm>
            <a:off x="1415332" y="3332334"/>
            <a:ext cx="6217919" cy="2862322"/>
          </a:xfrm>
          <a:prstGeom prst="rect">
            <a:avLst/>
          </a:prstGeom>
          <a:noFill/>
          <a:ln w="28575">
            <a:solidFill>
              <a:schemeClr val="tx1"/>
            </a:solidFill>
          </a:ln>
        </p:spPr>
        <p:txBody>
          <a:bodyPr wrap="square">
            <a:spAutoFit/>
          </a:bodyPr>
          <a:lstStyle/>
          <a:p>
            <a:r>
              <a:rPr lang="en-US" sz="2800" b="1" kern="0" dirty="0">
                <a:solidFill>
                  <a:srgbClr val="0070C0"/>
                </a:solidFill>
                <a:latin typeface="Calibri" panose="020F0502020204030204" pitchFamily="34" charset="0"/>
                <a:ea typeface="Times New Roman" panose="02020603050405020304" pitchFamily="18" charset="0"/>
                <a:cs typeface="Calibri" panose="020F0502020204030204" pitchFamily="34" charset="0"/>
                <a:hlinkClick r:id="rId2"/>
              </a:rPr>
              <a:t>Mark 9:1</a:t>
            </a:r>
            <a:r>
              <a:rPr lang="en-US" sz="2800" b="1" kern="0"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000" b="1" dirty="0">
                <a:solidFill>
                  <a:srgbClr val="0070C0"/>
                </a:solidFill>
              </a:rPr>
              <a:t>And he said unto them, Verily I say unto you, That there be some of them that stand here, which shall not taste of death, till they have seen the kingdom of God come with power. </a:t>
            </a:r>
            <a:r>
              <a:rPr lang="en-US" sz="3000" b="1" dirty="0" err="1">
                <a:solidFill>
                  <a:srgbClr val="0070C0"/>
                </a:solidFill>
              </a:rPr>
              <a:t>kjv</a:t>
            </a:r>
            <a:endParaRPr lang="en-US" sz="3000" dirty="0"/>
          </a:p>
        </p:txBody>
      </p:sp>
    </p:spTree>
    <p:extLst>
      <p:ext uri="{BB962C8B-B14F-4D97-AF65-F5344CB8AC3E}">
        <p14:creationId xmlns:p14="http://schemas.microsoft.com/office/powerpoint/2010/main" val="337160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76299-1957-C692-CC36-D3AC234149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1DA9492-4AE1-8F64-FF6B-9DEC8B0437EC}"/>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846CE3A2-90BB-98E5-13C4-C7BB55FF664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8EF136E7-2F92-7F2B-BDE9-3DB04C9E313B}"/>
              </a:ext>
            </a:extLst>
          </p:cNvPr>
          <p:cNvSpPr txBox="1"/>
          <p:nvPr/>
        </p:nvSpPr>
        <p:spPr>
          <a:xfrm>
            <a:off x="485030" y="1606163"/>
            <a:ext cx="8317063" cy="5324406"/>
          </a:xfrm>
          <a:prstGeom prst="rect">
            <a:avLst/>
          </a:prstGeom>
          <a:noFill/>
        </p:spPr>
        <p:txBody>
          <a:bodyPr wrap="square">
            <a:spAutoFit/>
          </a:bodyPr>
          <a:lstStyle/>
          <a:p>
            <a:pPr marL="0" marR="0">
              <a:lnSpc>
                <a:spcPct val="107000"/>
              </a:lnSpc>
              <a:spcAft>
                <a:spcPts val="800"/>
              </a:spcAft>
            </a:pP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They were told that they would receive that power when the</a:t>
            </a:r>
            <a:r>
              <a:rPr lang="en-US" sz="3200" kern="100" dirty="0">
                <a:latin typeface="Calibri" panose="020F0502020204030204" pitchFamily="34" charset="0"/>
                <a:ea typeface="Times New Roman" panose="02020603050405020304" pitchFamily="18" charset="0"/>
                <a:cs typeface="Times New Roman" panose="02020603050405020304" pitchFamily="18" charset="0"/>
              </a:rPr>
              <a:t> </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Holy Spirit came upon them (</a:t>
            </a:r>
            <a:r>
              <a:rPr lang="en-US" sz="32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Acts 1:8</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a:lnSpc>
                <a:spcPct val="107000"/>
              </a:lnSpc>
              <a:spcAft>
                <a:spcPts val="80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endPar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Aft>
                <a:spcPts val="800"/>
              </a:spcAft>
            </a:pPr>
            <a:endPar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Aft>
                <a:spcPts val="800"/>
              </a:spcAft>
            </a:pP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these things came to pass on Pentecost   (</a:t>
            </a:r>
            <a:r>
              <a:rPr lang="en-US" sz="32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3"/>
              </a:rPr>
              <a:t>Acts 2</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32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F06D58B-C653-303D-4DEB-9E5D4FCE5E33}"/>
              </a:ext>
            </a:extLst>
          </p:cNvPr>
          <p:cNvSpPr txBox="1"/>
          <p:nvPr/>
        </p:nvSpPr>
        <p:spPr>
          <a:xfrm>
            <a:off x="0" y="845538"/>
            <a:ext cx="9135609" cy="6329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when it began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2" name="TextBox 1">
            <a:extLst>
              <a:ext uri="{FF2B5EF4-FFF2-40B4-BE49-F238E27FC236}">
                <a16:creationId xmlns:a16="http://schemas.microsoft.com/office/drawing/2014/main" id="{D951F01C-A218-A869-141F-C0DA92B8CEA4}"/>
              </a:ext>
            </a:extLst>
          </p:cNvPr>
          <p:cNvSpPr txBox="1"/>
          <p:nvPr/>
        </p:nvSpPr>
        <p:spPr>
          <a:xfrm>
            <a:off x="2289977" y="2806812"/>
            <a:ext cx="6042991" cy="2246769"/>
          </a:xfrm>
          <a:prstGeom prst="rect">
            <a:avLst/>
          </a:prstGeom>
          <a:noFill/>
          <a:ln w="57150">
            <a:solidFill>
              <a:schemeClr val="tx1"/>
            </a:solidFill>
          </a:ln>
        </p:spPr>
        <p:txBody>
          <a:bodyPr wrap="square" rtlCol="0">
            <a:spAutoFit/>
          </a:bodyPr>
          <a:lstStyle/>
          <a:p>
            <a:r>
              <a:rPr lang="en-US" sz="2800" dirty="0">
                <a:solidFill>
                  <a:srgbClr val="0070C0"/>
                </a:solidFill>
              </a:rPr>
              <a:t>"But you shall receive power when the Holy Spirit has come upon you; and you shall be witnesses to Me in Jerusalem, and in all Judea and Samaria, and to the end of the earth."</a:t>
            </a:r>
          </a:p>
        </p:txBody>
      </p:sp>
    </p:spTree>
    <p:extLst>
      <p:ext uri="{BB962C8B-B14F-4D97-AF65-F5344CB8AC3E}">
        <p14:creationId xmlns:p14="http://schemas.microsoft.com/office/powerpoint/2010/main" val="353341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D6117-A9A3-6913-1AC5-EF622FFE6525}"/>
              </a:ext>
            </a:extLst>
          </p:cNvPr>
          <p:cNvSpPr txBox="1"/>
          <p:nvPr/>
        </p:nvSpPr>
        <p:spPr>
          <a:xfrm>
            <a:off x="1152525" y="457200"/>
            <a:ext cx="6419850" cy="1261884"/>
          </a:xfrm>
          <a:prstGeom prst="rect">
            <a:avLst/>
          </a:prstGeom>
          <a:noFill/>
          <a:ln w="28575">
            <a:solidFill>
              <a:schemeClr val="tx1"/>
            </a:solidFill>
          </a:ln>
        </p:spPr>
        <p:txBody>
          <a:bodyPr wrap="square" rtlCol="0">
            <a:spAutoFit/>
          </a:bodyPr>
          <a:lstStyle/>
          <a:p>
            <a:pPr algn="ctr"/>
            <a:r>
              <a:rPr lang="en-US" sz="3600" dirty="0">
                <a:ln w="0"/>
                <a:effectLst>
                  <a:outerShdw blurRad="38100" dist="19050" dir="2700000" algn="tl" rotWithShape="0">
                    <a:schemeClr val="dk1">
                      <a:alpha val="40000"/>
                    </a:schemeClr>
                  </a:outerShdw>
                </a:effectLst>
              </a:rPr>
              <a:t>Time of the establishment </a:t>
            </a:r>
          </a:p>
          <a:p>
            <a:pPr algn="ctr"/>
            <a:r>
              <a:rPr lang="en-US" sz="4000" dirty="0">
                <a:ln w="0"/>
                <a:effectLst>
                  <a:outerShdw blurRad="38100" dist="19050" dir="2700000" algn="tl" rotWithShape="0">
                    <a:schemeClr val="dk1">
                      <a:alpha val="40000"/>
                    </a:schemeClr>
                  </a:outerShdw>
                </a:effectLst>
              </a:rPr>
              <a:t>of the church that Christ built.</a:t>
            </a:r>
          </a:p>
        </p:txBody>
      </p:sp>
      <p:sp>
        <p:nvSpPr>
          <p:cNvPr id="3" name="TextBox 2">
            <a:extLst>
              <a:ext uri="{FF2B5EF4-FFF2-40B4-BE49-F238E27FC236}">
                <a16:creationId xmlns:a16="http://schemas.microsoft.com/office/drawing/2014/main" id="{29C13FEB-6D97-0BC1-216F-7A1EAE1E8983}"/>
              </a:ext>
            </a:extLst>
          </p:cNvPr>
          <p:cNvSpPr txBox="1"/>
          <p:nvPr/>
        </p:nvSpPr>
        <p:spPr>
          <a:xfrm>
            <a:off x="1095376" y="1951672"/>
            <a:ext cx="7515224" cy="1477328"/>
          </a:xfrm>
          <a:prstGeom prst="rect">
            <a:avLst/>
          </a:prstGeom>
          <a:noFill/>
        </p:spPr>
        <p:txBody>
          <a:bodyPr wrap="square" rtlCol="0">
            <a:spAutoFit/>
          </a:bodyPr>
          <a:lstStyle/>
          <a:p>
            <a:pPr marL="457200" indent="-457200">
              <a:buFont typeface="Arial" panose="020B0604020202020204" pitchFamily="34" charset="0"/>
              <a:buChar char="•"/>
            </a:pPr>
            <a:r>
              <a:rPr lang="en-US" sz="3000" dirty="0"/>
              <a:t>On the day of Pentecost, the apostles preached the gospel in Jerusalem</a:t>
            </a:r>
          </a:p>
          <a:p>
            <a:r>
              <a:rPr lang="en-US" sz="3000" dirty="0"/>
              <a:t>     </a:t>
            </a:r>
            <a:r>
              <a:rPr lang="en-US" sz="3000" dirty="0">
                <a:solidFill>
                  <a:srgbClr val="FF0000"/>
                </a:solidFill>
                <a:latin typeface="Arial Black" panose="020B0A04020102020204" pitchFamily="34" charset="0"/>
              </a:rPr>
              <a:t>Acts 2</a:t>
            </a:r>
          </a:p>
        </p:txBody>
      </p:sp>
      <p:sp>
        <p:nvSpPr>
          <p:cNvPr id="4" name="TextBox 3">
            <a:extLst>
              <a:ext uri="{FF2B5EF4-FFF2-40B4-BE49-F238E27FC236}">
                <a16:creationId xmlns:a16="http://schemas.microsoft.com/office/drawing/2014/main" id="{41DE630B-1E43-69B9-8CFB-5B28CAE2E674}"/>
              </a:ext>
            </a:extLst>
          </p:cNvPr>
          <p:cNvSpPr txBox="1"/>
          <p:nvPr/>
        </p:nvSpPr>
        <p:spPr>
          <a:xfrm>
            <a:off x="1095376" y="3552825"/>
            <a:ext cx="7515224" cy="1015663"/>
          </a:xfrm>
          <a:prstGeom prst="rect">
            <a:avLst/>
          </a:prstGeom>
          <a:noFill/>
        </p:spPr>
        <p:txBody>
          <a:bodyPr wrap="square" rtlCol="0">
            <a:spAutoFit/>
          </a:bodyPr>
          <a:lstStyle/>
          <a:p>
            <a:pPr marL="457200" indent="-457200">
              <a:buFont typeface="Arial" panose="020B0604020202020204" pitchFamily="34" charset="0"/>
              <a:buChar char="•"/>
            </a:pPr>
            <a:r>
              <a:rPr lang="en-US" sz="3000" dirty="0"/>
              <a:t>Thereafter, the church existed. </a:t>
            </a:r>
          </a:p>
          <a:p>
            <a:r>
              <a:rPr lang="en-US" sz="3000" dirty="0"/>
              <a:t>     </a:t>
            </a:r>
            <a:r>
              <a:rPr lang="en-US" sz="3000" dirty="0">
                <a:solidFill>
                  <a:srgbClr val="FF0000"/>
                </a:solidFill>
                <a:latin typeface="Arial Black" panose="020B0A04020102020204" pitchFamily="34" charset="0"/>
              </a:rPr>
              <a:t>Acts 2:47, 5:11</a:t>
            </a:r>
          </a:p>
        </p:txBody>
      </p:sp>
      <p:sp>
        <p:nvSpPr>
          <p:cNvPr id="5" name="TextBox 4">
            <a:extLst>
              <a:ext uri="{FF2B5EF4-FFF2-40B4-BE49-F238E27FC236}">
                <a16:creationId xmlns:a16="http://schemas.microsoft.com/office/drawing/2014/main" id="{F0E6CC33-FDBF-5DEA-71C6-98FB60BE7062}"/>
              </a:ext>
            </a:extLst>
          </p:cNvPr>
          <p:cNvSpPr txBox="1"/>
          <p:nvPr/>
        </p:nvSpPr>
        <p:spPr>
          <a:xfrm>
            <a:off x="1047751" y="4867275"/>
            <a:ext cx="7515224" cy="1477328"/>
          </a:xfrm>
          <a:prstGeom prst="rect">
            <a:avLst/>
          </a:prstGeom>
          <a:noFill/>
        </p:spPr>
        <p:txBody>
          <a:bodyPr wrap="square" rtlCol="0">
            <a:spAutoFit/>
          </a:bodyPr>
          <a:lstStyle/>
          <a:p>
            <a:pPr marL="457200" indent="-457200">
              <a:buFont typeface="Arial" panose="020B0604020202020204" pitchFamily="34" charset="0"/>
              <a:buChar char="•"/>
            </a:pPr>
            <a:r>
              <a:rPr lang="en-US" sz="3000" dirty="0"/>
              <a:t>Any “church” that came into existence </a:t>
            </a:r>
            <a:r>
              <a:rPr lang="en-US" sz="3000" u="sng" dirty="0"/>
              <a:t>after</a:t>
            </a:r>
            <a:r>
              <a:rPr lang="en-US" sz="3000" dirty="0"/>
              <a:t> </a:t>
            </a:r>
            <a:r>
              <a:rPr lang="en-US" sz="3000" u="sng" dirty="0"/>
              <a:t>that day of Pentecost </a:t>
            </a:r>
            <a:r>
              <a:rPr lang="en-US" sz="3000" dirty="0"/>
              <a:t>in </a:t>
            </a:r>
            <a:r>
              <a:rPr lang="en-US" sz="3000" u="sng" dirty="0"/>
              <a:t>Jerusalem</a:t>
            </a:r>
            <a:r>
              <a:rPr lang="en-US" sz="3000" dirty="0"/>
              <a:t> </a:t>
            </a:r>
          </a:p>
          <a:p>
            <a:r>
              <a:rPr lang="en-US" sz="3000" dirty="0"/>
              <a:t>     cannot be the church that belongs to Christ.</a:t>
            </a:r>
          </a:p>
        </p:txBody>
      </p:sp>
      <p:sp>
        <p:nvSpPr>
          <p:cNvPr id="6" name="Rectangle 5">
            <a:extLst>
              <a:ext uri="{FF2B5EF4-FFF2-40B4-BE49-F238E27FC236}">
                <a16:creationId xmlns:a16="http://schemas.microsoft.com/office/drawing/2014/main" id="{2BA7AE3C-6238-5ABF-8E0E-A541D7979C2F}"/>
              </a:ext>
            </a:extLst>
          </p:cNvPr>
          <p:cNvSpPr/>
          <p:nvPr/>
        </p:nvSpPr>
        <p:spPr>
          <a:xfrm>
            <a:off x="447675" y="161925"/>
            <a:ext cx="8477250" cy="647700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C60D09-58B9-7FDE-95D4-C1733095FFC6}"/>
              </a:ext>
            </a:extLst>
          </p:cNvPr>
          <p:cNvSpPr/>
          <p:nvPr/>
        </p:nvSpPr>
        <p:spPr>
          <a:xfrm>
            <a:off x="581025" y="295275"/>
            <a:ext cx="8210550" cy="6229350"/>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579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0A97F-3D89-4D4D-880B-CD4AA4A88C4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96B4E17-37F0-2D78-0F86-171F61074F5F}"/>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1C2A5B6B-798B-D393-27A7-7367A49A5B6C}"/>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B2697C2-D52D-941D-7524-59E624F88B56}"/>
              </a:ext>
            </a:extLst>
          </p:cNvPr>
          <p:cNvSpPr txBox="1"/>
          <p:nvPr/>
        </p:nvSpPr>
        <p:spPr>
          <a:xfrm>
            <a:off x="580445" y="1876508"/>
            <a:ext cx="6275566" cy="2916311"/>
          </a:xfrm>
          <a:prstGeom prst="rect">
            <a:avLst/>
          </a:prstGeom>
          <a:noFill/>
        </p:spPr>
        <p:txBody>
          <a:bodyPr wrap="square">
            <a:spAutoFit/>
          </a:bodyPr>
          <a:lstStyle/>
          <a:p>
            <a:pPr marL="0" marR="0">
              <a:lnSpc>
                <a:spcPct val="107000"/>
              </a:lnSpc>
              <a:spcAft>
                <a:spcPts val="800"/>
              </a:spcAft>
            </a:pP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Body of Christ </a:t>
            </a:r>
            <a:r>
              <a:rPr lang="en-US" sz="32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a:t>
            </a:r>
            <a:r>
              <a:rPr lang="en-US" sz="32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Eph. 4:12</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a:lnSpc>
                <a:spcPct val="107000"/>
              </a:lnSpc>
              <a:spcAft>
                <a:spcPts val="800"/>
              </a:spcAft>
            </a:pPr>
            <a:endParaRPr lang="en-US" sz="28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endPar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Church of Christ (</a:t>
            </a:r>
            <a:r>
              <a:rPr lang="en-US" sz="32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3"/>
              </a:rPr>
              <a:t>Rom. 16:16</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396F66C-BFC5-FA74-1676-6A241830CB58}"/>
              </a:ext>
            </a:extLst>
          </p:cNvPr>
          <p:cNvSpPr txBox="1"/>
          <p:nvPr/>
        </p:nvSpPr>
        <p:spPr>
          <a:xfrm>
            <a:off x="0" y="837592"/>
            <a:ext cx="9135609" cy="6329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how it is described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2" name="TextBox 1">
            <a:extLst>
              <a:ext uri="{FF2B5EF4-FFF2-40B4-BE49-F238E27FC236}">
                <a16:creationId xmlns:a16="http://schemas.microsoft.com/office/drawing/2014/main" id="{B52A0FE1-6290-6385-B735-8B8D55D6E352}"/>
              </a:ext>
            </a:extLst>
          </p:cNvPr>
          <p:cNvSpPr txBox="1"/>
          <p:nvPr/>
        </p:nvSpPr>
        <p:spPr>
          <a:xfrm>
            <a:off x="1311966" y="2600075"/>
            <a:ext cx="7195930" cy="1384995"/>
          </a:xfrm>
          <a:prstGeom prst="rect">
            <a:avLst/>
          </a:prstGeom>
          <a:noFill/>
        </p:spPr>
        <p:txBody>
          <a:bodyPr wrap="square" rtlCol="0">
            <a:spAutoFit/>
          </a:bodyPr>
          <a:lstStyle/>
          <a:p>
            <a:r>
              <a:rPr lang="en-US" sz="2800" b="1" dirty="0">
                <a:solidFill>
                  <a:srgbClr val="0070C0"/>
                </a:solidFill>
              </a:rPr>
              <a:t>Eph. 4:12 </a:t>
            </a:r>
            <a:r>
              <a:rPr lang="en-US" sz="2800" dirty="0"/>
              <a:t>for the equipping of the saints for the work of ministry, for the edifying of the body of Christ,</a:t>
            </a:r>
          </a:p>
        </p:txBody>
      </p:sp>
      <p:sp>
        <p:nvSpPr>
          <p:cNvPr id="7" name="TextBox 6">
            <a:extLst>
              <a:ext uri="{FF2B5EF4-FFF2-40B4-BE49-F238E27FC236}">
                <a16:creationId xmlns:a16="http://schemas.microsoft.com/office/drawing/2014/main" id="{2CDA80B7-4F94-6161-2BC8-AEF5D0A1B0CF}"/>
              </a:ext>
            </a:extLst>
          </p:cNvPr>
          <p:cNvSpPr txBox="1"/>
          <p:nvPr/>
        </p:nvSpPr>
        <p:spPr>
          <a:xfrm>
            <a:off x="1325883" y="4829280"/>
            <a:ext cx="7054792" cy="954107"/>
          </a:xfrm>
          <a:prstGeom prst="rect">
            <a:avLst/>
          </a:prstGeom>
          <a:noFill/>
        </p:spPr>
        <p:txBody>
          <a:bodyPr wrap="square">
            <a:spAutoFit/>
          </a:bodyPr>
          <a:lstStyle/>
          <a:p>
            <a:r>
              <a:rPr lang="en-US" sz="2800" b="1" dirty="0">
                <a:solidFill>
                  <a:srgbClr val="0070C0"/>
                </a:solidFill>
              </a:rPr>
              <a:t>Rom. 16:16 </a:t>
            </a:r>
            <a:r>
              <a:rPr lang="en-US" sz="2800" dirty="0"/>
              <a:t>Greet one another with a holy kiss. The churches of Christ greet you.</a:t>
            </a:r>
          </a:p>
        </p:txBody>
      </p:sp>
    </p:spTree>
    <p:extLst>
      <p:ext uri="{BB962C8B-B14F-4D97-AF65-F5344CB8AC3E}">
        <p14:creationId xmlns:p14="http://schemas.microsoft.com/office/powerpoint/2010/main" val="905555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F8B0D-F7CF-2F38-B5B4-3CB1B376ECF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E5A5B9C-3021-38CA-24EB-E11CB1B378D1}"/>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B4301C6-F0A3-9557-ECD2-4F3E6831E4E5}"/>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88F6257D-B133-5779-4524-F9FF361F7B42}"/>
              </a:ext>
            </a:extLst>
          </p:cNvPr>
          <p:cNvSpPr txBox="1"/>
          <p:nvPr/>
        </p:nvSpPr>
        <p:spPr>
          <a:xfrm>
            <a:off x="365760" y="1691155"/>
            <a:ext cx="8420431" cy="595932"/>
          </a:xfrm>
          <a:prstGeom prst="rect">
            <a:avLst/>
          </a:prstGeom>
          <a:noFill/>
        </p:spPr>
        <p:txBody>
          <a:bodyPr wrap="square">
            <a:spAutoFit/>
          </a:bodyPr>
          <a:lstStyle/>
          <a:p>
            <a:pPr marL="0" marR="0">
              <a:lnSpc>
                <a:spcPct val="107000"/>
              </a:lnSpc>
              <a:spcAft>
                <a:spcPts val="800"/>
              </a:spcAft>
            </a:pP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Forgiveness of sins is in the Church (</a:t>
            </a:r>
            <a:r>
              <a:rPr lang="en-US" sz="32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Eph. 1:17</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D896528-90BB-09A3-0518-1464DE8BADE7}"/>
              </a:ext>
            </a:extLst>
          </p:cNvPr>
          <p:cNvSpPr txBox="1"/>
          <p:nvPr/>
        </p:nvSpPr>
        <p:spPr>
          <a:xfrm>
            <a:off x="0" y="853494"/>
            <a:ext cx="9135609" cy="6329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what God offers there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6" name="TextBox 5">
            <a:extLst>
              <a:ext uri="{FF2B5EF4-FFF2-40B4-BE49-F238E27FC236}">
                <a16:creationId xmlns:a16="http://schemas.microsoft.com/office/drawing/2014/main" id="{5F5E48D5-530A-41BB-37CE-36766F024E1A}"/>
              </a:ext>
            </a:extLst>
          </p:cNvPr>
          <p:cNvSpPr txBox="1"/>
          <p:nvPr/>
        </p:nvSpPr>
        <p:spPr>
          <a:xfrm>
            <a:off x="1009650" y="3095625"/>
            <a:ext cx="7086600" cy="2308324"/>
          </a:xfrm>
          <a:prstGeom prst="rect">
            <a:avLst/>
          </a:prstGeom>
          <a:noFill/>
          <a:ln w="19050">
            <a:solidFill>
              <a:schemeClr val="tx1"/>
            </a:solidFill>
          </a:ln>
        </p:spPr>
        <p:txBody>
          <a:bodyPr wrap="square">
            <a:spAutoFit/>
          </a:bodyPr>
          <a:lstStyle/>
          <a:p>
            <a:r>
              <a:rPr lang="en-US" sz="3600" b="1" dirty="0">
                <a:solidFill>
                  <a:srgbClr val="0070C0"/>
                </a:solidFill>
              </a:rPr>
              <a:t>Eph 1:7 </a:t>
            </a:r>
            <a:r>
              <a:rPr lang="en-US" sz="3600" dirty="0"/>
              <a:t>In Him we have redemption through His blood, the forgiveness of sins, according to the riches of His grace</a:t>
            </a:r>
          </a:p>
        </p:txBody>
      </p:sp>
    </p:spTree>
    <p:extLst>
      <p:ext uri="{BB962C8B-B14F-4D97-AF65-F5344CB8AC3E}">
        <p14:creationId xmlns:p14="http://schemas.microsoft.com/office/powerpoint/2010/main" val="416629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text">
            <a:extLst>
              <a:ext uri="{FF2B5EF4-FFF2-40B4-BE49-F238E27FC236}">
                <a16:creationId xmlns:a16="http://schemas.microsoft.com/office/drawing/2014/main" id="{91AC0524-1C02-8610-0F6C-C0A35DC6C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4" y="285750"/>
            <a:ext cx="6486525" cy="648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57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37D8D09-3FC8-9770-C820-BEF18B82C98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E88C4C2-D628-22CE-84A4-0739F47B8A59}"/>
              </a:ext>
            </a:extLst>
          </p:cNvPr>
          <p:cNvSpPr/>
          <p:nvPr/>
        </p:nvSpPr>
        <p:spPr>
          <a:xfrm>
            <a:off x="962108" y="1526649"/>
            <a:ext cx="7474226" cy="46594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0D67721-0487-1B8F-632F-F430DFA3BD92}"/>
              </a:ext>
            </a:extLst>
          </p:cNvPr>
          <p:cNvSpPr txBox="1"/>
          <p:nvPr/>
        </p:nvSpPr>
        <p:spPr>
          <a:xfrm>
            <a:off x="-8391" y="2496"/>
            <a:ext cx="9144000" cy="1446550"/>
          </a:xfrm>
          <a:prstGeom prst="rect">
            <a:avLst/>
          </a:prstGeom>
          <a:solidFill>
            <a:schemeClr val="tx1"/>
          </a:solidFill>
        </p:spPr>
        <p:txBody>
          <a:bodyPr wrap="square" rtlCol="0">
            <a:spAutoFit/>
          </a:bodyPr>
          <a:lstStyle/>
          <a:p>
            <a:pPr algn="ctr" defTabSz="457200"/>
            <a:r>
              <a:rPr lang="en-US" sz="4400" kern="0" dirty="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Do You Know The Church That Jesus Built?</a:t>
            </a:r>
            <a:endParaRPr lang="en-US" sz="4400" kern="100" dirty="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5" name="Footer Placeholder 4">
            <a:extLst>
              <a:ext uri="{FF2B5EF4-FFF2-40B4-BE49-F238E27FC236}">
                <a16:creationId xmlns:a16="http://schemas.microsoft.com/office/drawing/2014/main" id="{880EC3DC-2C9D-BF12-778A-EA675D619F5E}"/>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0259FDF-5344-FCF9-70C2-9E83A9A0FB24}"/>
              </a:ext>
            </a:extLst>
          </p:cNvPr>
          <p:cNvSpPr txBox="1"/>
          <p:nvPr/>
        </p:nvSpPr>
        <p:spPr>
          <a:xfrm>
            <a:off x="1105231" y="1645920"/>
            <a:ext cx="7076661" cy="4401205"/>
          </a:xfrm>
          <a:prstGeom prst="rect">
            <a:avLst/>
          </a:prstGeom>
          <a:noFill/>
          <a:ln w="28575">
            <a:solidFill>
              <a:schemeClr val="tx1"/>
            </a:solidFill>
          </a:ln>
        </p:spPr>
        <p:txBody>
          <a:bodyPr wrap="square">
            <a:spAutoFit/>
          </a:bodyPr>
          <a:lstStyle/>
          <a:p>
            <a:r>
              <a:rPr lang="en-US" sz="4000" b="1" kern="0" dirty="0">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Mark 9:1</a:t>
            </a:r>
            <a:r>
              <a:rPr lang="en-US" sz="4000" b="1" kern="0" dirty="0">
                <a:latin typeface="Calibri" panose="020F0502020204030204" pitchFamily="34" charset="0"/>
                <a:ea typeface="Times New Roman" panose="02020603050405020304" pitchFamily="18" charset="0"/>
                <a:cs typeface="Calibri" panose="020F0502020204030204" pitchFamily="34" charset="0"/>
              </a:rPr>
              <a:t>  </a:t>
            </a:r>
            <a:r>
              <a:rPr lang="en-US" sz="4000" b="1" dirty="0"/>
              <a:t>And he said unto them, Verily I say unto you, That there be some of them that stand here, which shall not taste of death, till they have seen the kingdom of God come with power. </a:t>
            </a:r>
            <a:r>
              <a:rPr lang="en-US" sz="4000" b="1" dirty="0" err="1"/>
              <a:t>kjv</a:t>
            </a:r>
            <a:endParaRPr lang="en-US" sz="4000" dirty="0"/>
          </a:p>
        </p:txBody>
      </p:sp>
    </p:spTree>
    <p:extLst>
      <p:ext uri="{BB962C8B-B14F-4D97-AF65-F5344CB8AC3E}">
        <p14:creationId xmlns:p14="http://schemas.microsoft.com/office/powerpoint/2010/main" val="3375115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B95E6-11A0-BE8C-07A2-441D4A210B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BCE5A8-69EA-D674-5884-D90E8E0FB215}"/>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639DD6FB-EEC7-193A-FDC0-B3886304FA89}"/>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1F71C3D4-C58F-C0F9-1385-C73CA2B3F414}"/>
              </a:ext>
            </a:extLst>
          </p:cNvPr>
          <p:cNvSpPr txBox="1"/>
          <p:nvPr/>
        </p:nvSpPr>
        <p:spPr>
          <a:xfrm>
            <a:off x="365760" y="1691155"/>
            <a:ext cx="8086477" cy="1228285"/>
          </a:xfrm>
          <a:prstGeom prst="rect">
            <a:avLst/>
          </a:prstGeom>
          <a:noFill/>
        </p:spPr>
        <p:txBody>
          <a:bodyPr wrap="square">
            <a:spAutoFit/>
          </a:bodyPr>
          <a:lstStyle/>
          <a:p>
            <a:pPr marL="0" marR="0">
              <a:lnSpc>
                <a:spcPct val="107000"/>
              </a:lnSpc>
              <a:spcAft>
                <a:spcPts val="800"/>
              </a:spcAft>
            </a:pP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Redemption is in the Church (</a:t>
            </a:r>
            <a:r>
              <a:rPr lang="en-US" sz="36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Col. 1:14</a:t>
            </a:r>
            <a:r>
              <a:rPr lang="en-US" sz="3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E09ABDD-05EE-2590-C2AC-1BC978D7E003}"/>
              </a:ext>
            </a:extLst>
          </p:cNvPr>
          <p:cNvSpPr txBox="1"/>
          <p:nvPr/>
        </p:nvSpPr>
        <p:spPr>
          <a:xfrm>
            <a:off x="0" y="853494"/>
            <a:ext cx="9135609" cy="6329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what God offers there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6" name="TextBox 5">
            <a:extLst>
              <a:ext uri="{FF2B5EF4-FFF2-40B4-BE49-F238E27FC236}">
                <a16:creationId xmlns:a16="http://schemas.microsoft.com/office/drawing/2014/main" id="{A36B29BA-F515-CB0B-DA44-E7B1B248ACA2}"/>
              </a:ext>
            </a:extLst>
          </p:cNvPr>
          <p:cNvSpPr txBox="1"/>
          <p:nvPr/>
        </p:nvSpPr>
        <p:spPr>
          <a:xfrm>
            <a:off x="2000250" y="3000375"/>
            <a:ext cx="4855761" cy="2364088"/>
          </a:xfrm>
          <a:prstGeom prst="rect">
            <a:avLst/>
          </a:prstGeom>
          <a:noFill/>
          <a:ln w="19050">
            <a:solidFill>
              <a:schemeClr val="tx1"/>
            </a:solidFill>
          </a:ln>
        </p:spPr>
        <p:txBody>
          <a:bodyPr wrap="square">
            <a:spAutoFit/>
          </a:bodyPr>
          <a:lstStyle/>
          <a:p>
            <a:r>
              <a:rPr lang="en-US" sz="3600" b="1" dirty="0">
                <a:solidFill>
                  <a:srgbClr val="0070C0"/>
                </a:solidFill>
              </a:rPr>
              <a:t>Col. 1:14 </a:t>
            </a:r>
            <a:r>
              <a:rPr lang="en-US" sz="3600" dirty="0"/>
              <a:t>in whom we have redemption through His blood, the forgiveness of sins.</a:t>
            </a:r>
          </a:p>
        </p:txBody>
      </p:sp>
    </p:spTree>
    <p:extLst>
      <p:ext uri="{BB962C8B-B14F-4D97-AF65-F5344CB8AC3E}">
        <p14:creationId xmlns:p14="http://schemas.microsoft.com/office/powerpoint/2010/main" val="435933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E4E7C-1739-3FBE-218D-99732E0B449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319B661-D4C3-793E-8007-B9B8AB4EC256}"/>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EE1D1388-8DAB-C3EA-AFB5-0C7DD528082F}"/>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65FE0D7-3A37-6596-AECD-E2DE732972B7}"/>
              </a:ext>
            </a:extLst>
          </p:cNvPr>
          <p:cNvSpPr txBox="1"/>
          <p:nvPr/>
        </p:nvSpPr>
        <p:spPr>
          <a:xfrm>
            <a:off x="365760" y="1691155"/>
            <a:ext cx="8086477" cy="595932"/>
          </a:xfrm>
          <a:prstGeom prst="rect">
            <a:avLst/>
          </a:prstGeom>
          <a:noFill/>
        </p:spPr>
        <p:txBody>
          <a:bodyPr wrap="square">
            <a:spAutoFit/>
          </a:bodyPr>
          <a:lstStyle/>
          <a:p>
            <a:pPr marL="0" marR="0">
              <a:lnSpc>
                <a:spcPct val="107000"/>
              </a:lnSpc>
              <a:spcAft>
                <a:spcPts val="800"/>
              </a:spcAft>
            </a:pP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Salvation is in the Church (</a:t>
            </a:r>
            <a:r>
              <a:rPr lang="en-US" sz="32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2 Tim. 2:10</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645769C-C25A-F390-FBC0-9A62B993CB88}"/>
              </a:ext>
            </a:extLst>
          </p:cNvPr>
          <p:cNvSpPr txBox="1"/>
          <p:nvPr/>
        </p:nvSpPr>
        <p:spPr>
          <a:xfrm>
            <a:off x="0" y="853494"/>
            <a:ext cx="9135609" cy="6329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what God offers there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6" name="TextBox 5">
            <a:extLst>
              <a:ext uri="{FF2B5EF4-FFF2-40B4-BE49-F238E27FC236}">
                <a16:creationId xmlns:a16="http://schemas.microsoft.com/office/drawing/2014/main" id="{FB8A9E14-1649-169B-E69C-1DB2A7D26E09}"/>
              </a:ext>
            </a:extLst>
          </p:cNvPr>
          <p:cNvSpPr txBox="1"/>
          <p:nvPr/>
        </p:nvSpPr>
        <p:spPr>
          <a:xfrm>
            <a:off x="1571624" y="2628900"/>
            <a:ext cx="5934075" cy="2554545"/>
          </a:xfrm>
          <a:prstGeom prst="rect">
            <a:avLst/>
          </a:prstGeom>
          <a:noFill/>
          <a:ln w="19050">
            <a:solidFill>
              <a:schemeClr val="tx1"/>
            </a:solidFill>
          </a:ln>
        </p:spPr>
        <p:txBody>
          <a:bodyPr wrap="square">
            <a:spAutoFit/>
          </a:bodyPr>
          <a:lstStyle/>
          <a:p>
            <a:r>
              <a:rPr lang="en-US" sz="3200" b="1" dirty="0">
                <a:solidFill>
                  <a:srgbClr val="0070C0"/>
                </a:solidFill>
              </a:rPr>
              <a:t>2Tim. 2:10 </a:t>
            </a:r>
            <a:r>
              <a:rPr lang="en-US" sz="3200" dirty="0"/>
              <a:t>Therefore I endure all things for the sake of the elect, that they also may obtain the salvation which is in Christ Jesus with eternal glory.</a:t>
            </a:r>
          </a:p>
        </p:txBody>
      </p:sp>
    </p:spTree>
    <p:extLst>
      <p:ext uri="{BB962C8B-B14F-4D97-AF65-F5344CB8AC3E}">
        <p14:creationId xmlns:p14="http://schemas.microsoft.com/office/powerpoint/2010/main" val="2921064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57DEA-0E55-4553-FC0D-A1253EF804F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08F713-45CC-179A-2A18-0EA596ABA634}"/>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989C890A-98E8-C6EF-9283-A312284D778E}"/>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93887B16-0C82-23F1-749A-55D0BDCA2E43}"/>
              </a:ext>
            </a:extLst>
          </p:cNvPr>
          <p:cNvSpPr txBox="1"/>
          <p:nvPr/>
        </p:nvSpPr>
        <p:spPr>
          <a:xfrm>
            <a:off x="143124" y="1884459"/>
            <a:ext cx="8992486" cy="595932"/>
          </a:xfrm>
          <a:prstGeom prst="rect">
            <a:avLst/>
          </a:prstGeom>
          <a:noFill/>
        </p:spPr>
        <p:txBody>
          <a:bodyPr wrap="square">
            <a:spAutoFit/>
          </a:bodyPr>
          <a:lstStyle/>
          <a:p>
            <a:pPr marL="0" marR="0">
              <a:lnSpc>
                <a:spcPct val="107000"/>
              </a:lnSpc>
              <a:spcAft>
                <a:spcPts val="800"/>
              </a:spcAft>
            </a:pP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spiritual blessings are in the Church (</a:t>
            </a:r>
            <a:r>
              <a:rPr lang="en-US" sz="32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Eph. 1:3</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050C451-4E35-2863-097E-550D1C12219F}"/>
              </a:ext>
            </a:extLst>
          </p:cNvPr>
          <p:cNvSpPr txBox="1"/>
          <p:nvPr/>
        </p:nvSpPr>
        <p:spPr>
          <a:xfrm>
            <a:off x="0" y="853494"/>
            <a:ext cx="9135609" cy="6329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what God offers there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6" name="TextBox 5">
            <a:extLst>
              <a:ext uri="{FF2B5EF4-FFF2-40B4-BE49-F238E27FC236}">
                <a16:creationId xmlns:a16="http://schemas.microsoft.com/office/drawing/2014/main" id="{91E2458D-7B90-16A6-81C2-3DD97478A22B}"/>
              </a:ext>
            </a:extLst>
          </p:cNvPr>
          <p:cNvSpPr txBox="1"/>
          <p:nvPr/>
        </p:nvSpPr>
        <p:spPr>
          <a:xfrm>
            <a:off x="1285875" y="2779140"/>
            <a:ext cx="6438900" cy="2862322"/>
          </a:xfrm>
          <a:prstGeom prst="rect">
            <a:avLst/>
          </a:prstGeom>
          <a:noFill/>
          <a:ln w="19050">
            <a:solidFill>
              <a:schemeClr val="tx1"/>
            </a:solidFill>
          </a:ln>
        </p:spPr>
        <p:txBody>
          <a:bodyPr wrap="square">
            <a:spAutoFit/>
          </a:bodyPr>
          <a:lstStyle/>
          <a:p>
            <a:r>
              <a:rPr lang="en-US" sz="3600" b="1" dirty="0">
                <a:solidFill>
                  <a:srgbClr val="0070C0"/>
                </a:solidFill>
              </a:rPr>
              <a:t>Eph 1:3 </a:t>
            </a:r>
            <a:r>
              <a:rPr lang="en-US" sz="3600" dirty="0"/>
              <a:t>Blessed be the God and Father of our Lord Jesus Christ, who has blessed us with every spiritual blessing in the heavenly places in Christ,</a:t>
            </a:r>
          </a:p>
        </p:txBody>
      </p:sp>
    </p:spTree>
    <p:extLst>
      <p:ext uri="{BB962C8B-B14F-4D97-AF65-F5344CB8AC3E}">
        <p14:creationId xmlns:p14="http://schemas.microsoft.com/office/powerpoint/2010/main" val="3762858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41008-ACA6-FF3D-CCD1-0B46D9EB75B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324CB0-791E-46AD-E812-93C4E245819F}"/>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F6506E5A-10D7-BFFC-9796-BA30184C8743}"/>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D7C404C-D996-6317-D2D1-65C1F80FE502}"/>
              </a:ext>
            </a:extLst>
          </p:cNvPr>
          <p:cNvSpPr txBox="1"/>
          <p:nvPr/>
        </p:nvSpPr>
        <p:spPr>
          <a:xfrm>
            <a:off x="469126" y="1884459"/>
            <a:ext cx="8126233" cy="658835"/>
          </a:xfrm>
          <a:prstGeom prst="rect">
            <a:avLst/>
          </a:prstGeom>
          <a:noFill/>
        </p:spPr>
        <p:txBody>
          <a:bodyPr wrap="square">
            <a:spAutoFit/>
          </a:bodyPr>
          <a:lstStyle/>
          <a:p>
            <a:pPr marL="0" marR="0">
              <a:lnSpc>
                <a:spcPct val="107000"/>
              </a:lnSpc>
              <a:spcAft>
                <a:spcPts val="800"/>
              </a:spcAft>
            </a:pP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saved are in the Church (</a:t>
            </a:r>
            <a:r>
              <a:rPr lang="en-US" sz="36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Acts 2:47</a:t>
            </a:r>
            <a:r>
              <a:rPr lang="en-US" sz="3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4648ED2-D81E-1565-32B8-A7D365EB0470}"/>
              </a:ext>
            </a:extLst>
          </p:cNvPr>
          <p:cNvSpPr txBox="1"/>
          <p:nvPr/>
        </p:nvSpPr>
        <p:spPr>
          <a:xfrm>
            <a:off x="0" y="853494"/>
            <a:ext cx="9135609" cy="6329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what God offers there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6" name="TextBox 5">
            <a:extLst>
              <a:ext uri="{FF2B5EF4-FFF2-40B4-BE49-F238E27FC236}">
                <a16:creationId xmlns:a16="http://schemas.microsoft.com/office/drawing/2014/main" id="{A784DB31-AE6B-0855-B3DE-E2196AAB16B9}"/>
              </a:ext>
            </a:extLst>
          </p:cNvPr>
          <p:cNvSpPr txBox="1"/>
          <p:nvPr/>
        </p:nvSpPr>
        <p:spPr>
          <a:xfrm>
            <a:off x="1571625" y="2857499"/>
            <a:ext cx="6105525" cy="2862322"/>
          </a:xfrm>
          <a:prstGeom prst="rect">
            <a:avLst/>
          </a:prstGeom>
          <a:noFill/>
          <a:ln w="19050">
            <a:solidFill>
              <a:schemeClr val="tx1"/>
            </a:solidFill>
          </a:ln>
        </p:spPr>
        <p:txBody>
          <a:bodyPr wrap="square">
            <a:spAutoFit/>
          </a:bodyPr>
          <a:lstStyle/>
          <a:p>
            <a:r>
              <a:rPr lang="en-US" sz="3600" b="1" dirty="0">
                <a:solidFill>
                  <a:srgbClr val="0070C0"/>
                </a:solidFill>
              </a:rPr>
              <a:t>Acts 2:47 </a:t>
            </a:r>
            <a:r>
              <a:rPr lang="en-US" sz="3600" dirty="0"/>
              <a:t>praising God and having favor with all the people. And the Lord added to the church daily those who were being saved.</a:t>
            </a:r>
          </a:p>
        </p:txBody>
      </p:sp>
    </p:spTree>
    <p:extLst>
      <p:ext uri="{BB962C8B-B14F-4D97-AF65-F5344CB8AC3E}">
        <p14:creationId xmlns:p14="http://schemas.microsoft.com/office/powerpoint/2010/main" val="1620072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74EFB-6BA7-A776-7055-06FFDBF6838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F315367-F1BF-DEA4-59D3-BFCC4E80D7B1}"/>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E0364B81-80E0-1259-76F6-D65F90805DDB}"/>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47905DD-1D83-C796-33C6-191E5DB8E835}"/>
              </a:ext>
            </a:extLst>
          </p:cNvPr>
          <p:cNvSpPr txBox="1"/>
          <p:nvPr/>
        </p:nvSpPr>
        <p:spPr>
          <a:xfrm>
            <a:off x="262393" y="1781092"/>
            <a:ext cx="8119607" cy="3907223"/>
          </a:xfrm>
          <a:prstGeom prst="rect">
            <a:avLst/>
          </a:prstGeom>
          <a:noFill/>
        </p:spPr>
        <p:txBody>
          <a:bodyPr wrap="square">
            <a:spAutoFit/>
          </a:bodyPr>
          <a:lstStyle/>
          <a:p>
            <a:pPr marL="0" marR="0">
              <a:lnSpc>
                <a:spcPct val="107000"/>
              </a:lnSpc>
              <a:spcAft>
                <a:spcPts val="800"/>
              </a:spcAft>
            </a:pP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Church </a:t>
            </a:r>
            <a:r>
              <a:rPr lang="en-US" sz="3600"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sings</a:t>
            </a:r>
            <a:r>
              <a:rPr lang="en-US" sz="3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Eph.5:19</a:t>
            </a:r>
            <a:r>
              <a:rPr lang="en-US" sz="2800" b="1"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3"/>
              </a:rPr>
              <a:t>Col. 3:16</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Church </a:t>
            </a:r>
            <a:r>
              <a:rPr lang="en-US" sz="3600"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prays</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4"/>
              </a:rPr>
              <a:t>1 Thess. 5:17</a:t>
            </a:r>
            <a:r>
              <a:rPr lang="en-US" sz="2800" b="1"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5"/>
              </a:rPr>
              <a:t>Luke 18:1</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Church </a:t>
            </a:r>
            <a:r>
              <a:rPr lang="en-US" sz="3600"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gives</a:t>
            </a:r>
            <a:r>
              <a:rPr lang="en-US" sz="3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6"/>
              </a:rPr>
              <a:t>1 Cor. 16:1,2</a:t>
            </a:r>
            <a:r>
              <a:rPr lang="en-US" sz="2800" b="1"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7"/>
              </a:rPr>
              <a:t>Acts 20:35</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Church </a:t>
            </a:r>
            <a:r>
              <a:rPr lang="en-US" sz="3600"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teaches</a:t>
            </a:r>
            <a:r>
              <a:rPr lang="en-US" sz="2800"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8"/>
              </a:rPr>
              <a:t>2 Tim. 2:2</a:t>
            </a:r>
            <a:r>
              <a:rPr lang="en-US" sz="2800" b="1"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9"/>
              </a:rPr>
              <a:t>Acts 20:7</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Church </a:t>
            </a:r>
            <a:r>
              <a:rPr lang="en-US" sz="3600"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communes</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with our Lord (</a:t>
            </a:r>
            <a:r>
              <a:rPr lang="en-US" sz="28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9"/>
              </a:rPr>
              <a:t>Acts 20:7</a:t>
            </a:r>
            <a:r>
              <a:rPr lang="en-US" sz="2800" b="1"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10"/>
              </a:rPr>
              <a:t>1    Cor. 11:23-29</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CB47258-903F-3222-9BBC-730869A0DDA5}"/>
              </a:ext>
            </a:extLst>
          </p:cNvPr>
          <p:cNvSpPr txBox="1"/>
          <p:nvPr/>
        </p:nvSpPr>
        <p:spPr>
          <a:xfrm>
            <a:off x="0" y="837586"/>
            <a:ext cx="9143999" cy="6329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how it worships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82653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374" y="3167280"/>
            <a:ext cx="8408893" cy="35394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Heb. 10:24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And let us consider one another in order to stir up love and good works,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25 not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forsaking the assembling of ourselves together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as is the manner of some, but exhorting one another, and so much the more as you see the Day approaching.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26 For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if we sin willfully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after we have received the knowledge of the truth, there no longer remains a sacrifice for sins,</a:t>
            </a:r>
          </a:p>
        </p:txBody>
      </p:sp>
      <p:sp>
        <p:nvSpPr>
          <p:cNvPr id="3" name="Rectangle 2"/>
          <p:cNvSpPr/>
          <p:nvPr/>
        </p:nvSpPr>
        <p:spPr>
          <a:xfrm>
            <a:off x="484094" y="412573"/>
            <a:ext cx="8408893"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Calibri" panose="020F0502020204030204"/>
                <a:ea typeface="+mn-ea"/>
                <a:cs typeface="+mn-cs"/>
              </a:rPr>
              <a:t>NT:1577 (Strong’s number) Thayer’s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Calibri" panose="020F0502020204030204"/>
                <a:ea typeface="+mn-ea"/>
                <a:cs typeface="+mn-cs"/>
              </a:rPr>
              <a:t>ekkleesia</a:t>
            </a:r>
            <a:r>
              <a:rPr kumimoji="0" lang="en-US" sz="3200" b="1" i="0" u="none" strike="noStrike" kern="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rPr>
              <a:t>(from </a:t>
            </a:r>
            <a:r>
              <a:rPr kumimoji="0" lang="en-US" sz="2800" b="0" i="0" u="none" strike="noStrike" kern="0" cap="none" spc="0" normalizeH="0" baseline="0" noProof="0" dirty="0" err="1">
                <a:ln>
                  <a:noFill/>
                </a:ln>
                <a:solidFill>
                  <a:prstClr val="black"/>
                </a:solidFill>
                <a:effectLst/>
                <a:uLnTx/>
                <a:uFillTx/>
                <a:latin typeface="Calibri" panose="020F0502020204030204"/>
                <a:ea typeface="+mn-ea"/>
                <a:cs typeface="+mn-cs"/>
              </a:rPr>
              <a:t>ekkleetos</a:t>
            </a:r>
            <a:r>
              <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rPr>
              <a:t> called out or forth, and this from </a:t>
            </a:r>
            <a:r>
              <a:rPr kumimoji="0" lang="en-US" sz="2800" b="0" i="0" u="none" strike="noStrike" kern="0" cap="none" spc="0" normalizeH="0" baseline="0" noProof="0" dirty="0" err="1">
                <a:ln>
                  <a:noFill/>
                </a:ln>
                <a:solidFill>
                  <a:prstClr val="black"/>
                </a:solidFill>
                <a:effectLst/>
                <a:uLnTx/>
                <a:uFillTx/>
                <a:latin typeface="Calibri" panose="020F0502020204030204"/>
                <a:ea typeface="+mn-ea"/>
                <a:cs typeface="+mn-cs"/>
              </a:rPr>
              <a:t>ekkaleoo</a:t>
            </a:r>
            <a:r>
              <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rPr>
              <a:t>); properly, </a:t>
            </a:r>
            <a:r>
              <a:rPr kumimoji="0" lang="en-US" sz="2800" b="1" i="0" u="sng" strike="noStrike" kern="0" cap="none" spc="0" normalizeH="0" baseline="0" noProof="0" dirty="0">
                <a:ln>
                  <a:noFill/>
                </a:ln>
                <a:solidFill>
                  <a:prstClr val="black"/>
                </a:solidFill>
                <a:effectLst/>
                <a:uLnTx/>
                <a:uFillTx/>
                <a:latin typeface="Calibri" panose="020F0502020204030204"/>
                <a:ea typeface="+mn-ea"/>
                <a:cs typeface="+mn-cs"/>
              </a:rPr>
              <a:t>a gathering of citizens called out from their homes </a:t>
            </a:r>
            <a:r>
              <a:rPr kumimoji="0" lang="en-US" sz="2800" b="1" i="0" u="sng" strike="noStrike" kern="0" cap="none" spc="0" normalizeH="0" baseline="0" noProof="0" dirty="0">
                <a:ln>
                  <a:noFill/>
                </a:ln>
                <a:solidFill>
                  <a:srgbClr val="FF0000"/>
                </a:solidFill>
                <a:effectLst/>
                <a:uLnTx/>
                <a:uFillTx/>
                <a:latin typeface="Calibri" panose="020F0502020204030204"/>
                <a:ea typeface="+mn-ea"/>
                <a:cs typeface="+mn-cs"/>
              </a:rPr>
              <a:t>into some public place; an assembly</a:t>
            </a:r>
            <a:r>
              <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rPr>
              <a:t>; so used:</a:t>
            </a:r>
          </a:p>
        </p:txBody>
      </p:sp>
      <p:sp>
        <p:nvSpPr>
          <p:cNvPr id="4" name="Rectangle 3"/>
          <p:cNvSpPr/>
          <p:nvPr/>
        </p:nvSpPr>
        <p:spPr>
          <a:xfrm>
            <a:off x="385483" y="412573"/>
            <a:ext cx="8346142" cy="241130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385483" y="3167280"/>
            <a:ext cx="8399929" cy="33948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urved Left Arrow 5"/>
          <p:cNvSpPr/>
          <p:nvPr/>
        </p:nvSpPr>
        <p:spPr>
          <a:xfrm rot="1485515">
            <a:off x="5504750" y="2420248"/>
            <a:ext cx="1305334" cy="282399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406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ay be an image of text that says '2. Five Ways Skipping Worship Is Killing Your Church 1. It makes the worship service less exciting for everyone. It discourages your leaders. 3. You lose touch with the life of your church. 4. It messes up your priorities. 5. It robs the church of the resources it needs.'">
            <a:extLst>
              <a:ext uri="{FF2B5EF4-FFF2-40B4-BE49-F238E27FC236}">
                <a16:creationId xmlns:a16="http://schemas.microsoft.com/office/drawing/2014/main" id="{65D6CD4E-1DD2-E860-B4AA-6A6C4804C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71438"/>
            <a:ext cx="5010150" cy="671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749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FED17-6BB2-B1A0-E533-FB4C446A8D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1567ED6-311D-41E8-F4FB-24E70D0C05D2}"/>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FD411713-DC2E-2429-E05A-E3472D2915C3}"/>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May be an image of 3 people and text that says 'Noah Gen. 6:7-8 Israelites HoW God VSEd Water 8 Saved By Water 1 Pet. 3:21 Saved From The Pharaoh Ex. 14:30 Ex. 14:26ff Israelites Joshua 3 D Entered The Promised Land Naaman The Leper 2 Kings 5 Leprosy Removed Blind Man John 9 Eyes Are Opened Nicodemus John 3: 1-7 Believers Mark 16:15-16 Acts 2:38 Enter The Kingdom Forgiven Saved'">
            <a:extLst>
              <a:ext uri="{FF2B5EF4-FFF2-40B4-BE49-F238E27FC236}">
                <a16:creationId xmlns:a16="http://schemas.microsoft.com/office/drawing/2014/main" id="{1AD1233A-F5A4-EA93-3F53-683F53BF8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1518393"/>
            <a:ext cx="4019549" cy="52030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C85BB1-12C1-8EC6-29EB-DB1C4F71CE4E}"/>
              </a:ext>
            </a:extLst>
          </p:cNvPr>
          <p:cNvSpPr txBox="1"/>
          <p:nvPr/>
        </p:nvSpPr>
        <p:spPr>
          <a:xfrm>
            <a:off x="0" y="837586"/>
            <a:ext cx="9143999" cy="6329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how to get into the church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2336357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ay be an image of text">
            <a:extLst>
              <a:ext uri="{FF2B5EF4-FFF2-40B4-BE49-F238E27FC236}">
                <a16:creationId xmlns:a16="http://schemas.microsoft.com/office/drawing/2014/main" id="{DB54F623-49E5-1176-32B7-8D39A5DAC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363" y="381000"/>
            <a:ext cx="486727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2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D5A0BC76-C838-B3ED-8457-010D014A5E00}"/>
              </a:ext>
            </a:extLst>
          </p:cNvPr>
          <p:cNvSpPr txBox="1"/>
          <p:nvPr/>
        </p:nvSpPr>
        <p:spPr>
          <a:xfrm>
            <a:off x="447675" y="1009650"/>
            <a:ext cx="8068172" cy="5092484"/>
          </a:xfrm>
          <a:prstGeom prst="rect">
            <a:avLst/>
          </a:prstGeom>
          <a:noFill/>
        </p:spPr>
        <p:txBody>
          <a:bodyPr wrap="square">
            <a:spAutoFit/>
          </a:bodyPr>
          <a:lstStyle/>
          <a:p>
            <a:pPr marL="457200" marR="0" indent="-457200">
              <a:lnSpc>
                <a:spcPct val="107000"/>
              </a:lnSpc>
              <a:spcAft>
                <a:spcPts val="800"/>
              </a:spcAft>
              <a:buFont typeface="Arial" panose="020B0604020202020204" pitchFamily="34" charset="0"/>
              <a:buChar char="•"/>
            </a:pP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Jesus Christ walked the earth He stated, </a:t>
            </a:r>
            <a:r>
              <a:rPr lang="en-US" sz="2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will build my church” </a:t>
            </a:r>
            <a:r>
              <a:rPr lang="en-US" sz="2800" b="1"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b="1"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Matt. 16:18</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a:lnSpc>
                <a:spcPct val="107000"/>
              </a:lnSpc>
              <a:spcAft>
                <a:spcPts val="800"/>
              </a:spcAft>
            </a:pPr>
            <a:endPar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indent="-457200">
              <a:lnSpc>
                <a:spcPct val="107000"/>
              </a:lnSpc>
              <a:spcAft>
                <a:spcPts val="800"/>
              </a:spcAft>
              <a:buFont typeface="Arial" panose="020B0604020202020204" pitchFamily="34" charset="0"/>
              <a:buChar char="•"/>
            </a:pP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t>
            </a:r>
            <a:r>
              <a:rPr lang="en-US" sz="2800" b="1"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3"/>
              </a:rPr>
              <a:t>Eph. 4:4</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 learn that “</a:t>
            </a:r>
            <a:r>
              <a:rPr lang="en-US" sz="2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is one body</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while from </a:t>
            </a:r>
            <a:r>
              <a:rPr lang="en-US" sz="2800" b="1"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4"/>
              </a:rPr>
              <a:t>Col. 1:18</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 read that Christ “</a:t>
            </a:r>
            <a:r>
              <a:rPr lang="en-US" sz="2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 head of the body, the church</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a:lnSpc>
                <a:spcPct val="107000"/>
              </a:lnSpc>
              <a:spcAft>
                <a:spcPts val="800"/>
              </a:spcAft>
            </a:pPr>
            <a:endPar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indent="-457200">
              <a:lnSpc>
                <a:spcPct val="107000"/>
              </a:lnSpc>
              <a:spcAft>
                <a:spcPts val="800"/>
              </a:spcAft>
              <a:buFont typeface="Arial" panose="020B0604020202020204" pitchFamily="34" charset="0"/>
              <a:buChar char="•"/>
            </a:pPr>
            <a:r>
              <a:rPr lang="en-US" sz="28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My church</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One body</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body</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church</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 of these terms are singular indicating that there is only ONE.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0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2A786-FA3D-0A81-C4D4-C898D746DD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753C6B4-3068-1899-6E5D-DD801259A89E}"/>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7D032030-614F-DC3E-66F1-6ACCF241C7CE}"/>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2682A2DE-78CA-DB93-92DA-3F0DA18D83A3}"/>
              </a:ext>
            </a:extLst>
          </p:cNvPr>
          <p:cNvSpPr txBox="1"/>
          <p:nvPr/>
        </p:nvSpPr>
        <p:spPr>
          <a:xfrm>
            <a:off x="581026" y="838200"/>
            <a:ext cx="8277224" cy="5304016"/>
          </a:xfrm>
          <a:prstGeom prst="rect">
            <a:avLst/>
          </a:prstGeom>
          <a:noFill/>
        </p:spPr>
        <p:txBody>
          <a:bodyPr wrap="square">
            <a:spAutoFit/>
          </a:bodyPr>
          <a:lstStyle/>
          <a:p>
            <a:pPr marL="0" marR="0">
              <a:spcAft>
                <a:spcPts val="800"/>
              </a:spcAft>
            </a:pPr>
            <a:r>
              <a:rPr lang="en-US" sz="2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Yet in today’s world there are thousands of churches all teaching different doctrines.</a:t>
            </a:r>
          </a:p>
          <a:p>
            <a:pPr marL="0" marR="0">
              <a:spcAft>
                <a:spcPts val="800"/>
              </a:spcAft>
            </a:pPr>
            <a:r>
              <a:rPr lang="en-US" sz="2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a:spcAft>
                <a:spcPts val="800"/>
              </a:spcAft>
            </a:pPr>
            <a:r>
              <a:rPr lang="en-US" sz="2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one says you must be baptized – that one says you don’t.  Some tell you to worship on Sunday – others on Saturday or perhaps not at all.  It can be a mass of confusion.</a:t>
            </a:r>
          </a:p>
          <a:p>
            <a:pPr marL="0" marR="0">
              <a:spcAft>
                <a:spcPts val="800"/>
              </a:spcAft>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pPr>
            <a:r>
              <a:rPr lang="en-US" sz="2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 God does not create confusion.  He also does not accept people worshipping in man-made churches rather than the one Jesus died for.  If we want to be pleasing to God then we need to know more about the church that Jesus built.</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843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y be an image of text">
            <a:extLst>
              <a:ext uri="{FF2B5EF4-FFF2-40B4-BE49-F238E27FC236}">
                <a16:creationId xmlns:a16="http://schemas.microsoft.com/office/drawing/2014/main" id="{A9016B50-275F-9171-70B0-D824D21B6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928688"/>
            <a:ext cx="501015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24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4974B-A79C-0D9E-2A54-A2FD4B8C5B4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684F62A-AB4A-2337-7CBD-D40DCD099DB1}"/>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F54B3B66-92BF-3871-3825-DBBD2AA3FDB9}"/>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0E582F7-8F6E-9FE7-899A-4EA6741AFCD7}"/>
              </a:ext>
            </a:extLst>
          </p:cNvPr>
          <p:cNvSpPr txBox="1"/>
          <p:nvPr/>
        </p:nvSpPr>
        <p:spPr>
          <a:xfrm>
            <a:off x="567277" y="2021774"/>
            <a:ext cx="7961242" cy="2517420"/>
          </a:xfrm>
          <a:prstGeom prst="rect">
            <a:avLst/>
          </a:prstGeom>
          <a:noFill/>
        </p:spPr>
        <p:txBody>
          <a:bodyPr wrap="square">
            <a:spAutoFit/>
          </a:bodyPr>
          <a:lstStyle/>
          <a:p>
            <a:pPr marL="0" marR="0">
              <a:lnSpc>
                <a:spcPct val="107000"/>
              </a:lnSpc>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word “church” comes from the Greek word that means  those who are “called out.”</a:t>
            </a:r>
          </a:p>
        </p:txBody>
      </p:sp>
      <p:sp>
        <p:nvSpPr>
          <p:cNvPr id="7" name="TextBox 6">
            <a:extLst>
              <a:ext uri="{FF2B5EF4-FFF2-40B4-BE49-F238E27FC236}">
                <a16:creationId xmlns:a16="http://schemas.microsoft.com/office/drawing/2014/main" id="{C3ACC31D-0C94-F42C-5E76-18A013EE6AAB}"/>
              </a:ext>
            </a:extLst>
          </p:cNvPr>
          <p:cNvSpPr txBox="1"/>
          <p:nvPr/>
        </p:nvSpPr>
        <p:spPr>
          <a:xfrm>
            <a:off x="0" y="837588"/>
            <a:ext cx="9135609" cy="64511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what it is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1314495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D25839-40E3-BAC4-2A14-E5B8FA1355E6}"/>
              </a:ext>
            </a:extLst>
          </p:cNvPr>
          <p:cNvSpPr/>
          <p:nvPr/>
        </p:nvSpPr>
        <p:spPr>
          <a:xfrm>
            <a:off x="575815" y="329138"/>
            <a:ext cx="7933765" cy="6001643"/>
          </a:xfrm>
          <a:prstGeom prst="rect">
            <a:avLst/>
          </a:prstGeom>
          <a:ln w="12700">
            <a:solidFill>
              <a:sysClr val="windowText" lastClr="000000"/>
            </a:solidFill>
          </a:ln>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rPr>
              <a:t>NT:1577 (Strong’s number) Thayer’s definition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rPr>
              <a:t>ekkleesia</a:t>
            </a:r>
            <a:r>
              <a:rPr kumimoji="0" lang="en-US" sz="3200" b="1" i="0" u="none" strike="noStrike" kern="0" cap="none" spc="0" normalizeH="0" baseline="0" noProof="0" dirty="0">
                <a:ln>
                  <a:noFill/>
                </a:ln>
                <a:solidFill>
                  <a:srgbClr val="FF0000"/>
                </a:solidFill>
                <a:effectLst/>
                <a:uLnTx/>
                <a:uFillTx/>
              </a:rPr>
              <a:t>, </a:t>
            </a:r>
            <a:r>
              <a:rPr kumimoji="0" lang="en-US" sz="3200" b="1" i="0" u="none" strike="noStrike" kern="0" cap="none" spc="0" normalizeH="0" baseline="0" noProof="0" dirty="0" err="1">
                <a:ln>
                  <a:noFill/>
                </a:ln>
                <a:solidFill>
                  <a:srgbClr val="FF0000"/>
                </a:solidFill>
                <a:effectLst/>
                <a:uLnTx/>
                <a:uFillTx/>
              </a:rPr>
              <a:t>ekklesias</a:t>
            </a:r>
            <a:r>
              <a:rPr kumimoji="0" lang="en-US" sz="3200" b="1" i="0" u="none" strike="noStrike" kern="0" cap="none" spc="0" normalizeH="0" baseline="0" noProof="0" dirty="0">
                <a:ln>
                  <a:noFill/>
                </a:ln>
                <a:solidFill>
                  <a:srgbClr val="FF0000"/>
                </a:solidFill>
                <a:effectLst/>
                <a:uLnTx/>
                <a:uFillTx/>
              </a:rPr>
              <a:t>, </a:t>
            </a:r>
            <a:r>
              <a:rPr kumimoji="0" lang="en-US" sz="1800" b="0" i="0" u="none" strike="noStrike" kern="0" cap="none" spc="0" normalizeH="0" baseline="0" noProof="0" dirty="0" err="1">
                <a:ln>
                  <a:noFill/>
                </a:ln>
                <a:solidFill>
                  <a:prstClr val="black"/>
                </a:solidFill>
                <a:effectLst/>
                <a:uLnTx/>
                <a:uFillTx/>
              </a:rPr>
              <a:t>hee</a:t>
            </a:r>
            <a:r>
              <a:rPr kumimoji="0" lang="en-US" sz="1800" b="0" i="0" u="none" strike="noStrike" kern="0" cap="none" spc="0" normalizeH="0" baseline="0" noProof="0" dirty="0">
                <a:ln>
                  <a:noFill/>
                </a:ln>
                <a:solidFill>
                  <a:prstClr val="black"/>
                </a:solidFill>
                <a:effectLst/>
                <a:uLnTx/>
                <a:uFillTx/>
              </a:rPr>
              <a:t> (from </a:t>
            </a:r>
            <a:r>
              <a:rPr kumimoji="0" lang="en-US" sz="1800" b="0" i="0" u="none" strike="noStrike" kern="0" cap="none" spc="0" normalizeH="0" baseline="0" noProof="0" dirty="0" err="1">
                <a:ln>
                  <a:noFill/>
                </a:ln>
                <a:solidFill>
                  <a:prstClr val="black"/>
                </a:solidFill>
                <a:effectLst/>
                <a:uLnTx/>
                <a:uFillTx/>
              </a:rPr>
              <a:t>ekkleetos</a:t>
            </a:r>
            <a:r>
              <a:rPr kumimoji="0" lang="en-US" sz="1800" b="0" i="0" u="none" strike="noStrike" kern="0" cap="none" spc="0" normalizeH="0" baseline="0" noProof="0" dirty="0">
                <a:ln>
                  <a:noFill/>
                </a:ln>
                <a:solidFill>
                  <a:prstClr val="black"/>
                </a:solidFill>
                <a:effectLst/>
                <a:uLnTx/>
                <a:uFillTx/>
              </a:rPr>
              <a:t> called out or forth, and this from </a:t>
            </a:r>
            <a:r>
              <a:rPr kumimoji="0" lang="en-US" sz="1800" b="0" i="0" u="none" strike="noStrike" kern="0" cap="none" spc="0" normalizeH="0" baseline="0" noProof="0" dirty="0" err="1">
                <a:ln>
                  <a:noFill/>
                </a:ln>
                <a:solidFill>
                  <a:prstClr val="black"/>
                </a:solidFill>
                <a:effectLst/>
                <a:uLnTx/>
                <a:uFillTx/>
              </a:rPr>
              <a:t>ekkaleoo</a:t>
            </a:r>
            <a:r>
              <a:rPr kumimoji="0" lang="en-US" sz="1800" b="0" i="0" u="none" strike="noStrike" kern="0" cap="none" spc="0" normalizeH="0" baseline="0" noProof="0" dirty="0">
                <a:ln>
                  <a:noFill/>
                </a:ln>
                <a:solidFill>
                  <a:prstClr val="black"/>
                </a:solidFill>
                <a:effectLst/>
                <a:uLnTx/>
                <a:uFillTx/>
              </a:rPr>
              <a:t>); properly, </a:t>
            </a:r>
            <a:r>
              <a:rPr kumimoji="0" lang="en-US" sz="1800" b="1" i="0" u="sng" strike="noStrike" kern="0" cap="none" spc="0" normalizeH="0" baseline="0" noProof="0" dirty="0">
                <a:ln>
                  <a:noFill/>
                </a:ln>
                <a:solidFill>
                  <a:prstClr val="black"/>
                </a:solidFill>
                <a:effectLst/>
                <a:uLnTx/>
                <a:uFillTx/>
              </a:rPr>
              <a:t>a gathering of citizens called out from their homes </a:t>
            </a:r>
            <a:r>
              <a:rPr kumimoji="0" lang="en-US" sz="1800" b="1" i="0" u="sng" strike="noStrike" kern="0" cap="none" spc="0" normalizeH="0" baseline="0" noProof="0" dirty="0">
                <a:ln>
                  <a:noFill/>
                </a:ln>
                <a:solidFill>
                  <a:srgbClr val="FF0000"/>
                </a:solidFill>
                <a:effectLst/>
                <a:uLnTx/>
                <a:uFillTx/>
              </a:rPr>
              <a:t>into some public place; an assembly</a:t>
            </a:r>
            <a:r>
              <a:rPr kumimoji="0" lang="en-US" sz="1800" b="0" i="0" u="none" strike="noStrike" kern="0" cap="none" spc="0" normalizeH="0" baseline="0" noProof="0" dirty="0">
                <a:ln>
                  <a:noFill/>
                </a:ln>
                <a:solidFill>
                  <a:prstClr val="black"/>
                </a:solidFill>
                <a:effectLst/>
                <a:uLnTx/>
                <a:uFillTx/>
              </a:rPr>
              <a:t>; so used:</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a:ln>
                  <a:noFill/>
                </a:ln>
                <a:solidFill>
                  <a:prstClr val="black"/>
                </a:solidFill>
                <a:effectLst/>
                <a:uLnTx/>
                <a:uFillTx/>
              </a:rPr>
              <a:t>1. among the Greeks from Thucydides </a:t>
            </a:r>
            <a:r>
              <a:rPr kumimoji="0" lang="en-US" sz="1800" b="0" i="0" u="none" strike="noStrike" kern="0" cap="none" spc="0" normalizeH="0" baseline="0" noProof="0" dirty="0">
                <a:ln>
                  <a:noFill/>
                </a:ln>
                <a:solidFill>
                  <a:prstClr val="black"/>
                </a:solidFill>
                <a:effectLst/>
                <a:uLnTx/>
                <a:uFillTx/>
              </a:rPr>
              <a:t>(423 B.C.) (compare Herodotus (484-408 B.C.) 3, 142) down, an assembly of the people convened at the public place of council for the purpose of deliberating: Acts 19:39.</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a:ln>
                  <a:noFill/>
                </a:ln>
                <a:solidFill>
                  <a:prstClr val="black"/>
                </a:solidFill>
                <a:effectLst/>
                <a:uLnTx/>
                <a:uFillTx/>
              </a:rPr>
              <a:t>2. in the Septuagint </a:t>
            </a:r>
            <a:r>
              <a:rPr kumimoji="0" lang="en-US" sz="1800" b="0" i="0" u="none" strike="noStrike" kern="0" cap="none" spc="0" normalizeH="0" baseline="0" noProof="0" dirty="0">
                <a:ln>
                  <a:noFill/>
                </a:ln>
                <a:solidFill>
                  <a:prstClr val="black"/>
                </a:solidFill>
                <a:effectLst/>
                <a:uLnTx/>
                <a:uFillTx/>
              </a:rPr>
              <a:t>(LXX) often equivalent to </a:t>
            </a:r>
            <a:r>
              <a:rPr kumimoji="0" lang="en-US" sz="1800" b="0" i="0" u="none" strike="noStrike" kern="0" cap="none" spc="0" normalizeH="0" baseline="0" noProof="0" dirty="0" err="1">
                <a:ln>
                  <a:noFill/>
                </a:ln>
                <a:solidFill>
                  <a:prstClr val="black"/>
                </a:solidFill>
                <a:effectLst/>
                <a:uLnTx/>
                <a:uFillTx/>
              </a:rPr>
              <a:t>qaahaal</a:t>
            </a:r>
            <a:r>
              <a:rPr kumimoji="0" lang="en-US" sz="1800" b="0" i="0" u="none" strike="noStrike" kern="0" cap="none" spc="0" normalizeH="0" baseline="0" noProof="0" dirty="0">
                <a:ln>
                  <a:noFill/>
                </a:ln>
                <a:solidFill>
                  <a:prstClr val="black"/>
                </a:solidFill>
                <a:effectLst/>
                <a:uLnTx/>
                <a:uFillTx/>
              </a:rPr>
              <a:t>, the assembly of the Israelites, </a:t>
            </a:r>
            <a:r>
              <a:rPr kumimoji="0" lang="en-US" sz="1800" b="0" i="0" u="none" strike="noStrike" kern="0" cap="none" spc="0" normalizeH="0" baseline="0" noProof="0" dirty="0" err="1">
                <a:ln>
                  <a:noFill/>
                </a:ln>
                <a:solidFill>
                  <a:prstClr val="black"/>
                </a:solidFill>
                <a:effectLst/>
                <a:uLnTx/>
                <a:uFillTx/>
              </a:rPr>
              <a:t>Judg</a:t>
            </a:r>
            <a:r>
              <a:rPr kumimoji="0" lang="en-US" sz="1800" b="0" i="0" u="none" strike="noStrike" kern="0" cap="none" spc="0" normalizeH="0" baseline="0" noProof="0" dirty="0">
                <a:ln>
                  <a:noFill/>
                </a:ln>
                <a:solidFill>
                  <a:prstClr val="black"/>
                </a:solidFill>
                <a:effectLst/>
                <a:uLnTx/>
                <a:uFillTx/>
              </a:rPr>
              <a:t> 21:8; 1 </a:t>
            </a:r>
            <a:r>
              <a:rPr kumimoji="0" lang="en-US" sz="1800" b="0" i="0" u="none" strike="noStrike" kern="0" cap="none" spc="0" normalizeH="0" baseline="0" noProof="0" dirty="0" err="1">
                <a:ln>
                  <a:noFill/>
                </a:ln>
                <a:solidFill>
                  <a:prstClr val="black"/>
                </a:solidFill>
                <a:effectLst/>
                <a:uLnTx/>
                <a:uFillTx/>
              </a:rPr>
              <a:t>Chron</a:t>
            </a:r>
            <a:r>
              <a:rPr kumimoji="0" lang="en-US" sz="1800" b="0" i="0" u="none" strike="noStrike" kern="0" cap="none" spc="0" normalizeH="0" baseline="0" noProof="0" dirty="0">
                <a:ln>
                  <a:noFill/>
                </a:ln>
                <a:solidFill>
                  <a:prstClr val="black"/>
                </a:solidFill>
                <a:effectLst/>
                <a:uLnTx/>
                <a:uFillTx/>
              </a:rPr>
              <a:t> 29:1, etc., especially when gathered for sacred purposes, </a:t>
            </a:r>
            <a:r>
              <a:rPr kumimoji="0" lang="en-US" sz="1800" b="0" i="0" u="none" strike="noStrike" kern="0" cap="none" spc="0" normalizeH="0" baseline="0" noProof="0" dirty="0" err="1">
                <a:ln>
                  <a:noFill/>
                </a:ln>
                <a:solidFill>
                  <a:prstClr val="black"/>
                </a:solidFill>
                <a:effectLst/>
                <a:uLnTx/>
                <a:uFillTx/>
              </a:rPr>
              <a:t>Deut</a:t>
            </a:r>
            <a:r>
              <a:rPr kumimoji="0" lang="en-US" sz="1800" b="0" i="0" u="none" strike="noStrike" kern="0" cap="none" spc="0" normalizeH="0" baseline="0" noProof="0" dirty="0">
                <a:ln>
                  <a:noFill/>
                </a:ln>
                <a:solidFill>
                  <a:prstClr val="black"/>
                </a:solidFill>
                <a:effectLst/>
                <a:uLnTx/>
                <a:uFillTx/>
              </a:rPr>
              <a:t> 31:30 (</a:t>
            </a:r>
            <a:r>
              <a:rPr kumimoji="0" lang="en-US" sz="1800" b="0" i="0" u="none" strike="noStrike" kern="0" cap="none" spc="0" normalizeH="0" baseline="0" noProof="0" dirty="0" err="1">
                <a:ln>
                  <a:noFill/>
                </a:ln>
                <a:solidFill>
                  <a:prstClr val="black"/>
                </a:solidFill>
                <a:effectLst/>
                <a:uLnTx/>
                <a:uFillTx/>
              </a:rPr>
              <a:t>Deut</a:t>
            </a:r>
            <a:r>
              <a:rPr kumimoji="0" lang="en-US" sz="1800" b="0" i="0" u="none" strike="noStrike" kern="0" cap="none" spc="0" normalizeH="0" baseline="0" noProof="0" dirty="0">
                <a:ln>
                  <a:noFill/>
                </a:ln>
                <a:solidFill>
                  <a:prstClr val="black"/>
                </a:solidFill>
                <a:effectLst/>
                <a:uLnTx/>
                <a:uFillTx/>
              </a:rPr>
              <a:t> 32:1); Josh 8:35 (Josh 9:8), etc.; in the N.T. thus in Acts 7:38; </a:t>
            </a:r>
            <a:r>
              <a:rPr kumimoji="0" lang="en-US" sz="1800" b="0" i="0" u="none" strike="noStrike" kern="0" cap="none" spc="0" normalizeH="0" baseline="0" noProof="0" dirty="0" err="1">
                <a:ln>
                  <a:noFill/>
                </a:ln>
                <a:solidFill>
                  <a:prstClr val="black"/>
                </a:solidFill>
                <a:effectLst/>
                <a:uLnTx/>
                <a:uFillTx/>
              </a:rPr>
              <a:t>Heb</a:t>
            </a:r>
            <a:r>
              <a:rPr kumimoji="0" lang="en-US" sz="1800" b="0" i="0" u="none" strike="noStrike" kern="0" cap="none" spc="0" normalizeH="0" baseline="0" noProof="0" dirty="0">
                <a:ln>
                  <a:noFill/>
                </a:ln>
                <a:solidFill>
                  <a:prstClr val="black"/>
                </a:solidFill>
                <a:effectLst/>
                <a:uLnTx/>
                <a:uFillTx/>
              </a:rPr>
              <a:t> 2:12.</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a:ln>
                  <a:noFill/>
                </a:ln>
                <a:solidFill>
                  <a:prstClr val="black"/>
                </a:solidFill>
                <a:effectLst/>
                <a:uLnTx/>
                <a:uFillTx/>
              </a:rPr>
              <a:t>3. any gathering or throng of men assembled by chance or tumultuously</a:t>
            </a:r>
            <a:r>
              <a:rPr kumimoji="0" lang="en-US" sz="1800" b="0" i="0" u="none" strike="noStrike" kern="0" cap="none" spc="0" normalizeH="0" baseline="0" noProof="0" dirty="0">
                <a:ln>
                  <a:noFill/>
                </a:ln>
                <a:solidFill>
                  <a:prstClr val="black"/>
                </a:solidFill>
                <a:effectLst/>
                <a:uLnTx/>
                <a:uFillTx/>
              </a:rPr>
              <a:t>: Acts 19:32,41.</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a:ln>
                  <a:noFill/>
                </a:ln>
                <a:solidFill>
                  <a:prstClr val="black"/>
                </a:solidFill>
                <a:effectLst/>
                <a:uLnTx/>
                <a:uFillTx/>
              </a:rPr>
              <a:t>4. in the Christian sense</a:t>
            </a:r>
            <a:r>
              <a:rPr kumimoji="0" lang="en-US" sz="1800" b="0" i="0" u="none" strike="noStrike" kern="0" cap="none" spc="0" normalizeH="0" baseline="0" noProof="0" dirty="0">
                <a:ln>
                  <a:noFill/>
                </a:ln>
                <a:solidFill>
                  <a:prstClr val="black"/>
                </a:solidFill>
                <a:effectLst/>
                <a:uLnTx/>
                <a:uFillTx/>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a. an assembly of Christians gathered for worship: </a:t>
            </a:r>
            <a:r>
              <a:rPr kumimoji="0" lang="en-US" sz="1800" b="0" i="0" u="none" strike="noStrike" kern="0" cap="none" spc="0" normalizeH="0" baseline="0" noProof="0" dirty="0" err="1">
                <a:ln>
                  <a:noFill/>
                </a:ln>
                <a:solidFill>
                  <a:prstClr val="black"/>
                </a:solidFill>
                <a:effectLst/>
                <a:uLnTx/>
                <a:uFillTx/>
              </a:rPr>
              <a:t>en</a:t>
            </a:r>
            <a:r>
              <a:rPr kumimoji="0" lang="en-US" sz="1800" b="0" i="0" u="none" strike="noStrike" kern="0" cap="none" spc="0" normalizeH="0" baseline="0" noProof="0" dirty="0">
                <a:ln>
                  <a:noFill/>
                </a:ln>
                <a:solidFill>
                  <a:prstClr val="black"/>
                </a:solidFill>
                <a:effectLst/>
                <a:uLnTx/>
                <a:uFillTx/>
              </a:rPr>
              <a:t> </a:t>
            </a:r>
            <a:r>
              <a:rPr kumimoji="0" lang="en-US" sz="1800" b="0" i="0" u="none" strike="noStrike" kern="0" cap="none" spc="0" normalizeH="0" baseline="0" noProof="0" dirty="0" err="1">
                <a:ln>
                  <a:noFill/>
                </a:ln>
                <a:solidFill>
                  <a:prstClr val="black"/>
                </a:solidFill>
                <a:effectLst/>
                <a:uLnTx/>
                <a:uFillTx/>
              </a:rPr>
              <a:t>ekkleesia</a:t>
            </a:r>
            <a:r>
              <a:rPr kumimoji="0" lang="en-US" sz="1800" b="0" i="0" u="none" strike="noStrike" kern="0" cap="none" spc="0" normalizeH="0" baseline="0" noProof="0" dirty="0">
                <a:ln>
                  <a:noFill/>
                </a:ln>
                <a:solidFill>
                  <a:prstClr val="black"/>
                </a:solidFill>
                <a:effectLst/>
                <a:uLnTx/>
                <a:uFillTx/>
              </a:rPr>
              <a:t>, in the religious meeting, 1 </a:t>
            </a:r>
            <a:r>
              <a:rPr kumimoji="0" lang="en-US" sz="1800" b="0" i="0" u="none" strike="noStrike" kern="0" cap="none" spc="0" normalizeH="0" baseline="0" noProof="0" dirty="0" err="1">
                <a:ln>
                  <a:noFill/>
                </a:ln>
                <a:solidFill>
                  <a:prstClr val="black"/>
                </a:solidFill>
                <a:effectLst/>
                <a:uLnTx/>
                <a:uFillTx/>
              </a:rPr>
              <a:t>Cor</a:t>
            </a:r>
            <a:r>
              <a:rPr kumimoji="0" lang="en-US" sz="1800" b="0" i="0" u="none" strike="noStrike" kern="0" cap="none" spc="0" normalizeH="0" baseline="0" noProof="0" dirty="0">
                <a:ln>
                  <a:noFill/>
                </a:ln>
                <a:solidFill>
                  <a:prstClr val="black"/>
                </a:solidFill>
                <a:effectLst/>
                <a:uLnTx/>
                <a:uFillTx/>
              </a:rPr>
              <a:t> 14:19,35;</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rPr>
              <a:t>en</a:t>
            </a:r>
            <a:r>
              <a:rPr kumimoji="0" lang="en-US" sz="1800" b="0" i="0" u="none" strike="noStrike" kern="0" cap="none" spc="0" normalizeH="0" baseline="0" noProof="0" dirty="0">
                <a:ln>
                  <a:noFill/>
                </a:ln>
                <a:solidFill>
                  <a:prstClr val="black"/>
                </a:solidFill>
                <a:effectLst/>
                <a:uLnTx/>
                <a:uFillTx/>
              </a:rPr>
              <a:t> </a:t>
            </a:r>
            <a:r>
              <a:rPr kumimoji="0" lang="en-US" sz="1800" b="0" i="0" u="none" strike="noStrike" kern="0" cap="none" spc="0" normalizeH="0" baseline="0" noProof="0" dirty="0" err="1">
                <a:ln>
                  <a:noFill/>
                </a:ln>
                <a:solidFill>
                  <a:prstClr val="black"/>
                </a:solidFill>
                <a:effectLst/>
                <a:uLnTx/>
                <a:uFillTx/>
              </a:rPr>
              <a:t>tais</a:t>
            </a:r>
            <a:r>
              <a:rPr kumimoji="0" lang="en-US" sz="1800" b="0" i="0" u="none" strike="noStrike" kern="0" cap="none" spc="0" normalizeH="0" baseline="0" noProof="0" dirty="0">
                <a:ln>
                  <a:noFill/>
                </a:ln>
                <a:solidFill>
                  <a:prstClr val="black"/>
                </a:solidFill>
                <a:effectLst/>
                <a:uLnTx/>
                <a:uFillTx/>
              </a:rPr>
              <a:t> </a:t>
            </a:r>
            <a:r>
              <a:rPr kumimoji="0" lang="en-US" sz="1800" b="0" i="0" u="none" strike="noStrike" kern="0" cap="none" spc="0" normalizeH="0" baseline="0" noProof="0" dirty="0" err="1">
                <a:ln>
                  <a:noFill/>
                </a:ln>
                <a:solidFill>
                  <a:prstClr val="black"/>
                </a:solidFill>
                <a:effectLst/>
                <a:uLnTx/>
                <a:uFillTx/>
              </a:rPr>
              <a:t>ekkleesiais</a:t>
            </a:r>
            <a:r>
              <a:rPr kumimoji="0" lang="en-US" sz="1800" b="0" i="0" u="none" strike="noStrike" kern="0" cap="none" spc="0" normalizeH="0" baseline="0" noProof="0" dirty="0">
                <a:ln>
                  <a:noFill/>
                </a:ln>
                <a:solidFill>
                  <a:prstClr val="black"/>
                </a:solidFill>
                <a:effectLst/>
                <a:uLnTx/>
                <a:uFillTx/>
              </a:rPr>
              <a:t>, 1 </a:t>
            </a:r>
            <a:r>
              <a:rPr kumimoji="0" lang="en-US" sz="1800" b="0" i="0" u="none" strike="noStrike" kern="0" cap="none" spc="0" normalizeH="0" baseline="0" noProof="0" dirty="0" err="1">
                <a:ln>
                  <a:noFill/>
                </a:ln>
                <a:solidFill>
                  <a:prstClr val="black"/>
                </a:solidFill>
                <a:effectLst/>
                <a:uLnTx/>
                <a:uFillTx/>
              </a:rPr>
              <a:t>Cor</a:t>
            </a:r>
            <a:r>
              <a:rPr kumimoji="0" lang="en-US" sz="1800" b="0" i="0" u="none" strike="noStrike" kern="0" cap="none" spc="0" normalizeH="0" baseline="0" noProof="0" dirty="0">
                <a:ln>
                  <a:noFill/>
                </a:ln>
                <a:solidFill>
                  <a:prstClr val="black"/>
                </a:solidFill>
                <a:effectLst/>
                <a:uLnTx/>
                <a:uFillTx/>
              </a:rPr>
              <a:t> 14:34;</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rPr>
              <a:t>sunerchesthai</a:t>
            </a:r>
            <a:r>
              <a:rPr kumimoji="0" lang="en-US" sz="1800" b="0" i="0" u="none" strike="noStrike" kern="0" cap="none" spc="0" normalizeH="0" baseline="0" noProof="0" dirty="0">
                <a:ln>
                  <a:noFill/>
                </a:ln>
                <a:solidFill>
                  <a:prstClr val="black"/>
                </a:solidFill>
                <a:effectLst/>
                <a:uLnTx/>
                <a:uFillTx/>
              </a:rPr>
              <a:t> </a:t>
            </a:r>
            <a:r>
              <a:rPr kumimoji="0" lang="en-US" sz="1800" b="0" i="0" u="none" strike="noStrike" kern="0" cap="none" spc="0" normalizeH="0" baseline="0" noProof="0" dirty="0" err="1">
                <a:ln>
                  <a:noFill/>
                </a:ln>
                <a:solidFill>
                  <a:prstClr val="black"/>
                </a:solidFill>
                <a:effectLst/>
                <a:uLnTx/>
                <a:uFillTx/>
              </a:rPr>
              <a:t>en</a:t>
            </a:r>
            <a:r>
              <a:rPr kumimoji="0" lang="en-US" sz="1800" b="0" i="0" u="none" strike="noStrike" kern="0" cap="none" spc="0" normalizeH="0" baseline="0" noProof="0" dirty="0">
                <a:ln>
                  <a:noFill/>
                </a:ln>
                <a:solidFill>
                  <a:prstClr val="black"/>
                </a:solidFill>
                <a:effectLst/>
                <a:uLnTx/>
                <a:uFillTx/>
              </a:rPr>
              <a:t> </a:t>
            </a:r>
            <a:r>
              <a:rPr kumimoji="0" lang="en-US" sz="1800" b="0" i="0" u="none" strike="noStrike" kern="0" cap="none" spc="0" normalizeH="0" baseline="0" noProof="0" dirty="0" err="1">
                <a:ln>
                  <a:noFill/>
                </a:ln>
                <a:solidFill>
                  <a:prstClr val="black"/>
                </a:solidFill>
                <a:effectLst/>
                <a:uLnTx/>
                <a:uFillTx/>
              </a:rPr>
              <a:t>ekkleesia</a:t>
            </a:r>
            <a:r>
              <a:rPr kumimoji="0" lang="en-US" sz="1800" b="0" i="0" u="none" strike="noStrike" kern="0" cap="none" spc="0" normalizeH="0" baseline="0" noProof="0" dirty="0">
                <a:ln>
                  <a:noFill/>
                </a:ln>
                <a:solidFill>
                  <a:prstClr val="black"/>
                </a:solidFill>
                <a:effectLst/>
                <a:uLnTx/>
                <a:uFillTx/>
              </a:rPr>
              <a:t>, 1 </a:t>
            </a:r>
            <a:r>
              <a:rPr kumimoji="0" lang="en-US" sz="1800" b="0" i="0" u="none" strike="noStrike" kern="0" cap="none" spc="0" normalizeH="0" baseline="0" noProof="0" dirty="0" err="1">
                <a:ln>
                  <a:noFill/>
                </a:ln>
                <a:solidFill>
                  <a:prstClr val="black"/>
                </a:solidFill>
                <a:effectLst/>
                <a:uLnTx/>
                <a:uFillTx/>
              </a:rPr>
              <a:t>Cor</a:t>
            </a:r>
            <a:r>
              <a:rPr kumimoji="0" lang="en-US" sz="1800" b="0" i="0" u="none" strike="noStrike" kern="0" cap="none" spc="0" normalizeH="0" baseline="0" noProof="0" dirty="0">
                <a:ln>
                  <a:noFill/>
                </a:ln>
                <a:solidFill>
                  <a:prstClr val="black"/>
                </a:solidFill>
                <a:effectLst/>
                <a:uLnTx/>
                <a:uFillTx/>
              </a:rPr>
              <a:t> 11:18;</a:t>
            </a:r>
          </a:p>
        </p:txBody>
      </p:sp>
    </p:spTree>
    <p:extLst>
      <p:ext uri="{BB962C8B-B14F-4D97-AF65-F5344CB8AC3E}">
        <p14:creationId xmlns:p14="http://schemas.microsoft.com/office/powerpoint/2010/main" val="403441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02891-E5C4-9330-69B1-DC13DF765F7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D2EAECE-6DDA-A83E-8547-01B763C87FE8}"/>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4CFC858-5FCA-8D92-669E-ED5A203B1AF1}"/>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1F96754-0482-03AC-799F-DD1AA940C1C1}"/>
              </a:ext>
            </a:extLst>
          </p:cNvPr>
          <p:cNvSpPr txBox="1"/>
          <p:nvPr/>
        </p:nvSpPr>
        <p:spPr>
          <a:xfrm>
            <a:off x="28575" y="1566406"/>
            <a:ext cx="9363075" cy="1444691"/>
          </a:xfrm>
          <a:prstGeom prst="rect">
            <a:avLst/>
          </a:prstGeom>
          <a:noFill/>
        </p:spPr>
        <p:txBody>
          <a:bodyPr wrap="square">
            <a:spAutoFit/>
          </a:bodyPr>
          <a:lstStyle/>
          <a:p>
            <a:pPr marL="0" marR="0">
              <a:lnSpc>
                <a:spcPct val="107000"/>
              </a:lnSpc>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church is the Family of God (</a:t>
            </a:r>
            <a:r>
              <a:rPr lang="en-US" sz="30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1 Tim. 3:15</a:t>
            </a:r>
            <a:r>
              <a:rPr lang="en-US" sz="3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3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church is the Pillar and Ground of Truth (</a:t>
            </a:r>
            <a:r>
              <a:rPr lang="en-US" sz="30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1 Tim. 3:15</a:t>
            </a:r>
            <a:r>
              <a:rPr lang="en-US" sz="3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B39C61B-700A-6791-0896-8C459C37A67C}"/>
              </a:ext>
            </a:extLst>
          </p:cNvPr>
          <p:cNvSpPr txBox="1"/>
          <p:nvPr/>
        </p:nvSpPr>
        <p:spPr>
          <a:xfrm>
            <a:off x="0" y="837588"/>
            <a:ext cx="9135609" cy="64511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what it is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2" name="TextBox 1">
            <a:extLst>
              <a:ext uri="{FF2B5EF4-FFF2-40B4-BE49-F238E27FC236}">
                <a16:creationId xmlns:a16="http://schemas.microsoft.com/office/drawing/2014/main" id="{F09E3400-A121-4C71-F112-8937765D0F3C}"/>
              </a:ext>
            </a:extLst>
          </p:cNvPr>
          <p:cNvSpPr txBox="1"/>
          <p:nvPr/>
        </p:nvSpPr>
        <p:spPr>
          <a:xfrm>
            <a:off x="691763" y="3405133"/>
            <a:ext cx="7649155" cy="2554545"/>
          </a:xfrm>
          <a:prstGeom prst="rect">
            <a:avLst/>
          </a:prstGeom>
          <a:noFill/>
          <a:ln w="19050">
            <a:solidFill>
              <a:schemeClr val="tx1"/>
            </a:solidFill>
          </a:ln>
        </p:spPr>
        <p:txBody>
          <a:bodyPr wrap="square" rtlCol="0">
            <a:spAutoFit/>
          </a:bodyPr>
          <a:lstStyle/>
          <a:p>
            <a:r>
              <a:rPr lang="en-US" sz="3200" b="1" dirty="0">
                <a:solidFill>
                  <a:srgbClr val="0070C0"/>
                </a:solidFill>
              </a:rPr>
              <a:t>1Timothy 3:15 </a:t>
            </a:r>
            <a:r>
              <a:rPr lang="en-US" sz="3200" dirty="0"/>
              <a:t>but if I am delayed, I write so that you may know how you ought to conduct yourself </a:t>
            </a:r>
            <a:r>
              <a:rPr lang="en-US" sz="3200" u="sng" dirty="0"/>
              <a:t>in the house of God</a:t>
            </a:r>
            <a:r>
              <a:rPr lang="en-US" sz="3200" dirty="0"/>
              <a:t>, which is the church of the living God, </a:t>
            </a:r>
            <a:r>
              <a:rPr lang="en-US" sz="3200" u="sng" dirty="0"/>
              <a:t>the pillar and ground of the truth</a:t>
            </a:r>
            <a:r>
              <a:rPr lang="en-US" sz="3200" dirty="0"/>
              <a:t>.</a:t>
            </a:r>
          </a:p>
        </p:txBody>
      </p:sp>
    </p:spTree>
    <p:extLst>
      <p:ext uri="{BB962C8B-B14F-4D97-AF65-F5344CB8AC3E}">
        <p14:creationId xmlns:p14="http://schemas.microsoft.com/office/powerpoint/2010/main" val="1546648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8750D-A93E-B395-4592-D3515613F94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759F574-2B6B-42A3-31E8-79C94ADFA51C}"/>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 You Know The Church That Jesus Built?</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BC8AED34-792B-0940-E83E-4C2EFC5D829B}"/>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2C12FF21-1AF4-A3C1-EB15-563683A359A0}"/>
              </a:ext>
            </a:extLst>
          </p:cNvPr>
          <p:cNvSpPr txBox="1"/>
          <p:nvPr/>
        </p:nvSpPr>
        <p:spPr>
          <a:xfrm>
            <a:off x="-8391" y="1216550"/>
            <a:ext cx="8770727" cy="2012795"/>
          </a:xfrm>
          <a:prstGeom prst="rect">
            <a:avLst/>
          </a:prstGeom>
          <a:noFill/>
        </p:spPr>
        <p:txBody>
          <a:bodyPr wrap="square">
            <a:spAutoFit/>
          </a:bodyPr>
          <a:lstStyle/>
          <a:p>
            <a:pPr marL="0" marR="0">
              <a:lnSpc>
                <a:spcPct val="107000"/>
              </a:lnSpc>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 promised to build </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His church </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Matt. 16:18</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Jesus purchased the church with </a:t>
            </a:r>
            <a:r>
              <a:rPr lang="en-US"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His blood </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b="1" u="none" strike="noStrike"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3"/>
              </a:rPr>
              <a:t>Acts 20:28</a:t>
            </a:r>
            <a:r>
              <a:rPr lang="en-US" sz="2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8BE0FE6-60E1-AEE8-C488-8A11F3518DF7}"/>
              </a:ext>
            </a:extLst>
          </p:cNvPr>
          <p:cNvSpPr txBox="1"/>
          <p:nvPr/>
        </p:nvSpPr>
        <p:spPr>
          <a:xfrm>
            <a:off x="0" y="837587"/>
            <a:ext cx="9135609" cy="6329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strike="noStrike" kern="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rPr>
              <a:t>Know the Founder ?</a:t>
            </a:r>
            <a:endParaRPr kumimoji="0" lang="en-US" sz="3600" b="0" i="0" strike="noStrike" kern="100" cap="none" spc="0" normalizeH="0" baseline="0" noProof="0" dirty="0">
              <a:ln>
                <a:noFill/>
              </a:ln>
              <a:solidFill>
                <a:srgbClr val="C00000"/>
              </a:solidFill>
              <a:effectLst/>
              <a:uLnTx/>
              <a:uFillTx/>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2" name="TextBox 1">
            <a:extLst>
              <a:ext uri="{FF2B5EF4-FFF2-40B4-BE49-F238E27FC236}">
                <a16:creationId xmlns:a16="http://schemas.microsoft.com/office/drawing/2014/main" id="{4F2830DB-3572-707D-D69F-CF28E880753F}"/>
              </a:ext>
            </a:extLst>
          </p:cNvPr>
          <p:cNvSpPr txBox="1"/>
          <p:nvPr/>
        </p:nvSpPr>
        <p:spPr>
          <a:xfrm>
            <a:off x="508883" y="3029447"/>
            <a:ext cx="7911549" cy="1323439"/>
          </a:xfrm>
          <a:prstGeom prst="rect">
            <a:avLst/>
          </a:prstGeom>
          <a:noFill/>
        </p:spPr>
        <p:txBody>
          <a:bodyPr wrap="square" rtlCol="0">
            <a:spAutoFit/>
          </a:bodyPr>
          <a:lstStyle/>
          <a:p>
            <a:r>
              <a:rPr lang="en-US" sz="2600" b="1" dirty="0">
                <a:solidFill>
                  <a:srgbClr val="0070C0"/>
                </a:solidFill>
              </a:rPr>
              <a:t>Matt. 16:18 </a:t>
            </a:r>
            <a:r>
              <a:rPr lang="en-US" sz="2600" dirty="0"/>
              <a:t>"And I also say to you that you are Peter, and on this rock </a:t>
            </a:r>
            <a:r>
              <a:rPr lang="en-US" sz="2800" u="sng" dirty="0"/>
              <a:t>I will build My church</a:t>
            </a:r>
            <a:r>
              <a:rPr lang="en-US" sz="2600" dirty="0"/>
              <a:t>, and the gates of Hades shall not prevail against it.</a:t>
            </a:r>
          </a:p>
        </p:txBody>
      </p:sp>
      <p:sp>
        <p:nvSpPr>
          <p:cNvPr id="6" name="TextBox 5">
            <a:extLst>
              <a:ext uri="{FF2B5EF4-FFF2-40B4-BE49-F238E27FC236}">
                <a16:creationId xmlns:a16="http://schemas.microsoft.com/office/drawing/2014/main" id="{F1EABCC9-964B-FB1F-3165-1257057FD987}"/>
              </a:ext>
            </a:extLst>
          </p:cNvPr>
          <p:cNvSpPr txBox="1"/>
          <p:nvPr/>
        </p:nvSpPr>
        <p:spPr>
          <a:xfrm>
            <a:off x="604301" y="4590543"/>
            <a:ext cx="7991062" cy="1754326"/>
          </a:xfrm>
          <a:prstGeom prst="rect">
            <a:avLst/>
          </a:prstGeom>
          <a:noFill/>
        </p:spPr>
        <p:txBody>
          <a:bodyPr wrap="square" rtlCol="0">
            <a:spAutoFit/>
          </a:bodyPr>
          <a:lstStyle/>
          <a:p>
            <a:r>
              <a:rPr lang="en-US" sz="2600" b="1" dirty="0">
                <a:solidFill>
                  <a:srgbClr val="0070C0"/>
                </a:solidFill>
              </a:rPr>
              <a:t>Acts 20:28 </a:t>
            </a:r>
            <a:r>
              <a:rPr lang="en-US" sz="2600" dirty="0"/>
              <a:t>"Therefore take heed to yourselves and to all the flock, among which the Holy Spirit has made you overseers, to shepherd the church of God </a:t>
            </a:r>
            <a:r>
              <a:rPr lang="en-US" sz="2800" u="sng" dirty="0"/>
              <a:t>which He purchased with His own blood.</a:t>
            </a:r>
          </a:p>
        </p:txBody>
      </p:sp>
    </p:spTree>
    <p:extLst>
      <p:ext uri="{BB962C8B-B14F-4D97-AF65-F5344CB8AC3E}">
        <p14:creationId xmlns:p14="http://schemas.microsoft.com/office/powerpoint/2010/main" val="350757994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2002</Words>
  <Application>Microsoft Office PowerPoint</Application>
  <PresentationFormat>On-screen Show (4:3)</PresentationFormat>
  <Paragraphs>158</Paragraphs>
  <Slides>28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Aharoni</vt:lpstr>
      <vt:lpstr>Arial</vt:lpstr>
      <vt:lpstr>Arial Black</vt:lpstr>
      <vt:lpstr>Arial Unicode MS</vt:lpstr>
      <vt:lpstr>Calibri</vt:lpstr>
      <vt:lpstr>Calibri Light</vt:lpstr>
      <vt:lpstr>DejaVu Math TeX Gyre</vt:lpstr>
      <vt:lpstr>Ink Free</vt:lpstr>
      <vt:lpstr>1_Office Theme</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10</cp:revision>
  <dcterms:created xsi:type="dcterms:W3CDTF">2024-11-09T11:59:45Z</dcterms:created>
  <dcterms:modified xsi:type="dcterms:W3CDTF">2025-01-12T11:12:42Z</dcterms:modified>
</cp:coreProperties>
</file>