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575" r:id="rId5"/>
    <p:sldId id="576" r:id="rId6"/>
    <p:sldId id="598" r:id="rId7"/>
    <p:sldId id="606" r:id="rId8"/>
    <p:sldId id="602" r:id="rId9"/>
    <p:sldId id="599" r:id="rId10"/>
    <p:sldId id="590" r:id="rId11"/>
    <p:sldId id="591" r:id="rId12"/>
    <p:sldId id="592" r:id="rId13"/>
    <p:sldId id="594" r:id="rId14"/>
    <p:sldId id="595" r:id="rId15"/>
    <p:sldId id="597" r:id="rId16"/>
    <p:sldId id="582" r:id="rId17"/>
    <p:sldId id="581" r:id="rId18"/>
    <p:sldId id="580" r:id="rId19"/>
    <p:sldId id="584" r:id="rId20"/>
    <p:sldId id="583" r:id="rId21"/>
    <p:sldId id="586" r:id="rId22"/>
    <p:sldId id="588" r:id="rId23"/>
    <p:sldId id="605" r:id="rId24"/>
    <p:sldId id="587" r:id="rId25"/>
    <p:sldId id="6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xGjcTKU9EHGswyb2wejPQ==" hashData="0Iso71+fqxJIYMlwNupkvn+bGjPZThn4pgCFxStcwdA71FRaI1ovPqmG/QgB+Nivkfdmjqgcdem29khyqJN2S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66" y="1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05168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81486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27185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322551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6F057-A8BD-4B7C-AF12-A174FE72A4F5}"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9790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6F057-A8BD-4B7C-AF12-A174FE72A4F5}"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52835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6F057-A8BD-4B7C-AF12-A174FE72A4F5}" type="datetimeFigureOut">
              <a:rPr lang="en-US" smtClean="0"/>
              <a:t>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33187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6F057-A8BD-4B7C-AF12-A174FE72A4F5}" type="datetimeFigureOut">
              <a:rPr lang="en-US" smtClean="0"/>
              <a:t>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92790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6F057-A8BD-4B7C-AF12-A174FE72A4F5}" type="datetimeFigureOut">
              <a:rPr lang="en-US" smtClean="0"/>
              <a:t>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88157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6F057-A8BD-4B7C-AF12-A174FE72A4F5}"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98078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6F057-A8BD-4B7C-AF12-A174FE72A4F5}"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06359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6F057-A8BD-4B7C-AF12-A174FE72A4F5}" type="datetimeFigureOut">
              <a:rPr lang="en-US" smtClean="0"/>
              <a:t>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4E2C0-255F-462F-A780-78C0DC19D53E}" type="slidenum">
              <a:rPr lang="en-US" smtClean="0"/>
              <a:t>‹#›</a:t>
            </a:fld>
            <a:endParaRPr lang="en-US"/>
          </a:p>
        </p:txBody>
      </p:sp>
    </p:spTree>
    <p:extLst>
      <p:ext uri="{BB962C8B-B14F-4D97-AF65-F5344CB8AC3E}">
        <p14:creationId xmlns:p14="http://schemas.microsoft.com/office/powerpoint/2010/main" val="54711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tn-vines?ref=GreekStrongs.489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F04BF-E6C9-740E-EADA-747A656D6C8F}"/>
              </a:ext>
            </a:extLst>
          </p:cNvPr>
          <p:cNvSpPr txBox="1"/>
          <p:nvPr/>
        </p:nvSpPr>
        <p:spPr>
          <a:xfrm>
            <a:off x="95417" y="223013"/>
            <a:ext cx="440055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 Christian According To Peter.</a:t>
            </a:r>
          </a:p>
        </p:txBody>
      </p:sp>
      <p:sp>
        <p:nvSpPr>
          <p:cNvPr id="5" name="TextBox 4">
            <a:extLst>
              <a:ext uri="{FF2B5EF4-FFF2-40B4-BE49-F238E27FC236}">
                <a16:creationId xmlns:a16="http://schemas.microsoft.com/office/drawing/2014/main" id="{487AD06A-20EE-4BE4-C4D0-15CE8537E9E3}"/>
              </a:ext>
            </a:extLst>
          </p:cNvPr>
          <p:cNvSpPr txBox="1"/>
          <p:nvPr/>
        </p:nvSpPr>
        <p:spPr>
          <a:xfrm>
            <a:off x="646250" y="2671637"/>
            <a:ext cx="31495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 five: </a:t>
            </a:r>
          </a:p>
        </p:txBody>
      </p:sp>
      <p:sp>
        <p:nvSpPr>
          <p:cNvPr id="7" name="TextBox 6">
            <a:extLst>
              <a:ext uri="{FF2B5EF4-FFF2-40B4-BE49-F238E27FC236}">
                <a16:creationId xmlns:a16="http://schemas.microsoft.com/office/drawing/2014/main" id="{8B42B9BA-DBFE-B64B-4075-DD708EDE483E}"/>
              </a:ext>
            </a:extLst>
          </p:cNvPr>
          <p:cNvSpPr txBox="1"/>
          <p:nvPr/>
        </p:nvSpPr>
        <p:spPr>
          <a:xfrm>
            <a:off x="699714" y="3188471"/>
            <a:ext cx="31495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Sanctified and Good Conscience</a:t>
            </a:r>
          </a:p>
        </p:txBody>
      </p:sp>
      <p:sp>
        <p:nvSpPr>
          <p:cNvPr id="3" name="TextBox 2">
            <a:extLst>
              <a:ext uri="{FF2B5EF4-FFF2-40B4-BE49-F238E27FC236}">
                <a16:creationId xmlns:a16="http://schemas.microsoft.com/office/drawing/2014/main" id="{A5AC5B31-1CE5-9AB6-F7A2-D1C0633E764C}"/>
              </a:ext>
            </a:extLst>
          </p:cNvPr>
          <p:cNvSpPr txBox="1"/>
          <p:nvPr/>
        </p:nvSpPr>
        <p:spPr>
          <a:xfrm>
            <a:off x="262513" y="4405023"/>
            <a:ext cx="4253827" cy="2308324"/>
          </a:xfrm>
          <a:prstGeom prst="rect">
            <a:avLst/>
          </a:prstGeom>
          <a:noFill/>
          <a:ln w="190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1 Peter 3:15</a:t>
            </a: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But </a:t>
            </a:r>
            <a:r>
              <a:rPr kumimoji="0" lang="en-US" sz="1800" b="0" i="0" u="sng" strike="noStrike" kern="1200" cap="none" spc="0" normalizeH="0" baseline="0" noProof="0" dirty="0">
                <a:ln>
                  <a:noFill/>
                </a:ln>
                <a:solidFill>
                  <a:schemeClr val="bg1"/>
                </a:solidFill>
                <a:effectLst/>
                <a:uLnTx/>
                <a:uFillTx/>
                <a:latin typeface="Calibri" panose="020F0502020204030204"/>
                <a:ea typeface="+mn-ea"/>
                <a:cs typeface="+mn-cs"/>
              </a:rPr>
              <a:t>sanctify the Lord God </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in </a:t>
            </a:r>
            <a:r>
              <a:rPr kumimoji="0" lang="en-US" sz="1800" b="0" i="0" u="sng" strike="noStrike" kern="1200" cap="none" spc="0" normalizeH="0" baseline="0" noProof="0" dirty="0">
                <a:ln>
                  <a:noFill/>
                </a:ln>
                <a:solidFill>
                  <a:schemeClr val="bg1"/>
                </a:solidFill>
                <a:effectLst/>
                <a:uLnTx/>
                <a:uFillTx/>
                <a:latin typeface="Calibri" panose="020F0502020204030204"/>
                <a:ea typeface="+mn-ea"/>
                <a:cs typeface="+mn-cs"/>
              </a:rPr>
              <a:t>your hearts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and </a:t>
            </a:r>
            <a:r>
              <a:rPr kumimoji="0" lang="en-US" sz="1800" b="0" i="0" u="sng" strike="noStrike" kern="1200" cap="none" spc="0" normalizeH="0" baseline="0" noProof="0" dirty="0">
                <a:ln>
                  <a:noFill/>
                </a:ln>
                <a:solidFill>
                  <a:schemeClr val="bg1"/>
                </a:solidFill>
                <a:effectLst/>
                <a:uLnTx/>
                <a:uFillTx/>
                <a:latin typeface="Calibri" panose="020F0502020204030204"/>
                <a:ea typeface="+mn-ea"/>
                <a:cs typeface="+mn-cs"/>
              </a:rPr>
              <a:t>always be ready </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to give a defense to everyone who asks you </a:t>
            </a:r>
            <a:r>
              <a:rPr kumimoji="0" lang="en-US" sz="1800" b="0" i="0" u="sng" strike="noStrike" kern="1200" cap="none" spc="0" normalizeH="0" baseline="0" noProof="0" dirty="0">
                <a:ln>
                  <a:noFill/>
                </a:ln>
                <a:solidFill>
                  <a:schemeClr val="bg1"/>
                </a:solidFill>
                <a:effectLst/>
                <a:uLnTx/>
                <a:uFillTx/>
                <a:latin typeface="Calibri" panose="020F0502020204030204"/>
                <a:ea typeface="+mn-ea"/>
                <a:cs typeface="+mn-cs"/>
              </a:rPr>
              <a:t>a reason for the hope that is in you</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with meekness and fear; 16 </a:t>
            </a:r>
            <a:r>
              <a:rPr kumimoji="0" lang="en-US" sz="1800" b="1" i="0" u="sng" strike="noStrike" kern="1200" cap="none" spc="0" normalizeH="0" baseline="0" noProof="0" dirty="0">
                <a:ln>
                  <a:noFill/>
                </a:ln>
                <a:solidFill>
                  <a:schemeClr val="bg1"/>
                </a:solidFill>
                <a:effectLst/>
                <a:uLnTx/>
                <a:uFillTx/>
                <a:latin typeface="Calibri" panose="020F0502020204030204"/>
                <a:ea typeface="+mn-ea"/>
                <a:cs typeface="+mn-cs"/>
              </a:rPr>
              <a:t>having a good </a:t>
            </a:r>
            <a:r>
              <a:rPr kumimoji="0" lang="en-US" sz="1800" b="1" i="0" u="sng" strike="noStrike" kern="1200" cap="none" spc="0" normalizeH="0" baseline="0" noProof="0" dirty="0">
                <a:ln>
                  <a:noFill/>
                </a:ln>
                <a:solidFill>
                  <a:schemeClr val="bg1"/>
                </a:solidFill>
                <a:effectLst/>
                <a:uLnTx/>
                <a:uFillTx/>
                <a:latin typeface="Aharoni" panose="02010803020104030203" pitchFamily="2" charset="-79"/>
                <a:ea typeface="+mn-ea"/>
                <a:cs typeface="Aharoni" panose="02010803020104030203" pitchFamily="2" charset="-79"/>
              </a:rPr>
              <a:t>conscience</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that when they defame you as evildoers, those who revile your good conduct in Christ may be ashamed.</a:t>
            </a:r>
          </a:p>
        </p:txBody>
      </p:sp>
      <p:pic>
        <p:nvPicPr>
          <p:cNvPr id="6" name="Picture 5">
            <a:extLst>
              <a:ext uri="{FF2B5EF4-FFF2-40B4-BE49-F238E27FC236}">
                <a16:creationId xmlns:a16="http://schemas.microsoft.com/office/drawing/2014/main" id="{31D8F9C9-24FB-0098-B370-F92189EE694A}"/>
              </a:ext>
            </a:extLst>
          </p:cNvPr>
          <p:cNvPicPr>
            <a:picLocks noChangeAspect="1"/>
          </p:cNvPicPr>
          <p:nvPr/>
        </p:nvPicPr>
        <p:blipFill>
          <a:blip r:embed="rId2"/>
          <a:srcRect l="35664" t="20959" r="31045" b="11729"/>
          <a:stretch/>
        </p:blipFill>
        <p:spPr>
          <a:xfrm>
            <a:off x="4648035" y="246398"/>
            <a:ext cx="4336819" cy="6576621"/>
          </a:xfrm>
          <a:prstGeom prst="rect">
            <a:avLst/>
          </a:prstGeom>
        </p:spPr>
      </p:pic>
    </p:spTree>
    <p:extLst>
      <p:ext uri="{BB962C8B-B14F-4D97-AF65-F5344CB8AC3E}">
        <p14:creationId xmlns:p14="http://schemas.microsoft.com/office/powerpoint/2010/main" val="37898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4C259-87CD-B81E-FD5E-679D377608AE}"/>
              </a:ext>
            </a:extLst>
          </p:cNvPr>
          <p:cNvSpPr txBox="1"/>
          <p:nvPr/>
        </p:nvSpPr>
        <p:spPr>
          <a:xfrm>
            <a:off x="823908" y="1297578"/>
            <a:ext cx="3048000" cy="3539430"/>
          </a:xfrm>
          <a:prstGeom prst="rect">
            <a:avLst/>
          </a:prstGeom>
          <a:noFill/>
          <a:ln w="19050">
            <a:solidFill>
              <a:schemeClr val="tx1"/>
            </a:solidFill>
          </a:ln>
        </p:spPr>
        <p:txBody>
          <a:bodyPr wrap="square" rtlCol="0">
            <a:spAutoFit/>
          </a:bodyPr>
          <a:lstStyle/>
          <a:p>
            <a:r>
              <a:rPr lang="en-US" sz="3200" b="1" dirty="0">
                <a:solidFill>
                  <a:srgbClr val="0070C0"/>
                </a:solidFill>
              </a:rPr>
              <a:t>Isaiah 8:13 </a:t>
            </a:r>
            <a:r>
              <a:rPr lang="en-US" sz="3200" u="sng" dirty="0"/>
              <a:t>The LORD of hosts, Him you shall hallow</a:t>
            </a:r>
            <a:r>
              <a:rPr lang="en-US" sz="3200" dirty="0"/>
              <a:t>; Let Him be your fear, And let Him be your dread.</a:t>
            </a:r>
          </a:p>
        </p:txBody>
      </p:sp>
      <p:sp>
        <p:nvSpPr>
          <p:cNvPr id="5" name="TextBox 4">
            <a:extLst>
              <a:ext uri="{FF2B5EF4-FFF2-40B4-BE49-F238E27FC236}">
                <a16:creationId xmlns:a16="http://schemas.microsoft.com/office/drawing/2014/main" id="{B15F2437-E477-D3E1-7F1C-97B756717051}"/>
              </a:ext>
            </a:extLst>
          </p:cNvPr>
          <p:cNvSpPr txBox="1"/>
          <p:nvPr/>
        </p:nvSpPr>
        <p:spPr>
          <a:xfrm>
            <a:off x="4793119" y="979527"/>
            <a:ext cx="3405051" cy="5509200"/>
          </a:xfrm>
          <a:prstGeom prst="rect">
            <a:avLst/>
          </a:prstGeom>
          <a:noFill/>
          <a:ln w="19050">
            <a:solidFill>
              <a:schemeClr val="tx1"/>
            </a:solidFill>
          </a:ln>
        </p:spPr>
        <p:txBody>
          <a:bodyPr wrap="square" rtlCol="0">
            <a:spAutoFit/>
          </a:bodyPr>
          <a:lstStyle/>
          <a:p>
            <a:r>
              <a:rPr lang="en-US" sz="3200" b="1" dirty="0">
                <a:solidFill>
                  <a:srgbClr val="0070C0"/>
                </a:solidFill>
              </a:rPr>
              <a:t>1Peter 3:15 </a:t>
            </a:r>
            <a:r>
              <a:rPr lang="en-US" sz="3200" u="sng" dirty="0"/>
              <a:t>But sanctify the Lord God in your hearts</a:t>
            </a:r>
            <a:r>
              <a:rPr lang="en-US" sz="3200" dirty="0"/>
              <a:t>, and always be ready to give a defense to everyone who asks you a reason for the hope that is in you, with meekness and fear;</a:t>
            </a:r>
          </a:p>
        </p:txBody>
      </p:sp>
      <p:sp>
        <p:nvSpPr>
          <p:cNvPr id="6" name="TextBox 5">
            <a:extLst>
              <a:ext uri="{FF2B5EF4-FFF2-40B4-BE49-F238E27FC236}">
                <a16:creationId xmlns:a16="http://schemas.microsoft.com/office/drawing/2014/main" id="{93CF0C01-3EA7-C920-36B9-52B7C590B28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254408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D8531-5918-D14E-7D70-B2606A69F189}"/>
              </a:ext>
            </a:extLst>
          </p:cNvPr>
          <p:cNvSpPr txBox="1"/>
          <p:nvPr/>
        </p:nvSpPr>
        <p:spPr>
          <a:xfrm>
            <a:off x="583475" y="1227911"/>
            <a:ext cx="7924800" cy="5016758"/>
          </a:xfrm>
          <a:prstGeom prst="rect">
            <a:avLst/>
          </a:prstGeom>
          <a:noFill/>
        </p:spPr>
        <p:txBody>
          <a:bodyPr wrap="square">
            <a:spAutoFit/>
          </a:bodyPr>
          <a:lstStyle/>
          <a:p>
            <a:r>
              <a:rPr lang="en-US" sz="3200" b="1" dirty="0">
                <a:solidFill>
                  <a:srgbClr val="C00000"/>
                </a:solidFill>
              </a:rPr>
              <a:t>Sanctify</a:t>
            </a:r>
            <a:r>
              <a:rPr lang="en-US" sz="3200" dirty="0"/>
              <a:t> … Christ as Lord … What is meant by </a:t>
            </a:r>
            <a:r>
              <a:rPr lang="en-US" sz="3200" b="1" u="sng" dirty="0">
                <a:solidFill>
                  <a:srgbClr val="C00000"/>
                </a:solidFill>
              </a:rPr>
              <a:t>sanctifying</a:t>
            </a:r>
            <a:r>
              <a:rPr lang="en-US" sz="3200" b="1" dirty="0">
                <a:solidFill>
                  <a:srgbClr val="C00000"/>
                </a:solidFill>
              </a:rPr>
              <a:t> the Lord</a:t>
            </a:r>
            <a:r>
              <a:rPr lang="en-US" sz="3200" dirty="0"/>
              <a:t>? It is closely related to </a:t>
            </a:r>
            <a:r>
              <a:rPr lang="en-US" sz="3200" b="1" dirty="0">
                <a:solidFill>
                  <a:srgbClr val="C00000"/>
                </a:solidFill>
              </a:rPr>
              <a:t>“</a:t>
            </a:r>
            <a:r>
              <a:rPr lang="en-US" sz="3200" b="1" u="sng" dirty="0">
                <a:solidFill>
                  <a:srgbClr val="C00000"/>
                </a:solidFill>
              </a:rPr>
              <a:t>hallowing</a:t>
            </a:r>
            <a:r>
              <a:rPr lang="en-US" sz="3200" b="1" dirty="0">
                <a:solidFill>
                  <a:srgbClr val="C00000"/>
                </a:solidFill>
              </a:rPr>
              <a:t>” </a:t>
            </a:r>
            <a:r>
              <a:rPr lang="en-US" sz="3200" dirty="0"/>
              <a:t>the name of the Father in heaven, as in the Lord’s prayer (the only other place in the New Testament where this expression occurs), </a:t>
            </a:r>
          </a:p>
          <a:p>
            <a:endParaRPr lang="en-US" sz="3200" dirty="0"/>
          </a:p>
          <a:p>
            <a:r>
              <a:rPr lang="en-US" sz="3200" dirty="0"/>
              <a:t>“</a:t>
            </a:r>
            <a:r>
              <a:rPr lang="en-US" sz="3200" b="1" dirty="0">
                <a:solidFill>
                  <a:srgbClr val="C00000"/>
                </a:solidFill>
              </a:rPr>
              <a:t>to sanctify</a:t>
            </a:r>
            <a:r>
              <a:rPr lang="en-US" sz="3200" dirty="0"/>
              <a:t>” as “to recognize, in word and deed, his full holiness, and therefore to treat him with due awe and respect.</a:t>
            </a:r>
          </a:p>
        </p:txBody>
      </p:sp>
      <p:sp>
        <p:nvSpPr>
          <p:cNvPr id="4" name="TextBox 3">
            <a:extLst>
              <a:ext uri="{FF2B5EF4-FFF2-40B4-BE49-F238E27FC236}">
                <a16:creationId xmlns:a16="http://schemas.microsoft.com/office/drawing/2014/main" id="{DF58B4BB-9040-0B33-F0C8-B630FC7DC8E6}"/>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2" name="Rectangle 1">
            <a:extLst>
              <a:ext uri="{FF2B5EF4-FFF2-40B4-BE49-F238E27FC236}">
                <a16:creationId xmlns:a16="http://schemas.microsoft.com/office/drawing/2014/main" id="{4376D53A-6276-162C-38E4-495FE8E60723}"/>
              </a:ext>
            </a:extLst>
          </p:cNvPr>
          <p:cNvSpPr/>
          <p:nvPr/>
        </p:nvSpPr>
        <p:spPr>
          <a:xfrm>
            <a:off x="413469" y="4492488"/>
            <a:ext cx="8285258" cy="18367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29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62350-42C6-4FC3-4A55-25E6F49998D5}"/>
              </a:ext>
            </a:extLst>
          </p:cNvPr>
          <p:cNvSpPr txBox="1"/>
          <p:nvPr/>
        </p:nvSpPr>
        <p:spPr>
          <a:xfrm>
            <a:off x="397565" y="659958"/>
            <a:ext cx="8354549" cy="6213733"/>
          </a:xfrm>
          <a:prstGeom prst="rect">
            <a:avLst/>
          </a:prstGeom>
          <a:noFill/>
        </p:spPr>
        <p:txBody>
          <a:bodyPr wrap="square">
            <a:spAutoFit/>
          </a:bodyPr>
          <a:lstStyle/>
          <a:p>
            <a:r>
              <a:rPr lang="en-US" sz="3600" u="sng" dirty="0">
                <a:solidFill>
                  <a:srgbClr val="C00000"/>
                </a:solidFill>
              </a:rPr>
              <a:t>Ready</a:t>
            </a:r>
            <a:r>
              <a:rPr lang="en-US" sz="2800" u="sng" dirty="0">
                <a:solidFill>
                  <a:srgbClr val="C00000"/>
                </a:solidFill>
              </a:rPr>
              <a:t> always to give an answer </a:t>
            </a:r>
            <a:r>
              <a:rPr lang="en-US" sz="2800" dirty="0"/>
              <a:t>… </a:t>
            </a:r>
          </a:p>
          <a:p>
            <a:r>
              <a:rPr lang="en-US" sz="2800" dirty="0"/>
              <a:t>this admonition has special reference to the  Christian “being called into a law court to give an account.” There is no reason, however, to limit the meaning in such a way.</a:t>
            </a:r>
          </a:p>
          <a:p>
            <a:endParaRPr lang="en-US" sz="1600" dirty="0"/>
          </a:p>
          <a:p>
            <a:r>
              <a:rPr lang="en-US" sz="3600" u="sng" dirty="0">
                <a:solidFill>
                  <a:srgbClr val="C00000"/>
                </a:solidFill>
              </a:rPr>
              <a:t>All Christians</a:t>
            </a:r>
            <a:r>
              <a:rPr lang="en-US" sz="2800" u="sng" dirty="0">
                <a:solidFill>
                  <a:srgbClr val="C00000"/>
                </a:solidFill>
              </a:rPr>
              <a:t>, at all times</a:t>
            </a:r>
            <a:r>
              <a:rPr lang="en-US" sz="2800" dirty="0">
                <a:solidFill>
                  <a:srgbClr val="C00000"/>
                </a:solidFill>
              </a:rPr>
              <a:t>, </a:t>
            </a:r>
            <a:r>
              <a:rPr lang="en-US" sz="2800" dirty="0"/>
              <a:t>should have the full rational basis for living the holy religion they have accepted, as well as possessing a thorough knowledge of the great doctrines of the New Testament.</a:t>
            </a:r>
          </a:p>
          <a:p>
            <a:endParaRPr lang="en-US" sz="1600" dirty="0"/>
          </a:p>
          <a:p>
            <a:r>
              <a:rPr lang="en-US" sz="3600" b="1" u="sng" dirty="0">
                <a:solidFill>
                  <a:srgbClr val="C00000"/>
                </a:solidFill>
              </a:rPr>
              <a:t>There will be </a:t>
            </a:r>
            <a:r>
              <a:rPr lang="en-US" sz="2800" b="1" u="sng" dirty="0">
                <a:solidFill>
                  <a:srgbClr val="C00000"/>
                </a:solidFill>
              </a:rPr>
              <a:t>many times in every life </a:t>
            </a:r>
            <a:r>
              <a:rPr lang="en-US" sz="2800" dirty="0"/>
              <a:t>when such knowledge and understanding can be used as a vehicle for converting others.</a:t>
            </a:r>
          </a:p>
        </p:txBody>
      </p:sp>
      <p:sp>
        <p:nvSpPr>
          <p:cNvPr id="4" name="TextBox 3">
            <a:extLst>
              <a:ext uri="{FF2B5EF4-FFF2-40B4-BE49-F238E27FC236}">
                <a16:creationId xmlns:a16="http://schemas.microsoft.com/office/drawing/2014/main" id="{3FCDF446-F104-7FF4-6AB0-593B6B10E11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371152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B0C1-F4D8-2DAC-458D-1F1C57D166F7}"/>
              </a:ext>
            </a:extLst>
          </p:cNvPr>
          <p:cNvSpPr txBox="1"/>
          <p:nvPr/>
        </p:nvSpPr>
        <p:spPr>
          <a:xfrm>
            <a:off x="270344" y="166977"/>
            <a:ext cx="8523799" cy="6124754"/>
          </a:xfrm>
          <a:prstGeom prst="rect">
            <a:avLst/>
          </a:prstGeom>
          <a:noFill/>
        </p:spPr>
        <p:txBody>
          <a:bodyPr wrap="square">
            <a:spAutoFit/>
          </a:bodyPr>
          <a:lstStyle/>
          <a:p>
            <a:r>
              <a:rPr lang="en-US" sz="3200" b="1" dirty="0">
                <a:solidFill>
                  <a:srgbClr val="C00000"/>
                </a:solidFill>
              </a:rPr>
              <a:t>Yet with meekness and fear </a:t>
            </a:r>
            <a:r>
              <a:rPr lang="en-US" dirty="0"/>
              <a:t>… Why this? There are many reasons:</a:t>
            </a:r>
          </a:p>
          <a:p>
            <a:r>
              <a:rPr lang="en-US" b="1" u="sng" dirty="0"/>
              <a:t>(1) Christians should manifest meekness at all times</a:t>
            </a:r>
            <a:r>
              <a:rPr lang="en-US" dirty="0"/>
              <a:t>. “Blessed are the meek, for they shall inherit the earth” (</a:t>
            </a:r>
            <a:r>
              <a:rPr lang="en-US" b="1" dirty="0">
                <a:solidFill>
                  <a:srgbClr val="0070C0"/>
                </a:solidFill>
              </a:rPr>
              <a:t>Matt. 5:5</a:t>
            </a:r>
            <a:r>
              <a:rPr lang="en-US" dirty="0"/>
              <a:t>); but in addition to this, there is no situation in life that demands such an attitude any more than that which appears on an occasion of religious questioning and response. </a:t>
            </a:r>
          </a:p>
          <a:p>
            <a:endParaRPr lang="en-US" dirty="0"/>
          </a:p>
          <a:p>
            <a:r>
              <a:rPr lang="en-US" b="1" u="sng" dirty="0"/>
              <a:t>(2) A lack of meekness can prejudice judges</a:t>
            </a:r>
            <a:r>
              <a:rPr lang="en-US" b="1" dirty="0"/>
              <a:t>, if one is in a court of law.</a:t>
            </a:r>
          </a:p>
          <a:p>
            <a:endParaRPr lang="en-US" dirty="0"/>
          </a:p>
          <a:p>
            <a:r>
              <a:rPr lang="en-US" b="1" u="sng" dirty="0"/>
              <a:t>(3) A lack of it can antagonize earnest questioners </a:t>
            </a:r>
            <a:r>
              <a:rPr lang="en-US" dirty="0"/>
              <a:t>whose seeking after the truth can be easily frustrated by an arrogant, overbearing, or discourteous attitude. </a:t>
            </a:r>
          </a:p>
          <a:p>
            <a:endParaRPr lang="en-US" dirty="0"/>
          </a:p>
          <a:p>
            <a:endParaRPr lang="en-US" dirty="0"/>
          </a:p>
          <a:p>
            <a:r>
              <a:rPr lang="en-US" b="1" dirty="0">
                <a:solidFill>
                  <a:srgbClr val="C00000"/>
                </a:solidFill>
              </a:rPr>
              <a:t>And why fear?</a:t>
            </a:r>
          </a:p>
          <a:p>
            <a:r>
              <a:rPr lang="en-US" b="1" u="sng" dirty="0"/>
              <a:t>(1) There is danger to the Christian himself</a:t>
            </a:r>
            <a:r>
              <a:rPr lang="en-US" dirty="0"/>
              <a:t>. As Paul put it, “Restore such a one in a spirit of gentleness, looking to thyself, lest thou also be tempted” (</a:t>
            </a:r>
            <a:r>
              <a:rPr lang="en-US" b="1" dirty="0">
                <a:solidFill>
                  <a:srgbClr val="0070C0"/>
                </a:solidFill>
              </a:rPr>
              <a:t>Gal. 6:1</a:t>
            </a:r>
            <a:r>
              <a:rPr lang="en-US" dirty="0"/>
              <a:t>). </a:t>
            </a:r>
          </a:p>
          <a:p>
            <a:endParaRPr lang="en-US" dirty="0"/>
          </a:p>
          <a:p>
            <a:r>
              <a:rPr lang="en-US" b="1" u="sng" dirty="0"/>
              <a:t>(2) There should be fear that the answers might not be given in the right spirit, or that they might not be correct</a:t>
            </a:r>
            <a:r>
              <a:rPr lang="en-US" dirty="0"/>
              <a:t>. The failure of many really to know the truth about their own religious views is widespread; and every teacher should concern himself to know the right answers, to avoid becoming himself a teacher of falsehood. Fear is a proper motive for all who presume to teach the word of the Lord.</a:t>
            </a:r>
          </a:p>
        </p:txBody>
      </p:sp>
    </p:spTree>
    <p:extLst>
      <p:ext uri="{BB962C8B-B14F-4D97-AF65-F5344CB8AC3E}">
        <p14:creationId xmlns:p14="http://schemas.microsoft.com/office/powerpoint/2010/main" val="180485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254DAE-B218-6B35-1C4B-0AC2E404DC59}"/>
              </a:ext>
            </a:extLst>
          </p:cNvPr>
          <p:cNvSpPr txBox="1"/>
          <p:nvPr/>
        </p:nvSpPr>
        <p:spPr>
          <a:xfrm>
            <a:off x="644433" y="949234"/>
            <a:ext cx="7846423" cy="5016758"/>
          </a:xfrm>
          <a:prstGeom prst="rect">
            <a:avLst/>
          </a:prstGeom>
          <a:noFill/>
        </p:spPr>
        <p:txBody>
          <a:bodyPr wrap="square">
            <a:spAutoFit/>
          </a:bodyPr>
          <a:lstStyle/>
          <a:p>
            <a:pPr rtl="0"/>
            <a:r>
              <a:rPr lang="en-US" sz="3200" b="1" dirty="0">
                <a:solidFill>
                  <a:srgbClr val="C00000"/>
                </a:solidFill>
              </a:rPr>
              <a:t>Having a good conscience </a:t>
            </a:r>
            <a:r>
              <a:rPr lang="en-US" sz="3200" dirty="0"/>
              <a:t>… This key admonition recurs over and over in this letter: “</a:t>
            </a:r>
            <a:r>
              <a:rPr lang="en-US" sz="3200" u="sng" dirty="0"/>
              <a:t>zealous for good works </a:t>
            </a:r>
            <a:r>
              <a:rPr lang="en-US" sz="3200" dirty="0"/>
              <a:t>… for </a:t>
            </a:r>
            <a:r>
              <a:rPr lang="en-US" sz="3200" u="sng" dirty="0"/>
              <a:t>righteousness’ sake </a:t>
            </a:r>
            <a:r>
              <a:rPr lang="en-US" sz="3200" dirty="0"/>
              <a:t>… </a:t>
            </a:r>
            <a:r>
              <a:rPr lang="en-US" sz="3200" u="sng" dirty="0"/>
              <a:t>sanctify the Lord </a:t>
            </a:r>
            <a:r>
              <a:rPr lang="en-US" sz="3200" dirty="0"/>
              <a:t>… with </a:t>
            </a:r>
            <a:r>
              <a:rPr lang="en-US" sz="3200" u="sng" dirty="0"/>
              <a:t>meekness and fear</a:t>
            </a:r>
            <a:r>
              <a:rPr lang="en-US" sz="3200" dirty="0"/>
              <a:t>, etc.,” all of these in this very paragraph.</a:t>
            </a:r>
          </a:p>
          <a:p>
            <a:pPr rtl="0"/>
            <a:endParaRPr lang="en-US" sz="3200" dirty="0"/>
          </a:p>
          <a:p>
            <a:pPr rtl="0"/>
            <a:r>
              <a:rPr lang="en-US" sz="3200" dirty="0"/>
              <a:t>Wherein ye are spoken against … They were spoken against because of the manner of their lives; </a:t>
            </a:r>
            <a:r>
              <a:rPr lang="en-US" sz="3200" b="1" dirty="0">
                <a:solidFill>
                  <a:srgbClr val="FF0000"/>
                </a:solidFill>
              </a:rPr>
              <a:t>but they are told to make their lives so beautiful that they will shame the evil critics.</a:t>
            </a:r>
          </a:p>
        </p:txBody>
      </p:sp>
      <p:sp>
        <p:nvSpPr>
          <p:cNvPr id="4" name="TextBox 3">
            <a:extLst>
              <a:ext uri="{FF2B5EF4-FFF2-40B4-BE49-F238E27FC236}">
                <a16:creationId xmlns:a16="http://schemas.microsoft.com/office/drawing/2014/main" id="{E538DE8D-38ED-10DD-6D8F-399FFAFAF01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223581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68B022-E8DD-5487-E996-26E0E975FBCB}"/>
              </a:ext>
            </a:extLst>
          </p:cNvPr>
          <p:cNvSpPr txBox="1"/>
          <p:nvPr/>
        </p:nvSpPr>
        <p:spPr>
          <a:xfrm>
            <a:off x="363894" y="345230"/>
            <a:ext cx="8640147" cy="6124754"/>
          </a:xfrm>
          <a:prstGeom prst="rect">
            <a:avLst/>
          </a:prstGeom>
          <a:noFill/>
        </p:spPr>
        <p:txBody>
          <a:bodyPr wrap="square">
            <a:spAutoFit/>
          </a:bodyPr>
          <a:lstStyle/>
          <a:p>
            <a:pPr marR="10800" rtl="0"/>
            <a:r>
              <a:rPr lang="en-US" sz="2800" b="1" dirty="0">
                <a:solidFill>
                  <a:srgbClr val="0070C0"/>
                </a:solidFill>
              </a:rPr>
              <a:t>1 Pet 3:17 </a:t>
            </a:r>
            <a:r>
              <a:rPr lang="en-US" sz="2800" dirty="0"/>
              <a:t>For it is better, if the will of God should so will, that ye should suffer for well-doing than for evil-doing.</a:t>
            </a:r>
          </a:p>
          <a:p>
            <a:pPr rtl="0"/>
            <a:endParaRPr lang="en-US" sz="2800" dirty="0"/>
          </a:p>
          <a:p>
            <a:pPr rtl="0"/>
            <a:r>
              <a:rPr lang="en-US" sz="2800" dirty="0"/>
              <a:t>Peter seems to accept the certainty of Christian suffering; </a:t>
            </a:r>
            <a:r>
              <a:rPr lang="en-US" sz="2800" u="sng" dirty="0"/>
              <a:t>for suffering is a basic component of life on earth. “If we suffer with him, we shall also reign with him” (</a:t>
            </a:r>
            <a:r>
              <a:rPr lang="en-US" sz="2800" b="1" u="sng" dirty="0">
                <a:solidFill>
                  <a:srgbClr val="0070C0"/>
                </a:solidFill>
              </a:rPr>
              <a:t>Rom. 8:17</a:t>
            </a:r>
            <a:r>
              <a:rPr lang="en-US" sz="2800" u="sng" dirty="0"/>
              <a:t>)</a:t>
            </a:r>
            <a:r>
              <a:rPr lang="en-US" sz="2800" dirty="0"/>
              <a:t>. </a:t>
            </a:r>
          </a:p>
          <a:p>
            <a:pPr rtl="0"/>
            <a:endParaRPr lang="en-US" sz="2800" dirty="0"/>
          </a:p>
          <a:p>
            <a:pPr rtl="0"/>
            <a:r>
              <a:rPr lang="en-US" sz="2800" dirty="0"/>
              <a:t>However, there is a more specific suffering in view here. </a:t>
            </a:r>
            <a:r>
              <a:rPr lang="en-US" sz="2800" b="1" dirty="0"/>
              <a:t>“Suffer,” as in </a:t>
            </a:r>
            <a:r>
              <a:rPr lang="en-US" sz="2800" b="1" dirty="0">
                <a:solidFill>
                  <a:srgbClr val="0070C0"/>
                </a:solidFill>
              </a:rPr>
              <a:t>1 Pet. 3:14, 18</a:t>
            </a:r>
            <a:r>
              <a:rPr lang="en-US" sz="2800" b="1" dirty="0"/>
              <a:t>, here means “</a:t>
            </a:r>
            <a:r>
              <a:rPr lang="en-US" sz="2800" b="1" u="sng" dirty="0"/>
              <a:t>suffering death.” </a:t>
            </a:r>
          </a:p>
          <a:p>
            <a:pPr rtl="0"/>
            <a:endParaRPr lang="en-US" sz="2800" b="1" dirty="0"/>
          </a:p>
          <a:p>
            <a:pPr rtl="0"/>
            <a:r>
              <a:rPr lang="en-US" sz="2800" dirty="0"/>
              <a:t>“Peter was thinking of the legal process of </a:t>
            </a:r>
            <a:r>
              <a:rPr lang="en-US" sz="2800" b="1" dirty="0">
                <a:solidFill>
                  <a:srgbClr val="0070C0"/>
                </a:solidFill>
              </a:rPr>
              <a:t>1 Pet. 3:15, 16</a:t>
            </a:r>
            <a:r>
              <a:rPr lang="en-US" sz="2800" dirty="0"/>
              <a:t>, coming to a verdict of guilty. He was himself daily expecting such a death.”</a:t>
            </a:r>
          </a:p>
        </p:txBody>
      </p:sp>
    </p:spTree>
    <p:extLst>
      <p:ext uri="{BB962C8B-B14F-4D97-AF65-F5344CB8AC3E}">
        <p14:creationId xmlns:p14="http://schemas.microsoft.com/office/powerpoint/2010/main" val="269872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CF8C-B50E-D107-404C-4EDC75640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797C1C-0DE0-18E9-7FAE-8703B6B9194B}"/>
              </a:ext>
            </a:extLst>
          </p:cNvPr>
          <p:cNvSpPr txBox="1"/>
          <p:nvPr/>
        </p:nvSpPr>
        <p:spPr>
          <a:xfrm>
            <a:off x="429370" y="970060"/>
            <a:ext cx="8444286" cy="5230791"/>
          </a:xfrm>
          <a:prstGeom prst="rect">
            <a:avLst/>
          </a:prstGeom>
          <a:noFill/>
        </p:spPr>
        <p:txBody>
          <a:bodyPr wrap="square">
            <a:spAutoFit/>
          </a:bodyPr>
          <a:lstStyle/>
          <a:p>
            <a:pPr marR="0" lvl="0">
              <a:lnSpc>
                <a:spcPct val="115000"/>
              </a:lnSpc>
              <a:spcAft>
                <a:spcPts val="1000"/>
              </a:spcAf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The Lord is </a:t>
            </a:r>
            <a:r>
              <a:rPr lang="en-US" sz="32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sanctified</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in the Christian’s heart.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3:15</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To sanctify is to set apart.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Lord dwells, by faith, in the heart of the Christian.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Eph 3:17</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Christ lives in the Christian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Gal.2:20</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One must possess the Spirit of Christ.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Rom.8:9</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8FFF433-02BA-3EFF-0D37-30868178DF4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18131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C572-8B31-38E9-9467-A8E980A16D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D5957B7-1760-BDF6-57E3-C6352CD5A381}"/>
              </a:ext>
            </a:extLst>
          </p:cNvPr>
          <p:cNvSpPr txBox="1"/>
          <p:nvPr/>
        </p:nvSpPr>
        <p:spPr>
          <a:xfrm>
            <a:off x="286248" y="985962"/>
            <a:ext cx="8690776" cy="5342360"/>
          </a:xfrm>
          <a:prstGeom prst="rect">
            <a:avLst/>
          </a:prstGeom>
          <a:noFill/>
        </p:spPr>
        <p:txBody>
          <a:bodyPr wrap="square">
            <a:spAutoFit/>
          </a:bodyPr>
          <a:lstStyle/>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Christ must be the Lord (ruler) of the heart of man.</a:t>
            </a:r>
          </a:p>
          <a:p>
            <a:pPr marL="0" marR="0">
              <a:lnSpc>
                <a:spcPct val="115000"/>
              </a:lnSpc>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Every thought must be brought into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captivity</a:t>
            </a:r>
            <a:r>
              <a:rPr lang="en-US" sz="3200" dirty="0">
                <a:effectLst/>
                <a:latin typeface="Calibri" panose="020F0502020204030204" pitchFamily="34" charset="0"/>
                <a:ea typeface="Times New Roman" panose="02020603050405020304" pitchFamily="18" charset="0"/>
                <a:cs typeface="Calibri" panose="020F0502020204030204" pitchFamily="34" charset="0"/>
              </a:rPr>
              <a:t> unto Christ.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 Cor. 10:5</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Christian must have the mind of Christ.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Phil 2:5-11</a:t>
            </a:r>
          </a:p>
          <a:p>
            <a:pPr marL="0" marR="0">
              <a:lnSpc>
                <a:spcPct val="115000"/>
              </a:lnSpc>
              <a:spcAft>
                <a:spcPts val="1000"/>
              </a:spcAft>
            </a:pP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Aft>
                <a:spcPts val="1000"/>
              </a:spcAft>
            </a:pPr>
            <a:r>
              <a:rPr lang="en-US" sz="4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How is this accomplished?</a:t>
            </a:r>
            <a:endPar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C5F9D6B-448A-82C3-5AF5-7034F3F61582}"/>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384886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4807-4F52-8DE1-F486-8F3EE189A9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168100-BD2E-921B-BA60-B0A19E131A7D}"/>
              </a:ext>
            </a:extLst>
          </p:cNvPr>
          <p:cNvSpPr txBox="1"/>
          <p:nvPr/>
        </p:nvSpPr>
        <p:spPr>
          <a:xfrm>
            <a:off x="707665" y="1057523"/>
            <a:ext cx="7919499" cy="1966244"/>
          </a:xfrm>
          <a:prstGeom prst="rect">
            <a:avLst/>
          </a:prstGeom>
          <a:noFill/>
        </p:spPr>
        <p:txBody>
          <a:bodyPr wrap="square">
            <a:spAutoFit/>
          </a:bodyPr>
          <a:lstStyle/>
          <a:p>
            <a:pPr marL="0" marR="0">
              <a:lnSpc>
                <a:spcPct val="115000"/>
              </a:lnSpc>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*The Lord is sanctified in the Christian’s heart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as the word dwells in and controls the heart</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Col.3:16</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2459661-80A3-9C4E-7E50-0D3448329B0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2" name="TextBox 1">
            <a:extLst>
              <a:ext uri="{FF2B5EF4-FFF2-40B4-BE49-F238E27FC236}">
                <a16:creationId xmlns:a16="http://schemas.microsoft.com/office/drawing/2014/main" id="{B21FAD31-96B0-82B0-CA63-D4AED0A82467}"/>
              </a:ext>
            </a:extLst>
          </p:cNvPr>
          <p:cNvSpPr txBox="1"/>
          <p:nvPr/>
        </p:nvSpPr>
        <p:spPr>
          <a:xfrm>
            <a:off x="890546" y="3971096"/>
            <a:ext cx="7347006" cy="2246769"/>
          </a:xfrm>
          <a:prstGeom prst="rect">
            <a:avLst/>
          </a:prstGeom>
          <a:noFill/>
          <a:ln w="19050">
            <a:solidFill>
              <a:schemeClr val="tx1"/>
            </a:solidFill>
          </a:ln>
        </p:spPr>
        <p:txBody>
          <a:bodyPr wrap="square" rtlCol="0">
            <a:spAutoFit/>
          </a:bodyPr>
          <a:lstStyle/>
          <a:p>
            <a:r>
              <a:rPr lang="en-US" sz="2800" b="1" dirty="0">
                <a:solidFill>
                  <a:srgbClr val="0070C0"/>
                </a:solidFill>
              </a:rPr>
              <a:t>Col. 3:16 </a:t>
            </a:r>
            <a:r>
              <a:rPr lang="en-US" sz="2800" dirty="0"/>
              <a:t>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147763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2B84-24B3-37D8-9D3B-34077D020C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D09E20-F429-9506-3D89-E115AA991733}"/>
              </a:ext>
            </a:extLst>
          </p:cNvPr>
          <p:cNvSpPr txBox="1"/>
          <p:nvPr/>
        </p:nvSpPr>
        <p:spPr>
          <a:xfrm>
            <a:off x="453224" y="1280160"/>
            <a:ext cx="7863840" cy="1754326"/>
          </a:xfrm>
          <a:prstGeom prst="rect">
            <a:avLst/>
          </a:prstGeom>
          <a:noFill/>
        </p:spPr>
        <p:txBody>
          <a:bodyPr wrap="square">
            <a:spAutoFit/>
          </a:bodyPr>
          <a:lstStyle/>
          <a:p>
            <a:pPr marL="0" marR="0" algn="ctr">
              <a:spcAft>
                <a:spcPts val="1000"/>
              </a:spcAft>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Christ dwelling in the Christian’s heart </a:t>
            </a:r>
            <a:r>
              <a:rPr lang="en-US" sz="3600" dirty="0">
                <a:effectLst/>
                <a:latin typeface="Calibri" panose="020F0502020204030204" pitchFamily="34" charset="0"/>
                <a:ea typeface="Times New Roman" panose="02020603050405020304" pitchFamily="18" charset="0"/>
                <a:cs typeface="Calibri" panose="020F0502020204030204" pitchFamily="34" charset="0"/>
              </a:rPr>
              <a:t>provides the Christian                             with the hope of glory.  </a:t>
            </a: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Col. 1:27</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E03866F-1014-B7EF-E7AD-B949B26575CF}"/>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7" name="TextBox 6">
            <a:extLst>
              <a:ext uri="{FF2B5EF4-FFF2-40B4-BE49-F238E27FC236}">
                <a16:creationId xmlns:a16="http://schemas.microsoft.com/office/drawing/2014/main" id="{35AE1134-DC5E-7063-2B6C-91713EB3BFE4}"/>
              </a:ext>
            </a:extLst>
          </p:cNvPr>
          <p:cNvSpPr txBox="1"/>
          <p:nvPr/>
        </p:nvSpPr>
        <p:spPr>
          <a:xfrm>
            <a:off x="1280161" y="3731095"/>
            <a:ext cx="6432604" cy="2554545"/>
          </a:xfrm>
          <a:prstGeom prst="rect">
            <a:avLst/>
          </a:prstGeom>
          <a:noFill/>
          <a:ln w="19050">
            <a:solidFill>
              <a:schemeClr val="tx1"/>
            </a:solidFill>
          </a:ln>
        </p:spPr>
        <p:txBody>
          <a:bodyPr wrap="square">
            <a:spAutoFit/>
          </a:bodyPr>
          <a:lstStyle/>
          <a:p>
            <a:r>
              <a:rPr lang="en-US" sz="3200" b="1" dirty="0">
                <a:solidFill>
                  <a:srgbClr val="0070C0"/>
                </a:solidFill>
              </a:rPr>
              <a:t>Col 1:27 </a:t>
            </a:r>
            <a:r>
              <a:rPr lang="en-US" sz="3200" dirty="0"/>
              <a:t>To them God willed to make known what are the riches of the glory of this mystery among the Gentiles: which is Christ in you, the hope of glory.</a:t>
            </a:r>
          </a:p>
        </p:txBody>
      </p:sp>
    </p:spTree>
    <p:extLst>
      <p:ext uri="{BB962C8B-B14F-4D97-AF65-F5344CB8AC3E}">
        <p14:creationId xmlns:p14="http://schemas.microsoft.com/office/powerpoint/2010/main" val="179788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B9D42-3661-6981-35F6-042DFCD503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B2D6B8-AFCA-9940-7A49-7BCF15CBC800}"/>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A Christian According To Peter</a:t>
            </a:r>
          </a:p>
        </p:txBody>
      </p:sp>
      <p:sp>
        <p:nvSpPr>
          <p:cNvPr id="3" name="TextBox 2">
            <a:extLst>
              <a:ext uri="{FF2B5EF4-FFF2-40B4-BE49-F238E27FC236}">
                <a16:creationId xmlns:a16="http://schemas.microsoft.com/office/drawing/2014/main" id="{7C0E4A13-EEC4-AAA6-8208-62C8A11B62F0}"/>
              </a:ext>
            </a:extLst>
          </p:cNvPr>
          <p:cNvSpPr txBox="1"/>
          <p:nvPr/>
        </p:nvSpPr>
        <p:spPr>
          <a:xfrm>
            <a:off x="429370" y="811037"/>
            <a:ext cx="83250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Black" panose="020B0A04020102020204" pitchFamily="34" charset="0"/>
                <a:ea typeface="+mn-ea"/>
                <a:cs typeface="+mn-cs"/>
              </a:rPr>
              <a:t>Lesson 1</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Acts 11:26</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Acts 26:28</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1Peter 4:16</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Isaiah 62:1-2</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1) A Christian is a taught disciple.  2) A Christian is one who is persuaded.  3) A Christian is one who is willing to suffer for doing right.    </a:t>
            </a:r>
          </a:p>
        </p:txBody>
      </p:sp>
      <p:sp>
        <p:nvSpPr>
          <p:cNvPr id="4" name="TextBox 3">
            <a:extLst>
              <a:ext uri="{FF2B5EF4-FFF2-40B4-BE49-F238E27FC236}">
                <a16:creationId xmlns:a16="http://schemas.microsoft.com/office/drawing/2014/main" id="{8340DBCB-4F53-923D-8D62-B4BB04117A06}"/>
              </a:ext>
            </a:extLst>
          </p:cNvPr>
          <p:cNvSpPr txBox="1"/>
          <p:nvPr/>
        </p:nvSpPr>
        <p:spPr>
          <a:xfrm>
            <a:off x="445273" y="2554637"/>
            <a:ext cx="811032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Lesson 2</a:t>
            </a:r>
            <a:r>
              <a:rPr kumimoji="0" lang="en-US" sz="2400" b="0" i="0" u="none" strike="noStrike" kern="0" cap="none" spc="0" normalizeH="0" baseline="0" noProof="0" dirty="0">
                <a:ln>
                  <a:noFill/>
                </a:ln>
                <a:solidFill>
                  <a:srgbClr val="FF0000"/>
                </a:solidFill>
                <a:effectLst/>
                <a:uLnTx/>
                <a:uFillTx/>
                <a:latin typeface="Calibri" panose="020F0502020204030204"/>
                <a:ea typeface="+mn-ea"/>
                <a:cs typeface="+mn-cs"/>
              </a:rPr>
              <a:t>.</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Obedient Children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- 1)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God’s grace offers salvation.  2) We must obey the gospel to enjoy salvation and to be children  of God. 3) We must be born again to be children of God.  4) The Christian lives a life of obedience to please the father and receive His grace.</a:t>
            </a:r>
          </a:p>
        </p:txBody>
      </p:sp>
      <p:sp>
        <p:nvSpPr>
          <p:cNvPr id="6" name="TextBox 5">
            <a:extLst>
              <a:ext uri="{FF2B5EF4-FFF2-40B4-BE49-F238E27FC236}">
                <a16:creationId xmlns:a16="http://schemas.microsoft.com/office/drawing/2014/main" id="{152DBFE3-8828-81BC-D156-3B5FE374999A}"/>
              </a:ext>
            </a:extLst>
          </p:cNvPr>
          <p:cNvSpPr txBox="1"/>
          <p:nvPr/>
        </p:nvSpPr>
        <p:spPr>
          <a:xfrm>
            <a:off x="490995" y="4697428"/>
            <a:ext cx="8056655"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Lesson 3</a:t>
            </a:r>
            <a:r>
              <a:rPr kumimoji="0" lang="en-US" sz="2400" b="0" i="0" u="none" strike="noStrike" kern="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Be holy for I am holy</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Christian MUST live a life of separation from the world. We are children of the Father. The Father has set a pattern for His children to follow. Holy God cannot be approached by unholy man. We must come out and be separate from the world.</a:t>
            </a:r>
          </a:p>
        </p:txBody>
      </p:sp>
    </p:spTree>
    <p:extLst>
      <p:ext uri="{BB962C8B-B14F-4D97-AF65-F5344CB8AC3E}">
        <p14:creationId xmlns:p14="http://schemas.microsoft.com/office/powerpoint/2010/main" val="188316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6DF7-D55E-0773-A8E5-9FF23C3A7D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08590B-CE42-A92E-0553-B66106C1022A}"/>
              </a:ext>
            </a:extLst>
          </p:cNvPr>
          <p:cNvSpPr txBox="1"/>
          <p:nvPr/>
        </p:nvSpPr>
        <p:spPr>
          <a:xfrm>
            <a:off x="389612" y="2130950"/>
            <a:ext cx="8261405" cy="3374898"/>
          </a:xfrm>
          <a:prstGeom prst="rect">
            <a:avLst/>
          </a:prstGeom>
          <a:noFill/>
        </p:spPr>
        <p:txBody>
          <a:bodyPr wrap="square">
            <a:spAutoFit/>
          </a:bodyPr>
          <a:lstStyle/>
          <a:p>
            <a:pPr marL="0" marR="0" algn="ctr">
              <a:lnSpc>
                <a:spcPct val="115000"/>
              </a:lnSpc>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The Christian has the hope (desire with expectation) of an inheritance;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SzPts val="1400"/>
              <a:buFont typeface="Times New Roman" panose="02020603050405020304" pitchFamily="18" charset="0"/>
              <a:buAutoNum type="alphaLcParenR"/>
            </a:pPr>
            <a:r>
              <a:rPr lang="en-US" sz="3000" dirty="0">
                <a:effectLst/>
                <a:latin typeface="Calibri" panose="020F0502020204030204" pitchFamily="34" charset="0"/>
                <a:ea typeface="Times New Roman" panose="02020603050405020304" pitchFamily="18" charset="0"/>
                <a:cs typeface="Calibri" panose="020F0502020204030204" pitchFamily="34" charset="0"/>
              </a:rPr>
              <a:t>Incorruptible: imperishable, enduring reward,</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buSzPts val="1400"/>
              <a:buFont typeface="Times New Roman" panose="02020603050405020304" pitchFamily="18" charset="0"/>
              <a:buAutoNum type="alphaLcParenR"/>
            </a:pPr>
            <a:r>
              <a:rPr lang="en-US" sz="3000" dirty="0">
                <a:effectLst/>
                <a:latin typeface="Calibri" panose="020F0502020204030204" pitchFamily="34" charset="0"/>
                <a:ea typeface="Times New Roman" panose="02020603050405020304" pitchFamily="18" charset="0"/>
                <a:cs typeface="Calibri" panose="020F0502020204030204" pitchFamily="34" charset="0"/>
              </a:rPr>
              <a:t>Undefiled: permanently clean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Rev 21:27</a:t>
            </a:r>
            <a:r>
              <a:rPr lang="en-US" sz="3000" dirty="0">
                <a:effectLst/>
                <a:latin typeface="Calibri" panose="020F0502020204030204" pitchFamily="34" charset="0"/>
                <a:ea typeface="Times New Roman" panose="02020603050405020304" pitchFamily="18" charset="0"/>
                <a:cs typeface="Calibri" panose="020F0502020204030204" pitchFamily="34" charset="0"/>
              </a:rPr>
              <a:t>)</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buSzPts val="1400"/>
              <a:buFont typeface="Times New Roman" panose="02020603050405020304" pitchFamily="18" charset="0"/>
              <a:buAutoNum type="alphaLcParenR"/>
            </a:pPr>
            <a:r>
              <a:rPr lang="en-US" sz="3000" dirty="0">
                <a:effectLst/>
                <a:latin typeface="Calibri" panose="020F0502020204030204" pitchFamily="34" charset="0"/>
                <a:ea typeface="Times New Roman" panose="02020603050405020304" pitchFamily="18" charset="0"/>
                <a:cs typeface="Calibri" panose="020F0502020204030204" pitchFamily="34" charset="0"/>
              </a:rPr>
              <a:t>Fades not away: permanent in beauty.</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Aft>
                <a:spcPts val="1000"/>
              </a:spcAft>
              <a:buSzPts val="1400"/>
              <a:buFont typeface="Times New Roman" panose="02020603050405020304" pitchFamily="18" charset="0"/>
              <a:buAutoNum type="alphaLcParenR"/>
            </a:pPr>
            <a:r>
              <a:rPr lang="en-US" sz="3000" dirty="0">
                <a:effectLst/>
                <a:latin typeface="Calibri" panose="020F0502020204030204" pitchFamily="34" charset="0"/>
                <a:ea typeface="Times New Roman" panose="02020603050405020304" pitchFamily="18" charset="0"/>
                <a:cs typeface="Calibri" panose="020F0502020204030204" pitchFamily="34" charset="0"/>
              </a:rPr>
              <a:t>Reserved in heaven.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1:4</a:t>
            </a:r>
            <a:endPar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3731E6-9DA1-6003-1D66-E1468B8A039B}"/>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2" name="TextBox 1">
            <a:extLst>
              <a:ext uri="{FF2B5EF4-FFF2-40B4-BE49-F238E27FC236}">
                <a16:creationId xmlns:a16="http://schemas.microsoft.com/office/drawing/2014/main" id="{507998EE-6526-B8EA-56EC-217826B038BB}"/>
              </a:ext>
            </a:extLst>
          </p:cNvPr>
          <p:cNvSpPr txBox="1"/>
          <p:nvPr/>
        </p:nvSpPr>
        <p:spPr>
          <a:xfrm>
            <a:off x="-1" y="765780"/>
            <a:ext cx="9135609" cy="640175"/>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Times New Roman" panose="02020603050405020304" pitchFamily="18" charset="0"/>
                <a:cs typeface="Aharoni" panose="02010803020104030203" pitchFamily="2" charset="-79"/>
              </a:rPr>
              <a:t>Hope lives in the Christian’s heart. 1 Peter 3:15</a:t>
            </a:r>
            <a:endParaRPr lang="en-US" sz="3200" dirty="0">
              <a:solidFill>
                <a:srgbClr val="C00000"/>
              </a:solidFill>
              <a:effectLst/>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82264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1DA7-8B82-A447-4EF6-93F2EFD405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D86FF7-2DB0-3A78-49A4-5CCF9EEC8D27}"/>
              </a:ext>
            </a:extLst>
          </p:cNvPr>
          <p:cNvSpPr txBox="1"/>
          <p:nvPr/>
        </p:nvSpPr>
        <p:spPr>
          <a:xfrm>
            <a:off x="532737" y="1486892"/>
            <a:ext cx="8094428" cy="3375283"/>
          </a:xfrm>
          <a:prstGeom prst="rect">
            <a:avLst/>
          </a:prstGeom>
          <a:noFill/>
        </p:spPr>
        <p:txBody>
          <a:bodyPr wrap="square">
            <a:spAutoFit/>
          </a:bodyPr>
          <a:lstStyle/>
          <a:p>
            <a:pPr marL="0" marR="0" algn="ctr">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The Christian hopes </a:t>
            </a:r>
          </a:p>
          <a:p>
            <a:pPr marL="0" marR="0" algn="ctr">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(desires and expects)</a:t>
            </a:r>
          </a:p>
          <a:p>
            <a:pPr marL="0" marR="0" algn="ctr">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grace or favor from the Lord</a:t>
            </a:r>
          </a:p>
          <a:p>
            <a:pPr marL="0" marR="0" algn="ctr">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at His second coming.</a:t>
            </a:r>
          </a:p>
          <a:p>
            <a:pPr marL="0" marR="0" algn="ctr">
              <a:spcAft>
                <a:spcPts val="1000"/>
              </a:spcAft>
            </a:pP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1:13.</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6C4CFD-E1BC-E72A-1FE2-983B52F3F9F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2" name="TextBox 1">
            <a:extLst>
              <a:ext uri="{FF2B5EF4-FFF2-40B4-BE49-F238E27FC236}">
                <a16:creationId xmlns:a16="http://schemas.microsoft.com/office/drawing/2014/main" id="{994FCAF2-B955-923E-FC01-47EEC4A32484}"/>
              </a:ext>
            </a:extLst>
          </p:cNvPr>
          <p:cNvSpPr txBox="1"/>
          <p:nvPr/>
        </p:nvSpPr>
        <p:spPr>
          <a:xfrm>
            <a:off x="-1" y="765780"/>
            <a:ext cx="9135609" cy="640175"/>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Times New Roman" panose="02020603050405020304" pitchFamily="18" charset="0"/>
                <a:cs typeface="Aharoni" panose="02010803020104030203" pitchFamily="2" charset="-79"/>
              </a:rPr>
              <a:t>Hope lives in the Christian’s heart. 1 Peter 3:15</a:t>
            </a:r>
            <a:endParaRPr lang="en-US" sz="3200" dirty="0">
              <a:solidFill>
                <a:srgbClr val="C00000"/>
              </a:solidFill>
              <a:effectLst/>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955ED826-4DCD-69A9-3C6A-3D9048D62867}"/>
              </a:ext>
            </a:extLst>
          </p:cNvPr>
          <p:cNvSpPr txBox="1"/>
          <p:nvPr/>
        </p:nvSpPr>
        <p:spPr>
          <a:xfrm>
            <a:off x="1574357" y="5120641"/>
            <a:ext cx="6464411" cy="1569660"/>
          </a:xfrm>
          <a:prstGeom prst="rect">
            <a:avLst/>
          </a:prstGeom>
          <a:noFill/>
          <a:ln w="19050">
            <a:solidFill>
              <a:schemeClr val="tx1"/>
            </a:solidFill>
          </a:ln>
        </p:spPr>
        <p:txBody>
          <a:bodyPr wrap="square">
            <a:spAutoFit/>
          </a:bodyPr>
          <a:lstStyle/>
          <a:p>
            <a:r>
              <a:rPr lang="en-US" sz="2400" b="1" dirty="0">
                <a:solidFill>
                  <a:srgbClr val="0070C0"/>
                </a:solidFill>
              </a:rPr>
              <a:t>1Peter 1:13 </a:t>
            </a:r>
            <a:r>
              <a:rPr lang="en-US" sz="2400" dirty="0"/>
              <a:t>Therefore gird up the loins of your mind, be sober, and rest your hope fully upon the grace that is to be brought to you at the revelation of Jesus Christ;</a:t>
            </a:r>
          </a:p>
        </p:txBody>
      </p:sp>
    </p:spTree>
    <p:extLst>
      <p:ext uri="{BB962C8B-B14F-4D97-AF65-F5344CB8AC3E}">
        <p14:creationId xmlns:p14="http://schemas.microsoft.com/office/powerpoint/2010/main" val="296167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127C-3EF4-D448-AB5E-640A4A8696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38E71E-3D87-269C-A4A4-D82D88C94CA7}"/>
              </a:ext>
            </a:extLst>
          </p:cNvPr>
          <p:cNvSpPr txBox="1"/>
          <p:nvPr/>
        </p:nvSpPr>
        <p:spPr>
          <a:xfrm>
            <a:off x="771277" y="763326"/>
            <a:ext cx="7466274" cy="5914440"/>
          </a:xfrm>
          <a:prstGeom prst="rect">
            <a:avLst/>
          </a:prstGeom>
          <a:noFill/>
        </p:spPr>
        <p:txBody>
          <a:bodyPr wrap="square">
            <a:spAutoFit/>
          </a:bodyPr>
          <a:lstStyle/>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conscience is a safe guide only when it is safely guided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Acts 23:1  Acts 27:9</a:t>
            </a:r>
          </a:p>
          <a:p>
            <a:pPr marL="0" marR="0">
              <a:spcAft>
                <a:spcPts val="1000"/>
              </a:spcAft>
            </a:pP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Paul included the “good conscience” in his summary of Christianity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1Tim. 1:15.</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117E997-97CF-CAF1-0640-F8CCEAC8ADA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pic>
        <p:nvPicPr>
          <p:cNvPr id="2" name="Picture 2" descr="What Is Your Conscience? | Wonderopolis">
            <a:extLst>
              <a:ext uri="{FF2B5EF4-FFF2-40B4-BE49-F238E27FC236}">
                <a16:creationId xmlns:a16="http://schemas.microsoft.com/office/drawing/2014/main" id="{53C25DFA-0122-FABA-EB99-AEF442316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291" y="2178890"/>
            <a:ext cx="4262975" cy="2887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shaheena sheikh: What is a strong moral compass?">
            <a:extLst>
              <a:ext uri="{FF2B5EF4-FFF2-40B4-BE49-F238E27FC236}">
                <a16:creationId xmlns:a16="http://schemas.microsoft.com/office/drawing/2014/main" id="{300A976C-B114-8EF4-62FC-1183F0B2B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7" y="2177140"/>
            <a:ext cx="4184245" cy="2887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2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Moral Compass-01 Virtue : BibleStudy - YouTube">
            <a:extLst>
              <a:ext uri="{FF2B5EF4-FFF2-40B4-BE49-F238E27FC236}">
                <a16:creationId xmlns:a16="http://schemas.microsoft.com/office/drawing/2014/main" id="{DB216A97-414E-F8E2-8641-78C380CD2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 y="1614115"/>
            <a:ext cx="9084807" cy="5110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ADC78A-E752-79B4-6FD1-F820E5C7ECAD}"/>
              </a:ext>
            </a:extLst>
          </p:cNvPr>
          <p:cNvSpPr txBox="1"/>
          <p:nvPr/>
        </p:nvSpPr>
        <p:spPr>
          <a:xfrm>
            <a:off x="477078" y="174929"/>
            <a:ext cx="8460188" cy="105426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*The Lord is sanctified in the Christian’s heart </a:t>
            </a:r>
            <a:r>
              <a:rPr kumimoji="0" lang="en-US" sz="2800" b="0" i="0" u="sng"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as the word dwells in and controls the heart</a:t>
            </a: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Col.3:16</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52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9D95-BC99-D258-6037-0B625374A6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6B0BB3-FCB8-E25E-30B4-A5E79F30A5AC}"/>
              </a:ext>
            </a:extLst>
          </p:cNvPr>
          <p:cNvSpPr txBox="1"/>
          <p:nvPr/>
        </p:nvSpPr>
        <p:spPr>
          <a:xfrm>
            <a:off x="87465" y="1240403"/>
            <a:ext cx="8961119" cy="5107039"/>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Paul admonished Timothy to “hold a good conscience” in connection with a preservation of his faith.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1Tim. 1:19.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In baptism one manifests a good conscience.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3:21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In living the Christian life, the conscience must be sensitive and clean.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Some have consciences seared as with a hot iron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1Tim 4:1-4</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These people can sin without feeling any inner condemnation.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Eph. 4:19</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Aft>
                <a:spcPts val="10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B9560C-2D8B-36B1-5814-D79AC910BE6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147210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6CE8-D01E-F09A-00FF-F3D94EB889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0FE766-02FB-5419-94DE-3392CF88F76B}"/>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5" name="TextBox 4">
            <a:extLst>
              <a:ext uri="{FF2B5EF4-FFF2-40B4-BE49-F238E27FC236}">
                <a16:creationId xmlns:a16="http://schemas.microsoft.com/office/drawing/2014/main" id="{0F3D3C07-EB1D-81DD-8F42-16142FDC26DA}"/>
              </a:ext>
            </a:extLst>
          </p:cNvPr>
          <p:cNvSpPr txBox="1"/>
          <p:nvPr/>
        </p:nvSpPr>
        <p:spPr>
          <a:xfrm>
            <a:off x="846326" y="939633"/>
            <a:ext cx="7677472" cy="5663089"/>
          </a:xfrm>
          <a:prstGeom prst="rect">
            <a:avLst/>
          </a:prstGeom>
          <a:noFill/>
          <a:ln w="19050">
            <a:solidFill>
              <a:schemeClr val="tx1"/>
            </a:solidFill>
          </a:ln>
        </p:spPr>
        <p:txBody>
          <a:bodyPr wrap="square">
            <a:spAutoFit/>
          </a:bodyPr>
          <a:lstStyle/>
          <a:p>
            <a:r>
              <a:rPr lang="en-US" sz="4800" b="1" dirty="0">
                <a:solidFill>
                  <a:srgbClr val="0070C0"/>
                </a:solidFill>
              </a:rPr>
              <a:t>1Peter 3:15 </a:t>
            </a:r>
            <a:r>
              <a:rPr lang="en-US" sz="3600" dirty="0"/>
              <a:t>But </a:t>
            </a:r>
            <a:r>
              <a:rPr lang="en-US" sz="3600" u="sng" dirty="0"/>
              <a:t>sanctify the Lord God </a:t>
            </a:r>
            <a:r>
              <a:rPr lang="en-US" sz="3600" dirty="0"/>
              <a:t>in </a:t>
            </a:r>
            <a:r>
              <a:rPr lang="en-US" sz="3600" u="sng" dirty="0"/>
              <a:t>your hearts</a:t>
            </a:r>
            <a:r>
              <a:rPr lang="en-US" sz="3600" dirty="0"/>
              <a:t>, and </a:t>
            </a:r>
            <a:r>
              <a:rPr lang="en-US" sz="3600" u="sng" dirty="0"/>
              <a:t>always be ready </a:t>
            </a:r>
            <a:r>
              <a:rPr lang="en-US" sz="3600" dirty="0"/>
              <a:t>to give a defense to everyone who asks you </a:t>
            </a:r>
            <a:r>
              <a:rPr lang="en-US" sz="3600" u="sng" dirty="0"/>
              <a:t>a reason for the hope that is in you</a:t>
            </a:r>
            <a:r>
              <a:rPr lang="en-US" sz="3600" dirty="0"/>
              <a:t>, with meekness and fear;</a:t>
            </a:r>
          </a:p>
          <a:p>
            <a:r>
              <a:rPr lang="en-US" sz="3600" dirty="0"/>
              <a:t>16 </a:t>
            </a:r>
            <a:r>
              <a:rPr lang="en-US" sz="3600" b="1" u="sng" dirty="0">
                <a:solidFill>
                  <a:srgbClr val="C00000"/>
                </a:solidFill>
              </a:rPr>
              <a:t>having a good </a:t>
            </a:r>
            <a:r>
              <a:rPr lang="en-US" sz="3600" b="1" u="sng" dirty="0">
                <a:solidFill>
                  <a:srgbClr val="C00000"/>
                </a:solidFill>
                <a:latin typeface="Aharoni" panose="02010803020104030203" pitchFamily="2" charset="-79"/>
                <a:cs typeface="Aharoni" panose="02010803020104030203" pitchFamily="2" charset="-79"/>
              </a:rPr>
              <a:t>conscience</a:t>
            </a:r>
            <a:r>
              <a:rPr lang="en-US" sz="3600" dirty="0"/>
              <a:t>, that when they defame you as evildoers, those who revile your good conduct in Christ may be ashamed.</a:t>
            </a:r>
          </a:p>
          <a:p>
            <a:endParaRPr lang="en-US" sz="2600" dirty="0"/>
          </a:p>
        </p:txBody>
      </p:sp>
    </p:spTree>
    <p:extLst>
      <p:ext uri="{BB962C8B-B14F-4D97-AF65-F5344CB8AC3E}">
        <p14:creationId xmlns:p14="http://schemas.microsoft.com/office/powerpoint/2010/main" val="281725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8EB4-209B-E8F8-742D-84B1D7BB91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7B075D-71C9-212C-0D69-3E371B9B81DE}"/>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A Christian According To Peter</a:t>
            </a:r>
          </a:p>
        </p:txBody>
      </p:sp>
      <p:sp>
        <p:nvSpPr>
          <p:cNvPr id="7" name="TextBox 6">
            <a:extLst>
              <a:ext uri="{FF2B5EF4-FFF2-40B4-BE49-F238E27FC236}">
                <a16:creationId xmlns:a16="http://schemas.microsoft.com/office/drawing/2014/main" id="{2E228289-9BFF-4724-ED06-07AF26162F98}"/>
              </a:ext>
            </a:extLst>
          </p:cNvPr>
          <p:cNvSpPr txBox="1"/>
          <p:nvPr/>
        </p:nvSpPr>
        <p:spPr>
          <a:xfrm>
            <a:off x="373711" y="954157"/>
            <a:ext cx="8436334" cy="227960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US" sz="2400" b="0" i="0" u="none" strike="noStrike" kern="0" cap="none" spc="0" normalizeH="0" baseline="0" noProof="0" dirty="0">
                <a:ln>
                  <a:noFill/>
                </a:ln>
                <a:effectLst/>
                <a:uLnTx/>
                <a:uFillTx/>
                <a:latin typeface="Arial Black" panose="020B0A04020102020204" pitchFamily="34" charset="0"/>
                <a:ea typeface="+mn-ea"/>
                <a:cs typeface="+mn-cs"/>
              </a:rPr>
              <a:t>Lesson 4</a:t>
            </a:r>
            <a:r>
              <a:rPr kumimoji="0" lang="en-US" sz="2400" b="0" i="0" u="none" strike="noStrike" kern="0" cap="none" spc="0" normalizeH="0" baseline="0" noProof="0" dirty="0">
                <a:ln>
                  <a:noFill/>
                </a:ln>
                <a:effectLst/>
                <a:uLnTx/>
                <a:uFillTx/>
                <a:latin typeface="Calibri" panose="020F0502020204030204"/>
                <a:ea typeface="+mn-ea"/>
                <a:cs typeface="+mn-cs"/>
              </a:rPr>
              <a:t>.</a:t>
            </a:r>
            <a:r>
              <a:rPr lang="en-US" sz="1800" dirty="0">
                <a:latin typeface="French Script MT" panose="03020402040607040605" pitchFamily="66" charset="0"/>
              </a:rPr>
              <a:t> </a:t>
            </a:r>
            <a:r>
              <a:rPr lang="en-US" sz="2400" dirty="0">
                <a:latin typeface="Calibri" panose="020F0502020204030204" pitchFamily="34" charset="0"/>
                <a:cs typeface="Calibri" panose="020F0502020204030204" pitchFamily="34" charset="0"/>
              </a:rPr>
              <a:t>A Christian is one whose life is a sermon.</a:t>
            </a:r>
            <a:r>
              <a:rPr kumimoji="0" lang="en-US" sz="2400" b="0" i="0" u="none" strike="noStrike" kern="1200" cap="none" spc="0" normalizeH="0" baseline="0" noProof="0" dirty="0">
                <a:ln>
                  <a:noFill/>
                </a:ln>
                <a:effectLst/>
                <a:uLnTx/>
                <a:uFillTx/>
                <a:latin typeface="Calibri" panose="020F0502020204030204"/>
                <a:ea typeface="+mn-ea"/>
                <a:cs typeface="+mn-cs"/>
              </a:rPr>
              <a:t> The Christian abstains from fleshly lusts.  The Christian Preaches Good Citizenship.  The Christian’s Business Life Is A Sermon.  </a:t>
            </a:r>
          </a:p>
          <a:p>
            <a:pPr marR="0" lvl="0" algn="l"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 Power Of a Godly Life In The Home. </a:t>
            </a:r>
            <a:endParaRPr lang="en-US" sz="2400" dirty="0"/>
          </a:p>
          <a:p>
            <a:r>
              <a:rPr lang="en-US" sz="24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0296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C71C-2E53-FC34-0EE7-563CD77254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59B470-15C5-517E-DF9C-175A8AB1EA4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5" name="TextBox 4">
            <a:extLst>
              <a:ext uri="{FF2B5EF4-FFF2-40B4-BE49-F238E27FC236}">
                <a16:creationId xmlns:a16="http://schemas.microsoft.com/office/drawing/2014/main" id="{B225C30C-7616-67C1-6FEC-A17E6FD9CE7B}"/>
              </a:ext>
            </a:extLst>
          </p:cNvPr>
          <p:cNvSpPr txBox="1"/>
          <p:nvPr/>
        </p:nvSpPr>
        <p:spPr>
          <a:xfrm>
            <a:off x="830424" y="923732"/>
            <a:ext cx="7677472" cy="5686806"/>
          </a:xfrm>
          <a:prstGeom prst="rect">
            <a:avLst/>
          </a:prstGeom>
          <a:noFill/>
        </p:spPr>
        <p:txBody>
          <a:bodyPr wrap="square">
            <a:spAutoFit/>
          </a:bodyPr>
          <a:lstStyle/>
          <a:p>
            <a:r>
              <a:rPr lang="en-US" sz="3600" b="1" dirty="0">
                <a:solidFill>
                  <a:srgbClr val="0070C0"/>
                </a:solidFill>
              </a:rPr>
              <a:t>1Peter 3:15 </a:t>
            </a:r>
            <a:r>
              <a:rPr lang="en-US" sz="2600" dirty="0"/>
              <a:t>But </a:t>
            </a:r>
            <a:r>
              <a:rPr lang="en-US" sz="2600" u="sng" dirty="0"/>
              <a:t>sanctify the Lord God </a:t>
            </a:r>
            <a:r>
              <a:rPr lang="en-US" sz="2600" dirty="0"/>
              <a:t>in </a:t>
            </a:r>
            <a:r>
              <a:rPr lang="en-US" sz="2600" u="sng" dirty="0"/>
              <a:t>your hearts</a:t>
            </a:r>
            <a:r>
              <a:rPr lang="en-US" sz="2600" dirty="0"/>
              <a:t>, and </a:t>
            </a:r>
            <a:r>
              <a:rPr lang="en-US" sz="2600" u="sng" dirty="0"/>
              <a:t>always be ready </a:t>
            </a:r>
            <a:r>
              <a:rPr lang="en-US" sz="2600" dirty="0"/>
              <a:t>to give a defense to everyone who asks you </a:t>
            </a:r>
            <a:r>
              <a:rPr lang="en-US" sz="2600" u="sng" dirty="0"/>
              <a:t>a reason for the hope that is in you</a:t>
            </a:r>
            <a:r>
              <a:rPr lang="en-US" sz="2600" dirty="0"/>
              <a:t>, with meekness and fear;</a:t>
            </a:r>
          </a:p>
          <a:p>
            <a:r>
              <a:rPr lang="en-US" sz="2600" dirty="0"/>
              <a:t>16 </a:t>
            </a:r>
            <a:r>
              <a:rPr lang="en-US" sz="2600" b="1" u="sng" dirty="0">
                <a:solidFill>
                  <a:srgbClr val="C00000"/>
                </a:solidFill>
              </a:rPr>
              <a:t>having a good </a:t>
            </a:r>
            <a:r>
              <a:rPr lang="en-US" sz="2800" b="1" u="sng" dirty="0">
                <a:solidFill>
                  <a:srgbClr val="C00000"/>
                </a:solidFill>
                <a:latin typeface="Aharoni" panose="02010803020104030203" pitchFamily="2" charset="-79"/>
                <a:cs typeface="Aharoni" panose="02010803020104030203" pitchFamily="2" charset="-79"/>
              </a:rPr>
              <a:t>conscience</a:t>
            </a:r>
            <a:r>
              <a:rPr lang="en-US" sz="2600" dirty="0"/>
              <a:t>, that when they defame you as evildoers, those who revile your good conduct in Christ may be ashamed.</a:t>
            </a:r>
          </a:p>
          <a:p>
            <a:endParaRPr lang="en-US" sz="2600" dirty="0"/>
          </a:p>
          <a:p>
            <a:r>
              <a:rPr lang="en-US" sz="2600" dirty="0"/>
              <a:t>17 For it is better, if it is the will of God, to suffer for doing good than for doing evil.</a:t>
            </a:r>
          </a:p>
          <a:p>
            <a:r>
              <a:rPr lang="en-US" sz="2600" dirty="0"/>
              <a:t>18 For Christ also suffered once for sins, the just for the unjust, that He might bring us to God, being put to death in the flesh but made alive by the Spirit,</a:t>
            </a:r>
          </a:p>
        </p:txBody>
      </p:sp>
    </p:spTree>
    <p:extLst>
      <p:ext uri="{BB962C8B-B14F-4D97-AF65-F5344CB8AC3E}">
        <p14:creationId xmlns:p14="http://schemas.microsoft.com/office/powerpoint/2010/main" val="229507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3F43-B0AA-18C1-6F10-63180E9D17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2C329B-870F-4077-1632-F119B20FAA40}"/>
              </a:ext>
            </a:extLst>
          </p:cNvPr>
          <p:cNvSpPr txBox="1"/>
          <p:nvPr/>
        </p:nvSpPr>
        <p:spPr>
          <a:xfrm>
            <a:off x="569169" y="951726"/>
            <a:ext cx="8024326" cy="5447645"/>
          </a:xfrm>
          <a:prstGeom prst="rect">
            <a:avLst/>
          </a:prstGeom>
          <a:noFill/>
        </p:spPr>
        <p:txBody>
          <a:bodyPr wrap="square">
            <a:spAutoFit/>
          </a:bodyPr>
          <a:lstStyle/>
          <a:p>
            <a:r>
              <a:rPr lang="en-US" sz="3600" b="1" dirty="0">
                <a:solidFill>
                  <a:srgbClr val="0070C0"/>
                </a:solidFill>
              </a:rPr>
              <a:t>1Peter 3:19 </a:t>
            </a:r>
            <a:r>
              <a:rPr lang="en-US" sz="2600" dirty="0"/>
              <a:t>by whom also He went and preached to the spirits in prison, 20 who formerly were disobedient, when once the Divine longsuffering waited in the days of Noah, while the ark was being prepared, in which a few, that is, eight souls, were saved through water.</a:t>
            </a:r>
          </a:p>
          <a:p>
            <a:endParaRPr lang="en-US" sz="2600" dirty="0"/>
          </a:p>
          <a:p>
            <a:r>
              <a:rPr lang="en-US" sz="2600" dirty="0"/>
              <a:t> 21 There is also an antitype which now saves us--baptism (not the removal of the filth of the flesh, but the answer of a good conscience toward God), through the resurrection of Jesus Christ,</a:t>
            </a:r>
          </a:p>
          <a:p>
            <a:r>
              <a:rPr lang="en-US" sz="2600" dirty="0"/>
              <a:t> 22 who has gone into heaven and is at the right hand of God, angels and authorities and powers having been made subject to Him.</a:t>
            </a:r>
          </a:p>
        </p:txBody>
      </p:sp>
      <p:sp>
        <p:nvSpPr>
          <p:cNvPr id="5" name="TextBox 4">
            <a:extLst>
              <a:ext uri="{FF2B5EF4-FFF2-40B4-BE49-F238E27FC236}">
                <a16:creationId xmlns:a16="http://schemas.microsoft.com/office/drawing/2014/main" id="{8C717038-F9E6-1E5E-2B85-B5F8A104B2F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243115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2D6B0-CBD8-C23B-1E86-2FAF1CE6C9FC}"/>
              </a:ext>
            </a:extLst>
          </p:cNvPr>
          <p:cNvSpPr txBox="1"/>
          <p:nvPr/>
        </p:nvSpPr>
        <p:spPr>
          <a:xfrm>
            <a:off x="477078" y="1129086"/>
            <a:ext cx="8285260" cy="5970865"/>
          </a:xfrm>
          <a:prstGeom prst="rect">
            <a:avLst/>
          </a:prstGeom>
          <a:noFill/>
        </p:spPr>
        <p:txBody>
          <a:bodyPr wrap="square">
            <a:spAutoFit/>
          </a:bodyPr>
          <a:lstStyle/>
          <a:p>
            <a:pPr algn="l" rtl="0"/>
            <a:r>
              <a:rPr lang="en-US" sz="2800" b="1" dirty="0"/>
              <a:t>CONSCIENCE</a:t>
            </a:r>
          </a:p>
          <a:p>
            <a:pPr algn="l" rtl="0"/>
            <a:r>
              <a:rPr lang="en-US" sz="2800" b="0" dirty="0" err="1"/>
              <a:t>suneidesis</a:t>
            </a:r>
            <a:r>
              <a:rPr lang="en-US" sz="2800" b="0" dirty="0"/>
              <a:t> (</a:t>
            </a:r>
            <a:r>
              <a:rPr lang="el-GR" sz="2800" b="0" dirty="0"/>
              <a:t>συνείδησις</a:t>
            </a:r>
            <a:r>
              <a:rPr lang="en-US" sz="2800" b="0" dirty="0"/>
              <a:t>,</a:t>
            </a:r>
            <a:r>
              <a:rPr lang="en-US" sz="2800" b="1" dirty="0"/>
              <a:t> </a:t>
            </a:r>
            <a:r>
              <a:rPr lang="en-US" sz="2800" b="0" dirty="0"/>
              <a:t>4893), lit., “a knowing with” that faculty by which we apprehend the will of God, as that which is designed to govern our lives”; hence (a) </a:t>
            </a:r>
            <a:r>
              <a:rPr lang="en-US" sz="2800" b="0" dirty="0">
                <a:solidFill>
                  <a:srgbClr val="FF0000"/>
                </a:solidFill>
              </a:rPr>
              <a:t>the sense of guiltiness before God;</a:t>
            </a:r>
            <a:r>
              <a:rPr lang="en-US" sz="2800" b="1" dirty="0">
                <a:solidFill>
                  <a:srgbClr val="FF0000"/>
                </a:solidFill>
              </a:rPr>
              <a:t> </a:t>
            </a:r>
            <a:r>
              <a:rPr lang="en-US" sz="2800" b="0" dirty="0">
                <a:solidFill>
                  <a:srgbClr val="FF0000"/>
                </a:solidFill>
              </a:rPr>
              <a:t>Heb. 10:2; (b) that process of thought which distinguishes what it considers morally good or bad, commending the good, condemning the bad, and so prompting to do the former, and avoid the latter</a:t>
            </a:r>
            <a:r>
              <a:rPr lang="en-US" sz="2800" b="0" dirty="0"/>
              <a:t>;</a:t>
            </a:r>
            <a:r>
              <a:rPr lang="en-US" sz="2800" b="1" dirty="0"/>
              <a:t> </a:t>
            </a:r>
            <a:r>
              <a:rPr lang="en-US" sz="2800" b="1" dirty="0">
                <a:solidFill>
                  <a:srgbClr val="0070C0"/>
                </a:solidFill>
              </a:rPr>
              <a:t>Rom. 2:15 </a:t>
            </a:r>
            <a:r>
              <a:rPr lang="en-US" sz="2800" b="0" dirty="0"/>
              <a:t>(bearing witness with God’s law);</a:t>
            </a:r>
            <a:r>
              <a:rPr lang="en-US" sz="2800" b="1" dirty="0"/>
              <a:t> </a:t>
            </a:r>
            <a:r>
              <a:rPr lang="en-US" sz="2800" b="1" dirty="0">
                <a:solidFill>
                  <a:srgbClr val="0070C0"/>
                </a:solidFill>
              </a:rPr>
              <a:t>9:1; 2 Cor. 1:12</a:t>
            </a:r>
            <a:r>
              <a:rPr lang="en-US" sz="2800" b="0" dirty="0"/>
              <a:t>; acting in a certain way because “conscience” requires it,</a:t>
            </a:r>
            <a:r>
              <a:rPr lang="en-US" sz="2800" b="1" dirty="0"/>
              <a:t> </a:t>
            </a:r>
            <a:r>
              <a:rPr lang="en-US" sz="2800" b="1" dirty="0">
                <a:solidFill>
                  <a:srgbClr val="0070C0"/>
                </a:solidFill>
              </a:rPr>
              <a:t>Rom. 13:5</a:t>
            </a:r>
            <a:r>
              <a:rPr lang="en-US" sz="2800" b="0" dirty="0"/>
              <a:t>; </a:t>
            </a:r>
          </a:p>
          <a:p>
            <a:pPr algn="l" rtl="0"/>
            <a:r>
              <a:rPr lang="en-US" sz="2800" dirty="0"/>
              <a:t>W. E. Vine, Merrill F. Unger, </a:t>
            </a:r>
          </a:p>
          <a:p>
            <a:pPr algn="l" rtl="0"/>
            <a:endParaRPr lang="en-US" sz="2800" dirty="0"/>
          </a:p>
          <a:p>
            <a:r>
              <a:rPr lang="en-US" b="0" i="0" u="none" strike="noStrike" baseline="0" dirty="0"/>
              <a:t> </a:t>
            </a:r>
            <a:endParaRPr lang="en-US" b="0" i="0" u="none" strike="noStrike" baseline="0" dirty="0">
              <a:solidFill>
                <a:srgbClr val="0000FF"/>
              </a:solidFill>
              <a:hlinkClick r:id="rId2"/>
            </a:endParaRPr>
          </a:p>
        </p:txBody>
      </p:sp>
      <p:sp>
        <p:nvSpPr>
          <p:cNvPr id="4" name="TextBox 3">
            <a:extLst>
              <a:ext uri="{FF2B5EF4-FFF2-40B4-BE49-F238E27FC236}">
                <a16:creationId xmlns:a16="http://schemas.microsoft.com/office/drawing/2014/main" id="{E14B733B-D641-4BD4-C47A-34E98C3228C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86874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0412-10D0-AFDB-E49C-3E1EC355CC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DD7E650-E383-31C7-40AE-E383DD07C22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
        <p:nvSpPr>
          <p:cNvPr id="5" name="TextBox 4">
            <a:extLst>
              <a:ext uri="{FF2B5EF4-FFF2-40B4-BE49-F238E27FC236}">
                <a16:creationId xmlns:a16="http://schemas.microsoft.com/office/drawing/2014/main" id="{81FAEA11-A843-32DF-555A-440E1A1B7FF1}"/>
              </a:ext>
            </a:extLst>
          </p:cNvPr>
          <p:cNvSpPr txBox="1"/>
          <p:nvPr/>
        </p:nvSpPr>
        <p:spPr>
          <a:xfrm>
            <a:off x="190832" y="675862"/>
            <a:ext cx="8944778" cy="6226066"/>
          </a:xfrm>
          <a:prstGeom prst="rect">
            <a:avLst/>
          </a:prstGeom>
          <a:noFill/>
        </p:spPr>
        <p:txBody>
          <a:bodyPr wrap="square">
            <a:spAutoFit/>
          </a:bodyPr>
          <a:lstStyle/>
          <a:p>
            <a:r>
              <a:rPr lang="en-US" sz="2000" b="1" dirty="0">
                <a:solidFill>
                  <a:srgbClr val="0070C0"/>
                </a:solidFill>
              </a:rPr>
              <a:t>Acts 23:1 </a:t>
            </a:r>
            <a:r>
              <a:rPr lang="en-US" dirty="0">
                <a:solidFill>
                  <a:srgbClr val="0070C0"/>
                </a:solidFill>
              </a:rPr>
              <a:t> </a:t>
            </a:r>
            <a:r>
              <a:rPr lang="en-US" dirty="0"/>
              <a:t>And Paul, earnestly beholding the council, said, Men and brethren, I have lived in </a:t>
            </a:r>
            <a:r>
              <a:rPr lang="en-US" b="1" u="sng" dirty="0">
                <a:solidFill>
                  <a:srgbClr val="C00000"/>
                </a:solidFill>
              </a:rPr>
              <a:t>all good conscience </a:t>
            </a:r>
            <a:r>
              <a:rPr lang="en-US" dirty="0"/>
              <a:t>before God until this day.</a:t>
            </a:r>
          </a:p>
          <a:p>
            <a:r>
              <a:rPr lang="en-US" sz="2000" b="1" dirty="0">
                <a:solidFill>
                  <a:srgbClr val="0070C0"/>
                </a:solidFill>
              </a:rPr>
              <a:t>Acts 24:16 </a:t>
            </a:r>
            <a:r>
              <a:rPr lang="en-US" dirty="0"/>
              <a:t>And herein do I exercise myself, to have </a:t>
            </a:r>
            <a:r>
              <a:rPr lang="en-US" b="1" u="sng" dirty="0">
                <a:solidFill>
                  <a:srgbClr val="C00000"/>
                </a:solidFill>
              </a:rPr>
              <a:t>always a conscience void of offence </a:t>
            </a:r>
            <a:r>
              <a:rPr lang="en-US" dirty="0"/>
              <a:t>toward God, and toward men.</a:t>
            </a:r>
          </a:p>
          <a:p>
            <a:endParaRPr lang="en-US" dirty="0"/>
          </a:p>
          <a:p>
            <a:r>
              <a:rPr lang="en-US" sz="2000" b="1" dirty="0">
                <a:solidFill>
                  <a:srgbClr val="0070C0"/>
                </a:solidFill>
              </a:rPr>
              <a:t>1 Cor. 8-10 </a:t>
            </a:r>
            <a:r>
              <a:rPr lang="en-US" b="1" u="sng" dirty="0">
                <a:solidFill>
                  <a:srgbClr val="C00000"/>
                </a:solidFill>
              </a:rPr>
              <a:t>conscience</a:t>
            </a:r>
            <a:r>
              <a:rPr lang="en-US" dirty="0"/>
              <a:t> and eating meat offered to idols</a:t>
            </a:r>
          </a:p>
          <a:p>
            <a:endParaRPr lang="en-US" dirty="0"/>
          </a:p>
          <a:p>
            <a:r>
              <a:rPr lang="en-US" sz="2000" b="1" dirty="0">
                <a:solidFill>
                  <a:srgbClr val="0070C0"/>
                </a:solidFill>
              </a:rPr>
              <a:t>1Tim 1:5 </a:t>
            </a:r>
            <a:r>
              <a:rPr lang="en-US" dirty="0">
                <a:solidFill>
                  <a:srgbClr val="0070C0"/>
                </a:solidFill>
              </a:rPr>
              <a:t> </a:t>
            </a:r>
            <a:r>
              <a:rPr lang="en-US" dirty="0"/>
              <a:t>Now the purpose of the commandment is love from a pure heart, from </a:t>
            </a:r>
            <a:r>
              <a:rPr lang="en-US" b="1" u="sng" dirty="0">
                <a:solidFill>
                  <a:srgbClr val="C00000"/>
                </a:solidFill>
              </a:rPr>
              <a:t>a good conscience</a:t>
            </a:r>
            <a:r>
              <a:rPr lang="en-US" dirty="0"/>
              <a:t>, and from sincere faith,</a:t>
            </a:r>
          </a:p>
          <a:p>
            <a:r>
              <a:rPr lang="en-US" sz="2000" b="1" dirty="0">
                <a:solidFill>
                  <a:srgbClr val="0070C0"/>
                </a:solidFill>
              </a:rPr>
              <a:t>1Tim 1:19 </a:t>
            </a:r>
            <a:r>
              <a:rPr lang="en-US" dirty="0"/>
              <a:t>having faith and </a:t>
            </a:r>
            <a:r>
              <a:rPr lang="en-US" b="1" u="sng" dirty="0">
                <a:solidFill>
                  <a:srgbClr val="C00000"/>
                </a:solidFill>
              </a:rPr>
              <a:t>a good conscience</a:t>
            </a:r>
            <a:r>
              <a:rPr lang="en-US" dirty="0"/>
              <a:t>, which some having rejected, concerning the faith have suffered shipwreck,</a:t>
            </a:r>
          </a:p>
          <a:p>
            <a:r>
              <a:rPr lang="en-US" sz="2000" b="1" dirty="0">
                <a:solidFill>
                  <a:srgbClr val="0070C0"/>
                </a:solidFill>
              </a:rPr>
              <a:t>1Tim 3:9 </a:t>
            </a:r>
            <a:r>
              <a:rPr lang="en-US" dirty="0"/>
              <a:t>holding the mystery of the faith with </a:t>
            </a:r>
            <a:r>
              <a:rPr lang="en-US" b="1" u="sng" dirty="0">
                <a:solidFill>
                  <a:srgbClr val="C00000"/>
                </a:solidFill>
              </a:rPr>
              <a:t>a pure conscience</a:t>
            </a:r>
            <a:r>
              <a:rPr lang="en-US" dirty="0"/>
              <a:t>.</a:t>
            </a:r>
          </a:p>
          <a:p>
            <a:r>
              <a:rPr lang="en-US" sz="2000" b="1" dirty="0">
                <a:solidFill>
                  <a:srgbClr val="0070C0"/>
                </a:solidFill>
              </a:rPr>
              <a:t>1Tim 4:2 </a:t>
            </a:r>
            <a:r>
              <a:rPr lang="en-US" dirty="0"/>
              <a:t>speaking lies in hypocrisy, having their own </a:t>
            </a:r>
            <a:r>
              <a:rPr lang="en-US" b="1" u="sng" dirty="0">
                <a:solidFill>
                  <a:srgbClr val="C00000"/>
                </a:solidFill>
              </a:rPr>
              <a:t>conscience seared with a hot iron</a:t>
            </a:r>
            <a:r>
              <a:rPr lang="en-US" dirty="0"/>
              <a:t>,</a:t>
            </a:r>
          </a:p>
          <a:p>
            <a:r>
              <a:rPr lang="en-US" sz="2000" b="1" dirty="0">
                <a:solidFill>
                  <a:srgbClr val="0070C0"/>
                </a:solidFill>
              </a:rPr>
              <a:t>2Tim 1:3 </a:t>
            </a:r>
            <a:r>
              <a:rPr lang="en-US" dirty="0"/>
              <a:t>I thank God, whom I serve with </a:t>
            </a:r>
            <a:r>
              <a:rPr lang="en-US" b="1" u="sng" dirty="0">
                <a:solidFill>
                  <a:srgbClr val="C00000"/>
                </a:solidFill>
              </a:rPr>
              <a:t>a pure conscience</a:t>
            </a:r>
            <a:r>
              <a:rPr lang="en-US" dirty="0"/>
              <a:t>, as my forefathers did, as without ceasing I remember you in my prayers night and day,</a:t>
            </a:r>
          </a:p>
          <a:p>
            <a:endParaRPr lang="en-US" dirty="0"/>
          </a:p>
          <a:p>
            <a:endParaRPr lang="en-US" dirty="0"/>
          </a:p>
          <a:p>
            <a:r>
              <a:rPr lang="en-US" sz="2000" b="1" dirty="0">
                <a:solidFill>
                  <a:srgbClr val="0070C0"/>
                </a:solidFill>
              </a:rPr>
              <a:t>Heb 10:22 </a:t>
            </a:r>
            <a:r>
              <a:rPr lang="en-US" dirty="0"/>
              <a:t>let us draw near with a true heart in full assurance of faith, having </a:t>
            </a:r>
            <a:r>
              <a:rPr lang="en-US" b="1" u="sng" dirty="0">
                <a:solidFill>
                  <a:srgbClr val="C00000"/>
                </a:solidFill>
              </a:rPr>
              <a:t>our hearts sprinkled from an evil conscience</a:t>
            </a:r>
            <a:r>
              <a:rPr lang="en-US" dirty="0"/>
              <a:t> and our bodies washed with pure water.</a:t>
            </a:r>
          </a:p>
          <a:p>
            <a:r>
              <a:rPr lang="en-US" sz="2000" b="1" dirty="0">
                <a:solidFill>
                  <a:srgbClr val="0070C0"/>
                </a:solidFill>
              </a:rPr>
              <a:t>Heb 13:18 </a:t>
            </a:r>
            <a:r>
              <a:rPr lang="en-US" dirty="0">
                <a:solidFill>
                  <a:srgbClr val="0070C0"/>
                </a:solidFill>
              </a:rPr>
              <a:t> </a:t>
            </a:r>
            <a:r>
              <a:rPr lang="en-US" dirty="0"/>
              <a:t>Pray for us; for we are confident that we have </a:t>
            </a:r>
            <a:r>
              <a:rPr lang="en-US" b="1" u="sng" dirty="0">
                <a:solidFill>
                  <a:srgbClr val="C00000"/>
                </a:solidFill>
              </a:rPr>
              <a:t>a good conscience</a:t>
            </a:r>
            <a:r>
              <a:rPr lang="en-US" dirty="0"/>
              <a:t>, in all things desiring to live honorably.</a:t>
            </a:r>
          </a:p>
        </p:txBody>
      </p:sp>
    </p:spTree>
    <p:extLst>
      <p:ext uri="{BB962C8B-B14F-4D97-AF65-F5344CB8AC3E}">
        <p14:creationId xmlns:p14="http://schemas.microsoft.com/office/powerpoint/2010/main" val="384346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Elizabeth Gilbert Quote: &quot;Let your conscience be your guide.&quot;">
            <a:extLst>
              <a:ext uri="{FF2B5EF4-FFF2-40B4-BE49-F238E27FC236}">
                <a16:creationId xmlns:a16="http://schemas.microsoft.com/office/drawing/2014/main" id="{A2C84A6A-F3DB-51EE-F465-044F3E28C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8" y="1721713"/>
            <a:ext cx="7671528" cy="4305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005D6-51EC-25EE-8717-CFD69090C1FA}"/>
              </a:ext>
            </a:extLst>
          </p:cNvPr>
          <p:cNvSpPr txBox="1"/>
          <p:nvPr/>
        </p:nvSpPr>
        <p:spPr>
          <a:xfrm>
            <a:off x="0" y="222638"/>
            <a:ext cx="9144000" cy="1200329"/>
          </a:xfrm>
          <a:prstGeom prst="rect">
            <a:avLst/>
          </a:prstGeom>
          <a:noFill/>
        </p:spPr>
        <p:txBody>
          <a:bodyPr wrap="square" rtlCol="0">
            <a:spAutoFit/>
          </a:bodyPr>
          <a:lstStyle/>
          <a:p>
            <a:pPr algn="ctr"/>
            <a:r>
              <a:rPr lang="en-US" sz="7200" dirty="0">
                <a:solidFill>
                  <a:srgbClr val="FFFF00"/>
                </a:solidFill>
                <a:latin typeface="Arial Black" panose="020B0A04020102020204" pitchFamily="34" charset="0"/>
              </a:rPr>
              <a:t>?  ?  ?  ?  ?  ?  ?</a:t>
            </a:r>
          </a:p>
        </p:txBody>
      </p:sp>
    </p:spTree>
    <p:extLst>
      <p:ext uri="{BB962C8B-B14F-4D97-AF65-F5344CB8AC3E}">
        <p14:creationId xmlns:p14="http://schemas.microsoft.com/office/powerpoint/2010/main" val="116034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7AF63D-223C-DEF4-30F7-9A44EB4A2F6B}"/>
              </a:ext>
            </a:extLst>
          </p:cNvPr>
          <p:cNvSpPr txBox="1"/>
          <p:nvPr/>
        </p:nvSpPr>
        <p:spPr>
          <a:xfrm>
            <a:off x="413469" y="946204"/>
            <a:ext cx="8555602" cy="5508821"/>
          </a:xfrm>
          <a:prstGeom prst="rect">
            <a:avLst/>
          </a:prstGeom>
          <a:noFill/>
        </p:spPr>
        <p:txBody>
          <a:bodyPr wrap="square">
            <a:spAutoFit/>
          </a:bodyPr>
          <a:lstStyle/>
          <a:p>
            <a:r>
              <a:rPr lang="en-US" sz="3600" b="1" dirty="0">
                <a:solidFill>
                  <a:srgbClr val="0070C0"/>
                </a:solidFill>
              </a:rPr>
              <a:t>1Peter 2:19 </a:t>
            </a:r>
            <a:r>
              <a:rPr lang="en-US" sz="2800" dirty="0"/>
              <a:t>For this is commendable, if because of </a:t>
            </a:r>
            <a:r>
              <a:rPr lang="en-US" sz="2800" u="sng" dirty="0">
                <a:solidFill>
                  <a:srgbClr val="C00000"/>
                </a:solidFill>
                <a:latin typeface="Aharoni" panose="02010803020104030203" pitchFamily="2" charset="-79"/>
                <a:cs typeface="Aharoni" panose="02010803020104030203" pitchFamily="2" charset="-79"/>
              </a:rPr>
              <a:t>conscience</a:t>
            </a:r>
            <a:r>
              <a:rPr lang="en-US" sz="2800" dirty="0"/>
              <a:t> toward God one endures grief, suffering wrongfully.</a:t>
            </a:r>
          </a:p>
          <a:p>
            <a:endParaRPr lang="en-US" sz="2400" dirty="0"/>
          </a:p>
          <a:p>
            <a:r>
              <a:rPr lang="en-US" sz="3600" b="1" dirty="0">
                <a:solidFill>
                  <a:srgbClr val="0070C0"/>
                </a:solidFill>
              </a:rPr>
              <a:t>1Peter 3:16  </a:t>
            </a:r>
            <a:r>
              <a:rPr lang="en-US" sz="2800" dirty="0"/>
              <a:t>having a good </a:t>
            </a:r>
            <a:r>
              <a:rPr lang="en-US" sz="2800" u="sng" dirty="0">
                <a:solidFill>
                  <a:srgbClr val="C00000"/>
                </a:solidFill>
                <a:latin typeface="Aharoni" panose="02010803020104030203" pitchFamily="2" charset="-79"/>
                <a:cs typeface="Aharoni" panose="02010803020104030203" pitchFamily="2" charset="-79"/>
              </a:rPr>
              <a:t>conscience</a:t>
            </a:r>
            <a:r>
              <a:rPr lang="en-US" sz="2800" dirty="0"/>
              <a:t>, that when they defame you as evildoers, those who revile your good conduct in Christ may be ashamed.</a:t>
            </a:r>
          </a:p>
          <a:p>
            <a:endParaRPr lang="en-US" sz="2400" dirty="0"/>
          </a:p>
          <a:p>
            <a:r>
              <a:rPr lang="en-US" sz="3600" b="1" dirty="0">
                <a:solidFill>
                  <a:srgbClr val="0070C0"/>
                </a:solidFill>
              </a:rPr>
              <a:t>1Peter 3:21  </a:t>
            </a:r>
            <a:r>
              <a:rPr lang="en-US" sz="2800" dirty="0"/>
              <a:t>There is also an antitype which now saves us--baptism (not the removal of the filth of the flesh, but the answer of a good </a:t>
            </a:r>
            <a:r>
              <a:rPr lang="en-US" sz="2800" u="sng" dirty="0">
                <a:solidFill>
                  <a:srgbClr val="C00000"/>
                </a:solidFill>
                <a:latin typeface="Aharoni" panose="02010803020104030203" pitchFamily="2" charset="-79"/>
                <a:cs typeface="Aharoni" panose="02010803020104030203" pitchFamily="2" charset="-79"/>
              </a:rPr>
              <a:t>conscience</a:t>
            </a:r>
            <a:r>
              <a:rPr lang="en-US" sz="2800" dirty="0"/>
              <a:t> toward God), through the resurrection of Jesus Christ,</a:t>
            </a:r>
          </a:p>
        </p:txBody>
      </p:sp>
      <p:sp>
        <p:nvSpPr>
          <p:cNvPr id="4" name="TextBox 3">
            <a:extLst>
              <a:ext uri="{FF2B5EF4-FFF2-40B4-BE49-F238E27FC236}">
                <a16:creationId xmlns:a16="http://schemas.microsoft.com/office/drawing/2014/main" id="{A641AA8B-1D32-1A46-353F-BD8490D3406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Sanctified and having a good Conscience      </a:t>
            </a:r>
          </a:p>
        </p:txBody>
      </p:sp>
    </p:spTree>
    <p:extLst>
      <p:ext uri="{BB962C8B-B14F-4D97-AF65-F5344CB8AC3E}">
        <p14:creationId xmlns:p14="http://schemas.microsoft.com/office/powerpoint/2010/main" val="18860964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2392</Words>
  <Application>Microsoft Office PowerPoint</Application>
  <PresentationFormat>On-screen Show (4:3)</PresentationFormat>
  <Paragraphs>144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Arial Black</vt:lpstr>
      <vt:lpstr>Calibri</vt:lpstr>
      <vt:lpstr>Calibri Light</vt:lpstr>
      <vt:lpstr>French Script MT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2024-12-20T16:39:21Z</dcterms:created>
  <dcterms:modified xsi:type="dcterms:W3CDTF">2025-01-05T10:24:38Z</dcterms:modified>
</cp:coreProperties>
</file>