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556" r:id="rId4"/>
    <p:sldId id="581" r:id="rId5"/>
    <p:sldId id="582" r:id="rId6"/>
    <p:sldId id="583" r:id="rId7"/>
    <p:sldId id="258" r:id="rId8"/>
    <p:sldId id="580" r:id="rId9"/>
    <p:sldId id="558" r:id="rId10"/>
    <p:sldId id="559" r:id="rId11"/>
    <p:sldId id="560" r:id="rId12"/>
    <p:sldId id="562" r:id="rId13"/>
    <p:sldId id="584" r:id="rId14"/>
    <p:sldId id="561" r:id="rId15"/>
    <p:sldId id="564" r:id="rId16"/>
    <p:sldId id="563" r:id="rId17"/>
    <p:sldId id="566" r:id="rId18"/>
    <p:sldId id="565" r:id="rId19"/>
    <p:sldId id="557" r:id="rId20"/>
    <p:sldId id="568" r:id="rId21"/>
    <p:sldId id="570" r:id="rId22"/>
    <p:sldId id="572" r:id="rId23"/>
    <p:sldId id="571" r:id="rId24"/>
    <p:sldId id="569" r:id="rId25"/>
    <p:sldId id="574" r:id="rId26"/>
    <p:sldId id="573" r:id="rId27"/>
    <p:sldId id="576" r:id="rId28"/>
    <p:sldId id="575" r:id="rId29"/>
    <p:sldId id="577" r:id="rId30"/>
    <p:sldId id="579" r:id="rId31"/>
    <p:sldId id="578" r:id="rId32"/>
    <p:sldId id="56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F7A28-2841-4E52-9883-01A32DCA5FF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360535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F7A28-2841-4E52-9883-01A32DCA5FF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122235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F7A28-2841-4E52-9883-01A32DCA5FF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53462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58314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3775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2079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3444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5085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43195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5407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0066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F7A28-2841-4E52-9883-01A32DCA5FF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207411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9685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170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782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F7A28-2841-4E52-9883-01A32DCA5FFA}"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1052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1F7A28-2841-4E52-9883-01A32DCA5FFA}"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84094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1F7A28-2841-4E52-9883-01A32DCA5FFA}"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395773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1F7A28-2841-4E52-9883-01A32DCA5FFA}"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236868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F7A28-2841-4E52-9883-01A32DCA5FFA}"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54520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F7A28-2841-4E52-9883-01A32DCA5FFA}"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2328578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1F7A28-2841-4E52-9883-01A32DCA5FFA}"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E94AA-CB74-4A93-A236-99798B06E3BC}" type="slidenum">
              <a:rPr lang="en-US" smtClean="0"/>
              <a:t>‹#›</a:t>
            </a:fld>
            <a:endParaRPr lang="en-US"/>
          </a:p>
        </p:txBody>
      </p:sp>
    </p:spTree>
    <p:extLst>
      <p:ext uri="{BB962C8B-B14F-4D97-AF65-F5344CB8AC3E}">
        <p14:creationId xmlns:p14="http://schemas.microsoft.com/office/powerpoint/2010/main" val="110292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F7A28-2841-4E52-9883-01A32DCA5FFA}" type="datetimeFigureOut">
              <a:rPr lang="en-US" smtClean="0"/>
              <a:t>1/25/2025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E94AA-CB74-4A93-A236-99798B06E3BC}" type="slidenum">
              <a:rPr lang="en-US" smtClean="0"/>
              <a:t>‹#›</a:t>
            </a:fld>
            <a:endParaRPr lang="en-US"/>
          </a:p>
        </p:txBody>
      </p:sp>
    </p:spTree>
    <p:extLst>
      <p:ext uri="{BB962C8B-B14F-4D97-AF65-F5344CB8AC3E}">
        <p14:creationId xmlns:p14="http://schemas.microsoft.com/office/powerpoint/2010/main" val="120646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343194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9F74-D72C-0A7E-2398-3956C9DF309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AB616C-A508-2987-5E22-EB3F9BE01A9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ACA26328-FD63-C227-CD9D-5389080785E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CA9D9D63-122A-ECD7-9D50-A5D1CCBC076D}"/>
              </a:ext>
            </a:extLst>
          </p:cNvPr>
          <p:cNvSpPr txBox="1"/>
          <p:nvPr/>
        </p:nvSpPr>
        <p:spPr>
          <a:xfrm>
            <a:off x="647700" y="1171575"/>
            <a:ext cx="7953374" cy="4976223"/>
          </a:xfrm>
          <a:prstGeom prst="rect">
            <a:avLst/>
          </a:prstGeom>
          <a:noFill/>
        </p:spPr>
        <p:txBody>
          <a:bodyPr wrap="square">
            <a:spAutoFit/>
          </a:bodyPr>
          <a:lstStyle/>
          <a:p>
            <a:pPr marL="0" marR="0">
              <a:spcAft>
                <a:spcPts val="1000"/>
              </a:spcAft>
            </a:pP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Col. 3:16  </a:t>
            </a:r>
            <a:r>
              <a:rPr lang="en-US" sz="4000" dirty="0">
                <a:effectLst/>
                <a:latin typeface="Calibri" panose="020F0502020204030204" pitchFamily="34" charset="0"/>
                <a:ea typeface="Times New Roman" panose="02020603050405020304" pitchFamily="18" charset="0"/>
                <a:cs typeface="Calibri" panose="020F0502020204030204" pitchFamily="34" charset="0"/>
              </a:rPr>
              <a:t>Let the word of Christ dwell in you </a:t>
            </a:r>
            <a:r>
              <a:rPr lang="en-US" sz="4000" u="sng" dirty="0">
                <a:effectLst/>
                <a:latin typeface="Calibri" panose="020F0502020204030204" pitchFamily="34" charset="0"/>
                <a:ea typeface="Times New Roman" panose="02020603050405020304" pitchFamily="18" charset="0"/>
                <a:cs typeface="Calibri" panose="020F0502020204030204" pitchFamily="34" charset="0"/>
              </a:rPr>
              <a:t>richly</a:t>
            </a:r>
            <a:r>
              <a:rPr lang="en-US" sz="4000" dirty="0">
                <a:effectLst/>
                <a:latin typeface="Calibri" panose="020F0502020204030204" pitchFamily="34" charset="0"/>
                <a:ea typeface="Times New Roman" panose="02020603050405020304" pitchFamily="18" charset="0"/>
                <a:cs typeface="Calibri" panose="020F0502020204030204" pitchFamily="34" charset="0"/>
              </a:rPr>
              <a:t> in all wisdom,</a:t>
            </a:r>
          </a:p>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teaching and admonishing </a:t>
            </a:r>
          </a:p>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one another in psalms and hymns and spiritual songs, </a:t>
            </a:r>
          </a:p>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singing with grace in your hearts to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31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B27D-D459-F0D4-3260-2BD387D3379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F0BEA3-9634-FCE3-C8A2-DBAC7C6C324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7F9CBF43-23A9-5CE1-A523-56B1C2A800C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47A180A-FA9A-4FB4-B927-35ECB5FC1A11}"/>
              </a:ext>
            </a:extLst>
          </p:cNvPr>
          <p:cNvSpPr txBox="1"/>
          <p:nvPr/>
        </p:nvSpPr>
        <p:spPr>
          <a:xfrm>
            <a:off x="342900" y="895350"/>
            <a:ext cx="8486775" cy="5406608"/>
          </a:xfrm>
          <a:prstGeom prst="rect">
            <a:avLst/>
          </a:prstGeom>
          <a:noFill/>
        </p:spPr>
        <p:txBody>
          <a:bodyPr wrap="square">
            <a:spAutoFit/>
          </a:bodyPr>
          <a:lstStyle/>
          <a:p>
            <a:pPr marL="0" marR="0">
              <a:spcAft>
                <a:spcPts val="1000"/>
              </a:spcAft>
            </a:pPr>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1Sam. 14:29</a:t>
            </a:r>
            <a:r>
              <a:rPr lang="en-US" sz="3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Then said Jonathan, My father hath troubled the land: see, I pray you, how mine eyes have been enlightened, because I tasted a little of this honey.</a:t>
            </a:r>
          </a:p>
          <a:p>
            <a:pPr marL="0" marR="0">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Sarcasm,  ridicule, bitterness, should not be uttered by one professing to follow God.</a:t>
            </a:r>
          </a:p>
          <a:p>
            <a:pPr marL="0" marR="0">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Knowing his sons as Jacob did, he could well have meant, "Not only take a little honey in your jars, take a little sweetness in your soul. Do not be your usual angry, bitter unpleasant self."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51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6FE4-6FA3-F556-87DC-406A4EE53E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C5566D-2271-6441-7DF4-413D1E37631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231506E8-DA8D-F859-443F-01F2907AA0D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4144BF0B-A808-D431-56A6-C8DE5F790E06}"/>
              </a:ext>
            </a:extLst>
          </p:cNvPr>
          <p:cNvSpPr txBox="1"/>
          <p:nvPr/>
        </p:nvSpPr>
        <p:spPr>
          <a:xfrm>
            <a:off x="508882" y="1184744"/>
            <a:ext cx="8356821" cy="4832092"/>
          </a:xfrm>
          <a:prstGeom prst="rect">
            <a:avLst/>
          </a:prstGeom>
          <a:noFill/>
        </p:spPr>
        <p:txBody>
          <a:bodyPr wrap="square" rtlCol="0">
            <a:spAutoFit/>
          </a:bodyPr>
          <a:lstStyle/>
          <a:p>
            <a:r>
              <a:rPr lang="en-US" sz="4400" dirty="0"/>
              <a:t>Some don’t carry honey with them because they don’t spend time in God’s word.</a:t>
            </a:r>
          </a:p>
          <a:p>
            <a:endParaRPr lang="en-US" sz="4400" dirty="0"/>
          </a:p>
          <a:p>
            <a:r>
              <a:rPr lang="en-US" sz="4400" dirty="0"/>
              <a:t>The more time you spend in God’s word, the more honey you will have to carry.</a:t>
            </a:r>
          </a:p>
        </p:txBody>
      </p:sp>
    </p:spTree>
    <p:extLst>
      <p:ext uri="{BB962C8B-B14F-4D97-AF65-F5344CB8AC3E}">
        <p14:creationId xmlns:p14="http://schemas.microsoft.com/office/powerpoint/2010/main" val="35524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1A7A-BE0F-B521-DD48-DA56CFE132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2C1D0E-EC97-B5A0-D70D-B6C0B237888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EB09D30E-363D-5704-A645-D7E841DFF89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FAC3796-5AFE-F526-AE1D-2991A6D02F57}"/>
              </a:ext>
            </a:extLst>
          </p:cNvPr>
          <p:cNvSpPr txBox="1"/>
          <p:nvPr/>
        </p:nvSpPr>
        <p:spPr>
          <a:xfrm>
            <a:off x="-8391" y="894944"/>
            <a:ext cx="9144000" cy="640175"/>
          </a:xfrm>
          <a:prstGeom prst="rect">
            <a:avLst/>
          </a:prstGeom>
          <a:noFill/>
        </p:spPr>
        <p:txBody>
          <a:bodyPr wrap="square">
            <a:spAutoFit/>
          </a:bodyPr>
          <a:lstStyle/>
          <a:p>
            <a:pPr marL="0" marR="0" algn="ctr">
              <a:lnSpc>
                <a:spcPct val="115000"/>
              </a:lnSpc>
              <a:spcAft>
                <a:spcPts val="1000"/>
              </a:spcAft>
            </a:pPr>
            <a:r>
              <a:rPr lang="en-US" sz="32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2. Why should we carry a little honey?</a:t>
            </a:r>
            <a:endParaRPr lang="en-US" sz="3200" dirty="0">
              <a:solidFill>
                <a:srgbClr val="C0000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8CDAAF54-C292-F17B-81AA-6257F4B88EB5}"/>
              </a:ext>
            </a:extLst>
          </p:cNvPr>
          <p:cNvSpPr txBox="1"/>
          <p:nvPr/>
        </p:nvSpPr>
        <p:spPr>
          <a:xfrm>
            <a:off x="95250" y="1527418"/>
            <a:ext cx="8724899" cy="4398384"/>
          </a:xfrm>
          <a:prstGeom prst="rect">
            <a:avLst/>
          </a:prstGeom>
          <a:noFill/>
        </p:spPr>
        <p:txBody>
          <a:bodyPr wrap="square">
            <a:spAutoFit/>
          </a:bodyPr>
          <a:lstStyle/>
          <a:p>
            <a:pPr marL="0" marR="0" algn="just">
              <a:spcAft>
                <a:spcPts val="1000"/>
              </a:spcAft>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First, do it for your own sake.</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800" dirty="0">
                <a:effectLst/>
                <a:latin typeface="Calibri" panose="020F0502020204030204" pitchFamily="34" charset="0"/>
                <a:ea typeface="Times New Roman" panose="02020603050405020304" pitchFamily="18" charset="0"/>
                <a:cs typeface="Calibri" panose="020F0502020204030204" pitchFamily="34" charset="0"/>
              </a:rPr>
              <a:t>It is not enough to be good. Most of us know those who are morally good, but very disagreeable. </a:t>
            </a:r>
          </a:p>
          <a:p>
            <a:pPr marL="914400" marR="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They have strength of character, but not            </a:t>
            </a:r>
            <a:r>
              <a:rPr lang="en-US" sz="2800" u="sng" dirty="0">
                <a:effectLst/>
                <a:latin typeface="Calibri" panose="020F0502020204030204" pitchFamily="34" charset="0"/>
                <a:ea typeface="Times New Roman" panose="02020603050405020304" pitchFamily="18" charset="0"/>
                <a:cs typeface="Calibri" panose="020F0502020204030204" pitchFamily="34" charset="0"/>
              </a:rPr>
              <a:t>beauty of soul</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They are religious, but lack attractiveness and cheerfulness.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We should demonstrate  the </a:t>
            </a: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joy</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peace</a:t>
            </a:r>
            <a:r>
              <a:rPr lang="en-US" sz="28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800" b="1" u="sng" dirty="0">
                <a:effectLst/>
                <a:latin typeface="Calibri" panose="020F0502020204030204" pitchFamily="34" charset="0"/>
                <a:ea typeface="Times New Roman" panose="02020603050405020304" pitchFamily="18" charset="0"/>
                <a:cs typeface="Calibri" panose="020F0502020204030204" pitchFamily="34" charset="0"/>
              </a:rPr>
              <a:t>tranquility</a:t>
            </a:r>
            <a:r>
              <a:rPr lang="en-US" sz="2800" dirty="0">
                <a:effectLst/>
                <a:latin typeface="Calibri" panose="020F0502020204030204" pitchFamily="34" charset="0"/>
                <a:ea typeface="Times New Roman" panose="02020603050405020304" pitchFamily="18" charset="0"/>
                <a:cs typeface="Calibri" panose="020F0502020204030204" pitchFamily="34" charset="0"/>
              </a:rPr>
              <a:t> of a Christian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oney Pot Free Stock Photo - Public Domain Pictures">
            <a:extLst>
              <a:ext uri="{FF2B5EF4-FFF2-40B4-BE49-F238E27FC236}">
                <a16:creationId xmlns:a16="http://schemas.microsoft.com/office/drawing/2014/main" id="{42D8D60E-D2E6-7EB9-5A89-52942FC8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78599" y="5150088"/>
            <a:ext cx="2557009" cy="170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0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7252-364B-4DB2-FC6C-41DB093F6E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43A2D5D-E90D-8B7F-D205-4E43153E8A0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6DF08C01-EF27-16A5-C0D2-CF9B3F04A0B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E799348-ECEF-3DCC-D4F0-97E6B8FA3DDE}"/>
              </a:ext>
            </a:extLst>
          </p:cNvPr>
          <p:cNvSpPr txBox="1"/>
          <p:nvPr/>
        </p:nvSpPr>
        <p:spPr>
          <a:xfrm>
            <a:off x="0" y="1042685"/>
            <a:ext cx="8915399" cy="5170646"/>
          </a:xfrm>
          <a:prstGeom prst="rect">
            <a:avLst/>
          </a:prstGeom>
          <a:noFill/>
        </p:spPr>
        <p:txBody>
          <a:bodyPr wrap="square">
            <a:spAutoFit/>
          </a:bodyPr>
          <a:lstStyle/>
          <a:p>
            <a:pPr marL="457200" marR="0"/>
            <a:r>
              <a:rPr lang="en-US" sz="3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Our peace and tranquility should come from the honey of God. Not from the medicine cabinet in the bathroom.</a:t>
            </a:r>
            <a:endParaRPr lang="en-US" sz="3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endParaRPr lang="en-US" sz="30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a:r>
              <a:rPr lang="en-US" sz="3000" dirty="0">
                <a:effectLst/>
                <a:latin typeface="Calibri" panose="020F0502020204030204" pitchFamily="34" charset="0"/>
                <a:ea typeface="Times New Roman" panose="02020603050405020304" pitchFamily="18" charset="0"/>
                <a:cs typeface="Calibri" panose="020F0502020204030204" pitchFamily="34" charset="0"/>
              </a:rPr>
              <a:t>Maybe if some people opened their bible more often than their pill bottle, they would need fewer pills.         (God -1000s years – medicine)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3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Aft>
                <a:spcPts val="1000"/>
              </a:spcAft>
            </a:pPr>
            <a:r>
              <a:rPr lang="en-US" sz="3000" dirty="0">
                <a:effectLst/>
                <a:latin typeface="Calibri" panose="020F0502020204030204" pitchFamily="34" charset="0"/>
                <a:ea typeface="Times New Roman" panose="02020603050405020304" pitchFamily="18" charset="0"/>
                <a:cs typeface="Calibri" panose="020F0502020204030204" pitchFamily="34" charset="0"/>
              </a:rPr>
              <a:t>But a person who is a chronic complainer,  disillusioned,  pessimistic, needs to seriously examine his or her life.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87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948A3-D254-C6ED-13CC-E035BB5C69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9D6212C-DBEA-963B-31A3-8C539AAE570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6A9A45A4-F304-8197-1487-0E71885607A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737FE4A-7522-AEE9-1E42-49ED9C4E48FA}"/>
              </a:ext>
            </a:extLst>
          </p:cNvPr>
          <p:cNvSpPr txBox="1"/>
          <p:nvPr/>
        </p:nvSpPr>
        <p:spPr>
          <a:xfrm>
            <a:off x="85725" y="803275"/>
            <a:ext cx="8934449" cy="5262979"/>
          </a:xfrm>
          <a:prstGeom prst="rect">
            <a:avLst/>
          </a:prstGeom>
          <a:noFill/>
        </p:spPr>
        <p:txBody>
          <a:bodyPr wrap="square">
            <a:spAutoFit/>
          </a:bodyPr>
          <a:lstStyle/>
          <a:p>
            <a:pPr marL="457200" marR="0"/>
            <a:r>
              <a:rPr lang="en-US" sz="3600" dirty="0">
                <a:effectLst/>
                <a:latin typeface="Calibri" panose="020F0502020204030204" pitchFamily="34" charset="0"/>
                <a:ea typeface="Times New Roman" panose="02020603050405020304" pitchFamily="18" charset="0"/>
                <a:cs typeface="Calibri" panose="020F0502020204030204" pitchFamily="34" charset="0"/>
              </a:rPr>
              <a:t>There is enough to make a person sour, somber, cynical, bitter and sad if we dwell on the ingratitude, misunderstanding, misrepresentation, failure and hypocrisy of many people in the brotherhood.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Aft>
                <a:spcPts val="1000"/>
              </a:spcAft>
            </a:pP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Yet often, the greatest problem is our own attitude, not the objective situation.</a:t>
            </a:r>
            <a:endPar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descr="Honey Free Stock Photo - Public Domain Pictures">
            <a:extLst>
              <a:ext uri="{FF2B5EF4-FFF2-40B4-BE49-F238E27FC236}">
                <a16:creationId xmlns:a16="http://schemas.microsoft.com/office/drawing/2014/main" id="{FD9E7B99-3068-91D6-C45D-38661774E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609" y="4823504"/>
            <a:ext cx="1524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30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8B8FA-40A8-FF4B-4C7A-D40BC23428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C3F63A-36BB-748B-0B6A-8F9A237DB35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909AEB28-2360-2700-20C9-028D17850D1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BCAA7F8-66D0-37B7-9157-F49445B995BA}"/>
              </a:ext>
            </a:extLst>
          </p:cNvPr>
          <p:cNvSpPr txBox="1"/>
          <p:nvPr/>
        </p:nvSpPr>
        <p:spPr>
          <a:xfrm>
            <a:off x="717212" y="981684"/>
            <a:ext cx="8248988" cy="4693593"/>
          </a:xfrm>
          <a:prstGeom prst="rect">
            <a:avLst/>
          </a:prstGeom>
          <a:noFill/>
        </p:spPr>
        <p:txBody>
          <a:bodyPr wrap="square">
            <a:spAutoFit/>
          </a:bodyPr>
          <a:lstStyle/>
          <a:p>
            <a:pPr marL="0" marR="0" algn="ctr">
              <a:spcAft>
                <a:spcPts val="1000"/>
              </a:spcAft>
            </a:pPr>
            <a:r>
              <a:rPr lang="en-US" sz="3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Attitude -</a:t>
            </a:r>
          </a:p>
          <a:p>
            <a:pPr marL="0" marR="0">
              <a:spcAft>
                <a:spcPts val="1000"/>
              </a:spcAft>
            </a:pPr>
            <a:r>
              <a:rPr lang="en-US" sz="3400" dirty="0">
                <a:effectLst/>
                <a:latin typeface="Arial" panose="020B0604020202020204" pitchFamily="34" charset="0"/>
                <a:ea typeface="Times New Roman" panose="02020603050405020304" pitchFamily="18" charset="0"/>
                <a:cs typeface="Times New Roman" panose="02020603050405020304" pitchFamily="18" charset="0"/>
              </a:rPr>
              <a:t>T</a:t>
            </a:r>
            <a:r>
              <a:rPr lang="en-US" sz="3400" dirty="0">
                <a:effectLst/>
                <a:latin typeface="Calibri" panose="020F0502020204030204" pitchFamily="34" charset="0"/>
                <a:ea typeface="Times New Roman" panose="02020603050405020304" pitchFamily="18" charset="0"/>
                <a:cs typeface="Calibri" panose="020F0502020204030204" pitchFamily="34" charset="0"/>
              </a:rPr>
              <a:t>wo shoe salesmen were sent deep into the jungle to see if they could sell shoes.</a:t>
            </a:r>
          </a:p>
          <a:p>
            <a:pPr marL="457200" marR="0" indent="-457200">
              <a:spcAft>
                <a:spcPts val="1000"/>
              </a:spcAft>
              <a:buFont typeface="Arial" panose="020B0604020202020204" pitchFamily="34" charset="0"/>
              <a:buChar char="•"/>
            </a:pPr>
            <a:r>
              <a:rPr lang="en-US" sz="3400" dirty="0">
                <a:effectLst/>
                <a:latin typeface="Calibri" panose="020F0502020204030204" pitchFamily="34" charset="0"/>
                <a:ea typeface="Times New Roman" panose="02020603050405020304" pitchFamily="18" charset="0"/>
                <a:cs typeface="Calibri" panose="020F0502020204030204" pitchFamily="34" charset="0"/>
              </a:rPr>
              <a:t>The first one said, "Bring me home. Nobody wear shoes where I am." </a:t>
            </a:r>
          </a:p>
          <a:p>
            <a:pPr marL="457200" marR="0" indent="-457200">
              <a:spcAft>
                <a:spcPts val="1000"/>
              </a:spcAft>
              <a:buFont typeface="Arial" panose="020B0604020202020204" pitchFamily="34" charset="0"/>
              <a:buChar char="•"/>
            </a:pPr>
            <a:r>
              <a:rPr lang="en-US" sz="3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 other sent the urgent message, "Send me 2000 pair of shoes immediately. Nobody wears shoes where I am."</a:t>
            </a:r>
            <a:endParaRPr lang="en-US" sz="3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oney Pot Free Stock Photo - Public Domain Pictures">
            <a:extLst>
              <a:ext uri="{FF2B5EF4-FFF2-40B4-BE49-F238E27FC236}">
                <a16:creationId xmlns:a16="http://schemas.microsoft.com/office/drawing/2014/main" id="{5639BCFE-BC22-B9FA-69FD-D9AF77394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55"/>
          <a:stretch/>
        </p:blipFill>
        <p:spPr bwMode="auto">
          <a:xfrm flipH="1">
            <a:off x="7137400" y="5133898"/>
            <a:ext cx="2049009" cy="172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4BD5-5E7E-4741-C703-8D5F7FB38E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DE7866E-87B4-6A4B-8A52-E086D001466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94A17FA1-6598-A062-7472-D80E7556084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AD64B8F-B953-79D1-3C7E-74AAB42119E0}"/>
              </a:ext>
            </a:extLst>
          </p:cNvPr>
          <p:cNvSpPr txBox="1"/>
          <p:nvPr/>
        </p:nvSpPr>
        <p:spPr>
          <a:xfrm>
            <a:off x="-142875" y="819150"/>
            <a:ext cx="8982075" cy="5478423"/>
          </a:xfrm>
          <a:prstGeom prst="rect">
            <a:avLst/>
          </a:prstGeom>
          <a:noFill/>
        </p:spPr>
        <p:txBody>
          <a:bodyPr wrap="square">
            <a:spAutoFit/>
          </a:bodyPr>
          <a:lstStyle/>
          <a:p>
            <a:pPr marL="457200" marR="0"/>
            <a:r>
              <a:rPr lang="en-US"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Jesus knows better than any of us the dark clouds and shadows of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He was a "Man of sorrows and acquainted with grief."</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He felt loneliness that none of us have yet felt, deserted by men and forsaken of God.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He was misunderstood, mocked, mistreated and murdered by His enemies. </a:t>
            </a:r>
          </a:p>
          <a:p>
            <a:pPr marL="914400" marR="0" indent="-457200">
              <a:buFont typeface="Arial" panose="020B0604020202020204" pitchFamily="34" charset="0"/>
              <a:buChar char="•"/>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600" dirty="0">
                <a:effectLst/>
                <a:latin typeface="Calibri" panose="020F0502020204030204" pitchFamily="34" charset="0"/>
                <a:ea typeface="Times New Roman" panose="02020603050405020304" pitchFamily="18" charset="0"/>
                <a:cs typeface="Calibri" panose="020F0502020204030204" pitchFamily="34" charset="0"/>
              </a:rPr>
              <a:t>Yet he said, "My peace I leave with you."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600" dirty="0">
                <a:effectLst/>
                <a:latin typeface="Calibri" panose="020F0502020204030204" pitchFamily="34" charset="0"/>
                <a:ea typeface="Times New Roman" panose="02020603050405020304" pitchFamily="18" charset="0"/>
                <a:cs typeface="Calibri" panose="020F0502020204030204" pitchFamily="34" charset="0"/>
              </a:rPr>
              <a:t>James said, "Count it all joy when ye fall into divers trials" (</a:t>
            </a:r>
            <a:r>
              <a:rPr lang="en-US" sz="2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James 1:2</a:t>
            </a:r>
            <a:r>
              <a:rPr lang="en-US" sz="2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Aft>
                <a:spcPts val="1000"/>
              </a:spcAft>
            </a:pPr>
            <a:r>
              <a:rPr lang="en-US" sz="2600" dirty="0">
                <a:effectLst/>
                <a:latin typeface="Calibri" panose="020F0502020204030204" pitchFamily="34" charset="0"/>
                <a:ea typeface="Times New Roman" panose="02020603050405020304" pitchFamily="18" charset="0"/>
                <a:cs typeface="Calibri" panose="020F0502020204030204" pitchFamily="34" charset="0"/>
              </a:rPr>
              <a:t>This is not only a command, but gives encouragement  to "carry a little honey."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2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3267-9D5D-C5B3-E6C5-4E2927B587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727E47-DA2A-7FD0-3AF7-B6776FDD179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43803723-4A1B-1750-9F87-57C24F440EE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DFD7834-000C-1D6E-BD9A-848B419DB764}"/>
              </a:ext>
            </a:extLst>
          </p:cNvPr>
          <p:cNvSpPr txBox="1"/>
          <p:nvPr/>
        </p:nvSpPr>
        <p:spPr>
          <a:xfrm>
            <a:off x="-8391" y="885211"/>
            <a:ext cx="9152391" cy="1077218"/>
          </a:xfrm>
          <a:prstGeom prst="rect">
            <a:avLst/>
          </a:prstGeom>
          <a:noFill/>
        </p:spPr>
        <p:txBody>
          <a:bodyPr wrap="square">
            <a:spAutoFit/>
          </a:bodyPr>
          <a:lstStyle/>
          <a:p>
            <a:pPr marL="0" marR="0" algn="ctr">
              <a:spcAft>
                <a:spcPts val="1000"/>
              </a:spcAft>
            </a:pPr>
            <a:r>
              <a:rPr lang="en-US" sz="3200" b="1"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3.We need to do it not only for our own sakes, but for the sake of others.</a:t>
            </a:r>
            <a:endParaRPr lang="en-US" sz="3200" dirty="0">
              <a:solidFill>
                <a:srgbClr val="C0000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704E5BD3-D088-C5BC-83C3-5326C53E410A}"/>
              </a:ext>
            </a:extLst>
          </p:cNvPr>
          <p:cNvSpPr txBox="1"/>
          <p:nvPr/>
        </p:nvSpPr>
        <p:spPr>
          <a:xfrm>
            <a:off x="593387" y="1935265"/>
            <a:ext cx="8121988" cy="4288353"/>
          </a:xfrm>
          <a:prstGeom prst="rect">
            <a:avLst/>
          </a:prstGeom>
          <a:noFill/>
        </p:spPr>
        <p:txBody>
          <a:bodyPr wrap="square">
            <a:spAutoFit/>
          </a:bodyPr>
          <a:lstStyle/>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Since there are so many things in life that bring disappointment, discouragement and despair, many need our help and encouragement.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They need the </a:t>
            </a: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"honey" of encouragement</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Heb. 12:12</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Therefore strengthen the          hands which hang down, and the                 feeble knees,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descr="Honey Free Stock Photo - Public Domain Pictures">
            <a:extLst>
              <a:ext uri="{FF2B5EF4-FFF2-40B4-BE49-F238E27FC236}">
                <a16:creationId xmlns:a16="http://schemas.microsoft.com/office/drawing/2014/main" id="{08C84712-7B29-933D-B9AD-9A205F261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609" y="4823504"/>
            <a:ext cx="1524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229D-75E9-CDBA-1BAD-A718A9231D8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2848BC-3290-ACB4-7783-6949E24FD708}"/>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2A56F7A3-A4E6-C854-1A09-BA3A79C8E83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6DFB148-7B4D-037C-48A1-FBF26C9703EC}"/>
              </a:ext>
            </a:extLst>
          </p:cNvPr>
          <p:cNvSpPr txBox="1"/>
          <p:nvPr/>
        </p:nvSpPr>
        <p:spPr>
          <a:xfrm>
            <a:off x="418559" y="1236494"/>
            <a:ext cx="8344441" cy="4411464"/>
          </a:xfrm>
          <a:prstGeom prst="rect">
            <a:avLst/>
          </a:prstGeom>
          <a:noFill/>
        </p:spPr>
        <p:txBody>
          <a:bodyPr wrap="square">
            <a:spAutoFit/>
          </a:bodyPr>
          <a:lstStyle/>
          <a:p>
            <a:pPr marL="0" marR="0">
              <a:spcAft>
                <a:spcPts val="100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Paul says in </a:t>
            </a:r>
            <a:r>
              <a:rPr lang="en-US"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Gal. 6:2</a:t>
            </a:r>
            <a:r>
              <a:rPr lang="en-US" sz="4000" dirty="0">
                <a:effectLst/>
                <a:latin typeface="Calibri" panose="020F0502020204030204" pitchFamily="34" charset="0"/>
                <a:ea typeface="Times New Roman" panose="02020603050405020304" pitchFamily="18" charset="0"/>
                <a:cs typeface="Calibri" panose="020F0502020204030204" pitchFamily="34" charset="0"/>
              </a:rPr>
              <a:t>, "Bear ye one another's burdens and so fulfill the law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Does anybody here have burdens today?</a:t>
            </a:r>
          </a:p>
          <a:p>
            <a:pPr marL="0" marR="0">
              <a:spcAft>
                <a:spcPts val="1000"/>
              </a:spcAft>
            </a:pPr>
            <a:r>
              <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Would You rather I help you carry       your burdens with a little honey, or a                little vinegar?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descr="Honey Free Stock Photo - Public Domain Pictures">
            <a:extLst>
              <a:ext uri="{FF2B5EF4-FFF2-40B4-BE49-F238E27FC236}">
                <a16:creationId xmlns:a16="http://schemas.microsoft.com/office/drawing/2014/main" id="{632D95FB-E830-0389-8AC0-52D55FC4B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00" y="4090091"/>
            <a:ext cx="2082800" cy="27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9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894EF-0C92-8F77-3B29-9E30AFC0F0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94A0D43-3028-B5E3-2AAD-363306013C9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085225F3-BA72-D3D2-962D-10DFE46A1B3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4EE5B348-4BBF-C9AD-1C5F-3A5F12C9DB58}"/>
              </a:ext>
            </a:extLst>
          </p:cNvPr>
          <p:cNvSpPr txBox="1"/>
          <p:nvPr/>
        </p:nvSpPr>
        <p:spPr>
          <a:xfrm>
            <a:off x="485031" y="906449"/>
            <a:ext cx="8420430" cy="5386090"/>
          </a:xfrm>
          <a:prstGeom prst="rect">
            <a:avLst/>
          </a:prstGeom>
          <a:noFill/>
          <a:ln w="19050">
            <a:solidFill>
              <a:schemeClr val="tx1"/>
            </a:solidFill>
          </a:ln>
        </p:spPr>
        <p:txBody>
          <a:bodyPr wrap="square">
            <a:spAutoFit/>
          </a:bodyPr>
          <a:lstStyle/>
          <a:p>
            <a:r>
              <a:rPr lang="en-US" sz="3200" b="1" dirty="0">
                <a:solidFill>
                  <a:srgbClr val="0070C0"/>
                </a:solidFill>
              </a:rPr>
              <a:t>Genesis 43:1 </a:t>
            </a:r>
            <a:r>
              <a:rPr lang="en-US" sz="3200" dirty="0"/>
              <a:t>Now the famine was severe in the land. 2 And it came to pass, when they had eaten up the grain which they had brought from Egypt, that their father said to them, "Go back, buy us a little food.“</a:t>
            </a:r>
          </a:p>
          <a:p>
            <a:endParaRPr lang="en-US" sz="2400" dirty="0"/>
          </a:p>
          <a:p>
            <a:r>
              <a:rPr lang="en-US" sz="3200" dirty="0"/>
              <a:t>3 But Judah spoke to him, saying, "The man solemnly warned us, saying, 'You shall not see my face unless your brother is with you.'"</a:t>
            </a:r>
          </a:p>
          <a:p>
            <a:r>
              <a:rPr lang="en-US" sz="3200" dirty="0"/>
              <a:t>4 "If you send our brother with us, we will go down and buy you food.</a:t>
            </a:r>
          </a:p>
        </p:txBody>
      </p:sp>
    </p:spTree>
    <p:extLst>
      <p:ext uri="{BB962C8B-B14F-4D97-AF65-F5344CB8AC3E}">
        <p14:creationId xmlns:p14="http://schemas.microsoft.com/office/powerpoint/2010/main" val="42730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99E52-4E02-9AC5-473D-8C864A50E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E22DB9-107C-4DA9-9B92-F3FB6D26DB3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A5AEEF60-DE48-B3CC-4062-82B4D0FF2AA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C3D00B7-58B6-8FC3-3298-88D28DE162E7}"/>
              </a:ext>
            </a:extLst>
          </p:cNvPr>
          <p:cNvSpPr txBox="1"/>
          <p:nvPr/>
        </p:nvSpPr>
        <p:spPr>
          <a:xfrm>
            <a:off x="428624" y="866775"/>
            <a:ext cx="8467725" cy="5553879"/>
          </a:xfrm>
          <a:prstGeom prst="rect">
            <a:avLst/>
          </a:prstGeom>
          <a:noFill/>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2Cor. 1:3</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Blessed be the God and Father of our Lord Jesus Christ, the Father of mercies and God of all comfort,</a:t>
            </a: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4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who comforts us in all our tribulation</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r>
              <a:rPr lang="en-US" sz="3200" u="sng" dirty="0">
                <a:effectLst/>
                <a:latin typeface="Calibri" panose="020F0502020204030204" pitchFamily="34" charset="0"/>
                <a:ea typeface="Times New Roman" panose="02020603050405020304" pitchFamily="18" charset="0"/>
                <a:cs typeface="Calibri" panose="020F0502020204030204" pitchFamily="34" charset="0"/>
              </a:rPr>
              <a:t>that we may be able to comfort those who are in any trouble, with the comfort with which we ourselves are comforted by God</a:t>
            </a:r>
            <a:r>
              <a:rPr lang="en-US"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Aft>
                <a:spcPts val="1000"/>
              </a:spcAft>
            </a:pP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5 For as the sufferings of Christ abound in us, so our consolation also abounds through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46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A7767-6850-34D2-E13E-287A5E749E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72B3F8-A4AE-D43E-956A-DB8C0F5CC76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F5EBE714-96D2-F1C0-FC85-C04767BB6AF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521048E-AAB3-C281-5673-39F26D1A04AB}"/>
              </a:ext>
            </a:extLst>
          </p:cNvPr>
          <p:cNvSpPr txBox="1"/>
          <p:nvPr/>
        </p:nvSpPr>
        <p:spPr>
          <a:xfrm>
            <a:off x="409575" y="923925"/>
            <a:ext cx="8477250" cy="4857740"/>
          </a:xfrm>
          <a:prstGeom prst="rect">
            <a:avLst/>
          </a:prstGeom>
          <a:noFill/>
        </p:spPr>
        <p:txBody>
          <a:bodyPr wrap="square">
            <a:spAutoFit/>
          </a:bodyPr>
          <a:lstStyle/>
          <a:p>
            <a:pPr marL="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I need to try to carry a little honey of encouragement and appreciation.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I’m not talking  about dealing with sin. I am not talking about compromise.  </a:t>
            </a:r>
          </a:p>
          <a:p>
            <a:pPr marL="0" marR="0">
              <a:spcAft>
                <a:spcPts val="1000"/>
              </a:spcAft>
            </a:pPr>
            <a:r>
              <a:rPr lang="en-US" sz="2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 am talking about our brothers and sisters that need our help (all of us) and talking about the outsider.</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Where have our manners gone???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Please, thank you, I appreciate you,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800" dirty="0">
                <a:effectLst/>
                <a:latin typeface="Calibri" panose="020F0502020204030204" pitchFamily="34" charset="0"/>
                <a:ea typeface="Times New Roman" panose="02020603050405020304" pitchFamily="18" charset="0"/>
                <a:cs typeface="Calibri" panose="020F0502020204030204" pitchFamily="34" charset="0"/>
              </a:rPr>
              <a:t>Neg. thank you- (“no problem”) (It’s my pleasure)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413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6854-9508-6A47-B753-FB69F35161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CE0F25-0EE9-90CF-738D-3721DD991EB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842B464B-4903-BE55-22DC-D6D1A4B1E8E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72623BFA-ACED-592C-C5CC-8F817CEBC45A}"/>
              </a:ext>
            </a:extLst>
          </p:cNvPr>
          <p:cNvSpPr txBox="1"/>
          <p:nvPr/>
        </p:nvSpPr>
        <p:spPr>
          <a:xfrm>
            <a:off x="1" y="904673"/>
            <a:ext cx="9135608" cy="571695"/>
          </a:xfrm>
          <a:prstGeom prst="rect">
            <a:avLst/>
          </a:prstGeom>
          <a:noFill/>
        </p:spPr>
        <p:txBody>
          <a:bodyPr wrap="square">
            <a:spAutoFit/>
          </a:bodyPr>
          <a:lstStyle/>
          <a:p>
            <a:pPr marL="342900" marR="0" lvl="0" indent="-342900" algn="ctr">
              <a:lnSpc>
                <a:spcPct val="115000"/>
              </a:lnSpc>
              <a:spcAft>
                <a:spcPts val="1000"/>
              </a:spcAft>
              <a:buFont typeface="+mj-lt"/>
              <a:buAutoNum type="arabicPeriod" startAt="4"/>
            </a:pPr>
            <a:r>
              <a:rPr lang="en-US" sz="28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We need to carry a little honey in the home.</a:t>
            </a:r>
            <a:endParaRPr lang="en-US" sz="2800" dirty="0">
              <a:solidFill>
                <a:srgbClr val="C0000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7" name="TextBox 6">
            <a:extLst>
              <a:ext uri="{FF2B5EF4-FFF2-40B4-BE49-F238E27FC236}">
                <a16:creationId xmlns:a16="http://schemas.microsoft.com/office/drawing/2014/main" id="{D035169B-1D4F-C06E-628D-A331E59B7664}"/>
              </a:ext>
            </a:extLst>
          </p:cNvPr>
          <p:cNvSpPr txBox="1"/>
          <p:nvPr/>
        </p:nvSpPr>
        <p:spPr>
          <a:xfrm>
            <a:off x="127000" y="1795714"/>
            <a:ext cx="9021309" cy="4042132"/>
          </a:xfrm>
          <a:prstGeom prst="rect">
            <a:avLst/>
          </a:prstGeom>
          <a:noFill/>
        </p:spPr>
        <p:txBody>
          <a:bodyPr wrap="square">
            <a:spAutoFit/>
          </a:bodyPr>
          <a:lstStyle/>
          <a:p>
            <a:pPr marL="0" marR="0">
              <a:spcAft>
                <a:spcPts val="10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There would be more wonderful things done and fewer problems if we could carry a little honey in the home.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By some strange reason, many of us show less appreciation, courtesy  in the home than we do anywhere in life.</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Husbands - wives</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Parents- children</a:t>
            </a:r>
            <a:endParaRPr lang="en-US" sz="24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r>
              <a:rPr lang="en-US" sz="2400" dirty="0">
                <a:latin typeface="Calibri" panose="020F0502020204030204" pitchFamily="34" charset="0"/>
                <a:ea typeface="Times New Roman" panose="02020603050405020304" pitchFamily="18" charset="0"/>
                <a:cs typeface="Times New Roman" panose="02020603050405020304" pitchFamily="18" charset="0"/>
              </a:rPr>
              <a:t>We need to</a:t>
            </a:r>
            <a:r>
              <a:rPr lang="en-US" sz="2400" dirty="0">
                <a:effectLst/>
                <a:latin typeface="Calibri" panose="020F0502020204030204" pitchFamily="34" charset="0"/>
                <a:ea typeface="Times New Roman" panose="02020603050405020304" pitchFamily="18" charset="0"/>
                <a:cs typeface="Calibri" panose="020F0502020204030204" pitchFamily="34" charset="0"/>
              </a:rPr>
              <a:t> carry a little honey </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in the home</a:t>
            </a:r>
            <a:r>
              <a:rPr lang="en-US" sz="2400" dirty="0">
                <a:effectLst/>
                <a:latin typeface="Calibri" panose="020F0502020204030204" pitchFamily="34" charset="0"/>
                <a:ea typeface="Times New Roman" panose="02020603050405020304" pitchFamily="18" charset="0"/>
                <a:cs typeface="Calibri" panose="020F0502020204030204" pitchFamily="34" charset="0"/>
              </a:rPr>
              <a:t>, in </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church</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a:t>
            </a:r>
            <a:r>
              <a:rPr lang="en-US" sz="2400" u="sng" dirty="0">
                <a:effectLst/>
                <a:latin typeface="Calibri" panose="020F0502020204030204" pitchFamily="34" charset="0"/>
                <a:ea typeface="Times New Roman" panose="02020603050405020304" pitchFamily="18" charset="0"/>
                <a:cs typeface="Calibri" panose="020F0502020204030204" pitchFamily="34" charset="0"/>
              </a:rPr>
              <a:t>social relationships</a:t>
            </a:r>
            <a:r>
              <a:rPr lang="en-US" sz="2400" dirty="0">
                <a:effectLst/>
                <a:latin typeface="Calibri" panose="020F0502020204030204" pitchFamily="34" charset="0"/>
                <a:ea typeface="Times New Roman" panose="02020603050405020304" pitchFamily="18" charset="0"/>
                <a:cs typeface="Calibri" panose="020F0502020204030204" pitchFamily="34" charset="0"/>
              </a:rPr>
              <a:t> as we recognize good, encourages any effort that is right, show appreciation and praise for even small things.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1873D2-8E45-C4B6-25FB-7335001F95C7}"/>
              </a:ext>
            </a:extLst>
          </p:cNvPr>
          <p:cNvSpPr txBox="1"/>
          <p:nvPr/>
        </p:nvSpPr>
        <p:spPr>
          <a:xfrm>
            <a:off x="4341414" y="1365840"/>
            <a:ext cx="4611756" cy="584775"/>
          </a:xfrm>
          <a:prstGeom prst="rect">
            <a:avLst/>
          </a:prstGeom>
          <a:noFill/>
        </p:spPr>
        <p:txBody>
          <a:bodyPr wrap="square">
            <a:spAutoFit/>
          </a:bodyPr>
          <a:lstStyle/>
          <a:p>
            <a:r>
              <a:rPr lang="en-US" sz="18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 </a:t>
            </a:r>
            <a:r>
              <a:rPr lang="en-US"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lot </a:t>
            </a:r>
            <a:endParaRPr lang="en-US" sz="3200" dirty="0"/>
          </a:p>
        </p:txBody>
      </p:sp>
      <p:sp>
        <p:nvSpPr>
          <p:cNvPr id="8" name="Multiplication Sign 7">
            <a:extLst>
              <a:ext uri="{FF2B5EF4-FFF2-40B4-BE49-F238E27FC236}">
                <a16:creationId xmlns:a16="http://schemas.microsoft.com/office/drawing/2014/main" id="{31E2EB8C-0CCA-07F3-F50A-E922D79BF73E}"/>
              </a:ext>
            </a:extLst>
          </p:cNvPr>
          <p:cNvSpPr/>
          <p:nvPr/>
        </p:nvSpPr>
        <p:spPr>
          <a:xfrm>
            <a:off x="4261898" y="723571"/>
            <a:ext cx="914400" cy="914400"/>
          </a:xfrm>
          <a:prstGeom prst="mathMultiply">
            <a:avLst>
              <a:gd name="adj1" fmla="val 5259"/>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575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8C98-1FC2-13AF-DE89-86730C87CDA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049208-CB8F-45FE-CCC6-81DE0311843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38F36375-9E66-7372-AAC0-ADBB00B71A3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F458FA6-2AA8-285E-78CB-B9094541EE10}"/>
              </a:ext>
            </a:extLst>
          </p:cNvPr>
          <p:cNvSpPr txBox="1"/>
          <p:nvPr/>
        </p:nvSpPr>
        <p:spPr>
          <a:xfrm>
            <a:off x="523875" y="1047751"/>
            <a:ext cx="8114287" cy="4909036"/>
          </a:xfrm>
          <a:prstGeom prst="rect">
            <a:avLst/>
          </a:prstGeom>
          <a:noFill/>
        </p:spPr>
        <p:txBody>
          <a:bodyPr wrap="square">
            <a:spAutoFit/>
          </a:bodyPr>
          <a:lstStyle/>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How does one learn to do this?</a:t>
            </a:r>
          </a:p>
          <a:p>
            <a:pPr marL="0" marR="0">
              <a:spcAft>
                <a:spcPts val="1000"/>
              </a:spcAft>
            </a:pPr>
            <a:r>
              <a:rPr lang="en-US"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Acts 4:13</a:t>
            </a:r>
            <a:r>
              <a:rPr lang="en-US" sz="3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effectLst/>
                <a:latin typeface="Calibri" panose="020F0502020204030204" pitchFamily="34" charset="0"/>
                <a:ea typeface="Times New Roman" panose="02020603050405020304" pitchFamily="18" charset="0"/>
                <a:cs typeface="Calibri" panose="020F0502020204030204" pitchFamily="34" charset="0"/>
              </a:rPr>
              <a:t>gives a clue. </a:t>
            </a:r>
          </a:p>
          <a:p>
            <a:pPr marL="0" marR="0">
              <a:spcAft>
                <a:spcPts val="1000"/>
              </a:spcAft>
            </a:pPr>
            <a:r>
              <a:rPr lang="en-US" sz="32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"They took knowledge of them that they had been with Jesus."</a:t>
            </a:r>
            <a:endParaRPr lang="en-US"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effectLst/>
                <a:latin typeface="Calibri" panose="020F0502020204030204" pitchFamily="34" charset="0"/>
                <a:ea typeface="Times New Roman" panose="02020603050405020304" pitchFamily="18" charset="0"/>
                <a:cs typeface="Calibri" panose="020F0502020204030204" pitchFamily="34" charset="0"/>
              </a:rPr>
              <a:t>Those who are born with a sunny disposition may not need to have credit for being sweet, but those of us who may have a tendency to gripe, complain and find fault may have to work at it harder.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45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8CAD-F7C6-012B-2384-D330BEE864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4BA58C-777D-FD94-815A-9AD6DACED5E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6A69E964-112F-6D37-D641-8E636141103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7E5D7B2E-844D-13B2-42C4-A6BBF4B0FDDA}"/>
              </a:ext>
            </a:extLst>
          </p:cNvPr>
          <p:cNvSpPr txBox="1"/>
          <p:nvPr/>
        </p:nvSpPr>
        <p:spPr>
          <a:xfrm>
            <a:off x="504825" y="1247776"/>
            <a:ext cx="8229600" cy="4534575"/>
          </a:xfrm>
          <a:prstGeom prst="rect">
            <a:avLst/>
          </a:prstGeom>
          <a:noFill/>
        </p:spPr>
        <p:txBody>
          <a:bodyPr wrap="square">
            <a:spAutoFit/>
          </a:bodyPr>
          <a:lstStyle/>
          <a:p>
            <a:pPr marL="0" marR="0">
              <a:spcAft>
                <a:spcPts val="1000"/>
              </a:spcAft>
            </a:pPr>
            <a:r>
              <a:rPr lang="en-US" sz="3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But we can do it as we live closer to the Lord</a:t>
            </a:r>
            <a:r>
              <a:rPr lang="en-US" sz="3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400" dirty="0">
                <a:effectLst/>
                <a:latin typeface="Calibri" panose="020F0502020204030204" pitchFamily="34" charset="0"/>
                <a:ea typeface="Times New Roman" panose="02020603050405020304" pitchFamily="18" charset="0"/>
                <a:cs typeface="Calibri" panose="020F0502020204030204" pitchFamily="34" charset="0"/>
              </a:rPr>
              <a:t>The more we really let the life of Christ be manifest in our mortal flesh (</a:t>
            </a:r>
            <a:r>
              <a:rPr lang="en-US" sz="3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2Cor. 4:11</a:t>
            </a:r>
            <a:r>
              <a:rPr lang="en-US" sz="3400" dirty="0">
                <a:effectLst/>
                <a:latin typeface="Calibri" panose="020F0502020204030204" pitchFamily="34" charset="0"/>
                <a:ea typeface="Times New Roman" panose="02020603050405020304" pitchFamily="18" charset="0"/>
                <a:cs typeface="Calibri" panose="020F0502020204030204" pitchFamily="34" charset="0"/>
              </a:rPr>
              <a:t>) the more we will carry a little honey.</a:t>
            </a:r>
          </a:p>
          <a:p>
            <a:pPr marL="0" marR="0">
              <a:spcAft>
                <a:spcPts val="1000"/>
              </a:spcAft>
            </a:pPr>
            <a:endParaRPr lang="en-US" sz="3400" dirty="0">
              <a:latin typeface="Calibri" panose="020F0502020204030204" pitchFamily="34" charset="0"/>
              <a:ea typeface="Times New Roman" panose="02020603050405020304" pitchFamily="18" charset="0"/>
              <a:cs typeface="Calibri" panose="020F0502020204030204" pitchFamily="34" charset="0"/>
            </a:endParaRPr>
          </a:p>
          <a:p>
            <a:pPr marL="0" marR="0">
              <a:spcAft>
                <a:spcPts val="1000"/>
              </a:spcAft>
            </a:pPr>
            <a:r>
              <a:rPr lang="en-US" sz="3400" dirty="0">
                <a:effectLst/>
                <a:latin typeface="Calibri" panose="020F0502020204030204" pitchFamily="34" charset="0"/>
                <a:ea typeface="Times New Roman" panose="02020603050405020304" pitchFamily="18" charset="0"/>
                <a:cs typeface="Calibri" panose="020F0502020204030204" pitchFamily="34" charset="0"/>
              </a:rPr>
              <a:t>(For we who live are always delivered to death for Jesus' sake, that the life of Jesus also may be manifested in our mortal flesh.)</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20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34CF-B534-F3D0-EB24-96A5DD53EF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E54220-0E40-79A8-2A71-472068A4AC78}"/>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066F41E2-0910-8515-D520-4CBF3D4B84D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B73F665-63BB-D8DB-BFC7-54C93D5A67CC}"/>
              </a:ext>
            </a:extLst>
          </p:cNvPr>
          <p:cNvSpPr txBox="1"/>
          <p:nvPr/>
        </p:nvSpPr>
        <p:spPr>
          <a:xfrm>
            <a:off x="247650" y="1057275"/>
            <a:ext cx="8667749" cy="4878259"/>
          </a:xfrm>
          <a:prstGeom prst="rect">
            <a:avLst/>
          </a:prstGeom>
          <a:noFill/>
        </p:spPr>
        <p:txBody>
          <a:bodyPr wrap="square">
            <a:spAutoFit/>
          </a:bodyPr>
          <a:lstStyle/>
          <a:p>
            <a:pPr marL="0" marR="0">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1Peter 3:5</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For in this manner, in former times, the </a:t>
            </a:r>
            <a:r>
              <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holy women who trusted in God </a:t>
            </a:r>
            <a:r>
              <a:rPr lang="en-US" sz="2600" dirty="0">
                <a:effectLst/>
                <a:latin typeface="Calibri" panose="020F0502020204030204" pitchFamily="34" charset="0"/>
                <a:ea typeface="Calibri" panose="020F0502020204030204" pitchFamily="34" charset="0"/>
                <a:cs typeface="Calibri" panose="020F0502020204030204" pitchFamily="34" charset="0"/>
              </a:rPr>
              <a:t>also adorned themselves, being submissive to their own husbands,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6 as Sarah obeyed Abraham, calling him lord, whose daughters you are if you do good and are not afraid with any terror………..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7 </a:t>
            </a:r>
            <a:r>
              <a:rPr lang="en-US" sz="26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Husbands, likewise</a:t>
            </a:r>
            <a:r>
              <a:rPr lang="en-US" sz="2600" dirty="0">
                <a:effectLst/>
                <a:latin typeface="Calibri" panose="020F0502020204030204" pitchFamily="34" charset="0"/>
                <a:ea typeface="Calibri" panose="020F0502020204030204" pitchFamily="34" charset="0"/>
                <a:cs typeface="Calibri" panose="020F0502020204030204" pitchFamily="34" charset="0"/>
              </a:rPr>
              <a:t>, dwell with them with understanding, giving honor to the wife, as to the weaker vessel, and as being heirs together of the grace of life, that your prayers may not be hindered.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8 Finally, all of you be of one mind, having compassion for one another; love as brothers, be tenderhearted, be courteous;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69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4500A-26E3-6521-691F-1A4B3217033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1B9973-26BC-FD24-0A05-93D33B155FC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9D42A7D7-AEF0-9B90-AB53-C0CA1C8233C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52F31F2-BAC8-33F2-858E-3CC9A2382AE9}"/>
              </a:ext>
            </a:extLst>
          </p:cNvPr>
          <p:cNvSpPr txBox="1"/>
          <p:nvPr/>
        </p:nvSpPr>
        <p:spPr>
          <a:xfrm>
            <a:off x="-8391" y="894943"/>
            <a:ext cx="9152391" cy="891847"/>
          </a:xfrm>
          <a:prstGeom prst="rect">
            <a:avLst/>
          </a:prstGeom>
          <a:noFill/>
        </p:spPr>
        <p:txBody>
          <a:bodyPr wrap="square">
            <a:spAutoFit/>
          </a:bodyPr>
          <a:lstStyle/>
          <a:p>
            <a:pPr marL="0" marR="0">
              <a:lnSpc>
                <a:spcPct val="115000"/>
              </a:lnSpc>
              <a:spcAft>
                <a:spcPts val="500"/>
              </a:spcAft>
            </a:pPr>
            <a:r>
              <a:rPr lang="en-US"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5. We need to carry a little honey in the church</a:t>
            </a:r>
            <a:br>
              <a:rPr lang="en-US" sz="1800" dirty="0">
                <a:effectLst/>
                <a:latin typeface="Arial Black" panose="020B0A04020102020204" pitchFamily="34" charset="0"/>
                <a:ea typeface="Times New Roman" panose="02020603050405020304" pitchFamily="18" charset="0"/>
                <a:cs typeface="Arial" panose="020B0604020202020204" pitchFamily="34"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02EBF8-17CF-C72B-EF0B-21F8C7284C34}"/>
              </a:ext>
            </a:extLst>
          </p:cNvPr>
          <p:cNvSpPr txBox="1"/>
          <p:nvPr/>
        </p:nvSpPr>
        <p:spPr>
          <a:xfrm>
            <a:off x="333375" y="1590472"/>
            <a:ext cx="8686799" cy="4632037"/>
          </a:xfrm>
          <a:prstGeom prst="rect">
            <a:avLst/>
          </a:prstGeom>
          <a:noFill/>
        </p:spPr>
        <p:txBody>
          <a:bodyPr wrap="square">
            <a:spAutoFit/>
          </a:bodyPr>
          <a:lstStyle/>
          <a:p>
            <a:pPr marL="0" marR="0">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4:31</a:t>
            </a:r>
            <a:r>
              <a:rPr lang="en-US" sz="30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dirty="0">
                <a:effectLst/>
                <a:latin typeface="Calibri" panose="020F0502020204030204" pitchFamily="34" charset="0"/>
                <a:ea typeface="Calibri" panose="020F0502020204030204" pitchFamily="34" charset="0"/>
                <a:cs typeface="Calibri" panose="020F0502020204030204" pitchFamily="34" charset="0"/>
              </a:rPr>
              <a:t>Let all bitterness, wrath, anger, clamor, and evil speaking be </a:t>
            </a:r>
            <a:r>
              <a:rPr lang="en-US" sz="3000" u="sng" dirty="0">
                <a:effectLst/>
                <a:latin typeface="Calibri" panose="020F0502020204030204" pitchFamily="34" charset="0"/>
                <a:ea typeface="Calibri" panose="020F0502020204030204" pitchFamily="34" charset="0"/>
                <a:cs typeface="Calibri" panose="020F0502020204030204" pitchFamily="34" charset="0"/>
              </a:rPr>
              <a:t>put away from you</a:t>
            </a:r>
            <a:r>
              <a:rPr lang="en-US" sz="3000" dirty="0">
                <a:effectLst/>
                <a:latin typeface="Calibri" panose="020F0502020204030204" pitchFamily="34" charset="0"/>
                <a:ea typeface="Calibri" panose="020F0502020204030204" pitchFamily="34" charset="0"/>
                <a:cs typeface="Calibri" panose="020F0502020204030204" pitchFamily="34" charset="0"/>
              </a:rPr>
              <a:t>, with all malice.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32 </a:t>
            </a:r>
            <a:r>
              <a:rPr lang="en-US" sz="3000" u="sng" dirty="0">
                <a:effectLst/>
                <a:latin typeface="Calibri" panose="020F0502020204030204" pitchFamily="34" charset="0"/>
                <a:ea typeface="Calibri" panose="020F0502020204030204" pitchFamily="34" charset="0"/>
                <a:cs typeface="Calibri" panose="020F0502020204030204" pitchFamily="34" charset="0"/>
              </a:rPr>
              <a:t>And be kind </a:t>
            </a:r>
            <a:r>
              <a:rPr lang="en-US" sz="3000" dirty="0">
                <a:effectLst/>
                <a:latin typeface="Calibri" panose="020F0502020204030204" pitchFamily="34" charset="0"/>
                <a:ea typeface="Calibri" panose="020F0502020204030204" pitchFamily="34" charset="0"/>
                <a:cs typeface="Calibri" panose="020F0502020204030204" pitchFamily="34" charset="0"/>
              </a:rPr>
              <a:t>to one another, </a:t>
            </a:r>
            <a:r>
              <a:rPr lang="en-US" sz="3000" u="sng" dirty="0">
                <a:effectLst/>
                <a:latin typeface="Calibri" panose="020F0502020204030204" pitchFamily="34" charset="0"/>
                <a:ea typeface="Calibri" panose="020F0502020204030204" pitchFamily="34" charset="0"/>
                <a:cs typeface="Calibri" panose="020F0502020204030204" pitchFamily="34" charset="0"/>
              </a:rPr>
              <a:t>tenderhearted</a:t>
            </a:r>
            <a:r>
              <a:rPr lang="en-US" sz="3000" dirty="0">
                <a:effectLst/>
                <a:latin typeface="Calibri" panose="020F0502020204030204" pitchFamily="34" charset="0"/>
                <a:ea typeface="Calibri" panose="020F0502020204030204" pitchFamily="34" charset="0"/>
                <a:cs typeface="Calibri" panose="020F0502020204030204" pitchFamily="34" charset="0"/>
              </a:rPr>
              <a:t>, </a:t>
            </a:r>
            <a:r>
              <a:rPr lang="en-US" sz="3000" u="sng" dirty="0">
                <a:effectLst/>
                <a:latin typeface="Calibri" panose="020F0502020204030204" pitchFamily="34" charset="0"/>
                <a:ea typeface="Calibri" panose="020F0502020204030204" pitchFamily="34" charset="0"/>
                <a:cs typeface="Calibri" panose="020F0502020204030204" pitchFamily="34" charset="0"/>
              </a:rPr>
              <a:t>forgiving one another, just as God in Christ forgave you.</a:t>
            </a:r>
            <a:endParaRPr lang="en-US" sz="3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5:1 Therefore be imitators of God as dear children.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2 And walk in love, as Christ also has loved us and given Himself for us, an offering and a sacrifice to God for a sweet-smelling aroma.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282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C6A83-CF2A-852A-B56B-F7367FDCA5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3B3861-2BB0-8208-F1F1-9A3329CF610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A798CBA6-5F6E-181C-548D-4A22E8EBE97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431E928C-C2AE-FB49-A66B-3F56942E117B}"/>
              </a:ext>
            </a:extLst>
          </p:cNvPr>
          <p:cNvSpPr txBox="1"/>
          <p:nvPr/>
        </p:nvSpPr>
        <p:spPr>
          <a:xfrm>
            <a:off x="419100" y="1007176"/>
            <a:ext cx="8223968" cy="5150128"/>
          </a:xfrm>
          <a:prstGeom prst="rect">
            <a:avLst/>
          </a:prstGeom>
          <a:noFill/>
        </p:spPr>
        <p:txBody>
          <a:bodyPr wrap="square">
            <a:spAutoFit/>
          </a:bodyPr>
          <a:lstStyle/>
          <a:p>
            <a:pPr marL="0" marR="0">
              <a:spcAft>
                <a:spcPts val="1000"/>
              </a:spcAft>
            </a:pPr>
            <a:r>
              <a:rPr lang="en-US" sz="26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Heb. 12:15</a:t>
            </a:r>
            <a:r>
              <a:rPr lang="en-US" sz="26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600" dirty="0">
                <a:effectLst/>
                <a:latin typeface="Arial" panose="020B0604020202020204" pitchFamily="34" charset="0"/>
                <a:ea typeface="Calibri" panose="020F0502020204030204" pitchFamily="34" charset="0"/>
                <a:cs typeface="Times New Roman" panose="02020603050405020304" pitchFamily="18" charset="0"/>
              </a:rPr>
              <a:t>looking carefully lest anyone fall short of the grace of God; lest any </a:t>
            </a:r>
            <a:r>
              <a:rPr lang="en-US" sz="2600" b="1" u="sng" dirty="0">
                <a:effectLst/>
                <a:latin typeface="Arial" panose="020B0604020202020204" pitchFamily="34" charset="0"/>
                <a:ea typeface="Calibri" panose="020F0502020204030204" pitchFamily="34" charset="0"/>
                <a:cs typeface="Times New Roman" panose="02020603050405020304" pitchFamily="18" charset="0"/>
              </a:rPr>
              <a:t>root</a:t>
            </a:r>
            <a:r>
              <a:rPr lang="en-US" sz="2600" dirty="0">
                <a:effectLst/>
                <a:latin typeface="Arial" panose="020B0604020202020204" pitchFamily="34" charset="0"/>
                <a:ea typeface="Calibri" panose="020F0502020204030204" pitchFamily="34" charset="0"/>
                <a:cs typeface="Times New Roman" panose="02020603050405020304" pitchFamily="18" charset="0"/>
              </a:rPr>
              <a:t> of bitterness </a:t>
            </a:r>
            <a:r>
              <a:rPr lang="en-US" sz="2600" b="1" u="sng" dirty="0">
                <a:effectLst/>
                <a:latin typeface="Arial" panose="020B0604020202020204" pitchFamily="34" charset="0"/>
                <a:ea typeface="Calibri" panose="020F0502020204030204" pitchFamily="34" charset="0"/>
                <a:cs typeface="Times New Roman" panose="02020603050405020304" pitchFamily="18" charset="0"/>
              </a:rPr>
              <a:t>springing up</a:t>
            </a:r>
            <a:r>
              <a:rPr lang="en-US" sz="2600" dirty="0">
                <a:effectLst/>
                <a:latin typeface="Arial" panose="020B0604020202020204" pitchFamily="34" charset="0"/>
                <a:ea typeface="Calibri" panose="020F0502020204030204" pitchFamily="34" charset="0"/>
                <a:cs typeface="Times New Roman" panose="02020603050405020304" pitchFamily="18" charset="0"/>
              </a:rPr>
              <a:t> cause trouble, and by this many become defiled;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a:t>
            </a:r>
            <a:r>
              <a:rPr lang="en-US" sz="2600" u="sng" dirty="0">
                <a:effectLst/>
                <a:latin typeface="Calibri" panose="020F0502020204030204" pitchFamily="34" charset="0"/>
                <a:ea typeface="Calibri" panose="020F0502020204030204" pitchFamily="34" charset="0"/>
                <a:cs typeface="Calibri" panose="020F0502020204030204" pitchFamily="34" charset="0"/>
              </a:rPr>
              <a:t>Bitter envying</a:t>
            </a:r>
            <a:r>
              <a:rPr lang="en-US" sz="2600" dirty="0">
                <a:effectLst/>
                <a:latin typeface="Calibri" panose="020F0502020204030204" pitchFamily="34" charset="0"/>
                <a:ea typeface="Calibri" panose="020F0502020204030204" pitchFamily="34" charset="0"/>
                <a:cs typeface="Calibri" panose="020F0502020204030204" pitchFamily="34" charset="0"/>
              </a:rPr>
              <a:t>" -- </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James 3:14</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But if you have bitter envy and self-seeking in your hearts, do not boast and lie against the truth.15 This wisdom does not descend from above, but is earthly, sensual, demonic.16 For where envy and self-seeking exist, confusion and every evil thing are there.17 But the wisdom that is from above is first </a:t>
            </a:r>
            <a:r>
              <a:rPr lang="en-US" sz="2600" u="sng" dirty="0">
                <a:effectLst/>
                <a:latin typeface="Calibri" panose="020F0502020204030204" pitchFamily="34" charset="0"/>
                <a:ea typeface="Calibri" panose="020F0502020204030204" pitchFamily="34" charset="0"/>
                <a:cs typeface="Calibri" panose="020F0502020204030204" pitchFamily="34" charset="0"/>
              </a:rPr>
              <a:t>pure</a:t>
            </a:r>
            <a:r>
              <a:rPr lang="en-US" sz="2600" dirty="0">
                <a:effectLst/>
                <a:latin typeface="Calibri" panose="020F0502020204030204" pitchFamily="34" charset="0"/>
                <a:ea typeface="Calibri" panose="020F0502020204030204" pitchFamily="34" charset="0"/>
                <a:cs typeface="Calibri" panose="020F0502020204030204" pitchFamily="34" charset="0"/>
              </a:rPr>
              <a:t>, then </a:t>
            </a:r>
            <a:r>
              <a:rPr lang="en-US" sz="2600" u="sng" dirty="0">
                <a:effectLst/>
                <a:latin typeface="Calibri" panose="020F0502020204030204" pitchFamily="34" charset="0"/>
                <a:ea typeface="Calibri" panose="020F0502020204030204" pitchFamily="34" charset="0"/>
                <a:cs typeface="Calibri" panose="020F0502020204030204" pitchFamily="34" charset="0"/>
              </a:rPr>
              <a:t>peaceable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gentle</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willing to yield</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full of mercy </a:t>
            </a:r>
            <a:r>
              <a:rPr lang="en-US" sz="2600" dirty="0">
                <a:effectLst/>
                <a:latin typeface="Calibri" panose="020F0502020204030204" pitchFamily="34" charset="0"/>
                <a:ea typeface="Calibri" panose="020F0502020204030204" pitchFamily="34" charset="0"/>
                <a:cs typeface="Calibri" panose="020F0502020204030204" pitchFamily="34" charset="0"/>
              </a:rPr>
              <a:t>and </a:t>
            </a:r>
            <a:r>
              <a:rPr lang="en-US" sz="2600" u="sng" dirty="0">
                <a:effectLst/>
                <a:latin typeface="Calibri" panose="020F0502020204030204" pitchFamily="34" charset="0"/>
                <a:ea typeface="Calibri" panose="020F0502020204030204" pitchFamily="34" charset="0"/>
                <a:cs typeface="Calibri" panose="020F0502020204030204" pitchFamily="34" charset="0"/>
              </a:rPr>
              <a:t>good</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fruits</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effectLst/>
                <a:latin typeface="Calibri" panose="020F0502020204030204" pitchFamily="34" charset="0"/>
                <a:ea typeface="Calibri" panose="020F0502020204030204" pitchFamily="34" charset="0"/>
                <a:cs typeface="Calibri" panose="020F0502020204030204" pitchFamily="34" charset="0"/>
              </a:rPr>
              <a:t>without partiality </a:t>
            </a:r>
            <a:r>
              <a:rPr lang="en-US" sz="2600" dirty="0">
                <a:effectLst/>
                <a:latin typeface="Calibri" panose="020F0502020204030204" pitchFamily="34" charset="0"/>
                <a:ea typeface="Calibri" panose="020F0502020204030204" pitchFamily="34" charset="0"/>
                <a:cs typeface="Calibri" panose="020F0502020204030204" pitchFamily="34" charset="0"/>
              </a:rPr>
              <a:t>and </a:t>
            </a:r>
            <a:r>
              <a:rPr lang="en-US" sz="2600" u="sng" dirty="0">
                <a:effectLst/>
                <a:latin typeface="Calibri" panose="020F0502020204030204" pitchFamily="34" charset="0"/>
                <a:ea typeface="Calibri" panose="020F0502020204030204" pitchFamily="34" charset="0"/>
                <a:cs typeface="Calibri" panose="020F0502020204030204" pitchFamily="34" charset="0"/>
              </a:rPr>
              <a:t>without hypocrisy</a:t>
            </a:r>
            <a:r>
              <a:rPr lang="en-US" sz="2600" dirty="0">
                <a:effectLst/>
                <a:latin typeface="Calibri" panose="020F0502020204030204" pitchFamily="34" charset="0"/>
                <a:ea typeface="Calibri" panose="020F0502020204030204" pitchFamily="34" charset="0"/>
                <a:cs typeface="Calibri" panose="020F0502020204030204" pitchFamily="34"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DAF37-DD29-383A-A373-C99877F73A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4BFAF5-6128-4FDB-5829-D102158D67F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E9570475-A1CD-60BD-8BDB-5A2FA2FD122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045F5B3-015E-8151-2E02-AF3EB628B0F3}"/>
              </a:ext>
            </a:extLst>
          </p:cNvPr>
          <p:cNvSpPr txBox="1"/>
          <p:nvPr/>
        </p:nvSpPr>
        <p:spPr>
          <a:xfrm>
            <a:off x="544749" y="1157592"/>
            <a:ext cx="8112868" cy="3970318"/>
          </a:xfrm>
          <a:prstGeom prst="rect">
            <a:avLst/>
          </a:prstGeom>
          <a:noFill/>
        </p:spPr>
        <p:txBody>
          <a:bodyPr wrap="square">
            <a:spAutoFit/>
          </a:bodyPr>
          <a:lstStyle/>
          <a:p>
            <a:pPr marL="0" marR="0">
              <a:spcAft>
                <a:spcPts val="1000"/>
              </a:spcAft>
            </a:pPr>
            <a:r>
              <a:rPr lang="en-US" sz="3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1John 4: 20 – 21</a:t>
            </a:r>
            <a:r>
              <a:rPr lang="en-US" sz="3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a:effectLst/>
                <a:latin typeface="Calibri" panose="020F0502020204030204" pitchFamily="34" charset="0"/>
                <a:ea typeface="Calibri" panose="020F0502020204030204" pitchFamily="34" charset="0"/>
                <a:cs typeface="Calibri" panose="020F0502020204030204" pitchFamily="34" charset="0"/>
              </a:rPr>
              <a:t>If someone says, "I love God," and hates his brother, he is a liar; for he who does not love his brother whom he has seen, how can he love God whom he has not seen? 21 And this commandment we have from Him: that he who loves God must love his brother also.</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oney Pot Free Stock Photo - Public Domain Pictures">
            <a:extLst>
              <a:ext uri="{FF2B5EF4-FFF2-40B4-BE49-F238E27FC236}">
                <a16:creationId xmlns:a16="http://schemas.microsoft.com/office/drawing/2014/main" id="{90E6ECAA-6C4C-D06B-4F4D-2365C6D2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50000" y="4997688"/>
            <a:ext cx="2785609" cy="185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5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693E0-EED3-214F-45FD-10A68D33B0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8C6A35-690F-342A-2498-E80C15E25C9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11E68EB9-B8E0-87A1-58B3-9908C1E5C36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7F8F7A6-3661-EE80-6210-64D5ECA87BCB}"/>
              </a:ext>
            </a:extLst>
          </p:cNvPr>
          <p:cNvSpPr txBox="1"/>
          <p:nvPr/>
        </p:nvSpPr>
        <p:spPr>
          <a:xfrm>
            <a:off x="-1" y="894945"/>
            <a:ext cx="9135609" cy="640175"/>
          </a:xfrm>
          <a:prstGeom prst="rect">
            <a:avLst/>
          </a:prstGeom>
          <a:noFill/>
        </p:spPr>
        <p:txBody>
          <a:bodyPr wrap="square">
            <a:spAutoFit/>
          </a:bodyPr>
          <a:lstStyle/>
          <a:p>
            <a:pPr marL="0" marR="0">
              <a:lnSpc>
                <a:spcPct val="115000"/>
              </a:lnSpc>
              <a:spcAft>
                <a:spcPts val="1000"/>
              </a:spcAft>
            </a:pPr>
            <a:r>
              <a:rPr lang="en-US" sz="3200" dirty="0">
                <a:solidFill>
                  <a:srgbClr val="C00000"/>
                </a:solidFill>
                <a:effectLst/>
                <a:latin typeface="Aharoni" panose="02010803020104030203" pitchFamily="2" charset="-79"/>
                <a:ea typeface="Calibri" panose="020F0502020204030204" pitchFamily="34" charset="0"/>
                <a:cs typeface="Aharoni" panose="02010803020104030203" pitchFamily="2" charset="-79"/>
              </a:rPr>
              <a:t>6. We need to carry a little honey in the world.</a:t>
            </a:r>
          </a:p>
        </p:txBody>
      </p:sp>
      <p:sp>
        <p:nvSpPr>
          <p:cNvPr id="7" name="TextBox 6">
            <a:extLst>
              <a:ext uri="{FF2B5EF4-FFF2-40B4-BE49-F238E27FC236}">
                <a16:creationId xmlns:a16="http://schemas.microsoft.com/office/drawing/2014/main" id="{47476BBD-54D4-E3F5-3B8B-BA8EC4C68415}"/>
              </a:ext>
            </a:extLst>
          </p:cNvPr>
          <p:cNvSpPr txBox="1"/>
          <p:nvPr/>
        </p:nvSpPr>
        <p:spPr>
          <a:xfrm>
            <a:off x="142875" y="1895475"/>
            <a:ext cx="8591550" cy="3970318"/>
          </a:xfrm>
          <a:prstGeom prst="rect">
            <a:avLst/>
          </a:prstGeom>
          <a:noFill/>
        </p:spPr>
        <p:txBody>
          <a:bodyPr wrap="square">
            <a:spAutoFit/>
          </a:bodyPr>
          <a:lstStyle/>
          <a:p>
            <a:pPr marL="457200" marR="0"/>
            <a:r>
              <a:rPr lang="en-US" sz="2800" dirty="0">
                <a:effectLst/>
                <a:latin typeface="Calibri" panose="020F0502020204030204" pitchFamily="34" charset="0"/>
                <a:ea typeface="Calibri" panose="020F0502020204030204" pitchFamily="34" charset="0"/>
                <a:cs typeface="Calibri" panose="020F0502020204030204" pitchFamily="34" charset="0"/>
              </a:rPr>
              <a:t>There are some people that just aren’t fun to be around.</a:t>
            </a:r>
            <a:r>
              <a:rPr lang="en-US" sz="2800" dirty="0">
                <a:latin typeface="Calibri" panose="020F0502020204030204" pitchFamily="34" charset="0"/>
                <a:ea typeface="Calibri" panose="020F0502020204030204" pitchFamily="34" charset="0"/>
                <a:cs typeface="Times New Roman" panose="02020603050405020304" pitchFamily="18" charset="0"/>
              </a:rPr>
              <a:t> --- </a:t>
            </a:r>
            <a:r>
              <a:rPr lang="en-US" sz="2800" dirty="0">
                <a:effectLst/>
                <a:latin typeface="Calibri" panose="020F0502020204030204" pitchFamily="34" charset="0"/>
                <a:ea typeface="Calibri" panose="020F0502020204030204" pitchFamily="34" charset="0"/>
                <a:cs typeface="Calibri" panose="020F0502020204030204" pitchFamily="34" charset="0"/>
              </a:rPr>
              <a:t>About as much fun as going to the dentist to have a root canal.</a:t>
            </a:r>
          </a:p>
          <a:p>
            <a:pPr marL="457200" marR="0"/>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r>
              <a:rPr lang="en-US" sz="2800" dirty="0">
                <a:effectLst/>
                <a:latin typeface="Calibri" panose="020F0502020204030204" pitchFamily="34" charset="0"/>
                <a:ea typeface="Calibri" panose="020F0502020204030204" pitchFamily="34" charset="0"/>
                <a:cs typeface="Calibri" panose="020F0502020204030204" pitchFamily="34" charset="0"/>
              </a:rPr>
              <a:t>We want to make sure we are not one of those people.</a:t>
            </a:r>
          </a:p>
          <a:p>
            <a:pPr marL="457200" marR="0"/>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How are we going to be a POSITIVE influence in the world if our countenance, our speech, and our behavior is anything less than Christ-like.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885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CD883-D559-E9B7-4AE8-AB591231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FBB9C8-2B42-4952-7C90-70721A83851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756A1A42-10EE-669D-8FB4-111CD514906D}"/>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D11F7C3-ECDC-9EF4-9275-7527152CDFE3}"/>
              </a:ext>
            </a:extLst>
          </p:cNvPr>
          <p:cNvSpPr txBox="1"/>
          <p:nvPr/>
        </p:nvSpPr>
        <p:spPr>
          <a:xfrm>
            <a:off x="453224" y="938255"/>
            <a:ext cx="8213698" cy="5262979"/>
          </a:xfrm>
          <a:prstGeom prst="rect">
            <a:avLst/>
          </a:prstGeom>
          <a:noFill/>
          <a:ln w="19050">
            <a:solidFill>
              <a:schemeClr val="tx1"/>
            </a:solidFill>
          </a:ln>
        </p:spPr>
        <p:txBody>
          <a:bodyPr wrap="square">
            <a:spAutoFit/>
          </a:bodyPr>
          <a:lstStyle/>
          <a:p>
            <a:r>
              <a:rPr lang="en-US" sz="2400" dirty="0"/>
              <a:t> 5 "But if you will not send him, we will not go down; for the man said to us, 'You shall not see my face unless your brother is with you.'"</a:t>
            </a:r>
          </a:p>
          <a:p>
            <a:r>
              <a:rPr lang="en-US" sz="2400" dirty="0"/>
              <a:t> 6 And Israel said, "Why did you deal so wrongfully with me as to tell the man whether you had still another brother?“</a:t>
            </a:r>
          </a:p>
          <a:p>
            <a:endParaRPr lang="en-US" sz="2400" dirty="0"/>
          </a:p>
          <a:p>
            <a:r>
              <a:rPr lang="en-US" sz="2400" dirty="0"/>
              <a:t> 7 But they said, "The man asked us pointedly about ourselves and our family, saying, 'Is your father still alive? Have you another brother?' And we told him according to these words. Could we possibly have known that he would say, 'Bring your brother down'?"</a:t>
            </a:r>
          </a:p>
          <a:p>
            <a:r>
              <a:rPr lang="en-US" sz="2400" dirty="0"/>
              <a:t> 8 Then Judah said to Israel his father, "Send the lad with me, and we will arise and go, that we may live and not die, both we and you and also our little ones.</a:t>
            </a:r>
          </a:p>
        </p:txBody>
      </p:sp>
    </p:spTree>
    <p:extLst>
      <p:ext uri="{BB962C8B-B14F-4D97-AF65-F5344CB8AC3E}">
        <p14:creationId xmlns:p14="http://schemas.microsoft.com/office/powerpoint/2010/main" val="2554847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1ECBD-4434-41BB-562A-24C73F368D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026DF2-4188-4F8B-B604-8A775B9E56A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B0F3F575-D0D8-4BB6-832D-87AFC4287F9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48E5B33-84F8-4A1F-6D1E-34DA29F10D15}"/>
              </a:ext>
            </a:extLst>
          </p:cNvPr>
          <p:cNvSpPr txBox="1"/>
          <p:nvPr/>
        </p:nvSpPr>
        <p:spPr>
          <a:xfrm>
            <a:off x="323850" y="1200150"/>
            <a:ext cx="8686799" cy="5016758"/>
          </a:xfrm>
          <a:prstGeom prst="rect">
            <a:avLst/>
          </a:prstGeom>
          <a:noFill/>
        </p:spPr>
        <p:txBody>
          <a:bodyPr wrap="square">
            <a:spAutoFit/>
          </a:bodyPr>
          <a:lstStyle/>
          <a:p>
            <a:pPr marL="228600" marR="0"/>
            <a:r>
              <a:rPr lang="en-US" sz="3200" dirty="0">
                <a:effectLst/>
                <a:latin typeface="Calibri" panose="020F0502020204030204" pitchFamily="34" charset="0"/>
                <a:ea typeface="Calibri" panose="020F0502020204030204" pitchFamily="34" charset="0"/>
                <a:cs typeface="Calibri" panose="020F0502020204030204" pitchFamily="34" charset="0"/>
              </a:rPr>
              <a:t>Jacob’s advice to his sons to carry a little honey was good advice.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3200" dirty="0">
                <a:effectLst/>
                <a:latin typeface="Calibri" panose="020F0502020204030204" pitchFamily="34" charset="0"/>
                <a:ea typeface="Calibri" panose="020F0502020204030204" pitchFamily="34" charset="0"/>
                <a:cs typeface="Calibri" panose="020F0502020204030204" pitchFamily="34" charset="0"/>
              </a:rPr>
              <a:t>It’s good advice for us also, to carry a little honey.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3200" dirty="0">
                <a:effectLst/>
                <a:latin typeface="Calibri" panose="020F0502020204030204" pitchFamily="34" charset="0"/>
                <a:ea typeface="Calibri" panose="020F0502020204030204" pitchFamily="34" charset="0"/>
                <a:cs typeface="Calibri" panose="020F0502020204030204" pitchFamily="34" charset="0"/>
              </a:rPr>
              <a:t>What is honey? The word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3200" dirty="0">
                <a:effectLst/>
                <a:latin typeface="Calibri" panose="020F0502020204030204" pitchFamily="34" charset="0"/>
                <a:ea typeface="Calibri" panose="020F0502020204030204" pitchFamily="34" charset="0"/>
                <a:cs typeface="Calibri" panose="020F0502020204030204" pitchFamily="34" charset="0"/>
              </a:rPr>
              <a:t>We don’t carry it like we carry our bible.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3200" dirty="0">
                <a:effectLst/>
                <a:latin typeface="Calibri" panose="020F0502020204030204" pitchFamily="34" charset="0"/>
                <a:ea typeface="Calibri" panose="020F0502020204030204" pitchFamily="34" charset="0"/>
                <a:cs typeface="Calibri" panose="020F0502020204030204" pitchFamily="34" charset="0"/>
              </a:rPr>
              <a:t>We carry it in our life: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r>
              <a:rPr lang="en-US" sz="3200" dirty="0">
                <a:effectLst/>
                <a:latin typeface="Calibri" panose="020F0502020204030204" pitchFamily="34" charset="0"/>
                <a:ea typeface="Calibri" panose="020F0502020204030204" pitchFamily="34" charset="0"/>
                <a:cs typeface="Calibri" panose="020F0502020204030204" pitchFamily="34" charset="0"/>
              </a:rPr>
              <a:t>Our attitude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r>
              <a:rPr lang="en-US" sz="3200" dirty="0">
                <a:effectLst/>
                <a:latin typeface="Calibri" panose="020F0502020204030204" pitchFamily="34" charset="0"/>
                <a:ea typeface="Calibri" panose="020F0502020204030204" pitchFamily="34" charset="0"/>
                <a:cs typeface="Calibri" panose="020F0502020204030204" pitchFamily="34" charset="0"/>
              </a:rPr>
              <a:t>Our speech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r>
              <a:rPr lang="en-US" sz="3200" dirty="0">
                <a:effectLst/>
                <a:latin typeface="Calibri" panose="020F0502020204030204" pitchFamily="34" charset="0"/>
                <a:ea typeface="Calibri" panose="020F0502020204030204" pitchFamily="34" charset="0"/>
                <a:cs typeface="Calibri" panose="020F0502020204030204" pitchFamily="34" charset="0"/>
              </a:rPr>
              <a:t>Our countenance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Our actions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oney Pot Free Stock Photo - Public Domain Pictures">
            <a:extLst>
              <a:ext uri="{FF2B5EF4-FFF2-40B4-BE49-F238E27FC236}">
                <a16:creationId xmlns:a16="http://schemas.microsoft.com/office/drawing/2014/main" id="{6AEF0F72-A35F-7FA0-1F60-ACA549148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14999" y="4574356"/>
            <a:ext cx="3420609" cy="228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51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7B5D01-D085-9168-8F06-13E6385150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545767-2755-DE5D-C614-6E15D35E239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3" name="TextBox 2">
            <a:extLst>
              <a:ext uri="{FF2B5EF4-FFF2-40B4-BE49-F238E27FC236}">
                <a16:creationId xmlns:a16="http://schemas.microsoft.com/office/drawing/2014/main" id="{785C8610-4736-4473-389B-D925D67E8D22}"/>
              </a:ext>
            </a:extLst>
          </p:cNvPr>
          <p:cNvSpPr txBox="1"/>
          <p:nvPr/>
        </p:nvSpPr>
        <p:spPr>
          <a:xfrm>
            <a:off x="952500" y="2973015"/>
            <a:ext cx="8658225" cy="3753400"/>
          </a:xfrm>
          <a:prstGeom prst="rect">
            <a:avLst/>
          </a:prstGeom>
          <a:noFill/>
        </p:spPr>
        <p:txBody>
          <a:bodyPr wrap="square">
            <a:spAutoFit/>
          </a:bodyPr>
          <a:lstStyle/>
          <a:p>
            <a:pPr marL="228600" marR="0">
              <a:lnSpc>
                <a:spcPct val="115000"/>
              </a:lnSpc>
              <a:spcAft>
                <a:spcPts val="10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need to carry it for ourselves.</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Aft>
                <a:spcPts val="10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need to carry some for others.</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Aft>
                <a:spcPts val="10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need to carry it in our home.</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Aft>
                <a:spcPts val="10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need to carry it in the church.</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Aft>
                <a:spcPts val="1000"/>
              </a:spcAft>
            </a:pPr>
            <a:r>
              <a:rPr lang="en-US" sz="36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need to carry it in the world.</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6" descr="Image libre: miel, nid d'abeille, pot, complet, délicieux, traditionnel ...">
            <a:extLst>
              <a:ext uri="{FF2B5EF4-FFF2-40B4-BE49-F238E27FC236}">
                <a16:creationId xmlns:a16="http://schemas.microsoft.com/office/drawing/2014/main" id="{93757252-C6AB-5E3E-3F78-4C88340C1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494" y="814112"/>
            <a:ext cx="3238355" cy="215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9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C2CC-01EF-FB8D-5318-14452BFED0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58C649-81C1-9B78-CC7C-AEC980431DC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916C47A0-4B97-2273-CA23-29D0E5F7D23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C0B5F2D-DE30-55E8-52AB-773AF6FBB60E}"/>
              </a:ext>
            </a:extLst>
          </p:cNvPr>
          <p:cNvSpPr txBox="1"/>
          <p:nvPr/>
        </p:nvSpPr>
        <p:spPr>
          <a:xfrm>
            <a:off x="580445" y="978011"/>
            <a:ext cx="7943353" cy="5432894"/>
          </a:xfrm>
          <a:prstGeom prst="rect">
            <a:avLst/>
          </a:prstGeom>
          <a:noFill/>
          <a:ln w="19050">
            <a:solidFill>
              <a:schemeClr val="tx1"/>
            </a:solidFill>
          </a:ln>
        </p:spPr>
        <p:txBody>
          <a:bodyPr wrap="square">
            <a:spAutoFit/>
          </a:bodyPr>
          <a:lstStyle/>
          <a:p>
            <a:r>
              <a:rPr lang="en-US" sz="2600" dirty="0"/>
              <a:t>9 "I myself will be surety for him; from my hand you shall require him. If I do not bring him back to you and set him before you, then let me bear the blame forever.</a:t>
            </a:r>
          </a:p>
          <a:p>
            <a:r>
              <a:rPr lang="en-US" sz="2600" dirty="0"/>
              <a:t> 10 "For if we had not lingered, surely by now we would have returned this second time."</a:t>
            </a:r>
          </a:p>
          <a:p>
            <a:r>
              <a:rPr lang="en-US" sz="2600" dirty="0"/>
              <a:t> 11 And their father Israel said to them, "If it must be so, then do this: Take some of the best fruits of the land in your vessels and carry down a present for the man-a little balm and a little honey, spices and myrrh, pistachio nuts and almonds.</a:t>
            </a:r>
          </a:p>
          <a:p>
            <a:r>
              <a:rPr lang="en-US" sz="2600" dirty="0"/>
              <a:t> 12 "Take double money in your hand, and take back in your hand the money that was returned in the mouth of your sacks; perhaps it was an oversight.</a:t>
            </a:r>
          </a:p>
        </p:txBody>
      </p:sp>
    </p:spTree>
    <p:extLst>
      <p:ext uri="{BB962C8B-B14F-4D97-AF65-F5344CB8AC3E}">
        <p14:creationId xmlns:p14="http://schemas.microsoft.com/office/powerpoint/2010/main" val="221494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2A13-78E0-2013-BDF5-772ABD6270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C20538B-5BD8-78D0-9C64-D79B6A4E6BC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5A23631E-3393-B5F4-2BFC-3DE9F719953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1FEBEDC0-BE71-CA73-1419-6622B78B52EC}"/>
              </a:ext>
            </a:extLst>
          </p:cNvPr>
          <p:cNvSpPr txBox="1"/>
          <p:nvPr/>
        </p:nvSpPr>
        <p:spPr>
          <a:xfrm>
            <a:off x="731520" y="1009816"/>
            <a:ext cx="7863839" cy="5183735"/>
          </a:xfrm>
          <a:prstGeom prst="rect">
            <a:avLst/>
          </a:prstGeom>
          <a:noFill/>
          <a:ln w="19050">
            <a:solidFill>
              <a:schemeClr val="tx1"/>
            </a:solidFill>
          </a:ln>
        </p:spPr>
        <p:txBody>
          <a:bodyPr wrap="square">
            <a:spAutoFit/>
          </a:bodyPr>
          <a:lstStyle/>
          <a:p>
            <a:r>
              <a:rPr lang="en-US" sz="3200" dirty="0"/>
              <a:t>13 "Take your brother also, and arise, go back to the man.</a:t>
            </a:r>
          </a:p>
          <a:p>
            <a:r>
              <a:rPr lang="en-US" sz="3200" dirty="0"/>
              <a:t>14 "And may God Almighty give you mercy before the man, that he may release your other brother and Benjamin. If I am bereaved, I am bereaved!"</a:t>
            </a:r>
          </a:p>
          <a:p>
            <a:r>
              <a:rPr lang="en-US" sz="3200" dirty="0"/>
              <a:t>15 So the men took that present and Benjamin, and they took double money in their hand, and arose and went down to Egypt; and they stood before Joseph.</a:t>
            </a:r>
          </a:p>
        </p:txBody>
      </p:sp>
    </p:spTree>
    <p:extLst>
      <p:ext uri="{BB962C8B-B14F-4D97-AF65-F5344CB8AC3E}">
        <p14:creationId xmlns:p14="http://schemas.microsoft.com/office/powerpoint/2010/main" val="311013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39C530-F347-7565-F4EC-CED17BD7271E}"/>
            </a:ext>
          </a:extLst>
        </p:cNvPr>
        <p:cNvGrpSpPr/>
        <p:nvPr/>
      </p:nvGrpSpPr>
      <p:grpSpPr>
        <a:xfrm>
          <a:off x="0" y="0"/>
          <a:ext cx="0" cy="0"/>
          <a:chOff x="0" y="0"/>
          <a:chExt cx="0" cy="0"/>
        </a:xfrm>
      </p:grpSpPr>
      <p:pic>
        <p:nvPicPr>
          <p:cNvPr id="2050" name="Picture 2" descr="Honey gift ideas">
            <a:extLst>
              <a:ext uri="{FF2B5EF4-FFF2-40B4-BE49-F238E27FC236}">
                <a16:creationId xmlns:a16="http://schemas.microsoft.com/office/drawing/2014/main" id="{A4DECC83-64F0-6B7F-5474-4D43FEF14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47" y="1109144"/>
            <a:ext cx="5715000" cy="3781425"/>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8F5380-9DB9-632B-B9EC-FE9F8F61E1AC}"/>
              </a:ext>
            </a:extLst>
          </p:cNvPr>
          <p:cNvSpPr txBox="1"/>
          <p:nvPr/>
        </p:nvSpPr>
        <p:spPr>
          <a:xfrm>
            <a:off x="1" y="59085"/>
            <a:ext cx="9144000"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Carry A Little Honey</a:t>
            </a:r>
          </a:p>
        </p:txBody>
      </p:sp>
      <p:sp>
        <p:nvSpPr>
          <p:cNvPr id="4" name="TextBox 3">
            <a:extLst>
              <a:ext uri="{FF2B5EF4-FFF2-40B4-BE49-F238E27FC236}">
                <a16:creationId xmlns:a16="http://schemas.microsoft.com/office/drawing/2014/main" id="{6096B868-74B5-6B45-98EC-02578F61687F}"/>
              </a:ext>
            </a:extLst>
          </p:cNvPr>
          <p:cNvSpPr txBox="1"/>
          <p:nvPr/>
        </p:nvSpPr>
        <p:spPr>
          <a:xfrm>
            <a:off x="0" y="5166161"/>
            <a:ext cx="8991600" cy="1569660"/>
          </a:xfrm>
          <a:prstGeom prst="rect">
            <a:avLst/>
          </a:prstGeom>
          <a:noFill/>
        </p:spPr>
        <p:txBody>
          <a:bodyPr wrap="square">
            <a:spAutoFit/>
          </a:bodyPr>
          <a:lstStyle/>
          <a:p>
            <a:pPr algn="ctr"/>
            <a:r>
              <a:rPr lang="en-US" sz="2400" dirty="0">
                <a:solidFill>
                  <a:schemeClr val="bg1"/>
                </a:solidFill>
              </a:rPr>
              <a:t>Genesis 43:11 And their father Israel said to them, "If it must be so, then do this: Take some of the best fruits of the land in your vessels and carry down a present for the man-a little balm and a little honey, spices and myrrh, pistachio nuts and almonds.</a:t>
            </a:r>
          </a:p>
        </p:txBody>
      </p:sp>
    </p:spTree>
    <p:extLst>
      <p:ext uri="{BB962C8B-B14F-4D97-AF65-F5344CB8AC3E}">
        <p14:creationId xmlns:p14="http://schemas.microsoft.com/office/powerpoint/2010/main" val="342574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185E8-576C-B6F5-2B02-37FA8C3F25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02EBEF4-8B95-004D-305B-E838CED1168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2A0E6E80-334E-C765-2B3C-053058FCA8F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EC45AFD-D6BF-D612-EC2C-A47DDCD453C8}"/>
              </a:ext>
            </a:extLst>
          </p:cNvPr>
          <p:cNvSpPr txBox="1"/>
          <p:nvPr/>
        </p:nvSpPr>
        <p:spPr>
          <a:xfrm>
            <a:off x="515565" y="1186774"/>
            <a:ext cx="8258783" cy="4984954"/>
          </a:xfrm>
          <a:prstGeom prst="rect">
            <a:avLst/>
          </a:prstGeom>
          <a:noFill/>
        </p:spPr>
        <p:txBody>
          <a:bodyPr wrap="square">
            <a:spAutoFit/>
          </a:bodyPr>
          <a:lstStyle/>
          <a:p>
            <a:pPr marL="171450" marR="0">
              <a:lnSpc>
                <a:spcPct val="115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Jacob said, "Carry a little honey."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15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That is good advice for us today.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15000"/>
              </a:lnSpc>
            </a:pPr>
            <a:r>
              <a:rPr lang="en-US" sz="3600" dirty="0">
                <a:effectLst/>
                <a:latin typeface="Calibri" panose="020F0502020204030204" pitchFamily="34" charset="0"/>
                <a:ea typeface="Times New Roman" panose="02020603050405020304" pitchFamily="18" charset="0"/>
                <a:cs typeface="Calibri" panose="020F0502020204030204" pitchFamily="34" charset="0"/>
              </a:rPr>
              <a:t>Not  literally, but figuratively.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a:lnSpc>
                <a:spcPct val="115000"/>
              </a:lnSpc>
              <a:spcAft>
                <a:spcPts val="1000"/>
              </a:spcAft>
            </a:pP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p>
            <a:pPr marL="171450" marR="0">
              <a:spcAft>
                <a:spcPts val="1000"/>
              </a:spcAft>
            </a:pPr>
            <a:r>
              <a:rPr lang="en-US" sz="3600" dirty="0">
                <a:effectLst/>
                <a:latin typeface="Calibri" panose="020F0502020204030204" pitchFamily="34" charset="0"/>
                <a:ea typeface="Times New Roman" panose="02020603050405020304" pitchFamily="18" charset="0"/>
                <a:cs typeface="Calibri" panose="020F0502020204030204" pitchFamily="34" charset="0"/>
              </a:rPr>
              <a:t>Jacob had been through enough troubles in his life that he learned some lessons about dealing with people.                     (How about us today?)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4" descr="Honey Free Stock Photo - Public Domain Pictures">
            <a:extLst>
              <a:ext uri="{FF2B5EF4-FFF2-40B4-BE49-F238E27FC236}">
                <a16:creationId xmlns:a16="http://schemas.microsoft.com/office/drawing/2014/main" id="{5DDCE9D5-6E16-C5E7-0755-EAE073144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0" y="727106"/>
            <a:ext cx="2214109" cy="29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5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73F35-C55C-61E5-FFFE-F3FD9DE694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25558A-43E6-F4BD-7E19-CA1B7D5867BC}"/>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23E9092D-96F8-21B0-8BE8-6BFDF6FA6D5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B578AD5-7574-1B82-E3B4-D4226DE318EA}"/>
              </a:ext>
            </a:extLst>
          </p:cNvPr>
          <p:cNvSpPr txBox="1"/>
          <p:nvPr/>
        </p:nvSpPr>
        <p:spPr>
          <a:xfrm>
            <a:off x="0" y="894944"/>
            <a:ext cx="9144000" cy="640175"/>
          </a:xfrm>
          <a:prstGeom prst="rect">
            <a:avLst/>
          </a:prstGeom>
          <a:noFill/>
        </p:spPr>
        <p:txBody>
          <a:bodyPr wrap="square">
            <a:spAutoFit/>
          </a:bodyPr>
          <a:lstStyle/>
          <a:p>
            <a:pPr marL="0" marR="0" algn="ctr">
              <a:lnSpc>
                <a:spcPct val="115000"/>
              </a:lnSpc>
              <a:spcAft>
                <a:spcPts val="1000"/>
              </a:spcAft>
            </a:pPr>
            <a:r>
              <a:rPr lang="en-US" sz="3200" dirty="0">
                <a:solidFill>
                  <a:srgbClr val="C00000"/>
                </a:solidFill>
                <a:effectLst/>
                <a:latin typeface="Aharoni" panose="02010803020104030203" pitchFamily="2" charset="-79"/>
                <a:ea typeface="Times New Roman" panose="02020603050405020304" pitchFamily="18" charset="0"/>
                <a:cs typeface="Aharoni" panose="02010803020104030203" pitchFamily="2" charset="-79"/>
              </a:rPr>
              <a:t>1. Where can we get some  honey?</a:t>
            </a:r>
            <a:endParaRPr lang="en-US" sz="3200" dirty="0">
              <a:solidFill>
                <a:srgbClr val="C00000"/>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3ECA3D38-3B61-D3C3-232C-BE08F3E8BDA3}"/>
              </a:ext>
            </a:extLst>
          </p:cNvPr>
          <p:cNvSpPr txBox="1"/>
          <p:nvPr/>
        </p:nvSpPr>
        <p:spPr>
          <a:xfrm>
            <a:off x="352425" y="1647825"/>
            <a:ext cx="8334375" cy="4626908"/>
          </a:xfrm>
          <a:prstGeom prst="rect">
            <a:avLst/>
          </a:prstGeom>
          <a:noFill/>
        </p:spPr>
        <p:txBody>
          <a:bodyPr wrap="square">
            <a:spAutoFit/>
          </a:bodyPr>
          <a:lstStyle/>
          <a:p>
            <a:pPr marL="0" marR="0">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19:7 </a:t>
            </a:r>
            <a:r>
              <a:rPr lang="en-US" sz="2600" u="sng" dirty="0">
                <a:effectLst/>
                <a:latin typeface="Calibri" panose="020F0502020204030204" pitchFamily="34" charset="0"/>
                <a:ea typeface="Calibri" panose="020F0502020204030204" pitchFamily="34" charset="0"/>
                <a:cs typeface="Calibri" panose="020F0502020204030204" pitchFamily="34" charset="0"/>
              </a:rPr>
              <a:t>The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law of the 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is perfect, converting the soul; </a:t>
            </a:r>
            <a:r>
              <a:rPr lang="en-US" sz="2600" u="sng" dirty="0">
                <a:effectLst/>
                <a:latin typeface="Calibri" panose="020F0502020204030204" pitchFamily="34" charset="0"/>
                <a:ea typeface="Calibri" panose="020F0502020204030204" pitchFamily="34" charset="0"/>
                <a:cs typeface="Calibri" panose="020F0502020204030204" pitchFamily="34" charset="0"/>
              </a:rPr>
              <a:t>The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testimony of the 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is sure, making wise the simple;</a:t>
            </a: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8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statutes of the 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are right, rejoicing the heart; </a:t>
            </a:r>
            <a:r>
              <a:rPr lang="en-US" sz="2600" u="sng" dirty="0">
                <a:effectLst/>
                <a:latin typeface="Calibri" panose="020F0502020204030204" pitchFamily="34" charset="0"/>
                <a:ea typeface="Calibri" panose="020F0502020204030204" pitchFamily="34" charset="0"/>
                <a:cs typeface="Calibri" panose="020F0502020204030204" pitchFamily="34" charset="0"/>
              </a:rPr>
              <a:t>The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commandment of the 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is pure, enlightening the eyes;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9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fear of the 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is clean, enduring forever;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judgments of the</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LORD</a:t>
            </a:r>
            <a:r>
              <a:rPr lang="en-US" sz="2600" u="sng" dirty="0">
                <a:effectLst/>
                <a:latin typeface="Calibri" panose="020F0502020204030204" pitchFamily="34" charset="0"/>
                <a:ea typeface="Calibri" panose="020F0502020204030204" pitchFamily="34" charset="0"/>
                <a:cs typeface="Calibri" panose="020F0502020204030204" pitchFamily="34" charset="0"/>
              </a:rPr>
              <a:t> </a:t>
            </a:r>
            <a:r>
              <a:rPr lang="en-US" sz="2600" dirty="0">
                <a:effectLst/>
                <a:latin typeface="Calibri" panose="020F0502020204030204" pitchFamily="34" charset="0"/>
                <a:ea typeface="Calibri" panose="020F0502020204030204" pitchFamily="34" charset="0"/>
                <a:cs typeface="Calibri" panose="020F0502020204030204" pitchFamily="34" charset="0"/>
              </a:rPr>
              <a:t>are true and righteous altogether.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10 More to be desired are they than gold, Yea, than much fine gold; </a:t>
            </a:r>
            <a:r>
              <a:rPr lang="en-US" sz="32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Sweeter also than honey and the honeycomb.</a:t>
            </a:r>
            <a:endParaRPr lang="en-US" sz="3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1DA7A-F310-DF6E-4DF6-ABB1794D398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9AA0F4-7194-D7D2-6CFA-75F9848EAC0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Carry A Little Honey</a:t>
            </a:r>
          </a:p>
        </p:txBody>
      </p:sp>
      <p:sp>
        <p:nvSpPr>
          <p:cNvPr id="5" name="Footer Placeholder 4">
            <a:extLst>
              <a:ext uri="{FF2B5EF4-FFF2-40B4-BE49-F238E27FC236}">
                <a16:creationId xmlns:a16="http://schemas.microsoft.com/office/drawing/2014/main" id="{03740A6E-8480-A601-84A2-4C39B4031B3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96681441-F87E-308D-E860-7D8DC59818B0}"/>
              </a:ext>
            </a:extLst>
          </p:cNvPr>
          <p:cNvSpPr txBox="1"/>
          <p:nvPr/>
        </p:nvSpPr>
        <p:spPr>
          <a:xfrm>
            <a:off x="590550" y="1428750"/>
            <a:ext cx="7668232" cy="4052391"/>
          </a:xfrm>
          <a:prstGeom prst="rect">
            <a:avLst/>
          </a:prstGeom>
          <a:noFill/>
        </p:spPr>
        <p:txBody>
          <a:bodyPr wrap="square">
            <a:spAutoFit/>
          </a:bodyPr>
          <a:lstStyle/>
          <a:p>
            <a:pPr marL="0" marR="0">
              <a:spcAft>
                <a:spcPts val="1000"/>
              </a:spcAft>
            </a:pPr>
            <a:r>
              <a:rPr lang="en-US" sz="32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119:103</a:t>
            </a:r>
            <a:r>
              <a:rPr lang="en-US" sz="32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How sweet are Your words to my taste, Sweeter than honey to my mouth!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We get our “honey” from the word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We should have and keep an abundant supply of honey.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oney Pot Free Stock Photo - Public Domain Pictures">
            <a:extLst>
              <a:ext uri="{FF2B5EF4-FFF2-40B4-BE49-F238E27FC236}">
                <a16:creationId xmlns:a16="http://schemas.microsoft.com/office/drawing/2014/main" id="{C31C0897-3FB3-3A1B-38B1-C2536E05F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48400" y="4929954"/>
            <a:ext cx="2887209" cy="192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873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587</TotalTime>
  <Words>2685</Words>
  <Application>Microsoft Office PowerPoint</Application>
  <PresentationFormat>On-screen Show (4:3)</PresentationFormat>
  <Paragraphs>199</Paragraphs>
  <Slides>31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Aharoni</vt:lpstr>
      <vt:lpstr>Arial</vt:lpstr>
      <vt:lpstr>Arial Black</vt:lpstr>
      <vt:lpstr>Arial Unicode MS</vt:lpstr>
      <vt:lpstr>Calibri</vt:lpstr>
      <vt:lpstr>Calibri Light</vt:lpstr>
      <vt:lpstr>Ink Free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5</cp:revision>
  <dcterms:created xsi:type="dcterms:W3CDTF">2025-01-20T11:54:25Z</dcterms:created>
  <dcterms:modified xsi:type="dcterms:W3CDTF">2025-01-25T14:23:41Z</dcterms:modified>
</cp:coreProperties>
</file>