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0"/>
  </p:notesMasterIdLst>
  <p:sldIdLst>
    <p:sldId id="265" r:id="rId4"/>
    <p:sldId id="585" r:id="rId5"/>
    <p:sldId id="584" r:id="rId6"/>
    <p:sldId id="259" r:id="rId7"/>
    <p:sldId id="591" r:id="rId8"/>
    <p:sldId id="590" r:id="rId9"/>
    <p:sldId id="562" r:id="rId10"/>
    <p:sldId id="520" r:id="rId11"/>
    <p:sldId id="579" r:id="rId12"/>
    <p:sldId id="580" r:id="rId13"/>
    <p:sldId id="561" r:id="rId14"/>
    <p:sldId id="568" r:id="rId15"/>
    <p:sldId id="567" r:id="rId16"/>
    <p:sldId id="581" r:id="rId17"/>
    <p:sldId id="569" r:id="rId18"/>
    <p:sldId id="348" r:id="rId19"/>
    <p:sldId id="364" r:id="rId20"/>
    <p:sldId id="367" r:id="rId21"/>
    <p:sldId id="576" r:id="rId22"/>
    <p:sldId id="570" r:id="rId23"/>
    <p:sldId id="559" r:id="rId24"/>
    <p:sldId id="583" r:id="rId25"/>
    <p:sldId id="593" r:id="rId26"/>
    <p:sldId id="379" r:id="rId27"/>
    <p:sldId id="587" r:id="rId28"/>
    <p:sldId id="572" r:id="rId29"/>
    <p:sldId id="577" r:id="rId30"/>
    <p:sldId id="571" r:id="rId31"/>
    <p:sldId id="573" r:id="rId32"/>
    <p:sldId id="588" r:id="rId33"/>
    <p:sldId id="589" r:id="rId34"/>
    <p:sldId id="558" r:id="rId35"/>
    <p:sldId id="557" r:id="rId36"/>
    <p:sldId id="592" r:id="rId37"/>
    <p:sldId id="566" r:id="rId38"/>
    <p:sldId id="31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Xn+4h/oASQPX5A4hoIkHg==" hashData="Crqw73HnB/gNu4f+VY7wJzVh616v/PMqYiD5EEj9mGGq2AqN5l/RL53NeAuIAaju356sYAi7w1841fqXJOqsx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20" d="100"/>
          <a:sy n="120" d="100"/>
        </p:scale>
        <p:origin x="1266" y="102"/>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F9BF1-8F72-4E54-8A3D-3D18F9669EB9}" type="datetimeFigureOut">
              <a:rPr lang="en-US" smtClean="0"/>
              <a:t>12/14/2024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48C46-1C92-4A48-A940-D9093B10526E}" type="slidenum">
              <a:rPr lang="en-US" smtClean="0"/>
              <a:t>‹#›</a:t>
            </a:fld>
            <a:endParaRPr lang="en-US"/>
          </a:p>
        </p:txBody>
      </p:sp>
    </p:spTree>
    <p:extLst>
      <p:ext uri="{BB962C8B-B14F-4D97-AF65-F5344CB8AC3E}">
        <p14:creationId xmlns:p14="http://schemas.microsoft.com/office/powerpoint/2010/main" val="249617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 was taken in 1931, prior to the heavy modern expansion</a:t>
            </a:r>
            <a:r>
              <a:rPr lang="en-US" sz="1200" b="0" i="0" kern="1200" baseline="0" dirty="0">
                <a:solidFill>
                  <a:schemeClr val="tx1"/>
                </a:solidFill>
                <a:effectLst/>
                <a:latin typeface="+mn-lt"/>
                <a:ea typeface="+mn-ea"/>
                <a:cs typeface="+mn-cs"/>
              </a:rPr>
              <a:t> of the city</a:t>
            </a:r>
            <a:r>
              <a:rPr lang="en-US" sz="1200" b="0" i="0" kern="1200" dirty="0">
                <a:solidFill>
                  <a:schemeClr val="tx1"/>
                </a:solidFill>
                <a:effectLst/>
                <a:latin typeface="+mn-lt"/>
                <a:ea typeface="+mn-ea"/>
                <a:cs typeface="+mn-cs"/>
              </a:rPr>
              <a:t>. The late afternoon light also brings the various</a:t>
            </a:r>
            <a:r>
              <a:rPr lang="en-US" sz="1200" b="0" i="0" kern="1200" baseline="0" dirty="0">
                <a:solidFill>
                  <a:schemeClr val="tx1"/>
                </a:solidFill>
                <a:effectLst/>
                <a:latin typeface="+mn-lt"/>
                <a:ea typeface="+mn-ea"/>
                <a:cs typeface="+mn-cs"/>
              </a:rPr>
              <a:t> valleys into high relief, making it easier to see the topography of the area. The yellow dotted line indicates the approximate extent of the city in the days of Josiah.</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mat15844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3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tb102704385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34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spcBef>
                <a:spcPts val="0"/>
              </a:spcBef>
              <a:spcAft>
                <a:spcPts val="0"/>
              </a:spcAft>
              <a:buClrTx/>
              <a:buSzTx/>
              <a:buFontTx/>
              <a:buNone/>
              <a:tabLst/>
              <a:defRPr/>
            </a:pPr>
            <a:r>
              <a:rPr lang="en-US" dirty="0"/>
              <a:t>Beersheba was always listed as the southern border city, “from Dan to Beersheba.” This is recorded nine times in describing all of Israel, beginning in Judges 20. Beersheba was within the tribal allotment given to Judah, but the city belonged</a:t>
            </a:r>
            <a:r>
              <a:rPr lang="en-US" baseline="0" dirty="0"/>
              <a:t> to </a:t>
            </a:r>
            <a:r>
              <a:rPr lang="en-US" dirty="0"/>
              <a:t>Simeon (Josh 15:28; 1 Chr 4:28; Josh 19:2; 1 Chr 4:28).</a:t>
            </a:r>
            <a:r>
              <a:rPr lang="en-US" dirty="0">
                <a:ea typeface="ＭＳ Ｐゴシック" pitchFamily="34" charset="-128"/>
              </a:rPr>
              <a:t> </a:t>
            </a:r>
          </a:p>
          <a:p>
            <a:pPr marL="0" marR="0" lvl="1" indent="0" algn="l" defTabSz="914400" rtl="0" eaLnBrk="1" fontAlgn="auto" latinLnBrk="0" hangingPunct="1">
              <a:spcBef>
                <a:spcPts val="0"/>
              </a:spcBef>
              <a:spcAft>
                <a:spcPts val="0"/>
              </a:spcAft>
              <a:buClrTx/>
              <a:buSzTx/>
              <a:buFontTx/>
              <a:buNone/>
              <a:tabLst/>
              <a:defRPr/>
            </a:pPr>
            <a:endParaRPr lang="en-US" dirty="0"/>
          </a:p>
          <a:p>
            <a:pPr marL="228600" indent="-228600" eaLnBrk="1" hangingPunct="1"/>
            <a:r>
              <a:rPr lang="en-US" dirty="0"/>
              <a:t>tb010703524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31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Excavations at Beersheba were carried out by Yohanan Aharoni in 1969–1975, and by Ze’ev Herzog in 1976. Reconstruction began in 1990. After the various levels were unearthed, dated, and characterized, emphasis was placed upon revealed broad areas of the lower city (level II) which serves as a prototype for the study of planned Israelite cities. Level II dates to the 8th century BC.</a:t>
            </a:r>
          </a:p>
          <a:p>
            <a:pPr marL="228600" indent="-228600" eaLnBrk="1" hangingPunct="1"/>
            <a:endParaRPr lang="en-US" dirty="0"/>
          </a:p>
          <a:p>
            <a:pPr marL="0" indent="0" eaLnBrk="1" hangingPunct="1">
              <a:buFontTx/>
              <a:buNone/>
            </a:pPr>
            <a:r>
              <a:rPr lang="en-US" dirty="0"/>
              <a:t>There are 15 levels in Beersheba, beginning with the Chalcolithic and then skipping to the Iron Age, around 1200 BC. The occupation ends in the Early Arabic period in the 7th–8th centuries AD. There are nine Iron Age strata, the earliest of which dates to 1100 BC. Beersheba was a walled city from the 10th century.</a:t>
            </a:r>
            <a:r>
              <a:rPr lang="en-US" baseline="0" dirty="0"/>
              <a:t> </a:t>
            </a:r>
            <a:r>
              <a:rPr lang="en-US" dirty="0"/>
              <a:t>Stratum VII (ca. 1000 BC) shows that the buildings (typically four-room variations) were built in a circle around the perimeter of the mound, with the rear walls connected together and facing outward, forming a basic security system. The houses opened inward where flocks and herds might be penned in at night. Stratum VI indicates a decline in the buildings in the 10th century. </a:t>
            </a:r>
          </a:p>
          <a:p>
            <a:pPr marL="0" indent="0" eaLnBrk="1" hangingPunct="1">
              <a:buFontTx/>
              <a:buNone/>
            </a:pPr>
            <a:endParaRPr lang="en-US" dirty="0"/>
          </a:p>
          <a:p>
            <a:pPr marL="0" indent="0" eaLnBrk="1" hangingPunct="1">
              <a:buFontTx/>
              <a:buNone/>
            </a:pPr>
            <a:r>
              <a:rPr lang="en-US" dirty="0"/>
              <a:t>Stratum V reveals a leveling operation of the tell, and the construction of a solid 13-foot-thick (4-m), offset-inset city wall. Stone foundations were found preserved in some places up to 5 feet (1.5 m) high. A mud brick superstructure was built on top. The wall was protected by a 20-degree glacis. The fosse was dug 10–13 feet (3–4 m) deep at the bottom of the glacis system. There is a debate on the date of this stratum. Stratum IV was short-lived. Aharoni dated it to the middle of Asa’s reign (ca. 885 BC). The last major city consisted of two phases, Stratum III–II. The tell was last occupied in the Early Arabic period.</a:t>
            </a:r>
          </a:p>
          <a:p>
            <a:pPr marL="228600" indent="-228600" eaLnBrk="1" hangingPunct="1"/>
            <a:endParaRPr lang="en-US" dirty="0"/>
          </a:p>
          <a:p>
            <a:pPr marL="228600" indent="-228600" eaLnBrk="1" hangingPunct="1"/>
            <a:r>
              <a:rPr lang="en-US" dirty="0"/>
              <a:t>tb110702430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31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Virtually nothing is known of the manner in which offerings to </a:t>
            </a:r>
            <a:r>
              <a:rPr lang="en-US" sz="1200" b="0" i="0" u="none" strike="noStrike" kern="1200" baseline="0" dirty="0" err="1">
                <a:solidFill>
                  <a:schemeClr val="tx1"/>
                </a:solidFill>
                <a:latin typeface="+mn-lt"/>
                <a:ea typeface="+mn-ea"/>
                <a:cs typeface="+mn-cs"/>
              </a:rPr>
              <a:t>Molech</a:t>
            </a:r>
            <a:r>
              <a:rPr lang="en-US" sz="1200" b="0" i="0" u="none" strike="noStrike" kern="1200" baseline="0" dirty="0">
                <a:solidFill>
                  <a:schemeClr val="tx1"/>
                </a:solidFill>
                <a:latin typeface="+mn-lt"/>
                <a:ea typeface="+mn-ea"/>
                <a:cs typeface="+mn-cs"/>
              </a:rPr>
              <a:t> were made. This imaginative image comes from Charles Foster’s </a:t>
            </a:r>
            <a:r>
              <a:rPr lang="en-US" i="1" dirty="0"/>
              <a:t>Bible Pictures and What They Teach Us</a:t>
            </a:r>
            <a:r>
              <a:rPr lang="en-US" i="0" dirty="0"/>
              <a:t>,</a:t>
            </a:r>
            <a:r>
              <a:rPr lang="en-US" i="0" baseline="0" dirty="0"/>
              <a:t> 1897.</a:t>
            </a:r>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fbp074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25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2F445-3FE2-F741-F2FE-3FDFE523A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02B1C-BF08-42AE-0F9C-39E286116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F40DE-0A36-3BAE-DF27-E52E99AC056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 was taken in 1931, prior to the heavy modern expansion</a:t>
            </a:r>
            <a:r>
              <a:rPr lang="en-US" sz="1200" b="0" i="0" kern="1200" baseline="0" dirty="0">
                <a:solidFill>
                  <a:schemeClr val="tx1"/>
                </a:solidFill>
                <a:effectLst/>
                <a:latin typeface="+mn-lt"/>
                <a:ea typeface="+mn-ea"/>
                <a:cs typeface="+mn-cs"/>
              </a:rPr>
              <a:t> of the city</a:t>
            </a:r>
            <a:r>
              <a:rPr lang="en-US" sz="1200" b="0" i="0" kern="1200" dirty="0">
                <a:solidFill>
                  <a:schemeClr val="tx1"/>
                </a:solidFill>
                <a:effectLst/>
                <a:latin typeface="+mn-lt"/>
                <a:ea typeface="+mn-ea"/>
                <a:cs typeface="+mn-cs"/>
              </a:rPr>
              <a:t>. The late afternoon light also brings the various</a:t>
            </a:r>
            <a:r>
              <a:rPr lang="en-US" sz="1200" b="0" i="0" kern="1200" baseline="0" dirty="0">
                <a:solidFill>
                  <a:schemeClr val="tx1"/>
                </a:solidFill>
                <a:effectLst/>
                <a:latin typeface="+mn-lt"/>
                <a:ea typeface="+mn-ea"/>
                <a:cs typeface="+mn-cs"/>
              </a:rPr>
              <a:t> valleys into high relief, making it easier to see the topography of the area. The yellow dotted line indicates the approximate extent of the city in the days of Josiah.</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mat15844</a:t>
            </a:r>
          </a:p>
        </p:txBody>
      </p:sp>
      <p:sp>
        <p:nvSpPr>
          <p:cNvPr id="4" name="Slide Number Placeholder 3">
            <a:extLst>
              <a:ext uri="{FF2B5EF4-FFF2-40B4-BE49-F238E27FC236}">
                <a16:creationId xmlns:a16="http://schemas.microsoft.com/office/drawing/2014/main" id="{8D82B603-A217-D8E1-55B0-AF750994C7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39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meaning of the word </a:t>
            </a:r>
            <a:r>
              <a:rPr lang="en-US" sz="1200" kern="1200" dirty="0" err="1">
                <a:solidFill>
                  <a:schemeClr val="tx1"/>
                </a:solidFill>
                <a:effectLst/>
                <a:latin typeface="+mn-lt"/>
                <a:ea typeface="+mn-ea"/>
                <a:cs typeface="+mn-cs"/>
              </a:rPr>
              <a:t>Topheth</a:t>
            </a:r>
            <a:r>
              <a:rPr lang="en-US" sz="1200" kern="1200" dirty="0">
                <a:solidFill>
                  <a:schemeClr val="tx1"/>
                </a:solidFill>
                <a:effectLst/>
                <a:latin typeface="+mn-lt"/>
                <a:ea typeface="+mn-ea"/>
                <a:cs typeface="+mn-cs"/>
              </a:rPr>
              <a:t> (Heb.</a:t>
            </a:r>
            <a:r>
              <a:rPr lang="en-US" sz="1200" kern="1200" baseline="0" dirty="0">
                <a:solidFill>
                  <a:schemeClr val="tx1"/>
                </a:solidFill>
                <a:effectLst/>
                <a:latin typeface="+mn-lt"/>
                <a:ea typeface="+mn-ea"/>
                <a:cs typeface="+mn-cs"/>
              </a:rPr>
              <a:t> </a:t>
            </a:r>
            <a:r>
              <a:rPr lang="he-IL" sz="1200" b="0" i="0" u="none" strike="noStrike" kern="1200" baseline="0" dirty="0">
                <a:solidFill>
                  <a:schemeClr val="tx1"/>
                </a:solidFill>
                <a:latin typeface="+mn-lt"/>
                <a:ea typeface="+mn-ea"/>
                <a:cs typeface="+mn-cs"/>
              </a:rPr>
              <a:t>תֹּפֶת</a:t>
            </a:r>
            <a:r>
              <a:rPr lang="en-US" sz="1200" kern="1200" baseline="0" dirty="0">
                <a:solidFill>
                  <a:schemeClr val="tx1"/>
                </a:solidFill>
                <a:effectLst/>
                <a:latin typeface="+mn-lt"/>
                <a:ea typeface="+mn-ea"/>
                <a:cs typeface="+mn-cs"/>
              </a:rPr>
              <a:t>) is unclear. One possibility is that it comes from </a:t>
            </a:r>
            <a:r>
              <a:rPr lang="en-US" sz="1200" b="0" i="0" u="none" strike="noStrike" kern="1200" baseline="0" dirty="0">
                <a:solidFill>
                  <a:schemeClr val="tx1"/>
                </a:solidFill>
                <a:latin typeface="+mn-lt"/>
                <a:ea typeface="+mn-ea"/>
                <a:cs typeface="+mn-cs"/>
              </a:rPr>
              <a:t>Aramaic/Syriac </a:t>
            </a:r>
            <a:r>
              <a:rPr lang="en-US" sz="1200" b="0" i="1" u="none" strike="noStrike" kern="1200" baseline="0" dirty="0" err="1">
                <a:solidFill>
                  <a:schemeClr val="tx1"/>
                </a:solidFill>
                <a:latin typeface="+mn-lt"/>
                <a:ea typeface="+mn-ea"/>
                <a:cs typeface="+mn-cs"/>
              </a:rPr>
              <a:t>tephaya</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תְּפָיָא</a:t>
            </a:r>
            <a:r>
              <a:rPr lang="en-US" sz="1200" b="0" i="0" u="none" strike="noStrike" kern="1200" baseline="0" dirty="0">
                <a:solidFill>
                  <a:schemeClr val="tx1"/>
                </a:solidFill>
                <a:latin typeface="+mn-lt"/>
                <a:ea typeface="+mn-ea"/>
                <a:cs typeface="+mn-cs"/>
              </a:rPr>
              <a:t>), referring to a fireplace or cooking hearth (so </a:t>
            </a:r>
            <a:r>
              <a:rPr lang="en-US" sz="1200" b="0" i="1" u="none" strike="noStrike" kern="1200" baseline="0" dirty="0">
                <a:solidFill>
                  <a:schemeClr val="tx1"/>
                </a:solidFill>
                <a:latin typeface="+mn-lt"/>
                <a:ea typeface="+mn-ea"/>
                <a:cs typeface="+mn-cs"/>
              </a:rPr>
              <a:t>HALOT</a:t>
            </a:r>
            <a:r>
              <a:rPr lang="en-US" sz="1200" b="0" i="0" u="none" strike="noStrike" kern="1200" baseline="0" dirty="0">
                <a:solidFill>
                  <a:schemeClr val="tx1"/>
                </a:solidFill>
                <a:latin typeface="+mn-lt"/>
                <a:ea typeface="+mn-ea"/>
                <a:cs typeface="+mn-cs"/>
              </a:rPr>
              <a:t>), and that the word has been repointed with the vowels of the word “shame” (Heb. </a:t>
            </a:r>
            <a:r>
              <a:rPr lang="en-US" sz="1200" b="0" i="1" u="none" strike="noStrike" kern="1200" baseline="0" dirty="0" err="1">
                <a:solidFill>
                  <a:schemeClr val="tx1"/>
                </a:solidFill>
                <a:latin typeface="+mn-lt"/>
                <a:ea typeface="+mn-ea"/>
                <a:cs typeface="+mn-cs"/>
              </a:rPr>
              <a:t>bosheth</a:t>
            </a:r>
            <a:r>
              <a:rPr lang="en-US" sz="1200" b="0" i="0" u="none" strike="noStrike" kern="1200" baseline="0" dirty="0">
                <a:solidFill>
                  <a:schemeClr val="tx1"/>
                </a:solidFill>
                <a:latin typeface="+mn-lt"/>
                <a:ea typeface="+mn-ea"/>
                <a:cs typeface="+mn-cs"/>
              </a:rPr>
              <a:t>, </a:t>
            </a:r>
            <a:r>
              <a:rPr lang="he-IL" sz="1200" kern="1200" dirty="0">
                <a:solidFill>
                  <a:schemeClr val="tx1"/>
                </a:solidFill>
                <a:latin typeface="+mn-lt"/>
                <a:ea typeface="+mn-ea"/>
                <a:cs typeface="+mn-cs"/>
              </a:rPr>
              <a:t>בּשֶׁת</a:t>
            </a:r>
            <a:r>
              <a:rPr lang="en-US" sz="1200" b="0" i="0" u="none" strike="noStrike" kern="1200" baseline="0" dirty="0">
                <a:solidFill>
                  <a:schemeClr val="tx1"/>
                </a:solidFill>
                <a:latin typeface="+mn-lt"/>
                <a:ea typeface="+mn-ea"/>
                <a:cs typeface="+mn-cs"/>
              </a:rPr>
              <a:t>; Schmitz 1992: 601). Such an understanding seems compatible with the connection of the word to human sacrifice by means of fire.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Tophet</a:t>
            </a:r>
            <a:r>
              <a:rPr lang="en-US" sz="1200" kern="1200" baseline="0" dirty="0" err="1">
                <a:solidFill>
                  <a:schemeClr val="tx1"/>
                </a:solidFill>
                <a:effectLst/>
                <a:latin typeface="+mn-lt"/>
                <a:ea typeface="+mn-ea"/>
                <a:cs typeface="+mn-cs"/>
              </a:rPr>
              <a:t>h</a:t>
            </a:r>
            <a:r>
              <a:rPr lang="en-US" sz="1200" kern="1200" baseline="0" dirty="0">
                <a:solidFill>
                  <a:schemeClr val="tx1"/>
                </a:solidFill>
                <a:effectLst/>
                <a:latin typeface="+mn-lt"/>
                <a:ea typeface="+mn-ea"/>
                <a:cs typeface="+mn-cs"/>
              </a:rPr>
              <a:t> to Molech was located in the Valley of (Ben-)Hinnom outside of the city of Jerusalem. While there remains some debate among scholars, most agree that the cult of Molech in Jerusalem and across the Mediterranean involved the actual human sacrifice of infants (either male or female—cf. 2 Kgs 23:10), and that in the case of Judah this occurred at a place known as the </a:t>
            </a:r>
            <a:r>
              <a:rPr lang="en-US" sz="1200" kern="1200" baseline="0" dirty="0" err="1">
                <a:solidFill>
                  <a:schemeClr val="tx1"/>
                </a:solidFill>
                <a:effectLst/>
                <a:latin typeface="+mn-lt"/>
                <a:ea typeface="+mn-ea"/>
                <a:cs typeface="+mn-cs"/>
              </a:rPr>
              <a:t>Topheth</a:t>
            </a:r>
            <a:r>
              <a:rPr lang="en-US" sz="1200" kern="1200" baseline="0" dirty="0">
                <a:solidFill>
                  <a:schemeClr val="tx1"/>
                </a:solidFill>
                <a:effectLst/>
                <a:latin typeface="+mn-lt"/>
                <a:ea typeface="+mn-ea"/>
                <a:cs typeface="+mn-cs"/>
              </a:rPr>
              <a:t> (</a:t>
            </a:r>
            <a:r>
              <a:rPr lang="cs-CZ" sz="1200" kern="1200" baseline="0" dirty="0">
                <a:solidFill>
                  <a:schemeClr val="tx1"/>
                </a:solidFill>
                <a:effectLst/>
                <a:latin typeface="+mn-lt"/>
                <a:ea typeface="+mn-ea"/>
                <a:cs typeface="+mn-cs"/>
              </a:rPr>
              <a:t>2 Kgs 23:10; Jer 7:31</a:t>
            </a:r>
            <a:r>
              <a:rPr lang="en-US" sz="1200" kern="1200" baseline="0" dirty="0">
                <a:solidFill>
                  <a:schemeClr val="tx1"/>
                </a:solidFill>
                <a:effectLst/>
                <a:latin typeface="+mn-lt"/>
                <a:ea typeface="+mn-ea"/>
                <a:cs typeface="+mn-cs"/>
              </a:rPr>
              <a:t>-</a:t>
            </a:r>
            <a:r>
              <a:rPr lang="cs-CZ" sz="1200" kern="1200" baseline="0" dirty="0">
                <a:solidFill>
                  <a:schemeClr val="tx1"/>
                </a:solidFill>
                <a:effectLst/>
                <a:latin typeface="+mn-lt"/>
                <a:ea typeface="+mn-ea"/>
                <a:cs typeface="+mn-cs"/>
              </a:rPr>
              <a:t>32; 19:6,11</a:t>
            </a:r>
            <a:r>
              <a:rPr lang="en-US" sz="1200" kern="1200" baseline="0" dirty="0">
                <a:solidFill>
                  <a:schemeClr val="tx1"/>
                </a:solidFill>
                <a:effectLst/>
                <a:latin typeface="+mn-lt"/>
                <a:ea typeface="+mn-ea"/>
                <a:cs typeface="+mn-cs"/>
              </a:rPr>
              <a:t>-</a:t>
            </a:r>
            <a:r>
              <a:rPr lang="cs-CZ" sz="1200" kern="1200" baseline="0" dirty="0">
                <a:solidFill>
                  <a:schemeClr val="tx1"/>
                </a:solidFill>
                <a:effectLst/>
                <a:latin typeface="+mn-lt"/>
                <a:ea typeface="+mn-ea"/>
                <a:cs typeface="+mn-cs"/>
              </a:rPr>
              <a:t>14</a:t>
            </a:r>
            <a:r>
              <a:rPr lang="en-US" sz="1200" kern="1200" baseline="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indent="0" algn="l" defTabSz="914400" rtl="0" eaLnBrk="1" fontAlgn="auto" latinLnBrk="0" hangingPunct="1">
              <a:spcBef>
                <a:spcPts val="0"/>
              </a:spcBef>
              <a:spcAft>
                <a:spcPts val="0"/>
              </a:spcAft>
              <a:buClrTx/>
              <a:buSzTx/>
              <a:buFontTx/>
              <a:buNone/>
              <a:tabLst/>
              <a:defRPr/>
            </a:pPr>
            <a:r>
              <a:rPr lang="en-US" b="1" dirty="0">
                <a:solidFill>
                  <a:srgbClr val="000000"/>
                </a:solidFill>
              </a:rPr>
              <a:t>Reference:</a:t>
            </a:r>
          </a:p>
          <a:p>
            <a:pPr marL="0" indent="0" algn="l" defTabSz="914400" rtl="0" eaLnBrk="1" fontAlgn="auto" latinLnBrk="0" hangingPunct="1">
              <a:spcBef>
                <a:spcPts val="0"/>
              </a:spcBef>
              <a:spcAft>
                <a:spcPts val="0"/>
              </a:spcAft>
              <a:buClrTx/>
              <a:buSzTx/>
              <a:buFontTx/>
              <a:buNone/>
              <a:tabLst/>
              <a:defRPr/>
            </a:pPr>
            <a:r>
              <a:rPr lang="en-US" dirty="0">
                <a:solidFill>
                  <a:srgbClr val="000000"/>
                </a:solidFill>
              </a:rPr>
              <a:t>Schmitz, Philip C.</a:t>
            </a:r>
          </a:p>
          <a:p>
            <a:pPr marL="685800" indent="-457200">
              <a:tabLst>
                <a:tab pos="685800" algn="l"/>
              </a:tabLst>
            </a:pPr>
            <a:r>
              <a:rPr lang="en-US" sz="1200" b="0" i="0" u="none" strike="noStrike" kern="1200" baseline="0" dirty="0">
                <a:solidFill>
                  <a:schemeClr val="tx1"/>
                </a:solidFill>
              </a:rPr>
              <a:t>1992	Tophet. </a:t>
            </a:r>
            <a:r>
              <a:rPr lang="en-US" sz="1200" b="0" i="1" u="none" strike="noStrike" kern="1200" baseline="0" dirty="0">
                <a:solidFill>
                  <a:schemeClr val="tx1"/>
                </a:solidFill>
              </a:rPr>
              <a:t>Anchor Bible Dictionary,</a:t>
            </a:r>
            <a:r>
              <a:rPr lang="en-US" sz="1200" b="0" u="none" strike="noStrike" kern="1200" baseline="0" dirty="0">
                <a:solidFill>
                  <a:schemeClr val="tx1"/>
                </a:solidFill>
              </a:rPr>
              <a:t> vol. 6, ed. D. N. Freedman. New York: Doubleday.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tb091306311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4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1F0F-D515-E977-1168-55644D387F5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23121-5399-1024-DDB9-3E86834A2B5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04B14-931D-05D1-6993-484DE9151FF5}"/>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6835B3A4-C421-1744-5B9A-513726C59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36902-FB61-F23E-94F0-3E69F739D50A}"/>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17030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3F8B-A953-E1E5-FFE3-CB9B795C3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E4E93-99E0-F381-F1BA-AF43BB6E6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15B77-5DEB-FBE4-B055-B9D562FA8753}"/>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8461EDF5-D98A-A878-C81E-CB71AD3B0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77423-6A91-73CC-FD14-2C38551AA03C}"/>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80928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045935-5B3D-4A28-6C71-96AA8A7A9D7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413A3A-221B-1560-AC07-1FE8C9AA8C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67981-0FFC-85E3-5716-42491021C8CC}"/>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313F3B9F-56EB-BD17-C8A2-75D148556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13630-894E-0654-65A9-6EFE0577CCEF}"/>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1151249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656724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834339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9181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55502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0876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118258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78713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82354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36B0-B1DA-0EF4-A2BD-504C83FCBC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DF36B-8641-CDBF-AE2A-18688DA8A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73A97-FDAD-7158-B235-580B83ECAC4F}"/>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E5F25CAF-F9C3-D744-7995-BD478D0AA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DDC4F-9BAA-B998-03B1-ED9019E642A0}"/>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1571061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8130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305799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35468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704834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20633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73170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A43F-CB42-A8AC-73A6-2A4B3D2665B3}"/>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AB7C12-94EC-3266-5078-1769241B750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1EEBEA-9E06-ACA2-5114-1510C6AEC8EA}"/>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5A298713-F064-B57C-4199-895A8BE3A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51078-B4CA-9AAE-B0D2-A400D349D079}"/>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70123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364D-7BA8-0C1C-D5C3-D2D2E0225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87E3C-D112-99F9-0A09-EB9336D1231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1C1B8-EC88-E181-728B-FEFA44832C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AA51F-FF16-0A27-137F-20896FFA28F0}"/>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6" name="Footer Placeholder 5">
            <a:extLst>
              <a:ext uri="{FF2B5EF4-FFF2-40B4-BE49-F238E27FC236}">
                <a16:creationId xmlns:a16="http://schemas.microsoft.com/office/drawing/2014/main" id="{A4EE7077-7D44-580A-9AFB-BF7EDB42A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BBF0F3-B2D7-9164-F719-FE3401FB92C0}"/>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03738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2EB4-8514-CCDF-0461-3F6810D4453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FD7718-A7D2-40DE-7F48-921B209A1FFD}"/>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482D1-DF92-DDF0-6664-0DB6F389DA1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DE064-C9E9-8D7F-EBFF-C4743237F49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961084-E765-DC71-0268-AA0EF1A4B92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44C82-61E0-7F42-C714-3CB2AD67CF2D}"/>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8" name="Footer Placeholder 7">
            <a:extLst>
              <a:ext uri="{FF2B5EF4-FFF2-40B4-BE49-F238E27FC236}">
                <a16:creationId xmlns:a16="http://schemas.microsoft.com/office/drawing/2014/main" id="{F1638476-49D0-3BAC-B516-DAFFAFCD1E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D7306C-F281-4369-88C4-9C710E289A2B}"/>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24756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33C6-B1BE-55EA-0568-E52AD83595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A282DE-815C-7F35-D43F-63E987DD234B}"/>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4" name="Footer Placeholder 3">
            <a:extLst>
              <a:ext uri="{FF2B5EF4-FFF2-40B4-BE49-F238E27FC236}">
                <a16:creationId xmlns:a16="http://schemas.microsoft.com/office/drawing/2014/main" id="{0993D155-3DB0-2D14-CDE8-0416CC59B3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32C8F7-673D-F906-25A6-FFD5D076F591}"/>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70507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71A97-034C-E348-08BF-92D835C7C692}"/>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3" name="Footer Placeholder 2">
            <a:extLst>
              <a:ext uri="{FF2B5EF4-FFF2-40B4-BE49-F238E27FC236}">
                <a16:creationId xmlns:a16="http://schemas.microsoft.com/office/drawing/2014/main" id="{3CD8D1E0-98B8-85E4-C7DF-D3F3CAC7F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0FA419-BB3A-48A0-2991-9EBCB1C6557A}"/>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36838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AEC9-2DF2-EC91-6734-7B4E142A318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73D2EE-722A-4AAC-F485-93A26430CCD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FF1A0D-4CD7-7107-0CB6-8618B024452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C17F6-C683-F1F8-F7B6-AA3D498A8321}"/>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6" name="Footer Placeholder 5">
            <a:extLst>
              <a:ext uri="{FF2B5EF4-FFF2-40B4-BE49-F238E27FC236}">
                <a16:creationId xmlns:a16="http://schemas.microsoft.com/office/drawing/2014/main" id="{0168712F-C870-BF95-8D8D-1A3BA486D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0AAE9-0C9B-D083-DFF5-AC7271593430}"/>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176500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EF32-E4FC-5D59-F22C-664DBD6A6AA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2F47F-B464-80A1-BB22-CFDD33F0537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259E1-D1A9-021C-3B44-5A2A94C9516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5065C-E7AD-8B4B-9AA7-8123EA744562}"/>
              </a:ext>
            </a:extLst>
          </p:cNvPr>
          <p:cNvSpPr>
            <a:spLocks noGrp="1"/>
          </p:cNvSpPr>
          <p:nvPr>
            <p:ph type="dt" sz="half" idx="10"/>
          </p:nvPr>
        </p:nvSpPr>
        <p:spPr/>
        <p:txBody>
          <a:bodyPr/>
          <a:lstStyle/>
          <a:p>
            <a:fld id="{A22A7892-A38C-46FB-A086-EF7798F84733}" type="datetimeFigureOut">
              <a:rPr lang="en-US" smtClean="0"/>
              <a:t>12/14/2024</a:t>
            </a:fld>
            <a:endParaRPr lang="en-US"/>
          </a:p>
        </p:txBody>
      </p:sp>
      <p:sp>
        <p:nvSpPr>
          <p:cNvPr id="6" name="Footer Placeholder 5">
            <a:extLst>
              <a:ext uri="{FF2B5EF4-FFF2-40B4-BE49-F238E27FC236}">
                <a16:creationId xmlns:a16="http://schemas.microsoft.com/office/drawing/2014/main" id="{49654D6E-2DD8-F42B-E490-D9EEAF2B1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32AFE-86F7-7E11-565F-3934532B74FD}"/>
              </a:ext>
            </a:extLst>
          </p:cNvPr>
          <p:cNvSpPr>
            <a:spLocks noGrp="1"/>
          </p:cNvSpPr>
          <p:nvPr>
            <p:ph type="sldNum" sz="quarter" idx="12"/>
          </p:nvPr>
        </p:nvSpPr>
        <p:spPr/>
        <p:txBody>
          <a:bodyPr/>
          <a:lstStyle/>
          <a:p>
            <a:fld id="{1D100E8F-4AA7-4CB5-8297-CB9A807FBCD6}" type="slidenum">
              <a:rPr lang="en-US" smtClean="0"/>
              <a:t>‹#›</a:t>
            </a:fld>
            <a:endParaRPr lang="en-US"/>
          </a:p>
        </p:txBody>
      </p:sp>
    </p:spTree>
    <p:extLst>
      <p:ext uri="{BB962C8B-B14F-4D97-AF65-F5344CB8AC3E}">
        <p14:creationId xmlns:p14="http://schemas.microsoft.com/office/powerpoint/2010/main" val="383548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150A2-2BCD-D234-6928-D2991917BB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13F03-1AE5-3A65-2507-2B77BF6629A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6DA19-54ED-D364-8FB8-5E82248A9EF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A7892-A38C-46FB-A086-EF7798F84733}" type="datetimeFigureOut">
              <a:rPr lang="en-US" smtClean="0"/>
              <a:t>12/14/2024</a:t>
            </a:fld>
            <a:endParaRPr lang="en-US"/>
          </a:p>
        </p:txBody>
      </p:sp>
      <p:sp>
        <p:nvSpPr>
          <p:cNvPr id="5" name="Footer Placeholder 4">
            <a:extLst>
              <a:ext uri="{FF2B5EF4-FFF2-40B4-BE49-F238E27FC236}">
                <a16:creationId xmlns:a16="http://schemas.microsoft.com/office/drawing/2014/main" id="{82F4C368-382D-D654-5912-C659A45E210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74DDC2-DA46-6B55-B2FD-61B659130CA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0E8F-4AA7-4CB5-8297-CB9A807FBCD6}" type="slidenum">
              <a:rPr lang="en-US" smtClean="0"/>
              <a:t>‹#›</a:t>
            </a:fld>
            <a:endParaRPr lang="en-US"/>
          </a:p>
        </p:txBody>
      </p:sp>
    </p:spTree>
    <p:extLst>
      <p:ext uri="{BB962C8B-B14F-4D97-AF65-F5344CB8AC3E}">
        <p14:creationId xmlns:p14="http://schemas.microsoft.com/office/powerpoint/2010/main" val="3930999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12/14/2024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929866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408305681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66D29-2B3B-1F75-0553-6E4BBD6F6E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E8EAC8B-542E-CFFB-C3E2-B5EBB867C02A}"/>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94A54568-A4AD-B424-BC52-EB6B3AE6A659}"/>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6D517324-D49C-5E04-11F0-840210D5ECBD}"/>
              </a:ext>
            </a:extLst>
          </p:cNvPr>
          <p:cNvSpPr txBox="1"/>
          <p:nvPr/>
        </p:nvSpPr>
        <p:spPr>
          <a:xfrm>
            <a:off x="650205" y="1076390"/>
            <a:ext cx="7632557" cy="5201424"/>
          </a:xfrm>
          <a:prstGeom prst="rect">
            <a:avLst/>
          </a:prstGeom>
          <a:noFill/>
          <a:ln w="28575">
            <a:solidFill>
              <a:schemeClr val="tx1"/>
            </a:solidFill>
          </a:ln>
        </p:spPr>
        <p:txBody>
          <a:bodyPr wrap="square">
            <a:spAutoFit/>
          </a:bodyPr>
          <a:lstStyle/>
          <a:p>
            <a:r>
              <a:rPr lang="en-US" sz="4400" b="1" dirty="0">
                <a:solidFill>
                  <a:srgbClr val="0070C0"/>
                </a:solidFill>
              </a:rPr>
              <a:t>2Kings 23:4 </a:t>
            </a:r>
            <a:r>
              <a:rPr lang="en-US" sz="3200" dirty="0"/>
              <a:t>And the king commanded Hilkiah the high priest, the priests of the second order, and the doorkeepers, to bring out of the temple of the LORD all the articles that were made for Baal, for Asherah, and for all the host of heaven; </a:t>
            </a:r>
            <a:r>
              <a:rPr lang="en-US" sz="3200" u="sng" dirty="0"/>
              <a:t>and he burned them outside Jerusalem in                              the fields of Kidron</a:t>
            </a:r>
            <a:r>
              <a:rPr lang="en-US" sz="3200" dirty="0"/>
              <a:t>, and                             carried their ashes to Bethel.</a:t>
            </a:r>
          </a:p>
          <a:p>
            <a:r>
              <a:rPr lang="en-US" sz="3200" dirty="0"/>
              <a:t> </a:t>
            </a:r>
          </a:p>
        </p:txBody>
      </p:sp>
      <p:pic>
        <p:nvPicPr>
          <p:cNvPr id="2" name="Picture 1">
            <a:extLst>
              <a:ext uri="{FF2B5EF4-FFF2-40B4-BE49-F238E27FC236}">
                <a16:creationId xmlns:a16="http://schemas.microsoft.com/office/drawing/2014/main" id="{6D9F6D8A-3CE8-B6D7-CC0B-160715EA86BA}"/>
              </a:ext>
            </a:extLst>
          </p:cNvPr>
          <p:cNvPicPr>
            <a:picLocks noChangeAspect="1"/>
          </p:cNvPicPr>
          <p:nvPr/>
        </p:nvPicPr>
        <p:blipFill>
          <a:blip r:embed="rId2"/>
          <a:stretch>
            <a:fillRect/>
          </a:stretch>
        </p:blipFill>
        <p:spPr>
          <a:xfrm>
            <a:off x="5730949" y="4420281"/>
            <a:ext cx="3253338" cy="2301195"/>
          </a:xfrm>
          <a:prstGeom prst="rect">
            <a:avLst/>
          </a:prstGeom>
        </p:spPr>
      </p:pic>
    </p:spTree>
    <p:extLst>
      <p:ext uri="{BB962C8B-B14F-4D97-AF65-F5344CB8AC3E}">
        <p14:creationId xmlns:p14="http://schemas.microsoft.com/office/powerpoint/2010/main" val="36427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08E9-519A-5226-10F9-8A9EE28FBF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66E18D-022B-8012-E099-EED148B49738}"/>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16A5ABDA-B9E5-064F-AD01-615A5D348D4E}"/>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5AF20E50-EC04-0A9A-D363-3DE04302D3D5}"/>
              </a:ext>
            </a:extLst>
          </p:cNvPr>
          <p:cNvSpPr txBox="1"/>
          <p:nvPr/>
        </p:nvSpPr>
        <p:spPr>
          <a:xfrm>
            <a:off x="339318" y="1932891"/>
            <a:ext cx="8303435" cy="4206280"/>
          </a:xfrm>
          <a:prstGeom prst="rect">
            <a:avLst/>
          </a:prstGeom>
          <a:noFill/>
          <a:ln w="28575">
            <a:solidFill>
              <a:schemeClr val="tx1"/>
            </a:solidFill>
          </a:ln>
        </p:spPr>
        <p:txBody>
          <a:bodyPr wrap="square" rtlCol="0">
            <a:spAutoFit/>
          </a:bodyPr>
          <a:lstStyle/>
          <a:p>
            <a:pPr marL="0" marR="0">
              <a:spcAft>
                <a:spcPts val="800"/>
              </a:spcAft>
            </a:pPr>
            <a:r>
              <a:rPr lang="en-US" sz="3600" b="1" u="sng" kern="100" dirty="0">
                <a:effectLst/>
                <a:latin typeface="Calibri" panose="020F0502020204030204" pitchFamily="34" charset="0"/>
                <a:ea typeface="Calibri" panose="020F0502020204030204" pitchFamily="34" charset="0"/>
                <a:cs typeface="Times New Roman" panose="02020603050405020304" pitchFamily="18" charset="0"/>
              </a:rPr>
              <a:t>V4</a:t>
            </a: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 Get rid of physical objects</a:t>
            </a:r>
          </a:p>
          <a:p>
            <a:pPr marL="0" marR="0">
              <a:spcAft>
                <a:spcPts val="800"/>
              </a:spcAf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Stop and think about any physical objects that might be stumbling blocks to us or our family. When your possessions prevent you from living righteously and serving God, it’s time to get rid of them. Don’t let the financial price of the object keep you from getting rid of it.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What is the value of your soul</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The price for hanging onto these objects may be your SOUL</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C625634D-8E66-13DE-0770-5B9F1C1D0382}"/>
              </a:ext>
            </a:extLst>
          </p:cNvPr>
          <p:cNvPicPr>
            <a:picLocks noChangeAspect="1"/>
          </p:cNvPicPr>
          <p:nvPr/>
        </p:nvPicPr>
        <p:blipFill>
          <a:blip r:embed="rId2"/>
          <a:stretch>
            <a:fillRect/>
          </a:stretch>
        </p:blipFill>
        <p:spPr>
          <a:xfrm>
            <a:off x="6071191" y="866007"/>
            <a:ext cx="2832818" cy="2005020"/>
          </a:xfrm>
          <a:prstGeom prst="rect">
            <a:avLst/>
          </a:prstGeom>
        </p:spPr>
      </p:pic>
    </p:spTree>
    <p:extLst>
      <p:ext uri="{BB962C8B-B14F-4D97-AF65-F5344CB8AC3E}">
        <p14:creationId xmlns:p14="http://schemas.microsoft.com/office/powerpoint/2010/main" val="3469706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3331D-5C04-A2ED-B2E4-E52080A09D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2411A0-950D-AA47-024E-F4B3973A5F1F}"/>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EA8B67D0-9FD1-E4F2-FAA3-5320A984EB1B}"/>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D6151542-7330-A469-32FE-834CF69A08C8}"/>
              </a:ext>
            </a:extLst>
          </p:cNvPr>
          <p:cNvSpPr txBox="1"/>
          <p:nvPr/>
        </p:nvSpPr>
        <p:spPr>
          <a:xfrm>
            <a:off x="595423" y="1052628"/>
            <a:ext cx="8077345" cy="4452501"/>
          </a:xfrm>
          <a:prstGeom prst="rect">
            <a:avLst/>
          </a:prstGeom>
          <a:noFill/>
          <a:ln w="28575">
            <a:solidFill>
              <a:schemeClr val="tx1"/>
            </a:solidFill>
          </a:ln>
        </p:spPr>
        <p:txBody>
          <a:bodyPr wrap="square">
            <a:spAutoFit/>
          </a:bodyPr>
          <a:lstStyle/>
          <a:p>
            <a:pPr marL="0" marR="0">
              <a:spcAft>
                <a:spcPts val="800"/>
              </a:spcAft>
            </a:pPr>
            <a:r>
              <a:rPr lang="en-US" sz="4200" kern="100" dirty="0">
                <a:effectLst/>
                <a:latin typeface="Calibri" panose="020F0502020204030204" pitchFamily="34" charset="0"/>
                <a:ea typeface="Calibri" panose="020F0502020204030204" pitchFamily="34" charset="0"/>
                <a:cs typeface="Times New Roman" panose="02020603050405020304" pitchFamily="18" charset="0"/>
              </a:rPr>
              <a:t>Just like Josiah, we must </a:t>
            </a:r>
            <a:r>
              <a:rPr lang="en-US" sz="4200" u="sng" kern="100" dirty="0">
                <a:effectLst/>
                <a:latin typeface="Calibri" panose="020F0502020204030204" pitchFamily="34" charset="0"/>
                <a:ea typeface="Calibri" panose="020F0502020204030204" pitchFamily="34" charset="0"/>
                <a:cs typeface="Times New Roman" panose="02020603050405020304" pitchFamily="18" charset="0"/>
              </a:rPr>
              <a:t>remove</a:t>
            </a:r>
            <a:r>
              <a:rPr lang="en-US" sz="4200" kern="100" dirty="0">
                <a:effectLst/>
                <a:latin typeface="Calibri" panose="020F0502020204030204" pitchFamily="34" charset="0"/>
                <a:ea typeface="Calibri" panose="020F0502020204030204" pitchFamily="34" charset="0"/>
                <a:cs typeface="Times New Roman" panose="02020603050405020304" pitchFamily="18" charset="0"/>
              </a:rPr>
              <a:t> those things around us that </a:t>
            </a:r>
            <a:r>
              <a:rPr lang="en-US" sz="4200" u="sng" kern="100" dirty="0">
                <a:effectLst/>
                <a:latin typeface="Calibri" panose="020F0502020204030204" pitchFamily="34" charset="0"/>
                <a:ea typeface="Calibri" panose="020F0502020204030204" pitchFamily="34" charset="0"/>
                <a:cs typeface="Times New Roman" panose="02020603050405020304" pitchFamily="18" charset="0"/>
              </a:rPr>
              <a:t>trigger</a:t>
            </a:r>
            <a:r>
              <a:rPr lang="en-US" sz="4200" kern="100" dirty="0">
                <a:effectLst/>
                <a:latin typeface="Calibri" panose="020F0502020204030204" pitchFamily="34" charset="0"/>
                <a:ea typeface="Calibri" panose="020F0502020204030204" pitchFamily="34" charset="0"/>
                <a:cs typeface="Times New Roman" panose="02020603050405020304" pitchFamily="18" charset="0"/>
              </a:rPr>
              <a:t> or </a:t>
            </a:r>
            <a:r>
              <a:rPr lang="en-US" sz="4200" u="sng" kern="100" dirty="0">
                <a:effectLst/>
                <a:latin typeface="Calibri" panose="020F0502020204030204" pitchFamily="34" charset="0"/>
                <a:ea typeface="Calibri" panose="020F0502020204030204" pitchFamily="34" charset="0"/>
                <a:cs typeface="Times New Roman" panose="02020603050405020304" pitchFamily="18" charset="0"/>
              </a:rPr>
              <a:t>enable us to sin</a:t>
            </a:r>
            <a:r>
              <a:rPr lang="en-US" sz="4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Aft>
                <a:spcPts val="80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800"/>
              </a:spcAft>
            </a:pPr>
            <a:r>
              <a:rPr lang="en-US" sz="4200" kern="100" dirty="0">
                <a:effectLst/>
                <a:latin typeface="Calibri" panose="020F0502020204030204" pitchFamily="34" charset="0"/>
                <a:ea typeface="Calibri" panose="020F0502020204030204" pitchFamily="34" charset="0"/>
                <a:cs typeface="Times New Roman" panose="02020603050405020304" pitchFamily="18" charset="0"/>
              </a:rPr>
              <a:t>The primary focus on cleaning our house should be to restore purity to your heart.</a:t>
            </a:r>
          </a:p>
        </p:txBody>
      </p:sp>
      <p:pic>
        <p:nvPicPr>
          <p:cNvPr id="2" name="Picture 1">
            <a:extLst>
              <a:ext uri="{FF2B5EF4-FFF2-40B4-BE49-F238E27FC236}">
                <a16:creationId xmlns:a16="http://schemas.microsoft.com/office/drawing/2014/main" id="{2385B1EA-543D-6318-9760-A2611D1CB783}"/>
              </a:ext>
            </a:extLst>
          </p:cNvPr>
          <p:cNvPicPr>
            <a:picLocks noChangeAspect="1"/>
          </p:cNvPicPr>
          <p:nvPr/>
        </p:nvPicPr>
        <p:blipFill>
          <a:blip r:embed="rId2"/>
          <a:stretch>
            <a:fillRect/>
          </a:stretch>
        </p:blipFill>
        <p:spPr>
          <a:xfrm>
            <a:off x="6246358" y="4821541"/>
            <a:ext cx="2426411" cy="1717372"/>
          </a:xfrm>
          <a:prstGeom prst="rect">
            <a:avLst/>
          </a:prstGeom>
        </p:spPr>
      </p:pic>
    </p:spTree>
    <p:extLst>
      <p:ext uri="{BB962C8B-B14F-4D97-AF65-F5344CB8AC3E}">
        <p14:creationId xmlns:p14="http://schemas.microsoft.com/office/powerpoint/2010/main" val="213916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45FD8-95E4-A2DA-6849-104367A3F1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46599B3-3092-4273-A088-FDA4FC3BDF24}"/>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F41E8569-4DF5-9DCA-44C3-F6E4CB1D443C}"/>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11E026A0-3F4A-7517-A4C4-D46E17D901DD}"/>
              </a:ext>
            </a:extLst>
          </p:cNvPr>
          <p:cNvSpPr txBox="1"/>
          <p:nvPr/>
        </p:nvSpPr>
        <p:spPr>
          <a:xfrm>
            <a:off x="575546" y="1092844"/>
            <a:ext cx="8079661" cy="5016758"/>
          </a:xfrm>
          <a:prstGeom prst="rect">
            <a:avLst/>
          </a:prstGeom>
          <a:noFill/>
          <a:ln w="28575">
            <a:solidFill>
              <a:schemeClr val="tx1"/>
            </a:solidFill>
          </a:ln>
        </p:spPr>
        <p:txBody>
          <a:bodyPr wrap="square">
            <a:spAutoFit/>
          </a:bodyPr>
          <a:lstStyle/>
          <a:p>
            <a:pPr algn="ctr"/>
            <a:r>
              <a:rPr lang="en-US" sz="4000" b="1" dirty="0">
                <a:solidFill>
                  <a:srgbClr val="0070C0"/>
                </a:solidFill>
              </a:rPr>
              <a:t>2Kings 23:5 </a:t>
            </a:r>
            <a:r>
              <a:rPr lang="en-US" sz="2800" dirty="0"/>
              <a:t>Then he removed the </a:t>
            </a:r>
            <a:r>
              <a:rPr lang="en-US" sz="2800" u="sng" dirty="0"/>
              <a:t>idolatrous priests </a:t>
            </a:r>
            <a:r>
              <a:rPr lang="en-US" sz="2800" dirty="0"/>
              <a:t>whom the kings of Judah had ordained to burn incense on the </a:t>
            </a:r>
            <a:r>
              <a:rPr lang="en-US" sz="2800" u="sng" dirty="0"/>
              <a:t>high places </a:t>
            </a:r>
            <a:r>
              <a:rPr lang="en-US" sz="2800" dirty="0"/>
              <a:t>in the cities of Judah and in the places all around Jerusalem, and those who </a:t>
            </a:r>
            <a:r>
              <a:rPr lang="en-US" sz="2800" u="sng" dirty="0"/>
              <a:t>burned incense to Baal</a:t>
            </a:r>
            <a:r>
              <a:rPr lang="en-US" sz="2800" dirty="0"/>
              <a:t>, </a:t>
            </a:r>
            <a:r>
              <a:rPr lang="en-US" sz="2800" u="sng" dirty="0"/>
              <a:t>to the sun</a:t>
            </a:r>
            <a:r>
              <a:rPr lang="en-US" sz="2800" dirty="0"/>
              <a:t>, </a:t>
            </a:r>
            <a:r>
              <a:rPr lang="en-US" sz="2800" u="sng" dirty="0"/>
              <a:t>to the moon</a:t>
            </a:r>
            <a:r>
              <a:rPr lang="en-US" sz="2800" dirty="0"/>
              <a:t>, to </a:t>
            </a:r>
            <a:r>
              <a:rPr lang="en-US" sz="2800" u="sng" dirty="0"/>
              <a:t>the constellations</a:t>
            </a:r>
            <a:r>
              <a:rPr lang="en-US" sz="2800" dirty="0"/>
              <a:t>, and to all </a:t>
            </a:r>
            <a:r>
              <a:rPr lang="en-US" sz="2800" u="sng" dirty="0"/>
              <a:t>the host of heaven</a:t>
            </a:r>
            <a:r>
              <a:rPr lang="en-US" sz="2800" dirty="0"/>
              <a:t>.          6 And he brought out </a:t>
            </a:r>
            <a:r>
              <a:rPr lang="en-US" sz="2800" u="sng" dirty="0"/>
              <a:t>the wooden image </a:t>
            </a:r>
            <a:r>
              <a:rPr lang="en-US" sz="2800" dirty="0"/>
              <a:t>from the house of the LORD, to the </a:t>
            </a:r>
            <a:r>
              <a:rPr lang="en-US" sz="2800" u="sng" dirty="0"/>
              <a:t>Brook Kidron </a:t>
            </a:r>
            <a:r>
              <a:rPr lang="en-US" sz="2800" dirty="0"/>
              <a:t>outside </a:t>
            </a:r>
            <a:r>
              <a:rPr lang="en-US" sz="2800" u="sng" dirty="0"/>
              <a:t>Jerusalem</a:t>
            </a:r>
            <a:r>
              <a:rPr lang="en-US" sz="2800" dirty="0"/>
              <a:t>, burned it at the Brook Kidron and ground it to ashes, and threw its ashes on the graves of the common people.</a:t>
            </a:r>
          </a:p>
        </p:txBody>
      </p:sp>
    </p:spTree>
    <p:extLst>
      <p:ext uri="{BB962C8B-B14F-4D97-AF65-F5344CB8AC3E}">
        <p14:creationId xmlns:p14="http://schemas.microsoft.com/office/powerpoint/2010/main" val="1863815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AFE5-4D39-FF29-DADC-22D0B1005F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39CE88-3608-232C-77F3-2E1A9BEDA5C2}"/>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293A8EFD-6490-C655-60FE-4C79EC0DBB53}"/>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3383841B-C1F0-36C5-C1F8-05E2EE5343BA}"/>
              </a:ext>
            </a:extLst>
          </p:cNvPr>
          <p:cNvSpPr txBox="1"/>
          <p:nvPr/>
        </p:nvSpPr>
        <p:spPr>
          <a:xfrm>
            <a:off x="437322" y="795130"/>
            <a:ext cx="8079661" cy="584775"/>
          </a:xfrm>
          <a:prstGeom prst="rect">
            <a:avLst/>
          </a:prstGeom>
          <a:noFill/>
        </p:spPr>
        <p:txBody>
          <a:bodyPr wrap="square">
            <a:spAutoFit/>
          </a:bodyPr>
          <a:lstStyle/>
          <a:p>
            <a:r>
              <a:rPr lang="en-US" sz="3200" b="1" dirty="0">
                <a:solidFill>
                  <a:srgbClr val="0070C0"/>
                </a:solidFill>
              </a:rPr>
              <a:t>2Kings 23: 5</a:t>
            </a:r>
            <a:endParaRPr lang="en-US" sz="2400" dirty="0"/>
          </a:p>
        </p:txBody>
      </p:sp>
      <p:sp>
        <p:nvSpPr>
          <p:cNvPr id="6" name="TextBox 5">
            <a:extLst>
              <a:ext uri="{FF2B5EF4-FFF2-40B4-BE49-F238E27FC236}">
                <a16:creationId xmlns:a16="http://schemas.microsoft.com/office/drawing/2014/main" id="{51D71D64-BE17-C37A-626F-469B0D21E533}"/>
              </a:ext>
            </a:extLst>
          </p:cNvPr>
          <p:cNvSpPr txBox="1"/>
          <p:nvPr/>
        </p:nvSpPr>
        <p:spPr>
          <a:xfrm>
            <a:off x="286435" y="1444085"/>
            <a:ext cx="5157437" cy="4729500"/>
          </a:xfrm>
          <a:prstGeom prst="rect">
            <a:avLst/>
          </a:prstGeom>
          <a:noFill/>
          <a:ln w="28575">
            <a:solidFill>
              <a:schemeClr val="tx1"/>
            </a:solidFill>
          </a:ln>
        </p:spPr>
        <p:txBody>
          <a:bodyPr wrap="square">
            <a:spAutoFit/>
          </a:bodyPr>
          <a:lstStyle/>
          <a:p>
            <a:pPr marL="0" marR="0" algn="ctr">
              <a:spcAft>
                <a:spcPts val="800"/>
              </a:spcAft>
            </a:pP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V5</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Get rid of people that promote sin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“Oh I can’t tell somebody that I can’t be friends with them anymore.” It may be time to end relationships that are holding you back from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zealously</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walking with God. You cannot allow people to drag you down and stop walking with God.</a:t>
            </a:r>
          </a:p>
          <a:p>
            <a:pPr marL="0" marR="0" algn="ctr">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It is important to create boundaries with coworkers and family members who hinder you from your walk with God.</a:t>
            </a:r>
          </a:p>
        </p:txBody>
      </p:sp>
      <p:pic>
        <p:nvPicPr>
          <p:cNvPr id="2" name="Picture 2" descr="C:\Users\Kris\Documents\Bolen\PCB size\Louvre-pcb\Levant\Bronze statuette of Baal with lightning, from Ras Shamra-Ugarit, 14th-12th c BC, tb0927195213.jpg">
            <a:extLst>
              <a:ext uri="{FF2B5EF4-FFF2-40B4-BE49-F238E27FC236}">
                <a16:creationId xmlns:a16="http://schemas.microsoft.com/office/drawing/2014/main" id="{4A7855F6-9F38-9330-01AC-7AD43BA0BE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1112"/>
          <a:stretch/>
        </p:blipFill>
        <p:spPr bwMode="auto">
          <a:xfrm>
            <a:off x="5613663" y="1713894"/>
            <a:ext cx="2903320" cy="391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8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44DB-9FBF-F2FD-E3D4-3F0519A5DC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B79466-C35C-9C7B-9B3B-2E09FCA7EF9C}"/>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2526F989-7941-DF98-3720-D6BFE8B179F4}"/>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F2E0FD50-E7AD-7350-20CB-315B2D71C87D}"/>
              </a:ext>
            </a:extLst>
          </p:cNvPr>
          <p:cNvSpPr txBox="1"/>
          <p:nvPr/>
        </p:nvSpPr>
        <p:spPr>
          <a:xfrm>
            <a:off x="652564" y="1174855"/>
            <a:ext cx="7663921" cy="4955203"/>
          </a:xfrm>
          <a:prstGeom prst="rect">
            <a:avLst/>
          </a:prstGeom>
          <a:noFill/>
          <a:ln w="28575">
            <a:solidFill>
              <a:schemeClr val="tx1"/>
            </a:solidFill>
          </a:ln>
        </p:spPr>
        <p:txBody>
          <a:bodyPr wrap="square">
            <a:spAutoFit/>
          </a:bodyPr>
          <a:lstStyle/>
          <a:p>
            <a:pPr algn="ctr"/>
            <a:r>
              <a:rPr lang="en-US" sz="3600" b="1" dirty="0">
                <a:solidFill>
                  <a:srgbClr val="0070C0"/>
                </a:solidFill>
              </a:rPr>
              <a:t>2Kings 23:7 </a:t>
            </a:r>
            <a:r>
              <a:rPr lang="en-US" sz="2800" dirty="0"/>
              <a:t>Then he tore down </a:t>
            </a:r>
            <a:r>
              <a:rPr lang="en-US" sz="2800" u="sng" dirty="0"/>
              <a:t>the ritual booths</a:t>
            </a:r>
            <a:r>
              <a:rPr lang="en-US" sz="2800" dirty="0"/>
              <a:t> of the perverted persons that were in the house of the LORD, </a:t>
            </a:r>
            <a:r>
              <a:rPr lang="en-US" sz="2800" u="sng" dirty="0"/>
              <a:t>where the women wove hangings for the wooden image</a:t>
            </a:r>
            <a:r>
              <a:rPr lang="en-US" sz="2800" dirty="0"/>
              <a:t>.</a:t>
            </a:r>
          </a:p>
          <a:p>
            <a:pPr algn="ctr"/>
            <a:r>
              <a:rPr lang="en-US" sz="2800" dirty="0"/>
              <a:t> 8 And he brought all the priests from the cities of Judah, and defiled the high places where the priests had burned incense, from </a:t>
            </a:r>
            <a:r>
              <a:rPr lang="en-US" sz="2800" u="sng" dirty="0" err="1"/>
              <a:t>Geba</a:t>
            </a:r>
            <a:r>
              <a:rPr lang="en-US" sz="2800" dirty="0"/>
              <a:t> to </a:t>
            </a:r>
            <a:r>
              <a:rPr lang="en-US" sz="2800" u="sng" dirty="0"/>
              <a:t>Beersheba</a:t>
            </a:r>
            <a:r>
              <a:rPr lang="en-US" sz="2800" dirty="0"/>
              <a:t>; also he broke down the high places at the gates which were at the entrance of the Gate of Joshua the governor of the city, which were to the left of the city gate.</a:t>
            </a:r>
          </a:p>
        </p:txBody>
      </p:sp>
    </p:spTree>
    <p:extLst>
      <p:ext uri="{BB962C8B-B14F-4D97-AF65-F5344CB8AC3E}">
        <p14:creationId xmlns:p14="http://schemas.microsoft.com/office/powerpoint/2010/main" val="386922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01b PLBL, PCB size\01 Galilee and the North\Nazareth Village\Nazareth Village woman weaving, tb102704385.jpg"/>
          <p:cNvPicPr>
            <a:picLocks noChangeAspect="1" noChangeArrowheads="1"/>
          </p:cNvPicPr>
          <p:nvPr/>
        </p:nvPicPr>
        <p:blipFill rotWithShape="1">
          <a:blip r:embed="rId3">
            <a:extLst>
              <a:ext uri="{28A0092B-C50C-407E-A947-70E740481C1C}">
                <a14:useLocalDpi xmlns:a14="http://schemas.microsoft.com/office/drawing/2010/main" val="0"/>
              </a:ext>
            </a:extLst>
          </a:blip>
          <a:srcRect r="7817"/>
          <a:stretch/>
        </p:blipFill>
        <p:spPr bwMode="auto">
          <a:xfrm>
            <a:off x="0" y="0"/>
            <a:ext cx="9144000" cy="6595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Woman weaving at Nazareth Village</a:t>
            </a:r>
          </a:p>
        </p:txBody>
      </p:sp>
      <p:sp>
        <p:nvSpPr>
          <p:cNvPr id="3" name="Text Placeholder 2"/>
          <p:cNvSpPr>
            <a:spLocks noGrp="1"/>
          </p:cNvSpPr>
          <p:nvPr>
            <p:ph type="body" sz="quarter" idx="12"/>
          </p:nvPr>
        </p:nvSpPr>
        <p:spPr/>
        <p:txBody>
          <a:bodyPr/>
          <a:lstStyle/>
          <a:p>
            <a:r>
              <a:rPr lang="en-US" dirty="0"/>
              <a:t>23:7</a:t>
            </a:r>
          </a:p>
        </p:txBody>
      </p:sp>
      <p:sp>
        <p:nvSpPr>
          <p:cNvPr id="4" name="Title 3"/>
          <p:cNvSpPr>
            <a:spLocks noGrp="1"/>
          </p:cNvSpPr>
          <p:nvPr>
            <p:ph type="title"/>
          </p:nvPr>
        </p:nvSpPr>
        <p:spPr/>
        <p:txBody>
          <a:bodyPr/>
          <a:lstStyle/>
          <a:p>
            <a:r>
              <a:rPr lang="en-US" dirty="0"/>
              <a:t>He tore down the houses . . . where the women wove hangings for Asherah</a:t>
            </a:r>
          </a:p>
        </p:txBody>
      </p:sp>
    </p:spTree>
    <p:extLst>
      <p:ext uri="{BB962C8B-B14F-4D97-AF65-F5344CB8AC3E}">
        <p14:creationId xmlns:p14="http://schemas.microsoft.com/office/powerpoint/2010/main" val="201160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eersheba tell aerial from east2"/>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Beersheba, modern Tel </a:t>
            </a:r>
            <a:r>
              <a:rPr lang="en-US" dirty="0" err="1"/>
              <a:t>Sheva</a:t>
            </a:r>
            <a:r>
              <a:rPr lang="en-US" dirty="0"/>
              <a:t> (aerial view from the east)</a:t>
            </a:r>
          </a:p>
        </p:txBody>
      </p:sp>
      <p:sp>
        <p:nvSpPr>
          <p:cNvPr id="3" name="Text Placeholder 2"/>
          <p:cNvSpPr>
            <a:spLocks noGrp="1"/>
          </p:cNvSpPr>
          <p:nvPr>
            <p:ph type="body" sz="quarter" idx="12"/>
          </p:nvPr>
        </p:nvSpPr>
        <p:spPr/>
        <p:txBody>
          <a:bodyPr/>
          <a:lstStyle/>
          <a:p>
            <a:r>
              <a:rPr lang="en-US" dirty="0"/>
              <a:t>23:8</a:t>
            </a:r>
          </a:p>
        </p:txBody>
      </p:sp>
      <p:sp>
        <p:nvSpPr>
          <p:cNvPr id="4" name="Title 3"/>
          <p:cNvSpPr>
            <a:spLocks noGrp="1"/>
          </p:cNvSpPr>
          <p:nvPr>
            <p:ph type="title"/>
          </p:nvPr>
        </p:nvSpPr>
        <p:spPr/>
        <p:txBody>
          <a:bodyPr/>
          <a:lstStyle/>
          <a:p>
            <a:r>
              <a:rPr lang="en-US" dirty="0"/>
              <a:t>He defiled the high places where the priests had burned sacrifices, from Geba to Beersheba</a:t>
            </a:r>
          </a:p>
        </p:txBody>
      </p:sp>
    </p:spTree>
    <p:extLst>
      <p:ext uri="{BB962C8B-B14F-4D97-AF65-F5344CB8AC3E}">
        <p14:creationId xmlns:p14="http://schemas.microsoft.com/office/powerpoint/2010/main" val="100508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Beersheba view of tell"/>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Excavations at Beersheba</a:t>
            </a:r>
          </a:p>
        </p:txBody>
      </p:sp>
      <p:sp>
        <p:nvSpPr>
          <p:cNvPr id="3" name="Text Placeholder 2"/>
          <p:cNvSpPr>
            <a:spLocks noGrp="1"/>
          </p:cNvSpPr>
          <p:nvPr>
            <p:ph type="body" sz="quarter" idx="12"/>
          </p:nvPr>
        </p:nvSpPr>
        <p:spPr/>
        <p:txBody>
          <a:bodyPr/>
          <a:lstStyle/>
          <a:p>
            <a:r>
              <a:rPr lang="en-US" dirty="0"/>
              <a:t>23:8</a:t>
            </a:r>
          </a:p>
        </p:txBody>
      </p:sp>
      <p:sp>
        <p:nvSpPr>
          <p:cNvPr id="4" name="Title 3"/>
          <p:cNvSpPr>
            <a:spLocks noGrp="1"/>
          </p:cNvSpPr>
          <p:nvPr>
            <p:ph type="title"/>
          </p:nvPr>
        </p:nvSpPr>
        <p:spPr/>
        <p:txBody>
          <a:bodyPr/>
          <a:lstStyle/>
          <a:p>
            <a:r>
              <a:rPr lang="en-US" dirty="0"/>
              <a:t>He defiled the high places where the priests had burned sacrifices, from Geba to Beersheba</a:t>
            </a:r>
          </a:p>
        </p:txBody>
      </p:sp>
    </p:spTree>
    <p:extLst>
      <p:ext uri="{BB962C8B-B14F-4D97-AF65-F5344CB8AC3E}">
        <p14:creationId xmlns:p14="http://schemas.microsoft.com/office/powerpoint/2010/main" val="259324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100FB-AF04-29E8-7056-73B09B877C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C42AC3-87D8-664C-C4C1-2CCA8DCBF116}"/>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CC175203-5FDE-8898-9EFC-7F9F6CD65CB9}"/>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9285B873-2B0D-184B-FA2C-600B5C6CF2A2}"/>
              </a:ext>
            </a:extLst>
          </p:cNvPr>
          <p:cNvSpPr txBox="1"/>
          <p:nvPr/>
        </p:nvSpPr>
        <p:spPr>
          <a:xfrm>
            <a:off x="572494" y="946298"/>
            <a:ext cx="8016902" cy="3231654"/>
          </a:xfrm>
          <a:prstGeom prst="rect">
            <a:avLst/>
          </a:prstGeom>
          <a:noFill/>
        </p:spPr>
        <p:txBody>
          <a:bodyPr wrap="square">
            <a:spAutoFit/>
          </a:bodyPr>
          <a:lstStyle/>
          <a:p>
            <a:r>
              <a:rPr lang="en-US" sz="3600" b="1" dirty="0">
                <a:solidFill>
                  <a:srgbClr val="0070C0"/>
                </a:solidFill>
              </a:rPr>
              <a:t>2Kings 23:</a:t>
            </a:r>
            <a:r>
              <a:rPr lang="en-US" sz="3600" dirty="0"/>
              <a:t>9 </a:t>
            </a:r>
            <a:r>
              <a:rPr lang="en-US" sz="2800" dirty="0"/>
              <a:t>Nevertheless the priests of the high places did not come up to the altar of the LORD in Jerusalem, but they ate unleavened bread among their brethren. 10 And he defiled </a:t>
            </a:r>
            <a:r>
              <a:rPr lang="en-US" sz="2800" dirty="0" err="1"/>
              <a:t>Topheth</a:t>
            </a:r>
            <a:r>
              <a:rPr lang="en-US" sz="2800" dirty="0"/>
              <a:t>, which is in the Valley of the Son of </a:t>
            </a:r>
            <a:r>
              <a:rPr lang="en-US" sz="2800" u="sng" dirty="0"/>
              <a:t>Hinnom</a:t>
            </a:r>
            <a:r>
              <a:rPr lang="en-US" sz="2800" dirty="0"/>
              <a:t>, that no man might make his </a:t>
            </a:r>
            <a:r>
              <a:rPr lang="en-US" sz="2800" u="sng" dirty="0"/>
              <a:t>son or his daughter pass through the fire to Molech</a:t>
            </a:r>
            <a:r>
              <a:rPr lang="en-US" sz="2800" dirty="0"/>
              <a:t>.</a:t>
            </a:r>
          </a:p>
        </p:txBody>
      </p:sp>
      <p:sp>
        <p:nvSpPr>
          <p:cNvPr id="6" name="TextBox 5">
            <a:extLst>
              <a:ext uri="{FF2B5EF4-FFF2-40B4-BE49-F238E27FC236}">
                <a16:creationId xmlns:a16="http://schemas.microsoft.com/office/drawing/2014/main" id="{D9590D3F-3A52-FF3E-DD2C-B55370C30015}"/>
              </a:ext>
            </a:extLst>
          </p:cNvPr>
          <p:cNvSpPr txBox="1"/>
          <p:nvPr/>
        </p:nvSpPr>
        <p:spPr>
          <a:xfrm>
            <a:off x="597136" y="4553255"/>
            <a:ext cx="8016902" cy="1487587"/>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US" sz="2800" b="1" i="0" u="sng"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V7-10</a:t>
            </a:r>
            <a:r>
              <a:rPr kumimoji="0" lang="en-US" sz="2800"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Get rid of places where you might sin.</a:t>
            </a:r>
            <a:endParaRPr kumimoji="0" lang="en-US" sz="2800"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r>
              <a:rPr kumimoji="0" lang="en-US" sz="2800"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If you have a drinking problem, stay away from bars and restaurants that serve alcohol. Stay away</a:t>
            </a:r>
          </a:p>
        </p:txBody>
      </p:sp>
    </p:spTree>
    <p:extLst>
      <p:ext uri="{BB962C8B-B14F-4D97-AF65-F5344CB8AC3E}">
        <p14:creationId xmlns:p14="http://schemas.microsoft.com/office/powerpoint/2010/main" val="45341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2412E-6F0E-4709-DA21-4938429B57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6EF79A-CBAB-73D8-69DD-EF7221221676}"/>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91B083DE-9FBD-D373-BD65-624F54C370AE}"/>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pic>
        <p:nvPicPr>
          <p:cNvPr id="2" name="Picture 2" descr="Purity Photograph by Darlene Kwiatkowski - Fine Art America">
            <a:extLst>
              <a:ext uri="{FF2B5EF4-FFF2-40B4-BE49-F238E27FC236}">
                <a16:creationId xmlns:a16="http://schemas.microsoft.com/office/drawing/2014/main" id="{7CE70E01-A40A-C637-28F2-FD1570BFC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60" b="14127"/>
          <a:stretch/>
        </p:blipFill>
        <p:spPr bwMode="auto">
          <a:xfrm>
            <a:off x="-38334" y="648827"/>
            <a:ext cx="9220668" cy="62066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239194-CA2E-A7D5-F744-9C5517FA3ED6}"/>
              </a:ext>
            </a:extLst>
          </p:cNvPr>
          <p:cNvSpPr/>
          <p:nvPr/>
        </p:nvSpPr>
        <p:spPr>
          <a:xfrm>
            <a:off x="425302" y="1158949"/>
            <a:ext cx="8155172" cy="50079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999C0B9-3FDF-6B06-6AB8-8B243F19B7EA}"/>
              </a:ext>
            </a:extLst>
          </p:cNvPr>
          <p:cNvSpPr txBox="1"/>
          <p:nvPr/>
        </p:nvSpPr>
        <p:spPr>
          <a:xfrm>
            <a:off x="425301" y="1146300"/>
            <a:ext cx="8155171" cy="4992022"/>
          </a:xfrm>
          <a:prstGeom prst="rect">
            <a:avLst/>
          </a:prstGeom>
          <a:noFill/>
          <a:ln w="28575">
            <a:solidFill>
              <a:schemeClr val="tx1"/>
            </a:solidFill>
          </a:ln>
        </p:spPr>
        <p:txBody>
          <a:bodyPr wrap="square">
            <a:spAutoFit/>
          </a:bodyPr>
          <a:lstStyle/>
          <a:p>
            <a:pPr algn="ctr"/>
            <a:r>
              <a:rPr lang="en-US" sz="4400" b="1" dirty="0">
                <a:solidFill>
                  <a:srgbClr val="0070C0"/>
                </a:solidFill>
              </a:rPr>
              <a:t>2Kings 23:25 </a:t>
            </a:r>
            <a:r>
              <a:rPr lang="en-US" sz="4400" dirty="0"/>
              <a:t>Now before him there was no king like him, who turned to the LORD with all his heart, with all his soul, and with all his might, according to all the Law of Moses; nor after him did any arise like him.</a:t>
            </a:r>
          </a:p>
        </p:txBody>
      </p:sp>
    </p:spTree>
    <p:extLst>
      <p:ext uri="{BB962C8B-B14F-4D97-AF65-F5344CB8AC3E}">
        <p14:creationId xmlns:p14="http://schemas.microsoft.com/office/powerpoint/2010/main" val="335195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6AED9-69BE-08AB-4BF9-31F47B17AF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45D863-2204-2F6E-7D69-08947E56D117}"/>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4B5B3D9E-0359-1807-00B6-63EA3BE7C182}"/>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7288F3F1-A550-729A-047B-85171EBF9AD9}"/>
              </a:ext>
            </a:extLst>
          </p:cNvPr>
          <p:cNvSpPr txBox="1"/>
          <p:nvPr/>
        </p:nvSpPr>
        <p:spPr>
          <a:xfrm>
            <a:off x="612250" y="3876529"/>
            <a:ext cx="7832035" cy="2308324"/>
          </a:xfrm>
          <a:prstGeom prst="rect">
            <a:avLst/>
          </a:prstGeom>
          <a:noFill/>
        </p:spPr>
        <p:txBody>
          <a:bodyPr wrap="square">
            <a:spAutoFit/>
          </a:bodyPr>
          <a:lstStyle/>
          <a:p>
            <a:pPr marL="0" marR="0">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Josiah knew that the high places had to be torn down for the people to leave there sin. You also need to be aware when certain places and situations are dangerous for you.  If girls night out is constantly full of gossip, skip it.  If you lose control of your temper at sporting events, don’t go. Stop going to places that are bad for your heart. We must PURIFY our heart.</a:t>
            </a:r>
          </a:p>
        </p:txBody>
      </p:sp>
      <p:sp>
        <p:nvSpPr>
          <p:cNvPr id="3" name="TextBox 2">
            <a:extLst>
              <a:ext uri="{FF2B5EF4-FFF2-40B4-BE49-F238E27FC236}">
                <a16:creationId xmlns:a16="http://schemas.microsoft.com/office/drawing/2014/main" id="{4FC42203-6551-C928-419B-86DBBD62198B}"/>
              </a:ext>
            </a:extLst>
          </p:cNvPr>
          <p:cNvSpPr txBox="1"/>
          <p:nvPr/>
        </p:nvSpPr>
        <p:spPr>
          <a:xfrm>
            <a:off x="675861" y="946205"/>
            <a:ext cx="7991061" cy="2308324"/>
          </a:xfrm>
          <a:prstGeom prst="rect">
            <a:avLst/>
          </a:prstGeom>
          <a:noFill/>
          <a:ln w="28575">
            <a:solidFill>
              <a:schemeClr val="tx1"/>
            </a:solidFill>
          </a:ln>
        </p:spPr>
        <p:txBody>
          <a:bodyPr wrap="square">
            <a:spAutoFit/>
          </a:bodyPr>
          <a:lstStyle/>
          <a:p>
            <a:r>
              <a:rPr lang="en-US" sz="3200" b="1" dirty="0">
                <a:solidFill>
                  <a:srgbClr val="0070C0"/>
                </a:solidFill>
              </a:rPr>
              <a:t>Psalm 1:1 </a:t>
            </a:r>
            <a:r>
              <a:rPr lang="en-US" sz="2800" dirty="0"/>
              <a:t>Blessed is the man that walketh not in the counsel of the ungodly, nor stands in the way of sinners, nor sits in the seat of the scornful. </a:t>
            </a:r>
          </a:p>
          <a:p>
            <a:r>
              <a:rPr lang="en-US" sz="2800" dirty="0"/>
              <a:t> 2 But his delight is in the law of the LORD; and in his law doth he meditate day and night.</a:t>
            </a:r>
          </a:p>
        </p:txBody>
      </p:sp>
    </p:spTree>
    <p:extLst>
      <p:ext uri="{BB962C8B-B14F-4D97-AF65-F5344CB8AC3E}">
        <p14:creationId xmlns:p14="http://schemas.microsoft.com/office/powerpoint/2010/main" val="1537921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C3583-1807-3C6B-6993-956135D1B4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4C16D9-8467-E83D-188D-065EA567A9D7}"/>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F00581BF-E63B-D856-FD18-C886B952AF4A}"/>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5511E8C2-497B-24DD-11E4-3DE4A24DD6D8}"/>
              </a:ext>
            </a:extLst>
          </p:cNvPr>
          <p:cNvSpPr txBox="1"/>
          <p:nvPr/>
        </p:nvSpPr>
        <p:spPr>
          <a:xfrm>
            <a:off x="636104" y="982623"/>
            <a:ext cx="8030818" cy="5386090"/>
          </a:xfrm>
          <a:prstGeom prst="rect">
            <a:avLst/>
          </a:prstGeom>
          <a:noFill/>
          <a:ln w="28575">
            <a:solidFill>
              <a:schemeClr val="tx1"/>
            </a:solidFill>
          </a:ln>
        </p:spPr>
        <p:txBody>
          <a:bodyPr wrap="square">
            <a:spAutoFit/>
          </a:bodyPr>
          <a:lstStyle/>
          <a:p>
            <a:r>
              <a:rPr lang="en-US" sz="4000" b="1" dirty="0">
                <a:solidFill>
                  <a:srgbClr val="0070C0"/>
                </a:solidFill>
              </a:rPr>
              <a:t>2Kings 23:10 </a:t>
            </a:r>
            <a:r>
              <a:rPr lang="en-US" sz="3200" dirty="0"/>
              <a:t>And he defiled </a:t>
            </a:r>
            <a:r>
              <a:rPr lang="en-US" sz="3200" dirty="0" err="1"/>
              <a:t>Topheth</a:t>
            </a:r>
            <a:r>
              <a:rPr lang="en-US" sz="3200" dirty="0"/>
              <a:t>, which is in </a:t>
            </a:r>
            <a:r>
              <a:rPr lang="en-US" sz="3200" u="sng" dirty="0"/>
              <a:t>the Valley of the Son of Hinnom</a:t>
            </a:r>
            <a:r>
              <a:rPr lang="en-US" sz="3200" dirty="0"/>
              <a:t>, that no man might make his son or his daughter </a:t>
            </a:r>
            <a:r>
              <a:rPr lang="en-US" sz="3200" u="sng" dirty="0"/>
              <a:t>pass through the fire to Molech</a:t>
            </a:r>
            <a:r>
              <a:rPr lang="en-US" sz="3200" dirty="0"/>
              <a:t>.</a:t>
            </a:r>
          </a:p>
          <a:p>
            <a:endParaRPr lang="en-US" sz="1600" dirty="0"/>
          </a:p>
          <a:p>
            <a:r>
              <a:rPr lang="en-US" sz="3200" dirty="0"/>
              <a:t> 11 Then </a:t>
            </a:r>
            <a:r>
              <a:rPr lang="en-US" sz="3200" u="sng" dirty="0"/>
              <a:t>he removed the horses that the kings of Judah had dedicated to the sun</a:t>
            </a:r>
            <a:r>
              <a:rPr lang="en-US" sz="3200" dirty="0"/>
              <a:t>, at the entrance to the house of the LORD, by the chamber of Nathan-Melech, the officer who was in the court; and he burned the chariots of the sun with fire.</a:t>
            </a:r>
          </a:p>
        </p:txBody>
      </p:sp>
    </p:spTree>
    <p:extLst>
      <p:ext uri="{BB962C8B-B14F-4D97-AF65-F5344CB8AC3E}">
        <p14:creationId xmlns:p14="http://schemas.microsoft.com/office/powerpoint/2010/main" val="1121521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668794-251A-4D3F-B165-84FE1E940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43" y="228600"/>
            <a:ext cx="5722315" cy="6400800"/>
          </a:xfrm>
          <a:prstGeom prst="rect">
            <a:avLst/>
          </a:prstGeom>
        </p:spPr>
      </p:pic>
      <p:sp>
        <p:nvSpPr>
          <p:cNvPr id="2" name="Text Placeholder 1"/>
          <p:cNvSpPr>
            <a:spLocks noGrp="1"/>
          </p:cNvSpPr>
          <p:nvPr>
            <p:ph type="body" sz="quarter" idx="10"/>
          </p:nvPr>
        </p:nvSpPr>
        <p:spPr/>
        <p:txBody>
          <a:bodyPr/>
          <a:lstStyle/>
          <a:p>
            <a:r>
              <a:rPr lang="en-US" i="1" dirty="0"/>
              <a:t>Offering to </a:t>
            </a:r>
            <a:r>
              <a:rPr lang="en-US" i="1" dirty="0" err="1"/>
              <a:t>Molech</a:t>
            </a:r>
            <a:r>
              <a:rPr lang="en-US" dirty="0"/>
              <a:t>, from Charles Foster’s </a:t>
            </a:r>
            <a:r>
              <a:rPr lang="en-US" i="1" dirty="0"/>
              <a:t>Bible Pictures</a:t>
            </a:r>
            <a:r>
              <a:rPr lang="en-US" dirty="0"/>
              <a:t>, 1897</a:t>
            </a:r>
          </a:p>
        </p:txBody>
      </p:sp>
      <p:sp>
        <p:nvSpPr>
          <p:cNvPr id="3" name="Text Placeholder 2"/>
          <p:cNvSpPr>
            <a:spLocks noGrp="1"/>
          </p:cNvSpPr>
          <p:nvPr>
            <p:ph type="body" sz="quarter" idx="12"/>
          </p:nvPr>
        </p:nvSpPr>
        <p:spPr/>
        <p:txBody>
          <a:bodyPr/>
          <a:lstStyle/>
          <a:p>
            <a:r>
              <a:rPr lang="en-US" dirty="0"/>
              <a:t>23:10</a:t>
            </a:r>
          </a:p>
        </p:txBody>
      </p:sp>
      <p:sp>
        <p:nvSpPr>
          <p:cNvPr id="4" name="Title 3"/>
          <p:cNvSpPr>
            <a:spLocks noGrp="1"/>
          </p:cNvSpPr>
          <p:nvPr>
            <p:ph type="title"/>
          </p:nvPr>
        </p:nvSpPr>
        <p:spPr/>
        <p:txBody>
          <a:bodyPr/>
          <a:lstStyle/>
          <a:p>
            <a:r>
              <a:rPr lang="en-US" dirty="0"/>
              <a:t>That no man might make his son or his daughter to pass through the fire to </a:t>
            </a:r>
            <a:r>
              <a:rPr lang="en-US" dirty="0" err="1"/>
              <a:t>Molech</a:t>
            </a:r>
            <a:endParaRPr lang="en-US" dirty="0"/>
          </a:p>
        </p:txBody>
      </p:sp>
    </p:spTree>
    <p:extLst>
      <p:ext uri="{BB962C8B-B14F-4D97-AF65-F5344CB8AC3E}">
        <p14:creationId xmlns:p14="http://schemas.microsoft.com/office/powerpoint/2010/main" val="300601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37E9-5688-3ADD-9C1B-A0EE26DF964C}"/>
            </a:ext>
          </a:extLst>
        </p:cNvPr>
        <p:cNvGrpSpPr/>
        <p:nvPr/>
      </p:nvGrpSpPr>
      <p:grpSpPr>
        <a:xfrm>
          <a:off x="0" y="0"/>
          <a:ext cx="0" cy="0"/>
          <a:chOff x="0" y="0"/>
          <a:chExt cx="0" cy="0"/>
        </a:xfrm>
      </p:grpSpPr>
      <p:pic>
        <p:nvPicPr>
          <p:cNvPr id="4098" name="Picture 2" descr="C:\Users\Kris\Documents\Bolen\02 HVHL\49 American Colony Matson additional\Matson15k1\Jerusalem views\Jerusalem aerial from south, 1931, mat15844.jpg">
            <a:extLst>
              <a:ext uri="{FF2B5EF4-FFF2-40B4-BE49-F238E27FC236}">
                <a16:creationId xmlns:a16="http://schemas.microsoft.com/office/drawing/2014/main" id="{7C4C4266-FA84-1DE1-D542-9978851DE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70"/>
          <a:stretch/>
        </p:blipFill>
        <p:spPr bwMode="auto">
          <a:xfrm>
            <a:off x="0" y="182879"/>
            <a:ext cx="9144000" cy="646017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14E0ACC4-45CC-D19F-1821-FF0957A38FA3}"/>
              </a:ext>
            </a:extLst>
          </p:cNvPr>
          <p:cNvSpPr/>
          <p:nvPr/>
        </p:nvSpPr>
        <p:spPr>
          <a:xfrm>
            <a:off x="1165681" y="2191657"/>
            <a:ext cx="7426776" cy="3541486"/>
          </a:xfrm>
          <a:custGeom>
            <a:avLst/>
            <a:gdLst>
              <a:gd name="connsiteX0" fmla="*/ 7300686 w 7329714"/>
              <a:gd name="connsiteY0" fmla="*/ 319314 h 3541486"/>
              <a:gd name="connsiteX1" fmla="*/ 7068457 w 7329714"/>
              <a:gd name="connsiteY1" fmla="*/ 1335314 h 3541486"/>
              <a:gd name="connsiteX2" fmla="*/ 560251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60251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880031 w 7329714"/>
              <a:gd name="connsiteY6" fmla="*/ 327043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880031 w 7329714"/>
              <a:gd name="connsiteY6" fmla="*/ 327043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97748 w 7426776"/>
              <a:gd name="connsiteY0" fmla="*/ 319314 h 3541486"/>
              <a:gd name="connsiteX1" fmla="*/ 7165519 w 7426776"/>
              <a:gd name="connsiteY1" fmla="*/ 1335314 h 3541486"/>
              <a:gd name="connsiteX2" fmla="*/ 5874836 w 7426776"/>
              <a:gd name="connsiteY2" fmla="*/ 2119086 h 3541486"/>
              <a:gd name="connsiteX3" fmla="*/ 5449568 w 7426776"/>
              <a:gd name="connsiteY3" fmla="*/ 3293292 h 3541486"/>
              <a:gd name="connsiteX4" fmla="*/ 4770662 w 7426776"/>
              <a:gd name="connsiteY4" fmla="*/ 3541486 h 3541486"/>
              <a:gd name="connsiteX5" fmla="*/ 4581976 w 7426776"/>
              <a:gd name="connsiteY5" fmla="*/ 3323772 h 3541486"/>
              <a:gd name="connsiteX6" fmla="*/ 3977093 w 7426776"/>
              <a:gd name="connsiteY6" fmla="*/ 3270432 h 3541486"/>
              <a:gd name="connsiteX7" fmla="*/ 2666090 w 7426776"/>
              <a:gd name="connsiteY7" fmla="*/ 2540000 h 3541486"/>
              <a:gd name="connsiteX8" fmla="*/ 445405 w 7426776"/>
              <a:gd name="connsiteY8" fmla="*/ 2002972 h 3541486"/>
              <a:gd name="connsiteX9" fmla="*/ 97062 w 7426776"/>
              <a:gd name="connsiteY9" fmla="*/ 1465943 h 3541486"/>
              <a:gd name="connsiteX10" fmla="*/ 1621062 w 7426776"/>
              <a:gd name="connsiteY10" fmla="*/ 333829 h 3541486"/>
              <a:gd name="connsiteX11" fmla="*/ 5510890 w 7426776"/>
              <a:gd name="connsiteY11" fmla="*/ 580572 h 3541486"/>
              <a:gd name="connsiteX12" fmla="*/ 5612490 w 7426776"/>
              <a:gd name="connsiteY12" fmla="*/ 0 h 3541486"/>
              <a:gd name="connsiteX13" fmla="*/ 7412262 w 7426776"/>
              <a:gd name="connsiteY13" fmla="*/ 188686 h 3541486"/>
              <a:gd name="connsiteX14" fmla="*/ 7426776 w 7426776"/>
              <a:gd name="connsiteY14" fmla="*/ 188686 h 3541486"/>
              <a:gd name="connsiteX15" fmla="*/ 7397748 w 7426776"/>
              <a:gd name="connsiteY15" fmla="*/ 319314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776" h="3541486">
                <a:moveTo>
                  <a:pt x="7397748" y="319314"/>
                </a:moveTo>
                <a:lnTo>
                  <a:pt x="7165519" y="1335314"/>
                </a:lnTo>
                <a:cubicBezTo>
                  <a:pt x="7118710" y="1559076"/>
                  <a:pt x="6160828" y="1792756"/>
                  <a:pt x="5874836" y="2119086"/>
                </a:cubicBezTo>
                <a:cubicBezTo>
                  <a:pt x="5588844" y="2445416"/>
                  <a:pt x="5654514" y="3112190"/>
                  <a:pt x="5449568" y="3293292"/>
                </a:cubicBezTo>
                <a:cubicBezTo>
                  <a:pt x="5291289" y="3433156"/>
                  <a:pt x="4969024" y="3468915"/>
                  <a:pt x="4770662" y="3541486"/>
                </a:cubicBezTo>
                <a:cubicBezTo>
                  <a:pt x="4677287" y="3522255"/>
                  <a:pt x="4644871" y="3396343"/>
                  <a:pt x="4581976" y="3323772"/>
                </a:cubicBezTo>
                <a:cubicBezTo>
                  <a:pt x="4458605" y="3287486"/>
                  <a:pt x="4296407" y="3401061"/>
                  <a:pt x="3977093" y="3270432"/>
                </a:cubicBezTo>
                <a:cubicBezTo>
                  <a:pt x="3657779" y="3139803"/>
                  <a:pt x="3263595" y="2760133"/>
                  <a:pt x="2666090" y="2540000"/>
                </a:cubicBezTo>
                <a:lnTo>
                  <a:pt x="445405" y="2002972"/>
                </a:lnTo>
                <a:cubicBezTo>
                  <a:pt x="-5677" y="1893887"/>
                  <a:pt x="-98881" y="1744133"/>
                  <a:pt x="97062" y="1465943"/>
                </a:cubicBezTo>
                <a:lnTo>
                  <a:pt x="1621062" y="333829"/>
                </a:lnTo>
                <a:lnTo>
                  <a:pt x="5510890" y="580572"/>
                </a:lnTo>
                <a:lnTo>
                  <a:pt x="5612490" y="0"/>
                </a:lnTo>
                <a:lnTo>
                  <a:pt x="7412262" y="188686"/>
                </a:lnTo>
                <a:lnTo>
                  <a:pt x="7426776" y="188686"/>
                </a:lnTo>
                <a:lnTo>
                  <a:pt x="7397748" y="319314"/>
                </a:lnTo>
                <a:close/>
              </a:path>
            </a:pathLst>
          </a:custGeom>
          <a:noFill/>
          <a:ln w="22225"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a:extLst>
              <a:ext uri="{FF2B5EF4-FFF2-40B4-BE49-F238E27FC236}">
                <a16:creationId xmlns:a16="http://schemas.microsoft.com/office/drawing/2014/main" id="{8A5D3CF4-BE44-4AA8-2768-6729ED28ECF7}"/>
              </a:ext>
            </a:extLst>
          </p:cNvPr>
          <p:cNvSpPr>
            <a:spLocks noGrp="1"/>
          </p:cNvSpPr>
          <p:nvPr>
            <p:ph type="body" sz="quarter" idx="10"/>
          </p:nvPr>
        </p:nvSpPr>
        <p:spPr/>
        <p:txBody>
          <a:bodyPr/>
          <a:lstStyle/>
          <a:p>
            <a:r>
              <a:rPr lang="en-US" dirty="0"/>
              <a:t>Jerusalem in 1931 (aerial view from the south)</a:t>
            </a:r>
          </a:p>
        </p:txBody>
      </p:sp>
      <p:sp>
        <p:nvSpPr>
          <p:cNvPr id="3" name="Text Placeholder 2">
            <a:extLst>
              <a:ext uri="{FF2B5EF4-FFF2-40B4-BE49-F238E27FC236}">
                <a16:creationId xmlns:a16="http://schemas.microsoft.com/office/drawing/2014/main" id="{839D7039-C71A-24CE-892C-FA53C99BADFD}"/>
              </a:ext>
            </a:extLst>
          </p:cNvPr>
          <p:cNvSpPr>
            <a:spLocks noGrp="1"/>
          </p:cNvSpPr>
          <p:nvPr>
            <p:ph type="body" sz="quarter" idx="12"/>
          </p:nvPr>
        </p:nvSpPr>
        <p:spPr/>
        <p:txBody>
          <a:bodyPr/>
          <a:lstStyle/>
          <a:p>
            <a:r>
              <a:rPr lang="en-US" dirty="0"/>
              <a:t>23:2</a:t>
            </a:r>
          </a:p>
        </p:txBody>
      </p:sp>
      <p:sp>
        <p:nvSpPr>
          <p:cNvPr id="4" name="Title 3">
            <a:extLst>
              <a:ext uri="{FF2B5EF4-FFF2-40B4-BE49-F238E27FC236}">
                <a16:creationId xmlns:a16="http://schemas.microsoft.com/office/drawing/2014/main" id="{61F12EA2-C9C4-3E5A-A1D4-6D1E1B6E8E57}"/>
              </a:ext>
            </a:extLst>
          </p:cNvPr>
          <p:cNvSpPr>
            <a:spLocks noGrp="1"/>
          </p:cNvSpPr>
          <p:nvPr>
            <p:ph type="title"/>
          </p:nvPr>
        </p:nvSpPr>
        <p:spPr/>
        <p:txBody>
          <a:bodyPr/>
          <a:lstStyle/>
          <a:p>
            <a:r>
              <a:rPr lang="en-US" dirty="0"/>
              <a:t>The king went up to the house of Yahweh with all the men of Judah and . . . Jerusalem</a:t>
            </a:r>
          </a:p>
        </p:txBody>
      </p:sp>
      <p:sp>
        <p:nvSpPr>
          <p:cNvPr id="6" name="Text Box 6">
            <a:extLst>
              <a:ext uri="{FF2B5EF4-FFF2-40B4-BE49-F238E27FC236}">
                <a16:creationId xmlns:a16="http://schemas.microsoft.com/office/drawing/2014/main" id="{4B0CC343-8120-7B2E-C0DA-88E84574F307}"/>
              </a:ext>
            </a:extLst>
          </p:cNvPr>
          <p:cNvSpPr txBox="1">
            <a:spLocks noChangeArrowheads="1"/>
          </p:cNvSpPr>
          <p:nvPr/>
        </p:nvSpPr>
        <p:spPr bwMode="auto">
          <a:xfrm>
            <a:off x="6098157" y="1242979"/>
            <a:ext cx="2141081"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Location of temple</a:t>
            </a:r>
          </a:p>
        </p:txBody>
      </p:sp>
      <p:cxnSp>
        <p:nvCxnSpPr>
          <p:cNvPr id="7" name="Straight Arrow Connector 6">
            <a:extLst>
              <a:ext uri="{FF2B5EF4-FFF2-40B4-BE49-F238E27FC236}">
                <a16:creationId xmlns:a16="http://schemas.microsoft.com/office/drawing/2014/main" id="{74F9CB01-9808-2148-3162-9F12CE859FF6}"/>
              </a:ext>
            </a:extLst>
          </p:cNvPr>
          <p:cNvCxnSpPr/>
          <p:nvPr/>
        </p:nvCxnSpPr>
        <p:spPr>
          <a:xfrm>
            <a:off x="7168697" y="1653540"/>
            <a:ext cx="159654" cy="935226"/>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10" name="Text Box 6">
            <a:extLst>
              <a:ext uri="{FF2B5EF4-FFF2-40B4-BE49-F238E27FC236}">
                <a16:creationId xmlns:a16="http://schemas.microsoft.com/office/drawing/2014/main" id="{A66A9277-B527-A224-F011-FA2BD904A256}"/>
              </a:ext>
            </a:extLst>
          </p:cNvPr>
          <p:cNvSpPr txBox="1">
            <a:spLocks noChangeArrowheads="1"/>
          </p:cNvSpPr>
          <p:nvPr/>
        </p:nvSpPr>
        <p:spPr bwMode="auto">
          <a:xfrm>
            <a:off x="4445481" y="3484058"/>
            <a:ext cx="1633781"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Central Valley </a:t>
            </a:r>
          </a:p>
        </p:txBody>
      </p:sp>
      <p:cxnSp>
        <p:nvCxnSpPr>
          <p:cNvPr id="11" name="Straight Arrow Connector 10">
            <a:extLst>
              <a:ext uri="{FF2B5EF4-FFF2-40B4-BE49-F238E27FC236}">
                <a16:creationId xmlns:a16="http://schemas.microsoft.com/office/drawing/2014/main" id="{09B34989-627D-2F55-BC42-6E0ED121BDE7}"/>
              </a:ext>
            </a:extLst>
          </p:cNvPr>
          <p:cNvCxnSpPr/>
          <p:nvPr/>
        </p:nvCxnSpPr>
        <p:spPr>
          <a:xfrm>
            <a:off x="5257800" y="3891183"/>
            <a:ext cx="0" cy="604781"/>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15" name="Text Box 6">
            <a:extLst>
              <a:ext uri="{FF2B5EF4-FFF2-40B4-BE49-F238E27FC236}">
                <a16:creationId xmlns:a16="http://schemas.microsoft.com/office/drawing/2014/main" id="{A05644CD-8EFC-D4B2-B101-F8D8A5D94A8B}"/>
              </a:ext>
            </a:extLst>
          </p:cNvPr>
          <p:cNvSpPr txBox="1">
            <a:spLocks noChangeArrowheads="1"/>
          </p:cNvSpPr>
          <p:nvPr/>
        </p:nvSpPr>
        <p:spPr bwMode="auto">
          <a:xfrm rot="19539929">
            <a:off x="7145733" y="4295909"/>
            <a:ext cx="1558740"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Kidron Valley</a:t>
            </a:r>
          </a:p>
        </p:txBody>
      </p:sp>
      <p:sp>
        <p:nvSpPr>
          <p:cNvPr id="17" name="Text Box 6">
            <a:extLst>
              <a:ext uri="{FF2B5EF4-FFF2-40B4-BE49-F238E27FC236}">
                <a16:creationId xmlns:a16="http://schemas.microsoft.com/office/drawing/2014/main" id="{28EAC0D9-550E-7417-3804-8A80F0A815A3}"/>
              </a:ext>
            </a:extLst>
          </p:cNvPr>
          <p:cNvSpPr txBox="1">
            <a:spLocks noChangeArrowheads="1"/>
          </p:cNvSpPr>
          <p:nvPr/>
        </p:nvSpPr>
        <p:spPr bwMode="auto">
          <a:xfrm rot="722006">
            <a:off x="1306394" y="5454470"/>
            <a:ext cx="1700756"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Hinnom Valley</a:t>
            </a:r>
          </a:p>
        </p:txBody>
      </p:sp>
      <p:sp>
        <p:nvSpPr>
          <p:cNvPr id="19" name="Text Box 6">
            <a:extLst>
              <a:ext uri="{FF2B5EF4-FFF2-40B4-BE49-F238E27FC236}">
                <a16:creationId xmlns:a16="http://schemas.microsoft.com/office/drawing/2014/main" id="{F106456B-07B0-CA4D-E27F-F68FEE2E773E}"/>
              </a:ext>
            </a:extLst>
          </p:cNvPr>
          <p:cNvSpPr txBox="1">
            <a:spLocks noChangeArrowheads="1"/>
          </p:cNvSpPr>
          <p:nvPr/>
        </p:nvSpPr>
        <p:spPr bwMode="auto">
          <a:xfrm rot="18662245">
            <a:off x="5606294" y="4385784"/>
            <a:ext cx="1496500"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City of David</a:t>
            </a:r>
          </a:p>
        </p:txBody>
      </p:sp>
      <p:sp>
        <p:nvSpPr>
          <p:cNvPr id="20" name="Text Box 6">
            <a:extLst>
              <a:ext uri="{FF2B5EF4-FFF2-40B4-BE49-F238E27FC236}">
                <a16:creationId xmlns:a16="http://schemas.microsoft.com/office/drawing/2014/main" id="{BDE78B69-0DC6-340C-189C-A1433EA1D888}"/>
              </a:ext>
            </a:extLst>
          </p:cNvPr>
          <p:cNvSpPr txBox="1">
            <a:spLocks noChangeArrowheads="1"/>
          </p:cNvSpPr>
          <p:nvPr/>
        </p:nvSpPr>
        <p:spPr bwMode="auto">
          <a:xfrm>
            <a:off x="2423171" y="3378924"/>
            <a:ext cx="1472829"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Western Hill</a:t>
            </a:r>
          </a:p>
        </p:txBody>
      </p:sp>
      <p:sp>
        <p:nvSpPr>
          <p:cNvPr id="18" name="Text Box 6">
            <a:extLst>
              <a:ext uri="{FF2B5EF4-FFF2-40B4-BE49-F238E27FC236}">
                <a16:creationId xmlns:a16="http://schemas.microsoft.com/office/drawing/2014/main" id="{B8856AAF-B8E6-64CD-E5AC-5637BD1B1701}"/>
              </a:ext>
            </a:extLst>
          </p:cNvPr>
          <p:cNvSpPr txBox="1">
            <a:spLocks noChangeArrowheads="1"/>
          </p:cNvSpPr>
          <p:nvPr/>
        </p:nvSpPr>
        <p:spPr bwMode="auto">
          <a:xfrm>
            <a:off x="3896000" y="2121153"/>
            <a:ext cx="2520434"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Area of Josiah’s palace</a:t>
            </a:r>
          </a:p>
        </p:txBody>
      </p:sp>
      <p:sp>
        <p:nvSpPr>
          <p:cNvPr id="8" name="Oval 7">
            <a:extLst>
              <a:ext uri="{FF2B5EF4-FFF2-40B4-BE49-F238E27FC236}">
                <a16:creationId xmlns:a16="http://schemas.microsoft.com/office/drawing/2014/main" id="{A56F7BBA-6ED6-B74B-150B-B8AD5D63A5B3}"/>
              </a:ext>
            </a:extLst>
          </p:cNvPr>
          <p:cNvSpPr/>
          <p:nvPr/>
        </p:nvSpPr>
        <p:spPr>
          <a:xfrm>
            <a:off x="6985451" y="2969379"/>
            <a:ext cx="494849" cy="609600"/>
          </a:xfrm>
          <a:prstGeom prst="ellipse">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Straight Arrow Connector 21">
            <a:extLst>
              <a:ext uri="{FF2B5EF4-FFF2-40B4-BE49-F238E27FC236}">
                <a16:creationId xmlns:a16="http://schemas.microsoft.com/office/drawing/2014/main" id="{DE68CC1D-A074-9209-B3BF-4E49052C02D4}"/>
              </a:ext>
            </a:extLst>
          </p:cNvPr>
          <p:cNvCxnSpPr/>
          <p:nvPr/>
        </p:nvCxnSpPr>
        <p:spPr>
          <a:xfrm>
            <a:off x="6338733" y="2588766"/>
            <a:ext cx="655789" cy="401329"/>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Tree>
    <p:extLst>
      <p:ext uri="{BB962C8B-B14F-4D97-AF65-F5344CB8AC3E}">
        <p14:creationId xmlns:p14="http://schemas.microsoft.com/office/powerpoint/2010/main" val="236922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Hinnom Valley (from the east)</a:t>
            </a:r>
          </a:p>
        </p:txBody>
      </p:sp>
      <p:sp>
        <p:nvSpPr>
          <p:cNvPr id="3" name="Text Placeholder 2"/>
          <p:cNvSpPr>
            <a:spLocks noGrp="1"/>
          </p:cNvSpPr>
          <p:nvPr>
            <p:ph type="body" sz="quarter" idx="12"/>
          </p:nvPr>
        </p:nvSpPr>
        <p:spPr/>
        <p:txBody>
          <a:bodyPr/>
          <a:lstStyle/>
          <a:p>
            <a:r>
              <a:rPr lang="en-US" dirty="0"/>
              <a:t>23:10</a:t>
            </a:r>
          </a:p>
        </p:txBody>
      </p:sp>
      <p:sp>
        <p:nvSpPr>
          <p:cNvPr id="4" name="Title 3"/>
          <p:cNvSpPr>
            <a:spLocks noGrp="1"/>
          </p:cNvSpPr>
          <p:nvPr>
            <p:ph type="title"/>
          </p:nvPr>
        </p:nvSpPr>
        <p:spPr/>
        <p:txBody>
          <a:bodyPr/>
          <a:lstStyle/>
          <a:p>
            <a:r>
              <a:rPr lang="en-US" dirty="0"/>
              <a:t>And he defiled Topheth, which is in the valley of Ben-Hinnom</a:t>
            </a:r>
          </a:p>
        </p:txBody>
      </p:sp>
      <p:pic>
        <p:nvPicPr>
          <p:cNvPr id="8" name="Picture 7"/>
          <p:cNvPicPr>
            <a:picLocks noChangeAspect="1"/>
          </p:cNvPicPr>
          <p:nvPr/>
        </p:nvPicPr>
        <p:blipFill>
          <a:blip r:embed="rId3"/>
          <a:stretch>
            <a:fillRect/>
          </a:stretch>
        </p:blipFill>
        <p:spPr>
          <a:xfrm>
            <a:off x="0" y="381262"/>
            <a:ext cx="9144000" cy="6126480"/>
          </a:xfrm>
          <a:prstGeom prst="rect">
            <a:avLst/>
          </a:prstGeom>
        </p:spPr>
      </p:pic>
    </p:spTree>
    <p:extLst>
      <p:ext uri="{BB962C8B-B14F-4D97-AF65-F5344CB8AC3E}">
        <p14:creationId xmlns:p14="http://schemas.microsoft.com/office/powerpoint/2010/main" val="384642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6690-D5D4-DB47-681A-96E305C744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216BE5-E430-6D35-2EC8-BC8C9B131645}"/>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125DE8D4-912D-9EF6-926C-F6F39B211E85}"/>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9" name="TextBox 8">
            <a:extLst>
              <a:ext uri="{FF2B5EF4-FFF2-40B4-BE49-F238E27FC236}">
                <a16:creationId xmlns:a16="http://schemas.microsoft.com/office/drawing/2014/main" id="{9FAA2AFD-03B5-2766-776F-63D95AA25843}"/>
              </a:ext>
            </a:extLst>
          </p:cNvPr>
          <p:cNvSpPr txBox="1"/>
          <p:nvPr/>
        </p:nvSpPr>
        <p:spPr>
          <a:xfrm>
            <a:off x="723014" y="1265274"/>
            <a:ext cx="7943907" cy="4626908"/>
          </a:xfrm>
          <a:prstGeom prst="rect">
            <a:avLst/>
          </a:prstGeom>
          <a:noFill/>
        </p:spPr>
        <p:txBody>
          <a:bodyPr wrap="square">
            <a:spAutoFit/>
          </a:bodyPr>
          <a:lstStyle/>
          <a:p>
            <a:pPr marL="0" marR="0">
              <a:spcAft>
                <a:spcPts val="800"/>
              </a:spcAft>
            </a:pPr>
            <a:r>
              <a:rPr lang="en-US" sz="36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V11 Get rid of the passing benefits</a:t>
            </a:r>
            <a:endParaRPr lang="en-US" sz="36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fact that Josiah destroyed the horses and chariots is noteworthy. They were valuable assets for any nation. Josiah could have repurposed them for his own use but instead he destroyed them. Why? Because he put his faith in God, not horses,</a:t>
            </a:r>
          </a:p>
        </p:txBody>
      </p:sp>
    </p:spTree>
    <p:extLst>
      <p:ext uri="{BB962C8B-B14F-4D97-AF65-F5344CB8AC3E}">
        <p14:creationId xmlns:p14="http://schemas.microsoft.com/office/powerpoint/2010/main" val="3556256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449A5-C043-D443-7807-D4B8D19671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477CF4-3A1E-3D48-3E9F-518900E226DC}"/>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02A17230-90F8-E200-A41F-AFE9F4D0FFC5}"/>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B7DC3BD0-F1B9-7576-4373-59E5E0A4EF0E}"/>
              </a:ext>
            </a:extLst>
          </p:cNvPr>
          <p:cNvSpPr txBox="1"/>
          <p:nvPr/>
        </p:nvSpPr>
        <p:spPr>
          <a:xfrm>
            <a:off x="520995" y="1073888"/>
            <a:ext cx="8155171" cy="5057795"/>
          </a:xfrm>
          <a:prstGeom prst="rect">
            <a:avLst/>
          </a:prstGeom>
          <a:noFill/>
          <a:ln w="28575">
            <a:solidFill>
              <a:schemeClr val="tx1"/>
            </a:solidFill>
          </a:ln>
        </p:spPr>
        <p:txBody>
          <a:bodyPr wrap="square">
            <a:spAutoFit/>
          </a:bodyPr>
          <a:lstStyle/>
          <a:p>
            <a:pPr marL="0" marR="0">
              <a:spcAft>
                <a:spcPts val="800"/>
              </a:spcAft>
            </a:pPr>
            <a:r>
              <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Deut. 17:16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"But he shall not multiply horses for himself, nor cause the people to return to Egypt to multiply horses, for the LORD has said to you, 'You shall not return that way again.'</a:t>
            </a:r>
          </a:p>
          <a:p>
            <a:pPr marL="0" marR="0">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( 17 "Neither shall he multiply wives for himself, lest his heart turn away; nor shall he greatly multiply silver and gold for himself.) -  Josiah did not want anything to corrupt the nation. You must remember that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no matter what benefit or pleasure Satan promises from sin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Sin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always leads to death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Get rid of the things that draw you away from God.</a:t>
            </a:r>
          </a:p>
        </p:txBody>
      </p:sp>
    </p:spTree>
    <p:extLst>
      <p:ext uri="{BB962C8B-B14F-4D97-AF65-F5344CB8AC3E}">
        <p14:creationId xmlns:p14="http://schemas.microsoft.com/office/powerpoint/2010/main" val="405313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06A52D-7DD9-25D5-7621-F81BD3316A17}"/>
              </a:ext>
            </a:extLst>
          </p:cNvPr>
          <p:cNvSpPr txBox="1"/>
          <p:nvPr/>
        </p:nvSpPr>
        <p:spPr>
          <a:xfrm>
            <a:off x="1033670" y="954157"/>
            <a:ext cx="7283394" cy="5221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There will always be some things to sacrifice when you clean your spiritual house and prepare for greater zeal.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4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But, there is nothing you would let go of in this life that compares to what you gain in Jesus Christ.</a:t>
            </a:r>
          </a:p>
        </p:txBody>
      </p:sp>
    </p:spTree>
    <p:extLst>
      <p:ext uri="{BB962C8B-B14F-4D97-AF65-F5344CB8AC3E}">
        <p14:creationId xmlns:p14="http://schemas.microsoft.com/office/powerpoint/2010/main" val="661024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0213-1BCC-5739-9B2B-624166C3F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A42DA9C-FC11-EB15-BE30-D0C64CED77E3}"/>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C73AF698-F202-4C97-199F-50AEAEE02B75}"/>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5AA1B7C-7D14-D193-85BC-0FE70D285B6A}"/>
              </a:ext>
            </a:extLst>
          </p:cNvPr>
          <p:cNvSpPr txBox="1"/>
          <p:nvPr/>
        </p:nvSpPr>
        <p:spPr>
          <a:xfrm>
            <a:off x="595423" y="1127051"/>
            <a:ext cx="7856814" cy="5180905"/>
          </a:xfrm>
          <a:prstGeom prst="rect">
            <a:avLst/>
          </a:prstGeom>
          <a:noFill/>
          <a:ln w="28575">
            <a:solidFill>
              <a:schemeClr val="tx1"/>
            </a:solidFill>
          </a:ln>
        </p:spPr>
        <p:txBody>
          <a:bodyPr wrap="square">
            <a:spAutoFit/>
          </a:bodyPr>
          <a:lstStyle/>
          <a:p>
            <a:pPr marL="0" marR="0">
              <a:spcAft>
                <a:spcPts val="800"/>
              </a:spcAft>
            </a:pPr>
            <a:r>
              <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Mark 10:29</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So Jesus answered and said, "Assuredly, I say to you, there is no one who has left house or brothers or sisters or father or mother or wife or children or lands, for My sake and the gospel's,</a:t>
            </a:r>
          </a:p>
          <a:p>
            <a:pPr marL="0" marR="0">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30 "who shall not receive a hundredfold now in this time--houses and brothers and sisters and mothers and children and lands, with persecutions--and in the age to come, eternal life.</a:t>
            </a:r>
          </a:p>
        </p:txBody>
      </p:sp>
    </p:spTree>
    <p:extLst>
      <p:ext uri="{BB962C8B-B14F-4D97-AF65-F5344CB8AC3E}">
        <p14:creationId xmlns:p14="http://schemas.microsoft.com/office/powerpoint/2010/main" val="1461285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DAB4-A598-DEC7-AD0E-603844CD30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E72C39-0A1A-0AA0-E795-8F4FA7C320C5}"/>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51ACC94D-6C7C-1946-5FA4-3DF19B015863}"/>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D43C94F7-E0A9-371E-EFC2-F92EAE663F36}"/>
              </a:ext>
            </a:extLst>
          </p:cNvPr>
          <p:cNvSpPr txBox="1"/>
          <p:nvPr/>
        </p:nvSpPr>
        <p:spPr>
          <a:xfrm>
            <a:off x="467832" y="1295453"/>
            <a:ext cx="7933645" cy="4648149"/>
          </a:xfrm>
          <a:prstGeom prst="rect">
            <a:avLst/>
          </a:prstGeom>
          <a:noFill/>
          <a:ln w="28575">
            <a:solidFill>
              <a:schemeClr val="tx1"/>
            </a:solidFill>
          </a:ln>
        </p:spPr>
        <p:txBody>
          <a:bodyPr wrap="square">
            <a:spAutoFit/>
          </a:bodyPr>
          <a:lstStyle/>
          <a:p>
            <a:pPr algn="ctr"/>
            <a:r>
              <a:rPr lang="en-US" sz="3600" b="1" dirty="0">
                <a:solidFill>
                  <a:srgbClr val="0070C0"/>
                </a:solidFill>
              </a:rPr>
              <a:t>2Kings 23:12 </a:t>
            </a:r>
            <a:r>
              <a:rPr lang="en-US" sz="3600" dirty="0"/>
              <a:t>The </a:t>
            </a:r>
            <a:r>
              <a:rPr lang="en-US" sz="3600" u="sng" dirty="0"/>
              <a:t>altars</a:t>
            </a:r>
            <a:r>
              <a:rPr lang="en-US" sz="3600" dirty="0"/>
              <a:t> that were on the roof, the </a:t>
            </a:r>
            <a:r>
              <a:rPr lang="en-US" sz="3600" u="sng" dirty="0"/>
              <a:t>upper chamber of Ahaz</a:t>
            </a:r>
            <a:r>
              <a:rPr lang="en-US" sz="3600" dirty="0"/>
              <a:t>, which the kings of Judah had made, and the </a:t>
            </a:r>
            <a:r>
              <a:rPr lang="en-US" sz="3600" u="sng" dirty="0"/>
              <a:t>altars which Manasseh </a:t>
            </a:r>
            <a:r>
              <a:rPr lang="en-US" sz="3600" dirty="0"/>
              <a:t>had made in the two courts of the house of the LORD, the king broke down and pulverized there, and </a:t>
            </a:r>
            <a:r>
              <a:rPr lang="en-US" sz="3600" u="sng" dirty="0"/>
              <a:t>threw their dust into the Brook Kidron.</a:t>
            </a:r>
          </a:p>
        </p:txBody>
      </p:sp>
    </p:spTree>
    <p:extLst>
      <p:ext uri="{BB962C8B-B14F-4D97-AF65-F5344CB8AC3E}">
        <p14:creationId xmlns:p14="http://schemas.microsoft.com/office/powerpoint/2010/main" val="4262741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F8DF-7736-F92E-1531-8390A9011A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7BC68B-D844-E108-30AB-BFF3036DF5A0}"/>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3A283B5A-FCF0-3A37-B2C4-A8140B0D73D2}"/>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pic>
        <p:nvPicPr>
          <p:cNvPr id="2" name="Picture 2" descr="Purity Photograph by Darlene Kwiatkowski - Fine Art America">
            <a:extLst>
              <a:ext uri="{FF2B5EF4-FFF2-40B4-BE49-F238E27FC236}">
                <a16:creationId xmlns:a16="http://schemas.microsoft.com/office/drawing/2014/main" id="{97247FB7-B9D1-A3DB-2A57-267521C4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60" b="14127"/>
          <a:stretch/>
        </p:blipFill>
        <p:spPr bwMode="auto">
          <a:xfrm>
            <a:off x="-38334" y="648827"/>
            <a:ext cx="9220668" cy="620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53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5D09-668A-5E57-2CAF-D633C80852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0856E2-B4BD-872D-1A3C-37F583994F44}"/>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24D04C0C-BE7F-E9EB-7B2B-3CB07529E7F4}"/>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8" name="TextBox 7">
            <a:extLst>
              <a:ext uri="{FF2B5EF4-FFF2-40B4-BE49-F238E27FC236}">
                <a16:creationId xmlns:a16="http://schemas.microsoft.com/office/drawing/2014/main" id="{0418CD07-2F6B-9D23-609E-FD1F87DBCAF4}"/>
              </a:ext>
            </a:extLst>
          </p:cNvPr>
          <p:cNvSpPr txBox="1"/>
          <p:nvPr/>
        </p:nvSpPr>
        <p:spPr>
          <a:xfrm>
            <a:off x="723016" y="967562"/>
            <a:ext cx="7835456" cy="4944943"/>
          </a:xfrm>
          <a:prstGeom prst="rect">
            <a:avLst/>
          </a:prstGeom>
          <a:noFill/>
        </p:spPr>
        <p:txBody>
          <a:bodyPr wrap="square">
            <a:spAutoFit/>
          </a:bodyPr>
          <a:lstStyle/>
          <a:p>
            <a:pPr marL="0" marR="0">
              <a:spcAft>
                <a:spcPts val="800"/>
              </a:spcAft>
            </a:pPr>
            <a:r>
              <a:rPr lang="en-US" sz="32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V12</a:t>
            </a:r>
            <a:r>
              <a:rPr lang="en-US" sz="32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Get rid of the pieces forever</a:t>
            </a:r>
          </a:p>
          <a:p>
            <a:pPr marL="0" marR="0">
              <a:spcAft>
                <a:spcPts val="800"/>
              </a:spcAft>
            </a:pPr>
            <a:endParaRPr lang="en-US" sz="14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800"/>
              </a:spcAft>
            </a:pP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V12</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shows that Josiah was never going back. The altars were smashed into dust and tossed into the brook of Kidron to sail away and never return. Your resolve to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abhor what is evil and cling to what is good</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should be absolute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Rom.12:9</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Any impurity that stifles your zeal, no matter how small, should be cast off so you are prepared to follow the Lord.</a:t>
            </a:r>
          </a:p>
        </p:txBody>
      </p:sp>
    </p:spTree>
    <p:extLst>
      <p:ext uri="{BB962C8B-B14F-4D97-AF65-F5344CB8AC3E}">
        <p14:creationId xmlns:p14="http://schemas.microsoft.com/office/powerpoint/2010/main" val="237941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EFA6-9350-40EE-DB4C-22BDE4FC059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2955E6-55A5-7F94-3ACB-29B64E1F9F30}"/>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D6BC53A5-E30D-F900-1C44-7E0A307E5905}"/>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540DE233-FD7B-BF17-85B0-2C897F954DD0}"/>
              </a:ext>
            </a:extLst>
          </p:cNvPr>
          <p:cNvSpPr txBox="1"/>
          <p:nvPr/>
        </p:nvSpPr>
        <p:spPr>
          <a:xfrm>
            <a:off x="675768" y="1137871"/>
            <a:ext cx="8054670" cy="5139869"/>
          </a:xfrm>
          <a:prstGeom prst="rect">
            <a:avLst/>
          </a:prstGeom>
          <a:noFill/>
          <a:ln w="28575">
            <a:solidFill>
              <a:schemeClr val="tx1"/>
            </a:solidFill>
          </a:ln>
        </p:spPr>
        <p:txBody>
          <a:bodyPr wrap="square">
            <a:spAutoFit/>
          </a:bodyPr>
          <a:lstStyle/>
          <a:p>
            <a:r>
              <a:rPr lang="en-US" sz="4000" b="1" dirty="0">
                <a:solidFill>
                  <a:srgbClr val="0070C0"/>
                </a:solidFill>
              </a:rPr>
              <a:t>2Kings 23:21 </a:t>
            </a:r>
            <a:r>
              <a:rPr lang="en-US" sz="3200" dirty="0"/>
              <a:t>Then the king commanded all the people, saying, "</a:t>
            </a:r>
            <a:r>
              <a:rPr lang="en-US" sz="3200" u="sng" dirty="0"/>
              <a:t>Keep the Passover to the LORD your God</a:t>
            </a:r>
            <a:r>
              <a:rPr lang="en-US" sz="3200" dirty="0"/>
              <a:t>, as it is written in this Book of the Covenant." 22 Such a Passover surely had never been held since the days of the judges who judged Israel, nor in all the days of the kings of Israel and the kings of Judah.</a:t>
            </a:r>
          </a:p>
          <a:p>
            <a:r>
              <a:rPr lang="en-US" sz="3200" dirty="0"/>
              <a:t> 23 But in the eighteenth year of King Josiah this Passover was held before the LORD in Jerusalem.</a:t>
            </a:r>
          </a:p>
        </p:txBody>
      </p:sp>
    </p:spTree>
    <p:extLst>
      <p:ext uri="{BB962C8B-B14F-4D97-AF65-F5344CB8AC3E}">
        <p14:creationId xmlns:p14="http://schemas.microsoft.com/office/powerpoint/2010/main" val="3910958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59E63-F03E-C3CF-BFF1-2BCD97F1EF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4F3F1E-5CF5-724B-EC63-990F7EC03E87}"/>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E364B33A-F0D9-E5CB-DF64-9E1326CA72F6}"/>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9" name="TextBox 8">
            <a:extLst>
              <a:ext uri="{FF2B5EF4-FFF2-40B4-BE49-F238E27FC236}">
                <a16:creationId xmlns:a16="http://schemas.microsoft.com/office/drawing/2014/main" id="{53E50287-3420-CE19-876E-77745660F930}"/>
              </a:ext>
            </a:extLst>
          </p:cNvPr>
          <p:cNvSpPr txBox="1"/>
          <p:nvPr/>
        </p:nvSpPr>
        <p:spPr>
          <a:xfrm>
            <a:off x="466076" y="1383951"/>
            <a:ext cx="8348867" cy="4323684"/>
          </a:xfrm>
          <a:prstGeom prst="rect">
            <a:avLst/>
          </a:prstGeom>
          <a:noFill/>
        </p:spPr>
        <p:txBody>
          <a:bodyPr wrap="square">
            <a:spAutoFit/>
          </a:bodyPr>
          <a:lstStyle/>
          <a:p>
            <a:pPr marL="0" marR="0">
              <a:lnSpc>
                <a:spcPct val="107000"/>
              </a:lnSpc>
              <a:spcAft>
                <a:spcPts val="800"/>
              </a:spcAft>
            </a:pPr>
            <a:r>
              <a:rPr lang="en-US"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 21-23 Replace them with proper practices</a:t>
            </a:r>
            <a:endParaRPr lang="en-US" sz="2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Preparing for purity and zeal is not the end of having fun. In fact, it is just the beginning of the most meaningful and enjoyable life that you can have. When Josiah removed the negative influences from Jerusalem, he quickly filled the void with godliness. (Observed the Passover). There are many good deeds you can now loving engage in when you are no longer smothered by sin in your life.</a:t>
            </a:r>
          </a:p>
        </p:txBody>
      </p:sp>
    </p:spTree>
    <p:extLst>
      <p:ext uri="{BB962C8B-B14F-4D97-AF65-F5344CB8AC3E}">
        <p14:creationId xmlns:p14="http://schemas.microsoft.com/office/powerpoint/2010/main" val="2224905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04125-D744-8DC5-47EA-A1F9DAAE7C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E23DCD-593B-CCB4-529D-3B816A67B5DA}"/>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F8B0A60B-9582-ED19-4895-246C860EB2EE}"/>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661B60C9-02E4-E3C0-187D-AEF4EF4F5A8B}"/>
              </a:ext>
            </a:extLst>
          </p:cNvPr>
          <p:cNvSpPr txBox="1"/>
          <p:nvPr/>
        </p:nvSpPr>
        <p:spPr>
          <a:xfrm>
            <a:off x="404037" y="925033"/>
            <a:ext cx="8199274" cy="5150128"/>
          </a:xfrm>
          <a:prstGeom prst="rect">
            <a:avLst/>
          </a:prstGeom>
          <a:noFill/>
        </p:spPr>
        <p:txBody>
          <a:bodyPr wrap="square">
            <a:spAutoFit/>
          </a:bodyPr>
          <a:lstStyle/>
          <a:p>
            <a:pPr marL="457200" marR="0" indent="-457200">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When you are seeking to incorporate proper things, pay special attention to the people you surround yourself with.</a:t>
            </a:r>
          </a:p>
          <a:p>
            <a:pPr marL="457200" marR="0" indent="-457200">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By observing the Passover, Josiah was able to bring many zealous servants of God who had previously been isolated from one another. </a:t>
            </a:r>
          </a:p>
          <a:p>
            <a:pPr marL="457200" marR="0" indent="-457200">
              <a:spcAft>
                <a:spcPts val="800"/>
              </a:spcAft>
              <a:buFont typeface="Arial" panose="020B0604020202020204" pitchFamily="34" charset="0"/>
              <a:buChar cha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The encouragement of worshipping God side by side with those who have a common zeal for the Lord is extremely valuable.</a:t>
            </a:r>
          </a:p>
        </p:txBody>
      </p:sp>
    </p:spTree>
    <p:extLst>
      <p:ext uri="{BB962C8B-B14F-4D97-AF65-F5344CB8AC3E}">
        <p14:creationId xmlns:p14="http://schemas.microsoft.com/office/powerpoint/2010/main" val="290634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D4A5-4618-8701-B2F2-9972AD0C78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29456A-6EC0-6D23-46B9-F571C79133A5}"/>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E0C721E6-0F4B-E540-8365-EE99FDE49E3C}"/>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BB36F0CE-B09C-6751-ED2A-9BF1DCAFC564}"/>
              </a:ext>
            </a:extLst>
          </p:cNvPr>
          <p:cNvSpPr txBox="1"/>
          <p:nvPr/>
        </p:nvSpPr>
        <p:spPr>
          <a:xfrm>
            <a:off x="1009816" y="985962"/>
            <a:ext cx="7553739" cy="5170646"/>
          </a:xfrm>
          <a:prstGeom prst="rect">
            <a:avLst/>
          </a:prstGeom>
          <a:noFill/>
        </p:spPr>
        <p:txBody>
          <a:bodyPr wrap="square">
            <a:spAutoFit/>
          </a:bodyPr>
          <a:lstStyle/>
          <a:p>
            <a:pPr marL="0" marR="0">
              <a:spcAft>
                <a:spcPts val="800"/>
              </a:spcAft>
            </a:pPr>
            <a:r>
              <a:rPr lang="en-US" sz="2800" b="1" kern="100" dirty="0">
                <a:latin typeface="Aharoni" panose="02010803020104030203" pitchFamily="2" charset="-79"/>
                <a:ea typeface="Calibri" panose="020F0502020204030204" pitchFamily="34" charset="0"/>
                <a:cs typeface="Aharoni" panose="02010803020104030203" pitchFamily="2" charset="-79"/>
              </a:rPr>
              <a:t>v</a:t>
            </a:r>
            <a:r>
              <a:rPr lang="en-US" sz="2800" b="1" kern="100" dirty="0">
                <a:effectLst/>
                <a:latin typeface="Aharoni" panose="02010803020104030203" pitchFamily="2" charset="-79"/>
                <a:ea typeface="Calibri" panose="020F0502020204030204" pitchFamily="34" charset="0"/>
                <a:cs typeface="Aharoni" panose="02010803020104030203" pitchFamily="2" charset="-79"/>
              </a:rPr>
              <a:t>4 Get rid of </a:t>
            </a:r>
            <a:r>
              <a:rPr lang="en-US" sz="2800" b="1" u="sng" kern="100" dirty="0">
                <a:effectLst/>
                <a:latin typeface="Aharoni" panose="02010803020104030203" pitchFamily="2" charset="-79"/>
                <a:ea typeface="Calibri" panose="020F0502020204030204" pitchFamily="34" charset="0"/>
                <a:cs typeface="Aharoni" panose="02010803020104030203" pitchFamily="2" charset="-79"/>
              </a:rPr>
              <a:t>physical objects</a:t>
            </a:r>
          </a:p>
          <a:p>
            <a:pPr marL="0" marR="0">
              <a:spcAft>
                <a:spcPts val="800"/>
              </a:spcAft>
            </a:pPr>
            <a:endParaRPr lang="en-US" sz="2800" b="1" kern="100" dirty="0">
              <a:latin typeface="Aharoni" panose="02010803020104030203" pitchFamily="2" charset="-79"/>
              <a:ea typeface="Calibri" panose="020F0502020204030204" pitchFamily="34" charset="0"/>
              <a:cs typeface="Aharoni" panose="02010803020104030203" pitchFamily="2" charset="-79"/>
            </a:endParaRPr>
          </a:p>
          <a:p>
            <a:pPr>
              <a:spcAft>
                <a:spcPts val="800"/>
              </a:spcAft>
            </a:pPr>
            <a:r>
              <a:rPr lang="en-US" sz="2800" b="1" kern="100" dirty="0">
                <a:effectLst/>
                <a:latin typeface="Aharoni" panose="02010803020104030203" pitchFamily="2" charset="-79"/>
                <a:ea typeface="Calibri" panose="020F0502020204030204" pitchFamily="34" charset="0"/>
                <a:cs typeface="Aharoni" panose="02010803020104030203" pitchFamily="2" charset="-79"/>
              </a:rPr>
              <a:t>v5  Get rid of </a:t>
            </a:r>
            <a:r>
              <a:rPr lang="en-US" sz="2800" b="1" u="sng" kern="100" dirty="0">
                <a:effectLst/>
                <a:latin typeface="Aharoni" panose="02010803020104030203" pitchFamily="2" charset="-79"/>
                <a:ea typeface="Calibri" panose="020F0502020204030204" pitchFamily="34" charset="0"/>
                <a:cs typeface="Aharoni" panose="02010803020104030203" pitchFamily="2" charset="-79"/>
              </a:rPr>
              <a:t>people that promote sin</a:t>
            </a:r>
          </a:p>
          <a:p>
            <a:pPr>
              <a:spcAft>
                <a:spcPts val="800"/>
              </a:spcAft>
            </a:pPr>
            <a:endParaRPr lang="en-US" sz="2800" b="1" kern="100" dirty="0">
              <a:latin typeface="Aharoni" panose="02010803020104030203" pitchFamily="2" charset="-79"/>
              <a:ea typeface="Calibri" panose="020F0502020204030204" pitchFamily="34" charset="0"/>
              <a:cs typeface="Aharoni" panose="02010803020104030203" pitchFamily="2" charset="-79"/>
            </a:endParaRPr>
          </a:p>
          <a:p>
            <a:pPr>
              <a:spcAft>
                <a:spcPts val="800"/>
              </a:spcAft>
            </a:pPr>
            <a:r>
              <a:rPr lang="en-US" sz="2800" b="1" kern="100" dirty="0">
                <a:effectLst/>
                <a:latin typeface="Aharoni" panose="02010803020104030203" pitchFamily="2" charset="-79"/>
                <a:ea typeface="Calibri" panose="020F0502020204030204" pitchFamily="34" charset="0"/>
                <a:cs typeface="Aharoni" panose="02010803020104030203" pitchFamily="2" charset="-79"/>
              </a:rPr>
              <a:t>v11 Get rid of the </a:t>
            </a:r>
            <a:r>
              <a:rPr lang="en-US" sz="2800" b="1" u="sng" kern="100" dirty="0">
                <a:effectLst/>
                <a:latin typeface="Aharoni" panose="02010803020104030203" pitchFamily="2" charset="-79"/>
                <a:ea typeface="Calibri" panose="020F0502020204030204" pitchFamily="34" charset="0"/>
                <a:cs typeface="Aharoni" panose="02010803020104030203" pitchFamily="2" charset="-79"/>
              </a:rPr>
              <a:t>passing benefits</a:t>
            </a:r>
          </a:p>
          <a:p>
            <a:pPr>
              <a:spcAft>
                <a:spcPts val="800"/>
              </a:spcAft>
            </a:pPr>
            <a:endParaRPr lang="en-US" sz="2800" b="1" kern="100" dirty="0">
              <a:effectLst/>
              <a:latin typeface="Aharoni" panose="02010803020104030203" pitchFamily="2" charset="-79"/>
              <a:ea typeface="Calibri" panose="020F0502020204030204" pitchFamily="34" charset="0"/>
              <a:cs typeface="Aharoni" panose="02010803020104030203" pitchFamily="2" charset="-79"/>
            </a:endParaRPr>
          </a:p>
          <a:p>
            <a:pPr>
              <a:spcAft>
                <a:spcPts val="800"/>
              </a:spcAft>
            </a:pPr>
            <a:r>
              <a:rPr lang="en-US" sz="2800" b="1" kern="100" dirty="0">
                <a:effectLst/>
                <a:latin typeface="Aharoni" panose="02010803020104030203" pitchFamily="2" charset="-79"/>
                <a:ea typeface="Calibri" panose="020F0502020204030204" pitchFamily="34" charset="0"/>
                <a:cs typeface="Aharoni" panose="02010803020104030203" pitchFamily="2" charset="-79"/>
              </a:rPr>
              <a:t>v12 Get rid of </a:t>
            </a:r>
            <a:r>
              <a:rPr lang="en-US" sz="2800" b="1" u="sng" kern="100" dirty="0">
                <a:effectLst/>
                <a:latin typeface="Aharoni" panose="02010803020104030203" pitchFamily="2" charset="-79"/>
                <a:ea typeface="Calibri" panose="020F0502020204030204" pitchFamily="34" charset="0"/>
                <a:cs typeface="Aharoni" panose="02010803020104030203" pitchFamily="2" charset="-79"/>
              </a:rPr>
              <a:t>the pieces </a:t>
            </a:r>
            <a:r>
              <a:rPr lang="en-US" sz="2800" b="1" kern="100" dirty="0">
                <a:effectLst/>
                <a:latin typeface="Aharoni" panose="02010803020104030203" pitchFamily="2" charset="-79"/>
                <a:ea typeface="Calibri" panose="020F0502020204030204" pitchFamily="34" charset="0"/>
                <a:cs typeface="Aharoni" panose="02010803020104030203" pitchFamily="2" charset="-79"/>
              </a:rPr>
              <a:t>forever</a:t>
            </a:r>
          </a:p>
          <a:p>
            <a:pPr>
              <a:spcAft>
                <a:spcPts val="800"/>
              </a:spcAft>
            </a:pPr>
            <a:endParaRPr lang="en-US" sz="2800" b="1" kern="100" dirty="0">
              <a:latin typeface="Aharoni" panose="02010803020104030203" pitchFamily="2" charset="-79"/>
              <a:ea typeface="Calibri" panose="020F0502020204030204" pitchFamily="34" charset="0"/>
              <a:cs typeface="Aharoni" panose="02010803020104030203" pitchFamily="2" charset="-79"/>
            </a:endParaRPr>
          </a:p>
          <a:p>
            <a:pPr>
              <a:spcAft>
                <a:spcPts val="800"/>
              </a:spcAft>
            </a:pPr>
            <a:r>
              <a:rPr lang="en-US" sz="2800" b="1" kern="100" dirty="0">
                <a:effectLst/>
                <a:latin typeface="Aharoni" panose="02010803020104030203" pitchFamily="2" charset="-79"/>
                <a:ea typeface="Calibri" panose="020F0502020204030204" pitchFamily="34" charset="0"/>
                <a:cs typeface="Aharoni" panose="02010803020104030203" pitchFamily="2" charset="-79"/>
              </a:rPr>
              <a:t>v21-23 </a:t>
            </a:r>
            <a:r>
              <a:rPr lang="en-US" sz="2800" b="1" u="sng" kern="100" dirty="0">
                <a:effectLst/>
                <a:latin typeface="Aharoni" panose="02010803020104030203" pitchFamily="2" charset="-79"/>
                <a:ea typeface="Calibri" panose="020F0502020204030204" pitchFamily="34" charset="0"/>
                <a:cs typeface="Aharoni" panose="02010803020104030203" pitchFamily="2" charset="-79"/>
              </a:rPr>
              <a:t>Replace them with proper practices</a:t>
            </a:r>
            <a:endParaRPr lang="en-US" sz="2800" u="sng" kern="100" dirty="0">
              <a:effectLst/>
              <a:latin typeface="Aharoni" panose="02010803020104030203" pitchFamily="2" charset="-79"/>
              <a:ea typeface="Calibri" panose="020F0502020204030204" pitchFamily="34" charset="0"/>
              <a:cs typeface="Aharoni" panose="02010803020104030203" pitchFamily="2" charset="-79"/>
            </a:endParaRPr>
          </a:p>
          <a:p>
            <a:pPr>
              <a:spcAft>
                <a:spcPts val="800"/>
              </a:spcAft>
            </a:pPr>
            <a:endParaRPr lang="en-US"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70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D64AF-04FC-F3CD-78A7-AFAFD80F0C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7DCA80-1E37-C217-8108-ACED370B1567}"/>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8FE44AB1-8AB5-5380-D5F2-3F3225178C9E}"/>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F077159A-4659-7059-D9BB-AC9D8F9A2227}"/>
              </a:ext>
            </a:extLst>
          </p:cNvPr>
          <p:cNvSpPr txBox="1"/>
          <p:nvPr/>
        </p:nvSpPr>
        <p:spPr>
          <a:xfrm>
            <a:off x="765544" y="1169581"/>
            <a:ext cx="7607179" cy="4420762"/>
          </a:xfrm>
          <a:prstGeom prst="rect">
            <a:avLst/>
          </a:prstGeom>
          <a:noFill/>
        </p:spPr>
        <p:txBody>
          <a:bodyPr wrap="square">
            <a:spAutoFit/>
          </a:bodyPr>
          <a:lstStyle/>
          <a:p>
            <a:pPr marL="0" marR="0">
              <a:lnSpc>
                <a:spcPct val="107000"/>
              </a:lnSpc>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Preparing your environment removes many obstructions to your  purity and zeal so that your spiritual fire  is not extinguished.</a:t>
            </a:r>
          </a:p>
          <a:p>
            <a:pPr marL="0" marR="0">
              <a:lnSpc>
                <a:spcPct val="107000"/>
              </a:lnSpc>
              <a:spcAft>
                <a:spcPts val="800"/>
              </a:spcAft>
            </a:pP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more you can purify now, the more intense your fire can grow in the future.</a:t>
            </a:r>
          </a:p>
        </p:txBody>
      </p:sp>
    </p:spTree>
    <p:extLst>
      <p:ext uri="{BB962C8B-B14F-4D97-AF65-F5344CB8AC3E}">
        <p14:creationId xmlns:p14="http://schemas.microsoft.com/office/powerpoint/2010/main" val="1757020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May be an image of 2 people, body of water and gr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401"/>
            <a:ext cx="2161998" cy="50217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625" y="3238500"/>
            <a:ext cx="2922247" cy="3581400"/>
          </a:xfrm>
          <a:prstGeom prst="rect">
            <a:avLst/>
          </a:prstGeom>
        </p:spPr>
      </p:pic>
      <p:pic>
        <p:nvPicPr>
          <p:cNvPr id="3" name="Picture 2"/>
          <p:cNvPicPr>
            <a:picLocks noChangeAspect="1"/>
          </p:cNvPicPr>
          <p:nvPr/>
        </p:nvPicPr>
        <p:blipFill>
          <a:blip r:embed="rId4"/>
          <a:stretch>
            <a:fillRect/>
          </a:stretch>
        </p:blipFill>
        <p:spPr>
          <a:xfrm>
            <a:off x="2874622" y="2911420"/>
            <a:ext cx="6345578" cy="3908480"/>
          </a:xfrm>
          <a:prstGeom prst="rect">
            <a:avLst/>
          </a:prstGeom>
        </p:spPr>
      </p:pic>
      <p:pic>
        <p:nvPicPr>
          <p:cNvPr id="5" name="Picture 4"/>
          <p:cNvPicPr>
            <a:picLocks noChangeAspect="1"/>
          </p:cNvPicPr>
          <p:nvPr/>
        </p:nvPicPr>
        <p:blipFill rotWithShape="1">
          <a:blip r:embed="rId5"/>
          <a:srcRect r="10748"/>
          <a:stretch/>
        </p:blipFill>
        <p:spPr>
          <a:xfrm>
            <a:off x="6275179" y="7401"/>
            <a:ext cx="2940540" cy="2904019"/>
          </a:xfrm>
          <a:prstGeom prst="rect">
            <a:avLst/>
          </a:prstGeom>
        </p:spPr>
      </p:pic>
      <p:sp>
        <p:nvSpPr>
          <p:cNvPr id="6" name="Rectangle 5"/>
          <p:cNvSpPr/>
          <p:nvPr/>
        </p:nvSpPr>
        <p:spPr>
          <a:xfrm>
            <a:off x="1138517" y="7401"/>
            <a:ext cx="6445624" cy="54833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C01DCF7-1F05-8756-44D7-1E07C00437E7}"/>
              </a:ext>
            </a:extLst>
          </p:cNvPr>
          <p:cNvSpPr txBox="1"/>
          <p:nvPr/>
        </p:nvSpPr>
        <p:spPr>
          <a:xfrm>
            <a:off x="1685677" y="604299"/>
            <a:ext cx="5378326" cy="4062651"/>
          </a:xfrm>
          <a:prstGeom prst="rect">
            <a:avLst/>
          </a:prstGeom>
          <a:noFill/>
        </p:spPr>
        <p:txBody>
          <a:bodyPr wrap="square" rtlCol="0">
            <a:spAutoFit/>
          </a:bodyPr>
          <a:lstStyle/>
          <a:p>
            <a:pPr algn="ctr"/>
            <a:r>
              <a:rPr lang="en-US" sz="4000" dirty="0">
                <a:solidFill>
                  <a:schemeClr val="bg1"/>
                </a:solidFill>
              </a:rPr>
              <a:t>Acts 22:16 </a:t>
            </a:r>
          </a:p>
          <a:p>
            <a:pPr algn="ctr"/>
            <a:r>
              <a:rPr lang="en-US" sz="4000" dirty="0">
                <a:solidFill>
                  <a:schemeClr val="bg1"/>
                </a:solidFill>
              </a:rPr>
              <a:t>'And now why are you waiting? Arise and be baptized, and wash away your sins, calling on the name of the Lord.'</a:t>
            </a:r>
          </a:p>
          <a:p>
            <a:r>
              <a:rPr lang="en-US" dirty="0"/>
              <a:t> </a:t>
            </a:r>
          </a:p>
        </p:txBody>
      </p:sp>
    </p:spTree>
    <p:extLst>
      <p:ext uri="{BB962C8B-B14F-4D97-AF65-F5344CB8AC3E}">
        <p14:creationId xmlns:p14="http://schemas.microsoft.com/office/powerpoint/2010/main" val="3228431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51643-9C8D-7A05-D285-A66D29D33131}"/>
            </a:ext>
          </a:extLst>
        </p:cNvPr>
        <p:cNvGrpSpPr/>
        <p:nvPr/>
      </p:nvGrpSpPr>
      <p:grpSpPr>
        <a:xfrm>
          <a:off x="0" y="0"/>
          <a:ext cx="0" cy="0"/>
          <a:chOff x="0" y="0"/>
          <a:chExt cx="0" cy="0"/>
        </a:xfrm>
      </p:grpSpPr>
      <p:sp>
        <p:nvSpPr>
          <p:cNvPr id="2" name="AutoShape 2" descr="The Importance of Purity Determination of Pharmaceuticals - NETZSCH ...">
            <a:extLst>
              <a:ext uri="{FF2B5EF4-FFF2-40B4-BE49-F238E27FC236}">
                <a16:creationId xmlns:a16="http://schemas.microsoft.com/office/drawing/2014/main" id="{BA5D7FF8-AD3A-0A1A-3522-1F014E91CE2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e Importance of Purity Determination of Pharmaceuticals - NETZSCH ...">
            <a:extLst>
              <a:ext uri="{FF2B5EF4-FFF2-40B4-BE49-F238E27FC236}">
                <a16:creationId xmlns:a16="http://schemas.microsoft.com/office/drawing/2014/main" id="{1C637749-FBAC-6A96-B543-504585B538E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he Importance of Purity Determination of Pharmaceuticals - NETZSCH ...">
            <a:extLst>
              <a:ext uri="{FF2B5EF4-FFF2-40B4-BE49-F238E27FC236}">
                <a16:creationId xmlns:a16="http://schemas.microsoft.com/office/drawing/2014/main" id="{A24E9431-35DD-2EA3-683B-E664CE5B4984}"/>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23B3D86-4CB6-1541-38A7-C243708296F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392517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9E68A2-ED8E-9243-2D7E-86FAACB63E67}"/>
              </a:ext>
            </a:extLst>
          </p:cNvPr>
          <p:cNvSpPr txBox="1"/>
          <p:nvPr/>
        </p:nvSpPr>
        <p:spPr>
          <a:xfrm>
            <a:off x="6434402" y="17197"/>
            <a:ext cx="25219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39 Kings</a:t>
            </a: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 name="TextBox 2">
            <a:extLst>
              <a:ext uri="{FF2B5EF4-FFF2-40B4-BE49-F238E27FC236}">
                <a16:creationId xmlns:a16="http://schemas.microsoft.com/office/drawing/2014/main" id="{A50D1CC5-0BDB-43B2-211C-92AD52171460}"/>
              </a:ext>
            </a:extLst>
          </p:cNvPr>
          <p:cNvSpPr txBox="1"/>
          <p:nvPr/>
        </p:nvSpPr>
        <p:spPr>
          <a:xfrm>
            <a:off x="528439" y="955702"/>
            <a:ext cx="4274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Northern – 10 tribes</a:t>
            </a:r>
          </a:p>
        </p:txBody>
      </p:sp>
      <p:sp>
        <p:nvSpPr>
          <p:cNvPr id="4" name="TextBox 3">
            <a:extLst>
              <a:ext uri="{FF2B5EF4-FFF2-40B4-BE49-F238E27FC236}">
                <a16:creationId xmlns:a16="http://schemas.microsoft.com/office/drawing/2014/main" id="{F1F20ED6-0D85-A514-D006-883F0E2B5E39}"/>
              </a:ext>
            </a:extLst>
          </p:cNvPr>
          <p:cNvSpPr txBox="1"/>
          <p:nvPr/>
        </p:nvSpPr>
        <p:spPr>
          <a:xfrm>
            <a:off x="5307104" y="923682"/>
            <a:ext cx="3860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Southern – 2 tribes</a:t>
            </a:r>
          </a:p>
        </p:txBody>
      </p:sp>
      <p:sp>
        <p:nvSpPr>
          <p:cNvPr id="5" name="TextBox 4">
            <a:extLst>
              <a:ext uri="{FF2B5EF4-FFF2-40B4-BE49-F238E27FC236}">
                <a16:creationId xmlns:a16="http://schemas.microsoft.com/office/drawing/2014/main" id="{AF3F1048-50EA-EB46-D36D-330E6AA7365D}"/>
              </a:ext>
            </a:extLst>
          </p:cNvPr>
          <p:cNvSpPr txBox="1"/>
          <p:nvPr/>
        </p:nvSpPr>
        <p:spPr>
          <a:xfrm>
            <a:off x="1184743" y="7944"/>
            <a:ext cx="55818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Divided Kingdom</a:t>
            </a:r>
          </a:p>
        </p:txBody>
      </p:sp>
      <p:sp>
        <p:nvSpPr>
          <p:cNvPr id="6" name="Rectangle 5">
            <a:extLst>
              <a:ext uri="{FF2B5EF4-FFF2-40B4-BE49-F238E27FC236}">
                <a16:creationId xmlns:a16="http://schemas.microsoft.com/office/drawing/2014/main" id="{CF4711A1-B713-F1A3-6D05-F6963B8697A1}"/>
              </a:ext>
            </a:extLst>
          </p:cNvPr>
          <p:cNvSpPr/>
          <p:nvPr/>
        </p:nvSpPr>
        <p:spPr>
          <a:xfrm>
            <a:off x="1099660" y="1453698"/>
            <a:ext cx="2514600" cy="5257800"/>
          </a:xfrm>
          <a:prstGeom prst="rect">
            <a:avLst/>
          </a:prstGeom>
          <a:no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Arial" pitchFamily="34" charset="0"/>
                <a:ea typeface="+mn-ea"/>
                <a:cs typeface="Arial" pitchFamily="34" charset="0"/>
              </a:rPr>
              <a:t>  KINGS OF </a:t>
            </a:r>
            <a:r>
              <a:rPr kumimoji="0" lang="en-US" sz="1600" b="1" i="0" u="sng" strike="noStrike" kern="0" cap="none" spc="0" normalizeH="0" baseline="0" noProof="0" dirty="0">
                <a:ln>
                  <a:noFill/>
                </a:ln>
                <a:solidFill>
                  <a:srgbClr val="000000"/>
                </a:solidFill>
                <a:effectLst/>
                <a:uLnTx/>
                <a:uFillTx/>
                <a:latin typeface="Arial Black" panose="020B0A04020102020204" pitchFamily="34" charset="0"/>
                <a:ea typeface="+mn-ea"/>
                <a:cs typeface="Arial" pitchFamily="34" charset="0"/>
              </a:rPr>
              <a:t>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Jeroboam	    975-954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Nadab</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954-953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Baasha</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953-930 </a:t>
            </a: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Elah</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930-929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Zimri</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929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Omri</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929-918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Ahab	    918-897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Ahaziah</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897-896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Joram</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896-884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Jehu	    884-856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Jehoahaz</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856-841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Joash</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841-825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Jeroboam II 825-784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Zechariah	    773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Shallum</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772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Menahem</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772-762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Pekahiah</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762-760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Pekah</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760-740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Hoshea</a:t>
            </a: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730-721</a:t>
            </a:r>
          </a:p>
        </p:txBody>
      </p:sp>
      <p:sp>
        <p:nvSpPr>
          <p:cNvPr id="7" name="Rectangle 6">
            <a:extLst>
              <a:ext uri="{FF2B5EF4-FFF2-40B4-BE49-F238E27FC236}">
                <a16:creationId xmlns:a16="http://schemas.microsoft.com/office/drawing/2014/main" id="{217A738C-1CDD-B40F-2B2D-EC018FA1DFE3}"/>
              </a:ext>
            </a:extLst>
          </p:cNvPr>
          <p:cNvSpPr/>
          <p:nvPr/>
        </p:nvSpPr>
        <p:spPr>
          <a:xfrm>
            <a:off x="5693795" y="1205948"/>
            <a:ext cx="22860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KINGS OF </a:t>
            </a:r>
            <a:r>
              <a:rPr kumimoji="0" lang="en-US" sz="1600" b="1" i="0" u="sng" strike="noStrike" kern="1200" cap="none" spc="0" normalizeH="0" baseline="0" noProof="0" dirty="0">
                <a:ln>
                  <a:noFill/>
                </a:ln>
                <a:solidFill>
                  <a:prstClr val="black"/>
                </a:solidFill>
                <a:effectLst/>
                <a:uLnTx/>
                <a:uFillTx/>
                <a:latin typeface="Arial Black" panose="020B0A04020102020204" pitchFamily="34" charset="0"/>
                <a:ea typeface="+mn-ea"/>
                <a:cs typeface="Arial" pitchFamily="34" charset="0"/>
              </a:rPr>
              <a:t>JUDAH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Rehoboam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Abijah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Asa</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Jehoshaphat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Jehoram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Ahaziah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Athaliah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Joash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Amaziah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Uzziah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Jotham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Ahaz</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Hezekiah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Manasseh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Amon</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Josiah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Jehoahaz</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Jehoiakim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Jehoiachin</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Zedekiah	 </a:t>
            </a:r>
          </a:p>
        </p:txBody>
      </p:sp>
      <p:sp>
        <p:nvSpPr>
          <p:cNvPr id="8" name="Rectangle 7">
            <a:extLst>
              <a:ext uri="{FF2B5EF4-FFF2-40B4-BE49-F238E27FC236}">
                <a16:creationId xmlns:a16="http://schemas.microsoft.com/office/drawing/2014/main" id="{B6796042-C62D-058C-7DDD-08787BC77974}"/>
              </a:ext>
            </a:extLst>
          </p:cNvPr>
          <p:cNvSpPr/>
          <p:nvPr/>
        </p:nvSpPr>
        <p:spPr>
          <a:xfrm>
            <a:off x="7084082" y="1707544"/>
            <a:ext cx="1002792"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975-958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958-955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955-914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914-892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892-884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885-878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878-839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839-810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810-758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758-742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742-726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726-698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698-643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643-641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641-610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610-599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599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599-588</a:t>
            </a:r>
          </a:p>
        </p:txBody>
      </p:sp>
      <p:sp>
        <p:nvSpPr>
          <p:cNvPr id="9" name="TextBox 8">
            <a:extLst>
              <a:ext uri="{FF2B5EF4-FFF2-40B4-BE49-F238E27FC236}">
                <a16:creationId xmlns:a16="http://schemas.microsoft.com/office/drawing/2014/main" id="{B8D18B12-D8B6-0683-02B7-75341020EB14}"/>
              </a:ext>
            </a:extLst>
          </p:cNvPr>
          <p:cNvSpPr txBox="1"/>
          <p:nvPr/>
        </p:nvSpPr>
        <p:spPr>
          <a:xfrm>
            <a:off x="8107017" y="1359672"/>
            <a:ext cx="849360" cy="461665"/>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Judah and Benjamin</a:t>
            </a:r>
          </a:p>
        </p:txBody>
      </p:sp>
      <p:sp>
        <p:nvSpPr>
          <p:cNvPr id="10" name="Rectangle: Rounded Corners 9">
            <a:extLst>
              <a:ext uri="{FF2B5EF4-FFF2-40B4-BE49-F238E27FC236}">
                <a16:creationId xmlns:a16="http://schemas.microsoft.com/office/drawing/2014/main" id="{68BCD542-A609-A742-D56F-6C59C53D0C44}"/>
              </a:ext>
            </a:extLst>
          </p:cNvPr>
          <p:cNvSpPr/>
          <p:nvPr/>
        </p:nvSpPr>
        <p:spPr>
          <a:xfrm>
            <a:off x="5446642" y="5438692"/>
            <a:ext cx="2894275" cy="32600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8D67EA-0ADE-EE31-9522-5B358216F6F8}"/>
              </a:ext>
            </a:extLst>
          </p:cNvPr>
          <p:cNvSpPr txBox="1"/>
          <p:nvPr/>
        </p:nvSpPr>
        <p:spPr>
          <a:xfrm>
            <a:off x="3267987" y="3562184"/>
            <a:ext cx="962107" cy="830997"/>
          </a:xfrm>
          <a:prstGeom prst="rect">
            <a:avLst/>
          </a:prstGeom>
          <a:noFill/>
          <a:ln w="19050">
            <a:solidFill>
              <a:schemeClr val="tx1"/>
            </a:solidFill>
          </a:ln>
        </p:spPr>
        <p:txBody>
          <a:bodyPr wrap="square" rtlCol="0">
            <a:spAutoFit/>
          </a:bodyPr>
          <a:lstStyle/>
          <a:p>
            <a:pPr algn="ctr"/>
            <a:r>
              <a:rPr lang="en-US" sz="1600" dirty="0"/>
              <a:t>Falls to</a:t>
            </a:r>
          </a:p>
          <a:p>
            <a:pPr algn="ctr"/>
            <a:r>
              <a:rPr lang="en-US" sz="1600" dirty="0"/>
              <a:t>Assyrians</a:t>
            </a:r>
          </a:p>
          <a:p>
            <a:pPr algn="ctr"/>
            <a:r>
              <a:rPr lang="en-US" sz="1600" b="1" dirty="0"/>
              <a:t>722 BC</a:t>
            </a:r>
          </a:p>
        </p:txBody>
      </p:sp>
      <p:sp>
        <p:nvSpPr>
          <p:cNvPr id="12" name="TextBox 11">
            <a:extLst>
              <a:ext uri="{FF2B5EF4-FFF2-40B4-BE49-F238E27FC236}">
                <a16:creationId xmlns:a16="http://schemas.microsoft.com/office/drawing/2014/main" id="{6319B185-2959-7FC1-7EEC-45A38F101B10}"/>
              </a:ext>
            </a:extLst>
          </p:cNvPr>
          <p:cNvSpPr txBox="1"/>
          <p:nvPr/>
        </p:nvSpPr>
        <p:spPr>
          <a:xfrm>
            <a:off x="4430203" y="4056489"/>
            <a:ext cx="962107" cy="830997"/>
          </a:xfrm>
          <a:prstGeom prst="rect">
            <a:avLst/>
          </a:prstGeom>
          <a:noFill/>
          <a:ln w="19050">
            <a:solidFill>
              <a:schemeClr val="tx1"/>
            </a:solidFill>
          </a:ln>
        </p:spPr>
        <p:txBody>
          <a:bodyPr wrap="square" rtlCol="0">
            <a:spAutoFit/>
          </a:bodyPr>
          <a:lstStyle/>
          <a:p>
            <a:pPr algn="ctr"/>
            <a:r>
              <a:rPr lang="en-US" sz="1600" dirty="0"/>
              <a:t>Falls to</a:t>
            </a:r>
          </a:p>
          <a:p>
            <a:pPr algn="ctr"/>
            <a:r>
              <a:rPr lang="en-US" sz="1600" dirty="0"/>
              <a:t>Babylon</a:t>
            </a:r>
          </a:p>
          <a:p>
            <a:pPr algn="ctr"/>
            <a:r>
              <a:rPr lang="en-US" sz="1600" b="1" dirty="0"/>
              <a:t>586 BC</a:t>
            </a:r>
          </a:p>
        </p:txBody>
      </p:sp>
      <p:sp>
        <p:nvSpPr>
          <p:cNvPr id="13" name="TextBox 12">
            <a:extLst>
              <a:ext uri="{FF2B5EF4-FFF2-40B4-BE49-F238E27FC236}">
                <a16:creationId xmlns:a16="http://schemas.microsoft.com/office/drawing/2014/main" id="{189167B1-3222-C126-5D71-799C578F3151}"/>
              </a:ext>
            </a:extLst>
          </p:cNvPr>
          <p:cNvSpPr txBox="1"/>
          <p:nvPr/>
        </p:nvSpPr>
        <p:spPr>
          <a:xfrm>
            <a:off x="3450206" y="5621571"/>
            <a:ext cx="1694288" cy="1077218"/>
          </a:xfrm>
          <a:prstGeom prst="rect">
            <a:avLst/>
          </a:prstGeom>
          <a:noFill/>
          <a:ln w="19050">
            <a:solidFill>
              <a:schemeClr val="tx1"/>
            </a:solidFill>
          </a:ln>
        </p:spPr>
        <p:txBody>
          <a:bodyPr wrap="square" rtlCol="0">
            <a:spAutoFit/>
          </a:bodyPr>
          <a:lstStyle/>
          <a:p>
            <a:pPr algn="ctr"/>
            <a:r>
              <a:rPr lang="en-US" sz="1600" b="1" dirty="0"/>
              <a:t>538 BC</a:t>
            </a:r>
          </a:p>
          <a:p>
            <a:pPr algn="ctr"/>
            <a:r>
              <a:rPr lang="en-US" sz="1600" dirty="0"/>
              <a:t>Cyrus edict allows</a:t>
            </a:r>
          </a:p>
          <a:p>
            <a:pPr algn="ctr"/>
            <a:r>
              <a:rPr lang="en-US" sz="1600" dirty="0"/>
              <a:t>Jews to return to</a:t>
            </a:r>
          </a:p>
          <a:p>
            <a:pPr algn="ctr"/>
            <a:r>
              <a:rPr lang="en-US" sz="1600" dirty="0"/>
              <a:t>Jerusalem </a:t>
            </a:r>
          </a:p>
        </p:txBody>
      </p:sp>
    </p:spTree>
    <p:extLst>
      <p:ext uri="{BB962C8B-B14F-4D97-AF65-F5344CB8AC3E}">
        <p14:creationId xmlns:p14="http://schemas.microsoft.com/office/powerpoint/2010/main" val="1487959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702C0-80B7-DAE7-54FC-72356954A340}"/>
              </a:ext>
            </a:extLst>
          </p:cNvPr>
          <p:cNvPicPr>
            <a:picLocks noChangeAspect="1"/>
          </p:cNvPicPr>
          <p:nvPr/>
        </p:nvPicPr>
        <p:blipFill>
          <a:blip r:embed="rId2"/>
          <a:srcRect l="1652" t="25072" r="59130" b="8609"/>
          <a:stretch/>
        </p:blipFill>
        <p:spPr>
          <a:xfrm>
            <a:off x="938356" y="0"/>
            <a:ext cx="7267287" cy="6912787"/>
          </a:xfrm>
          <a:prstGeom prst="rect">
            <a:avLst/>
          </a:prstGeom>
        </p:spPr>
      </p:pic>
      <p:sp>
        <p:nvSpPr>
          <p:cNvPr id="4" name="Rectangle: Rounded Corners 3">
            <a:extLst>
              <a:ext uri="{FF2B5EF4-FFF2-40B4-BE49-F238E27FC236}">
                <a16:creationId xmlns:a16="http://schemas.microsoft.com/office/drawing/2014/main" id="{F651333A-E347-B2E4-ABD0-3C311CA8BFA9}"/>
              </a:ext>
            </a:extLst>
          </p:cNvPr>
          <p:cNvSpPr/>
          <p:nvPr/>
        </p:nvSpPr>
        <p:spPr>
          <a:xfrm>
            <a:off x="1264257" y="3633746"/>
            <a:ext cx="6567778" cy="42937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61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80D2-406D-6815-C400-7485E22BF6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65EE08-7D41-E0FB-B3FC-4FFEB494D67C}"/>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E242FA81-C674-B49F-AEAC-9723883A392B}"/>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5086C0E1-491D-E12C-2FD6-01C801644E41}"/>
              </a:ext>
            </a:extLst>
          </p:cNvPr>
          <p:cNvSpPr txBox="1"/>
          <p:nvPr/>
        </p:nvSpPr>
        <p:spPr>
          <a:xfrm>
            <a:off x="659958" y="1017671"/>
            <a:ext cx="7848316" cy="5139869"/>
          </a:xfrm>
          <a:prstGeom prst="rect">
            <a:avLst/>
          </a:prstGeom>
          <a:noFill/>
          <a:ln w="28575">
            <a:solidFill>
              <a:schemeClr val="tx1"/>
            </a:solidFill>
          </a:ln>
        </p:spPr>
        <p:txBody>
          <a:bodyPr wrap="square">
            <a:spAutoFit/>
          </a:bodyPr>
          <a:lstStyle/>
          <a:p>
            <a:r>
              <a:rPr lang="en-US" sz="4000" b="1" dirty="0">
                <a:solidFill>
                  <a:srgbClr val="0070C0"/>
                </a:solidFill>
              </a:rPr>
              <a:t>2Kings 23:1 </a:t>
            </a:r>
            <a:r>
              <a:rPr lang="en-US" sz="3200" dirty="0"/>
              <a:t>Now the king sent them to gather all the elders of Judah and Jerusalem to him.  2 The king </a:t>
            </a:r>
            <a:r>
              <a:rPr lang="en-US" sz="3200" u="sng" dirty="0"/>
              <a:t>went up to the house of the LORD </a:t>
            </a:r>
            <a:r>
              <a:rPr lang="en-US" sz="3200" dirty="0"/>
              <a:t>with all the men of Judah, and with him all the inhabitants of Jerusalem-the </a:t>
            </a:r>
            <a:r>
              <a:rPr lang="en-US" sz="3200" u="sng" dirty="0"/>
              <a:t>priests</a:t>
            </a:r>
            <a:r>
              <a:rPr lang="en-US" sz="3200" dirty="0"/>
              <a:t> and the </a:t>
            </a:r>
            <a:r>
              <a:rPr lang="en-US" sz="3200" u="sng" dirty="0"/>
              <a:t>prophets</a:t>
            </a:r>
            <a:r>
              <a:rPr lang="en-US" sz="3200" dirty="0"/>
              <a:t> and all </a:t>
            </a:r>
            <a:r>
              <a:rPr lang="en-US" sz="3200" u="sng" dirty="0"/>
              <a:t>the people</a:t>
            </a:r>
            <a:r>
              <a:rPr lang="en-US" sz="3200" dirty="0"/>
              <a:t>, both small and great. And he </a:t>
            </a:r>
            <a:r>
              <a:rPr lang="en-US" sz="3200" u="sng" dirty="0"/>
              <a:t>read</a:t>
            </a:r>
            <a:r>
              <a:rPr lang="en-US" sz="3200" dirty="0"/>
              <a:t> in their hearing all the words of the </a:t>
            </a:r>
            <a:r>
              <a:rPr lang="en-US" sz="3200" u="sng" dirty="0"/>
              <a:t>Book of the Covenant </a:t>
            </a:r>
            <a:r>
              <a:rPr lang="en-US" sz="3200" dirty="0"/>
              <a:t>which had been found in the house of the LORD.</a:t>
            </a:r>
          </a:p>
        </p:txBody>
      </p:sp>
    </p:spTree>
    <p:extLst>
      <p:ext uri="{BB962C8B-B14F-4D97-AF65-F5344CB8AC3E}">
        <p14:creationId xmlns:p14="http://schemas.microsoft.com/office/powerpoint/2010/main" val="619799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2 HVHL\49 American Colony Matson additional\Matson15k1\Jerusalem views\Jerusalem aerial from south, 1931, mat15844.jpg"/>
          <p:cNvPicPr>
            <a:picLocks noChangeAspect="1" noChangeArrowheads="1"/>
          </p:cNvPicPr>
          <p:nvPr/>
        </p:nvPicPr>
        <p:blipFill rotWithShape="1">
          <a:blip r:embed="rId3">
            <a:extLst>
              <a:ext uri="{28A0092B-C50C-407E-A947-70E740481C1C}">
                <a14:useLocalDpi xmlns:a14="http://schemas.microsoft.com/office/drawing/2010/main" val="0"/>
              </a:ext>
            </a:extLst>
          </a:blip>
          <a:srcRect t="9770"/>
          <a:stretch/>
        </p:blipFill>
        <p:spPr bwMode="auto">
          <a:xfrm>
            <a:off x="0" y="182879"/>
            <a:ext cx="9144000" cy="646017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165681" y="2191657"/>
            <a:ext cx="7426776" cy="3541486"/>
          </a:xfrm>
          <a:custGeom>
            <a:avLst/>
            <a:gdLst>
              <a:gd name="connsiteX0" fmla="*/ 7300686 w 7329714"/>
              <a:gd name="connsiteY0" fmla="*/ 319314 h 3541486"/>
              <a:gd name="connsiteX1" fmla="*/ 7068457 w 7329714"/>
              <a:gd name="connsiteY1" fmla="*/ 1335314 h 3541486"/>
              <a:gd name="connsiteX2" fmla="*/ 560251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60251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268686 w 7329714"/>
              <a:gd name="connsiteY3" fmla="*/ 332377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933371 w 7329714"/>
              <a:gd name="connsiteY6" fmla="*/ 332377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880031 w 7329714"/>
              <a:gd name="connsiteY6" fmla="*/ 327043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00686 w 7329714"/>
              <a:gd name="connsiteY0" fmla="*/ 319314 h 3541486"/>
              <a:gd name="connsiteX1" fmla="*/ 7068457 w 7329714"/>
              <a:gd name="connsiteY1" fmla="*/ 1335314 h 3541486"/>
              <a:gd name="connsiteX2" fmla="*/ 5777774 w 7329714"/>
              <a:gd name="connsiteY2" fmla="*/ 2119086 h 3541486"/>
              <a:gd name="connsiteX3" fmla="*/ 5352506 w 7329714"/>
              <a:gd name="connsiteY3" fmla="*/ 3293292 h 3541486"/>
              <a:gd name="connsiteX4" fmla="*/ 4673600 w 7329714"/>
              <a:gd name="connsiteY4" fmla="*/ 3541486 h 3541486"/>
              <a:gd name="connsiteX5" fmla="*/ 4484914 w 7329714"/>
              <a:gd name="connsiteY5" fmla="*/ 3323772 h 3541486"/>
              <a:gd name="connsiteX6" fmla="*/ 3880031 w 7329714"/>
              <a:gd name="connsiteY6" fmla="*/ 3270432 h 3541486"/>
              <a:gd name="connsiteX7" fmla="*/ 2569028 w 7329714"/>
              <a:gd name="connsiteY7" fmla="*/ 2540000 h 3541486"/>
              <a:gd name="connsiteX8" fmla="*/ 348343 w 7329714"/>
              <a:gd name="connsiteY8" fmla="*/ 2002972 h 3541486"/>
              <a:gd name="connsiteX9" fmla="*/ 0 w 7329714"/>
              <a:gd name="connsiteY9" fmla="*/ 1465943 h 3541486"/>
              <a:gd name="connsiteX10" fmla="*/ 1524000 w 7329714"/>
              <a:gd name="connsiteY10" fmla="*/ 333829 h 3541486"/>
              <a:gd name="connsiteX11" fmla="*/ 5413828 w 7329714"/>
              <a:gd name="connsiteY11" fmla="*/ 580572 h 3541486"/>
              <a:gd name="connsiteX12" fmla="*/ 5515428 w 7329714"/>
              <a:gd name="connsiteY12" fmla="*/ 0 h 3541486"/>
              <a:gd name="connsiteX13" fmla="*/ 7315200 w 7329714"/>
              <a:gd name="connsiteY13" fmla="*/ 188686 h 3541486"/>
              <a:gd name="connsiteX14" fmla="*/ 7329714 w 7329714"/>
              <a:gd name="connsiteY14" fmla="*/ 188686 h 3541486"/>
              <a:gd name="connsiteX15" fmla="*/ 7300686 w 7329714"/>
              <a:gd name="connsiteY15" fmla="*/ 319314 h 3541486"/>
              <a:gd name="connsiteX0" fmla="*/ 7397748 w 7426776"/>
              <a:gd name="connsiteY0" fmla="*/ 319314 h 3541486"/>
              <a:gd name="connsiteX1" fmla="*/ 7165519 w 7426776"/>
              <a:gd name="connsiteY1" fmla="*/ 1335314 h 3541486"/>
              <a:gd name="connsiteX2" fmla="*/ 5874836 w 7426776"/>
              <a:gd name="connsiteY2" fmla="*/ 2119086 h 3541486"/>
              <a:gd name="connsiteX3" fmla="*/ 5449568 w 7426776"/>
              <a:gd name="connsiteY3" fmla="*/ 3293292 h 3541486"/>
              <a:gd name="connsiteX4" fmla="*/ 4770662 w 7426776"/>
              <a:gd name="connsiteY4" fmla="*/ 3541486 h 3541486"/>
              <a:gd name="connsiteX5" fmla="*/ 4581976 w 7426776"/>
              <a:gd name="connsiteY5" fmla="*/ 3323772 h 3541486"/>
              <a:gd name="connsiteX6" fmla="*/ 3977093 w 7426776"/>
              <a:gd name="connsiteY6" fmla="*/ 3270432 h 3541486"/>
              <a:gd name="connsiteX7" fmla="*/ 2666090 w 7426776"/>
              <a:gd name="connsiteY7" fmla="*/ 2540000 h 3541486"/>
              <a:gd name="connsiteX8" fmla="*/ 445405 w 7426776"/>
              <a:gd name="connsiteY8" fmla="*/ 2002972 h 3541486"/>
              <a:gd name="connsiteX9" fmla="*/ 97062 w 7426776"/>
              <a:gd name="connsiteY9" fmla="*/ 1465943 h 3541486"/>
              <a:gd name="connsiteX10" fmla="*/ 1621062 w 7426776"/>
              <a:gd name="connsiteY10" fmla="*/ 333829 h 3541486"/>
              <a:gd name="connsiteX11" fmla="*/ 5510890 w 7426776"/>
              <a:gd name="connsiteY11" fmla="*/ 580572 h 3541486"/>
              <a:gd name="connsiteX12" fmla="*/ 5612490 w 7426776"/>
              <a:gd name="connsiteY12" fmla="*/ 0 h 3541486"/>
              <a:gd name="connsiteX13" fmla="*/ 7412262 w 7426776"/>
              <a:gd name="connsiteY13" fmla="*/ 188686 h 3541486"/>
              <a:gd name="connsiteX14" fmla="*/ 7426776 w 7426776"/>
              <a:gd name="connsiteY14" fmla="*/ 188686 h 3541486"/>
              <a:gd name="connsiteX15" fmla="*/ 7397748 w 7426776"/>
              <a:gd name="connsiteY15" fmla="*/ 319314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776" h="3541486">
                <a:moveTo>
                  <a:pt x="7397748" y="319314"/>
                </a:moveTo>
                <a:lnTo>
                  <a:pt x="7165519" y="1335314"/>
                </a:lnTo>
                <a:cubicBezTo>
                  <a:pt x="7118710" y="1559076"/>
                  <a:pt x="6160828" y="1792756"/>
                  <a:pt x="5874836" y="2119086"/>
                </a:cubicBezTo>
                <a:cubicBezTo>
                  <a:pt x="5588844" y="2445416"/>
                  <a:pt x="5654514" y="3112190"/>
                  <a:pt x="5449568" y="3293292"/>
                </a:cubicBezTo>
                <a:cubicBezTo>
                  <a:pt x="5291289" y="3433156"/>
                  <a:pt x="4969024" y="3468915"/>
                  <a:pt x="4770662" y="3541486"/>
                </a:cubicBezTo>
                <a:cubicBezTo>
                  <a:pt x="4677287" y="3522255"/>
                  <a:pt x="4644871" y="3396343"/>
                  <a:pt x="4581976" y="3323772"/>
                </a:cubicBezTo>
                <a:cubicBezTo>
                  <a:pt x="4458605" y="3287486"/>
                  <a:pt x="4296407" y="3401061"/>
                  <a:pt x="3977093" y="3270432"/>
                </a:cubicBezTo>
                <a:cubicBezTo>
                  <a:pt x="3657779" y="3139803"/>
                  <a:pt x="3263595" y="2760133"/>
                  <a:pt x="2666090" y="2540000"/>
                </a:cubicBezTo>
                <a:lnTo>
                  <a:pt x="445405" y="2002972"/>
                </a:lnTo>
                <a:cubicBezTo>
                  <a:pt x="-5677" y="1893887"/>
                  <a:pt x="-98881" y="1744133"/>
                  <a:pt x="97062" y="1465943"/>
                </a:cubicBezTo>
                <a:lnTo>
                  <a:pt x="1621062" y="333829"/>
                </a:lnTo>
                <a:lnTo>
                  <a:pt x="5510890" y="580572"/>
                </a:lnTo>
                <a:lnTo>
                  <a:pt x="5612490" y="0"/>
                </a:lnTo>
                <a:lnTo>
                  <a:pt x="7412262" y="188686"/>
                </a:lnTo>
                <a:lnTo>
                  <a:pt x="7426776" y="188686"/>
                </a:lnTo>
                <a:lnTo>
                  <a:pt x="7397748" y="319314"/>
                </a:lnTo>
                <a:close/>
              </a:path>
            </a:pathLst>
          </a:custGeom>
          <a:noFill/>
          <a:ln w="22225" cap="rnd">
            <a:solidFill>
              <a:srgbClr val="FEFF00"/>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p:cNvSpPr>
            <a:spLocks noGrp="1"/>
          </p:cNvSpPr>
          <p:nvPr>
            <p:ph type="body" sz="quarter" idx="10"/>
          </p:nvPr>
        </p:nvSpPr>
        <p:spPr/>
        <p:txBody>
          <a:bodyPr/>
          <a:lstStyle/>
          <a:p>
            <a:r>
              <a:rPr lang="en-US" dirty="0"/>
              <a:t>Jerusalem in 1931 (aerial view from the south)</a:t>
            </a:r>
          </a:p>
        </p:txBody>
      </p:sp>
      <p:sp>
        <p:nvSpPr>
          <p:cNvPr id="3" name="Text Placeholder 2"/>
          <p:cNvSpPr>
            <a:spLocks noGrp="1"/>
          </p:cNvSpPr>
          <p:nvPr>
            <p:ph type="body" sz="quarter" idx="12"/>
          </p:nvPr>
        </p:nvSpPr>
        <p:spPr/>
        <p:txBody>
          <a:bodyPr/>
          <a:lstStyle/>
          <a:p>
            <a:r>
              <a:rPr lang="en-US" dirty="0"/>
              <a:t>23:2</a:t>
            </a:r>
          </a:p>
        </p:txBody>
      </p:sp>
      <p:sp>
        <p:nvSpPr>
          <p:cNvPr id="4" name="Title 3"/>
          <p:cNvSpPr>
            <a:spLocks noGrp="1"/>
          </p:cNvSpPr>
          <p:nvPr>
            <p:ph type="title"/>
          </p:nvPr>
        </p:nvSpPr>
        <p:spPr/>
        <p:txBody>
          <a:bodyPr/>
          <a:lstStyle/>
          <a:p>
            <a:r>
              <a:rPr lang="en-US" dirty="0"/>
              <a:t>The king went up to the house of Yahweh with all the men of Judah and . . . Jerusalem</a:t>
            </a:r>
          </a:p>
        </p:txBody>
      </p:sp>
      <p:sp>
        <p:nvSpPr>
          <p:cNvPr id="6" name="Text Box 6"/>
          <p:cNvSpPr txBox="1">
            <a:spLocks noChangeArrowheads="1"/>
          </p:cNvSpPr>
          <p:nvPr/>
        </p:nvSpPr>
        <p:spPr bwMode="auto">
          <a:xfrm>
            <a:off x="6098157" y="1242979"/>
            <a:ext cx="2141081"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Location of temple</a:t>
            </a:r>
          </a:p>
        </p:txBody>
      </p:sp>
      <p:cxnSp>
        <p:nvCxnSpPr>
          <p:cNvPr id="7" name="Straight Arrow Connector 6"/>
          <p:cNvCxnSpPr/>
          <p:nvPr/>
        </p:nvCxnSpPr>
        <p:spPr>
          <a:xfrm>
            <a:off x="7168697" y="1653540"/>
            <a:ext cx="159654" cy="935226"/>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10" name="Text Box 6"/>
          <p:cNvSpPr txBox="1">
            <a:spLocks noChangeArrowheads="1"/>
          </p:cNvSpPr>
          <p:nvPr/>
        </p:nvSpPr>
        <p:spPr bwMode="auto">
          <a:xfrm>
            <a:off x="4445481" y="3484058"/>
            <a:ext cx="1633781"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Central Valley </a:t>
            </a:r>
          </a:p>
        </p:txBody>
      </p:sp>
      <p:cxnSp>
        <p:nvCxnSpPr>
          <p:cNvPr id="11" name="Straight Arrow Connector 10"/>
          <p:cNvCxnSpPr/>
          <p:nvPr/>
        </p:nvCxnSpPr>
        <p:spPr>
          <a:xfrm>
            <a:off x="5257800" y="3891183"/>
            <a:ext cx="0" cy="604781"/>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15" name="Text Box 6"/>
          <p:cNvSpPr txBox="1">
            <a:spLocks noChangeArrowheads="1"/>
          </p:cNvSpPr>
          <p:nvPr/>
        </p:nvSpPr>
        <p:spPr bwMode="auto">
          <a:xfrm rot="19539929">
            <a:off x="7145733" y="4295909"/>
            <a:ext cx="1558740"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Kidron Valley</a:t>
            </a:r>
          </a:p>
        </p:txBody>
      </p:sp>
      <p:sp>
        <p:nvSpPr>
          <p:cNvPr id="17" name="Text Box 6"/>
          <p:cNvSpPr txBox="1">
            <a:spLocks noChangeArrowheads="1"/>
          </p:cNvSpPr>
          <p:nvPr/>
        </p:nvSpPr>
        <p:spPr bwMode="auto">
          <a:xfrm rot="722006">
            <a:off x="1306394" y="5454470"/>
            <a:ext cx="1700756"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Hinnom Valley</a:t>
            </a:r>
          </a:p>
        </p:txBody>
      </p:sp>
      <p:sp>
        <p:nvSpPr>
          <p:cNvPr id="19" name="Text Box 6"/>
          <p:cNvSpPr txBox="1">
            <a:spLocks noChangeArrowheads="1"/>
          </p:cNvSpPr>
          <p:nvPr/>
        </p:nvSpPr>
        <p:spPr bwMode="auto">
          <a:xfrm rot="18662245">
            <a:off x="5606294" y="4385784"/>
            <a:ext cx="1496500"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City of David</a:t>
            </a:r>
          </a:p>
        </p:txBody>
      </p:sp>
      <p:sp>
        <p:nvSpPr>
          <p:cNvPr id="20" name="Text Box 6"/>
          <p:cNvSpPr txBox="1">
            <a:spLocks noChangeArrowheads="1"/>
          </p:cNvSpPr>
          <p:nvPr/>
        </p:nvSpPr>
        <p:spPr bwMode="auto">
          <a:xfrm>
            <a:off x="2423171" y="3378924"/>
            <a:ext cx="1472829"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Western Hill</a:t>
            </a:r>
          </a:p>
        </p:txBody>
      </p:sp>
      <p:sp>
        <p:nvSpPr>
          <p:cNvPr id="18" name="Text Box 6"/>
          <p:cNvSpPr txBox="1">
            <a:spLocks noChangeArrowheads="1"/>
          </p:cNvSpPr>
          <p:nvPr/>
        </p:nvSpPr>
        <p:spPr bwMode="auto">
          <a:xfrm>
            <a:off x="3896000" y="2121153"/>
            <a:ext cx="2520434"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a:ea typeface="+mn-ea"/>
                <a:cs typeface="Calibri" pitchFamily="34" charset="0"/>
              </a:rPr>
              <a:t>Area of Josiah’s palace</a:t>
            </a:r>
          </a:p>
        </p:txBody>
      </p:sp>
      <p:sp>
        <p:nvSpPr>
          <p:cNvPr id="8" name="Oval 7"/>
          <p:cNvSpPr/>
          <p:nvPr/>
        </p:nvSpPr>
        <p:spPr>
          <a:xfrm>
            <a:off x="6985451" y="2969379"/>
            <a:ext cx="494849" cy="609600"/>
          </a:xfrm>
          <a:prstGeom prst="ellipse">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Straight Arrow Connector 21"/>
          <p:cNvCxnSpPr/>
          <p:nvPr/>
        </p:nvCxnSpPr>
        <p:spPr>
          <a:xfrm>
            <a:off x="6338733" y="2588766"/>
            <a:ext cx="655789" cy="401329"/>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Tree>
    <p:extLst>
      <p:ext uri="{BB962C8B-B14F-4D97-AF65-F5344CB8AC3E}">
        <p14:creationId xmlns:p14="http://schemas.microsoft.com/office/powerpoint/2010/main" val="204884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0EC71-963C-2185-0EB8-76C0F5B935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DD9321-C3A1-4700-EA1E-BFAED49017F9}"/>
              </a:ext>
            </a:extLst>
          </p:cNvPr>
          <p:cNvSpPr txBox="1"/>
          <p:nvPr/>
        </p:nvSpPr>
        <p:spPr>
          <a:xfrm>
            <a:off x="-8391" y="2496"/>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Power of Purity</a:t>
            </a:r>
          </a:p>
        </p:txBody>
      </p:sp>
      <p:sp>
        <p:nvSpPr>
          <p:cNvPr id="5" name="Footer Placeholder 4">
            <a:extLst>
              <a:ext uri="{FF2B5EF4-FFF2-40B4-BE49-F238E27FC236}">
                <a16:creationId xmlns:a16="http://schemas.microsoft.com/office/drawing/2014/main" id="{DC34B4A5-83B7-78A6-39D6-88470E116F62}"/>
              </a:ext>
            </a:extLst>
          </p:cNvPr>
          <p:cNvSpPr>
            <a:spLocks noGrp="1"/>
          </p:cNvSpPr>
          <p:nvPr>
            <p:ph type="ftr" sz="quarter" idx="11"/>
          </p:nvPr>
        </p:nvSpPr>
        <p:spPr>
          <a:xfrm>
            <a:off x="1" y="6356351"/>
            <a:ext cx="91440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3" name="TextBox 2">
            <a:extLst>
              <a:ext uri="{FF2B5EF4-FFF2-40B4-BE49-F238E27FC236}">
                <a16:creationId xmlns:a16="http://schemas.microsoft.com/office/drawing/2014/main" id="{1E6489C5-5580-EEF5-F30E-D7637D6F0616}"/>
              </a:ext>
            </a:extLst>
          </p:cNvPr>
          <p:cNvSpPr txBox="1"/>
          <p:nvPr/>
        </p:nvSpPr>
        <p:spPr>
          <a:xfrm>
            <a:off x="835543" y="980880"/>
            <a:ext cx="7219785" cy="4524315"/>
          </a:xfrm>
          <a:prstGeom prst="rect">
            <a:avLst/>
          </a:prstGeom>
          <a:noFill/>
          <a:ln w="28575">
            <a:solidFill>
              <a:schemeClr val="tx1"/>
            </a:solidFill>
          </a:ln>
        </p:spPr>
        <p:txBody>
          <a:bodyPr wrap="square">
            <a:spAutoFit/>
          </a:bodyPr>
          <a:lstStyle/>
          <a:p>
            <a:r>
              <a:rPr lang="en-US" sz="3600" b="1" dirty="0">
                <a:solidFill>
                  <a:srgbClr val="0070C0"/>
                </a:solidFill>
              </a:rPr>
              <a:t>2Kings 23:3</a:t>
            </a:r>
            <a:endParaRPr lang="en-US" sz="3600" dirty="0"/>
          </a:p>
          <a:p>
            <a:r>
              <a:rPr lang="en-US" sz="2800" dirty="0"/>
              <a:t>3 Then the king </a:t>
            </a:r>
            <a:r>
              <a:rPr lang="en-US" sz="2800" u="sng" dirty="0"/>
              <a:t>stood by a pillar </a:t>
            </a:r>
            <a:r>
              <a:rPr lang="en-US" sz="2800" dirty="0"/>
              <a:t>and made a </a:t>
            </a:r>
            <a:r>
              <a:rPr lang="en-US" sz="2800" u="sng" dirty="0"/>
              <a:t>covenant</a:t>
            </a:r>
            <a:r>
              <a:rPr lang="en-US" sz="2800" dirty="0"/>
              <a:t> before the LORD, </a:t>
            </a:r>
            <a:r>
              <a:rPr lang="en-US" sz="2800" u="sng" dirty="0"/>
              <a:t>to follow the LORD </a:t>
            </a:r>
            <a:r>
              <a:rPr lang="en-US" sz="2800" dirty="0"/>
              <a:t>and </a:t>
            </a:r>
            <a:r>
              <a:rPr lang="en-US" sz="2800" u="sng" dirty="0"/>
              <a:t>to keep His commandments </a:t>
            </a:r>
            <a:r>
              <a:rPr lang="en-US" sz="2800" dirty="0"/>
              <a:t>and His </a:t>
            </a:r>
            <a:r>
              <a:rPr lang="en-US" sz="2800" u="sng" dirty="0"/>
              <a:t>testimonies</a:t>
            </a:r>
            <a:r>
              <a:rPr lang="en-US" sz="2800" dirty="0"/>
              <a:t> and </a:t>
            </a:r>
            <a:r>
              <a:rPr lang="en-US" sz="2800" u="sng" dirty="0"/>
              <a:t>His statutes</a:t>
            </a:r>
            <a:r>
              <a:rPr lang="en-US" sz="2800" dirty="0"/>
              <a:t>, with </a:t>
            </a:r>
            <a:r>
              <a:rPr lang="en-US" sz="2800" u="sng" dirty="0"/>
              <a:t>all his heart </a:t>
            </a:r>
            <a:r>
              <a:rPr lang="en-US" sz="2800" dirty="0"/>
              <a:t>and </a:t>
            </a:r>
            <a:r>
              <a:rPr lang="en-US" sz="2800" u="sng" dirty="0"/>
              <a:t>all his soul</a:t>
            </a:r>
            <a:r>
              <a:rPr lang="en-US" sz="2800" dirty="0"/>
              <a:t>, </a:t>
            </a:r>
            <a:r>
              <a:rPr lang="en-US" sz="2800" u="sng" dirty="0"/>
              <a:t>to perform </a:t>
            </a:r>
            <a:r>
              <a:rPr lang="en-US" sz="2800" dirty="0"/>
              <a:t>the words of this covenant that were                                             written in this book.                                             And all the people took                                                           a stand for the covenant.</a:t>
            </a:r>
          </a:p>
        </p:txBody>
      </p:sp>
      <p:pic>
        <p:nvPicPr>
          <p:cNvPr id="2" name="Picture 1">
            <a:extLst>
              <a:ext uri="{FF2B5EF4-FFF2-40B4-BE49-F238E27FC236}">
                <a16:creationId xmlns:a16="http://schemas.microsoft.com/office/drawing/2014/main" id="{3A5A58C9-5F1A-3DD7-6EC7-C2658E7B5D96}"/>
              </a:ext>
            </a:extLst>
          </p:cNvPr>
          <p:cNvPicPr>
            <a:picLocks noChangeAspect="1"/>
          </p:cNvPicPr>
          <p:nvPr/>
        </p:nvPicPr>
        <p:blipFill>
          <a:blip r:embed="rId2"/>
          <a:stretch>
            <a:fillRect/>
          </a:stretch>
        </p:blipFill>
        <p:spPr>
          <a:xfrm>
            <a:off x="4837814" y="3735286"/>
            <a:ext cx="3593990" cy="2695493"/>
          </a:xfrm>
          <a:prstGeom prst="rect">
            <a:avLst/>
          </a:prstGeom>
        </p:spPr>
      </p:pic>
    </p:spTree>
    <p:extLst>
      <p:ext uri="{BB962C8B-B14F-4D97-AF65-F5344CB8AC3E}">
        <p14:creationId xmlns:p14="http://schemas.microsoft.com/office/powerpoint/2010/main" val="3556881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Beersheba tell aerial from east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Beersheba view of tell.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3190</Words>
  <Application>Microsoft Office PowerPoint</Application>
  <PresentationFormat>On-screen Show (4:3)</PresentationFormat>
  <Paragraphs>265</Paragraphs>
  <Slides>36</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ＭＳ Ｐゴシック</vt:lpstr>
      <vt:lpstr>Aharoni</vt:lpstr>
      <vt:lpstr>Arial</vt:lpstr>
      <vt:lpstr>Arial Black</vt:lpstr>
      <vt:lpstr>Arial Unicode MS</vt:lpstr>
      <vt:lpstr>Calibri</vt:lpstr>
      <vt:lpstr>Calibri Light</vt:lpstr>
      <vt:lpstr>Ink Free</vt:lpstr>
      <vt:lpstr>Office Theme</vt:lpstr>
      <vt:lpstr>1_Office Theme</vt:lpstr>
      <vt:lpstr>PhotoCompanion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king went up to the house of Yahweh with all the men of Judah and . . .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tore down the houses . . . where the women wove hangings for Asherah</vt:lpstr>
      <vt:lpstr>He defiled the high places where the priests had burned sacrifices, from Geba to Beersheba</vt:lpstr>
      <vt:lpstr>He defiled the high places where the priests had burned sacrifices, from Geba to Beersheba</vt:lpstr>
      <vt:lpstr>PowerPoint Presentation</vt:lpstr>
      <vt:lpstr>PowerPoint Presentation</vt:lpstr>
      <vt:lpstr>PowerPoint Presentation</vt:lpstr>
      <vt:lpstr>That no man might make his son or his daughter to pass through the fire to Molech</vt:lpstr>
      <vt:lpstr>The king went up to the house of Yahweh with all the men of Judah and . . . Jerusalem</vt:lpstr>
      <vt:lpstr>And he defiled Topheth, which is in the valley of Ben-Hinnom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New Lebanon church of Christ</cp:lastModifiedBy>
  <cp:revision>9</cp:revision>
  <dcterms:created xsi:type="dcterms:W3CDTF">2024-12-08T11:45:47Z</dcterms:created>
  <dcterms:modified xsi:type="dcterms:W3CDTF">2024-12-14T22:20:01Z</dcterms:modified>
</cp:coreProperties>
</file>