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76" r:id="rId4"/>
  </p:sldMasterIdLst>
  <p:notesMasterIdLst>
    <p:notesMasterId r:id="rId45"/>
  </p:notesMasterIdLst>
  <p:sldIdLst>
    <p:sldId id="265" r:id="rId5"/>
    <p:sldId id="580" r:id="rId6"/>
    <p:sldId id="260" r:id="rId7"/>
    <p:sldId id="556" r:id="rId8"/>
    <p:sldId id="555" r:id="rId9"/>
    <p:sldId id="558" r:id="rId10"/>
    <p:sldId id="559" r:id="rId11"/>
    <p:sldId id="567" r:id="rId12"/>
    <p:sldId id="597" r:id="rId13"/>
    <p:sldId id="436" r:id="rId14"/>
    <p:sldId id="449" r:id="rId15"/>
    <p:sldId id="335" r:id="rId16"/>
    <p:sldId id="459" r:id="rId17"/>
    <p:sldId id="460" r:id="rId18"/>
    <p:sldId id="466" r:id="rId19"/>
    <p:sldId id="557" r:id="rId20"/>
    <p:sldId id="598" r:id="rId21"/>
    <p:sldId id="562" r:id="rId22"/>
    <p:sldId id="594" r:id="rId23"/>
    <p:sldId id="564" r:id="rId24"/>
    <p:sldId id="593" r:id="rId25"/>
    <p:sldId id="561" r:id="rId26"/>
    <p:sldId id="581" r:id="rId27"/>
    <p:sldId id="592" r:id="rId28"/>
    <p:sldId id="565" r:id="rId29"/>
    <p:sldId id="566" r:id="rId30"/>
    <p:sldId id="590" r:id="rId31"/>
    <p:sldId id="568" r:id="rId32"/>
    <p:sldId id="574" r:id="rId33"/>
    <p:sldId id="575" r:id="rId34"/>
    <p:sldId id="596" r:id="rId35"/>
    <p:sldId id="314" r:id="rId36"/>
    <p:sldId id="443" r:id="rId37"/>
    <p:sldId id="569" r:id="rId38"/>
    <p:sldId id="577" r:id="rId39"/>
    <p:sldId id="488" r:id="rId40"/>
    <p:sldId id="600" r:id="rId41"/>
    <p:sldId id="601" r:id="rId42"/>
    <p:sldId id="589" r:id="rId43"/>
    <p:sldId id="303"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HFibr2df7MBQjdvho76pLw==" hashData="kGSgZbq94k+NCcH00vh5wqf8DyKBIckhhS0YA+yDZU0dpBp8KxRDBZ4bqRpjO3fBw31Q0YXFoW+FkLVFCvz8u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varScale="1">
        <p:scale>
          <a:sx n="120" d="100"/>
          <a:sy n="120" d="100"/>
        </p:scale>
        <p:origin x="1266" y="102"/>
      </p:cViewPr>
      <p:guideLst/>
    </p:cSldViewPr>
  </p:slideViewPr>
  <p:notesTextViewPr>
    <p:cViewPr>
      <p:scale>
        <a:sx n="1" d="1"/>
        <a:sy n="1" d="1"/>
      </p:scale>
      <p:origin x="0" y="0"/>
    </p:cViewPr>
  </p:notesTextViewPr>
  <p:sorterViewPr>
    <p:cViewPr varScale="1">
      <p:scale>
        <a:sx n="100" d="100"/>
        <a:sy n="100" d="100"/>
      </p:scale>
      <p:origin x="0" y="-14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DC01EF-95C5-446E-88AB-82A20BD5F5FF}" type="datetimeFigureOut">
              <a:rPr lang="en-US" smtClean="0"/>
              <a:t>12/22/2024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983226-0474-4DE3-86A8-19E5065CCB91}" type="slidenum">
              <a:rPr lang="en-US" smtClean="0"/>
              <a:t>‹#›</a:t>
            </a:fld>
            <a:endParaRPr lang="en-US"/>
          </a:p>
        </p:txBody>
      </p:sp>
    </p:spTree>
    <p:extLst>
      <p:ext uri="{BB962C8B-B14F-4D97-AF65-F5344CB8AC3E}">
        <p14:creationId xmlns:p14="http://schemas.microsoft.com/office/powerpoint/2010/main" val="1216031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ws011315157</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4946A3-FD68-4E77-9DEF-1E7536A4AD9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58969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illustration was drawn in the 1880s</a:t>
            </a:r>
            <a:r>
              <a:rPr lang="en-US" baseline="0" dirty="0"/>
              <a:t> and provides another illustration for what the scene might have looked like if Mary gave birth to Jesus in a room in the house where animals were kept.</a:t>
            </a:r>
          </a:p>
          <a:p>
            <a:endParaRPr lang="en-US" dirty="0"/>
          </a:p>
          <a:p>
            <a:r>
              <a:rPr lang="en-US" dirty="0"/>
              <a:t>pp1129</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4946A3-FD68-4E77-9DEF-1E7536A4AD9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0132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tb053016692</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4946A3-FD68-4E77-9DEF-1E7536A4AD9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5443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spcBef>
                <a:spcPct val="0"/>
              </a:spcBef>
              <a:buFontTx/>
              <a:buNone/>
            </a:pPr>
            <a:r>
              <a:rPr lang="en-US" altLang="en-US" sz="1200" dirty="0"/>
              <a:t>Jesus</a:t>
            </a:r>
            <a:r>
              <a:rPr lang="en-US" altLang="en-US" sz="1200" baseline="0" dirty="0"/>
              <a:t> may have chosen to live in Capernaum because it was close to routes with many travelers. Also, several of His disciples lived there.</a:t>
            </a:r>
          </a:p>
          <a:p>
            <a:pPr marL="228600" indent="-228600" eaLnBrk="1" hangingPunct="1">
              <a:spcBef>
                <a:spcPct val="0"/>
              </a:spcBef>
            </a:pPr>
            <a:endParaRPr lang="en-US" altLang="en-US" sz="1200" dirty="0"/>
          </a:p>
          <a:p>
            <a:pPr marL="228600" indent="-228600" eaLnBrk="1" hangingPunct="1">
              <a:spcBef>
                <a:spcPct val="0"/>
              </a:spcBef>
            </a:pPr>
            <a:r>
              <a:rPr lang="en-US" altLang="en-US" sz="1200" dirty="0" err="1">
                <a:cs typeface="Arial" charset="0"/>
              </a:rPr>
              <a:t>tbs115200011</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4946A3-FD68-4E77-9DEF-1E7536A4AD9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76987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Shimron</a:t>
            </a:r>
            <a:r>
              <a:rPr lang="en-US" baseline="0" dirty="0"/>
              <a:t> was one of the more important cities of Zebulun in the OT period. It is named in the city list for Zebulun in Joshua 19:15.</a:t>
            </a:r>
          </a:p>
          <a:p>
            <a:endParaRPr lang="en-US" dirty="0"/>
          </a:p>
          <a:p>
            <a:r>
              <a:rPr lang="en-US" dirty="0"/>
              <a:t>tb110106537</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4946A3-FD68-4E77-9DEF-1E7536A4AD9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9958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large city of Hazor was allotted to the tribe of Naphtali. The mountains in the left distance were</a:t>
            </a:r>
            <a:r>
              <a:rPr lang="en-US" baseline="0" dirty="0"/>
              <a:t> also part of Naphtali’s territory.</a:t>
            </a:r>
          </a:p>
          <a:p>
            <a:endParaRPr lang="en-US" dirty="0"/>
          </a:p>
          <a:p>
            <a:r>
              <a:rPr lang="en-US" dirty="0"/>
              <a:t>ws012317024</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4946A3-FD68-4E77-9DEF-1E7536A4AD9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639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Isaiah’s prophecy spoke</a:t>
            </a:r>
            <a:r>
              <a:rPr lang="en-US" baseline="0" dirty="0"/>
              <a:t> of the hope that was to come to the land that had recently been destroyed in an invasion by Tiglath-pileser in 733 BC. </a:t>
            </a:r>
            <a:r>
              <a:rPr lang="en-US" dirty="0"/>
              <a:t>This relief of the Assyrian king comes from the central palace of Nimrud and dates to 728 BC,</a:t>
            </a:r>
            <a:r>
              <a:rPr lang="en-US" baseline="0" dirty="0"/>
              <a:t> a few years after Tiglath-pileser III laid waste to Galilee, as recorded in 2 Kings 15:29. This relief was photographed in the British Museum.</a:t>
            </a:r>
            <a:endParaRPr lang="en-US" dirty="0"/>
          </a:p>
          <a:p>
            <a:endParaRPr lang="en-US" dirty="0"/>
          </a:p>
          <a:p>
            <a:r>
              <a:rPr lang="en-US" dirty="0"/>
              <a:t>tb112004892</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4946A3-FD68-4E77-9DEF-1E7536A4AD9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7579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common building material in Israel is stone, and so it is not surprising</a:t>
            </a:r>
            <a:r>
              <a:rPr lang="en-US" baseline="0" dirty="0"/>
              <a:t> that the mangers were made from stone. If wooden mangers existed in the 1st century, they have not been preserved. Ramat </a:t>
            </a:r>
            <a:r>
              <a:rPr lang="en-US" baseline="0" dirty="0" err="1"/>
              <a:t>Rahel</a:t>
            </a:r>
            <a:r>
              <a:rPr lang="en-US" baseline="0" dirty="0"/>
              <a:t> is located midway between Jerusalem and Bethlehem.</a:t>
            </a:r>
            <a:endParaRPr lang="en-US" dirty="0"/>
          </a:p>
          <a:p>
            <a:endParaRPr lang="en-US" dirty="0"/>
          </a:p>
          <a:p>
            <a:r>
              <a:rPr lang="en-US" dirty="0"/>
              <a:t>tb111100322</a:t>
            </a:r>
          </a:p>
        </p:txBody>
      </p:sp>
      <p:sp>
        <p:nvSpPr>
          <p:cNvPr id="4" name="Slide Number Placeholder 3"/>
          <p:cNvSpPr>
            <a:spLocks noGrp="1"/>
          </p:cNvSpPr>
          <p:nvPr>
            <p:ph type="sldNum" sz="quarter" idx="10"/>
          </p:nvPr>
        </p:nvSpPr>
        <p:spPr/>
        <p:txBody>
          <a:bodyPr/>
          <a:lstStyle/>
          <a:p>
            <a:fld id="{4E4946A3-FD68-4E77-9DEF-1E7536A4AD96}" type="slidenum">
              <a:rPr lang="en-US" smtClean="0"/>
              <a:pPr/>
              <a:t>32</a:t>
            </a:fld>
            <a:endParaRPr lang="en-US"/>
          </a:p>
        </p:txBody>
      </p:sp>
    </p:spTree>
    <p:extLst>
      <p:ext uri="{BB962C8B-B14F-4D97-AF65-F5344CB8AC3E}">
        <p14:creationId xmlns:p14="http://schemas.microsoft.com/office/powerpoint/2010/main" val="3591381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word translated as “inn” is the Greek word </a:t>
            </a:r>
            <a:r>
              <a:rPr lang="en-US" sz="1200" b="0" i="1" kern="1200" dirty="0" err="1">
                <a:solidFill>
                  <a:schemeClr val="tx1"/>
                </a:solidFill>
                <a:effectLst/>
                <a:latin typeface="+mn-lt"/>
                <a:ea typeface="+mn-ea"/>
                <a:cs typeface="+mn-cs"/>
              </a:rPr>
              <a:t>kataluma</a:t>
            </a:r>
            <a:r>
              <a:rPr lang="en-US" sz="1200" b="0" i="0" kern="1200" dirty="0">
                <a:solidFill>
                  <a:schemeClr val="tx1"/>
                </a:solidFill>
                <a:effectLst/>
                <a:latin typeface="+mn-lt"/>
                <a:ea typeface="+mn-ea"/>
                <a:cs typeface="+mn-cs"/>
              </a:rPr>
              <a:t>, used elsewhere by Luke and always translated as “guest chamber” or “upper room” (Luke</a:t>
            </a:r>
            <a:r>
              <a:rPr lang="en-US" sz="1200" b="0" i="0" kern="1200" baseline="0" dirty="0">
                <a:solidFill>
                  <a:schemeClr val="tx1"/>
                </a:solidFill>
                <a:effectLst/>
                <a:latin typeface="+mn-lt"/>
                <a:ea typeface="+mn-ea"/>
                <a:cs typeface="+mn-cs"/>
              </a:rPr>
              <a:t> 22:11; cf. Mark 14:14</a:t>
            </a:r>
            <a:r>
              <a:rPr lang="en-US" sz="1200" b="0" i="0" kern="1200" dirty="0">
                <a:solidFill>
                  <a:schemeClr val="tx1"/>
                </a:solidFill>
                <a:effectLst/>
                <a:latin typeface="+mn-lt"/>
                <a:ea typeface="+mn-ea"/>
                <a:cs typeface="+mn-cs"/>
              </a:rPr>
              <a:t>). When Luke wants to speak of a paid establishment (i.e., an inn), he uses a different Greek word, </a:t>
            </a:r>
            <a:r>
              <a:rPr lang="en-US" sz="1200" b="0" i="1" kern="1200" dirty="0" err="1">
                <a:solidFill>
                  <a:schemeClr val="tx1"/>
                </a:solidFill>
                <a:effectLst/>
                <a:latin typeface="+mn-lt"/>
                <a:ea typeface="+mn-ea"/>
                <a:cs typeface="+mn-cs"/>
              </a:rPr>
              <a:t>pandocheion</a:t>
            </a:r>
            <a:r>
              <a:rPr lang="en-US" sz="1200" b="0" i="0" kern="1200" dirty="0">
                <a:solidFill>
                  <a:schemeClr val="tx1"/>
                </a:solidFill>
                <a:effectLst/>
                <a:latin typeface="+mn-lt"/>
                <a:ea typeface="+mn-ea"/>
                <a:cs typeface="+mn-cs"/>
              </a:rPr>
              <a:t>, as in the story of the Good Samaritan (Luke 10:34). Dozens of English translations translate </a:t>
            </a:r>
            <a:r>
              <a:rPr lang="en-US" sz="1200" b="0" i="1" kern="1200" dirty="0" err="1">
                <a:solidFill>
                  <a:schemeClr val="tx1"/>
                </a:solidFill>
                <a:effectLst/>
                <a:latin typeface="+mn-lt"/>
                <a:ea typeface="+mn-ea"/>
                <a:cs typeface="+mn-cs"/>
              </a:rPr>
              <a:t>kataluma</a:t>
            </a:r>
            <a:r>
              <a:rPr lang="en-US" sz="1200" b="0" i="0" kern="1200" dirty="0">
                <a:solidFill>
                  <a:schemeClr val="tx1"/>
                </a:solidFill>
                <a:effectLst/>
                <a:latin typeface="+mn-lt"/>
                <a:ea typeface="+mn-ea"/>
                <a:cs typeface="+mn-cs"/>
              </a:rPr>
              <a:t> as “inn” in Luke 2:7 and not as “guest room,” but some translations use this including the NIV2011,</a:t>
            </a:r>
            <a:r>
              <a:rPr lang="en-US" sz="1200" b="0" i="0" kern="1200" baseline="0" dirty="0">
                <a:solidFill>
                  <a:schemeClr val="tx1"/>
                </a:solidFill>
                <a:effectLst/>
                <a:latin typeface="+mn-lt"/>
                <a:ea typeface="+mn-ea"/>
                <a:cs typeface="+mn-cs"/>
              </a:rPr>
              <a:t> CEB, and NJB. </a:t>
            </a:r>
            <a:r>
              <a:rPr lang="en-US" sz="1200" b="0" i="0" kern="1200" dirty="0">
                <a:solidFill>
                  <a:schemeClr val="tx1"/>
                </a:solidFill>
                <a:effectLst/>
                <a:latin typeface="+mn-lt"/>
                <a:ea typeface="+mn-ea"/>
                <a:cs typeface="+mn-cs"/>
              </a:rPr>
              <a:t>This</a:t>
            </a:r>
            <a:r>
              <a:rPr lang="en-US" sz="1200" b="0" i="0" kern="1200" baseline="0" dirty="0">
                <a:solidFill>
                  <a:schemeClr val="tx1"/>
                </a:solidFill>
                <a:effectLst/>
                <a:latin typeface="+mn-lt"/>
                <a:ea typeface="+mn-ea"/>
                <a:cs typeface="+mn-cs"/>
              </a:rPr>
              <a:t> American Colony photograph was taken between </a:t>
            </a:r>
            <a:r>
              <a:rPr lang="en-US" sz="1200" b="0" i="0" kern="1200" dirty="0">
                <a:solidFill>
                  <a:schemeClr val="tx1"/>
                </a:solidFill>
                <a:effectLst/>
                <a:latin typeface="+mn-lt"/>
                <a:ea typeface="+mn-ea"/>
                <a:cs typeface="+mn-cs"/>
              </a:rPr>
              <a:t>1900 and 1920.</a:t>
            </a:r>
          </a:p>
          <a:p>
            <a:endParaRPr lang="en-US" sz="1200" b="0" i="0" kern="1200" dirty="0">
              <a:solidFill>
                <a:schemeClr val="tx1"/>
              </a:solidFill>
              <a:effectLst/>
              <a:latin typeface="+mn-lt"/>
              <a:ea typeface="+mn-ea"/>
              <a:cs typeface="+mn-cs"/>
            </a:endParaRPr>
          </a:p>
          <a:p>
            <a:r>
              <a:rPr lang="en-US" dirty="0"/>
              <a:t>mat05610</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4946A3-FD68-4E77-9DEF-1E7536A4AD9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6602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This is a reconstructed scene</a:t>
            </a:r>
            <a:r>
              <a:rPr lang="en-US" sz="1200" b="0" i="0" kern="1200" baseline="0" dirty="0">
                <a:solidFill>
                  <a:schemeClr val="tx1"/>
                </a:solidFill>
                <a:effectLst/>
                <a:latin typeface="+mn-lt"/>
                <a:ea typeface="+mn-ea"/>
                <a:cs typeface="+mn-cs"/>
              </a:rPr>
              <a:t> made by photographers from the American Colony between 1900 and 1920 to illustrate the nativity scene near Bethlehem. As shown on the previous slides, the manger was probably made of stone and not wood. For recreating scenes such as this one, wooden mangers are much easier to transport.</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dirty="0" err="1"/>
              <a:t>mat05495</a:t>
            </a:r>
            <a:endParaRPr lang="en-US" dirty="0"/>
          </a:p>
        </p:txBody>
      </p:sp>
      <p:sp>
        <p:nvSpPr>
          <p:cNvPr id="4" name="Slide Number Placeholder 3"/>
          <p:cNvSpPr>
            <a:spLocks noGrp="1"/>
          </p:cNvSpPr>
          <p:nvPr>
            <p:ph type="sldNum" sz="quarter" idx="10"/>
          </p:nvPr>
        </p:nvSpPr>
        <p:spPr/>
        <p:txBody>
          <a:bodyPr/>
          <a:lstStyle/>
          <a:p>
            <a:fld id="{4E4946A3-FD68-4E77-9DEF-1E7536A4AD96}" type="slidenum">
              <a:rPr lang="en-US" smtClean="0"/>
              <a:pPr/>
              <a:t>35</a:t>
            </a:fld>
            <a:endParaRPr lang="en-US"/>
          </a:p>
        </p:txBody>
      </p:sp>
    </p:spTree>
    <p:extLst>
      <p:ext uri="{BB962C8B-B14F-4D97-AF65-F5344CB8AC3E}">
        <p14:creationId xmlns:p14="http://schemas.microsoft.com/office/powerpoint/2010/main" val="2248514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96B44-7F23-0CEC-CB21-0EA918256E9D}"/>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E37934E-D91B-1AAF-1234-2C6127713C1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8EBEAF2-C2FA-36AF-080B-3F8193BC7626}"/>
              </a:ext>
            </a:extLst>
          </p:cNvPr>
          <p:cNvSpPr>
            <a:spLocks noGrp="1"/>
          </p:cNvSpPr>
          <p:nvPr>
            <p:ph type="dt" sz="half" idx="10"/>
          </p:nvPr>
        </p:nvSpPr>
        <p:spPr/>
        <p:txBody>
          <a:bodyPr/>
          <a:lstStyle/>
          <a:p>
            <a:fld id="{74B88EA3-7DEE-4416-A317-73936DD193E7}" type="datetimeFigureOut">
              <a:rPr lang="en-US" smtClean="0"/>
              <a:t>12/22/2024</a:t>
            </a:fld>
            <a:endParaRPr lang="en-US"/>
          </a:p>
        </p:txBody>
      </p:sp>
      <p:sp>
        <p:nvSpPr>
          <p:cNvPr id="5" name="Footer Placeholder 4">
            <a:extLst>
              <a:ext uri="{FF2B5EF4-FFF2-40B4-BE49-F238E27FC236}">
                <a16:creationId xmlns:a16="http://schemas.microsoft.com/office/drawing/2014/main" id="{8B72F82F-8946-40C8-B9C6-734978277A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B94233-DA23-25D4-65DB-542BD1F30F36}"/>
              </a:ext>
            </a:extLst>
          </p:cNvPr>
          <p:cNvSpPr>
            <a:spLocks noGrp="1"/>
          </p:cNvSpPr>
          <p:nvPr>
            <p:ph type="sldNum" sz="quarter" idx="12"/>
          </p:nvPr>
        </p:nvSpPr>
        <p:spPr/>
        <p:txBody>
          <a:bodyPr/>
          <a:lstStyle/>
          <a:p>
            <a:fld id="{A40248F0-AB3E-42D8-BF15-5B1A9408C1D3}" type="slidenum">
              <a:rPr lang="en-US" smtClean="0"/>
              <a:t>‹#›</a:t>
            </a:fld>
            <a:endParaRPr lang="en-US"/>
          </a:p>
        </p:txBody>
      </p:sp>
    </p:spTree>
    <p:extLst>
      <p:ext uri="{BB962C8B-B14F-4D97-AF65-F5344CB8AC3E}">
        <p14:creationId xmlns:p14="http://schemas.microsoft.com/office/powerpoint/2010/main" val="1207093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B5D01-28C0-0859-F7B0-82C74812084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A49751-3B6D-2BF3-2376-3858DF5AF6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B414D5-43A3-F5AA-DDE5-96F6BDA97B52}"/>
              </a:ext>
            </a:extLst>
          </p:cNvPr>
          <p:cNvSpPr>
            <a:spLocks noGrp="1"/>
          </p:cNvSpPr>
          <p:nvPr>
            <p:ph type="dt" sz="half" idx="10"/>
          </p:nvPr>
        </p:nvSpPr>
        <p:spPr/>
        <p:txBody>
          <a:bodyPr/>
          <a:lstStyle/>
          <a:p>
            <a:fld id="{74B88EA3-7DEE-4416-A317-73936DD193E7}" type="datetimeFigureOut">
              <a:rPr lang="en-US" smtClean="0"/>
              <a:t>12/22/2024</a:t>
            </a:fld>
            <a:endParaRPr lang="en-US"/>
          </a:p>
        </p:txBody>
      </p:sp>
      <p:sp>
        <p:nvSpPr>
          <p:cNvPr id="5" name="Footer Placeholder 4">
            <a:extLst>
              <a:ext uri="{FF2B5EF4-FFF2-40B4-BE49-F238E27FC236}">
                <a16:creationId xmlns:a16="http://schemas.microsoft.com/office/drawing/2014/main" id="{4B6CBFCE-A40A-4310-5582-5AE1CC4B4F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F2A3D9-DCAE-A338-29BF-C3FAABCF350D}"/>
              </a:ext>
            </a:extLst>
          </p:cNvPr>
          <p:cNvSpPr>
            <a:spLocks noGrp="1"/>
          </p:cNvSpPr>
          <p:nvPr>
            <p:ph type="sldNum" sz="quarter" idx="12"/>
          </p:nvPr>
        </p:nvSpPr>
        <p:spPr/>
        <p:txBody>
          <a:bodyPr/>
          <a:lstStyle/>
          <a:p>
            <a:fld id="{A40248F0-AB3E-42D8-BF15-5B1A9408C1D3}" type="slidenum">
              <a:rPr lang="en-US" smtClean="0"/>
              <a:t>‹#›</a:t>
            </a:fld>
            <a:endParaRPr lang="en-US"/>
          </a:p>
        </p:txBody>
      </p:sp>
    </p:spTree>
    <p:extLst>
      <p:ext uri="{BB962C8B-B14F-4D97-AF65-F5344CB8AC3E}">
        <p14:creationId xmlns:p14="http://schemas.microsoft.com/office/powerpoint/2010/main" val="831735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343747-BDE6-AFE7-470E-45B55549B59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1B4523-362D-EFED-9B12-DF06C77C3DDD}"/>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506C30-558C-282D-F64F-1B7D4444635D}"/>
              </a:ext>
            </a:extLst>
          </p:cNvPr>
          <p:cNvSpPr>
            <a:spLocks noGrp="1"/>
          </p:cNvSpPr>
          <p:nvPr>
            <p:ph type="dt" sz="half" idx="10"/>
          </p:nvPr>
        </p:nvSpPr>
        <p:spPr/>
        <p:txBody>
          <a:bodyPr/>
          <a:lstStyle/>
          <a:p>
            <a:fld id="{74B88EA3-7DEE-4416-A317-73936DD193E7}" type="datetimeFigureOut">
              <a:rPr lang="en-US" smtClean="0"/>
              <a:t>12/22/2024</a:t>
            </a:fld>
            <a:endParaRPr lang="en-US"/>
          </a:p>
        </p:txBody>
      </p:sp>
      <p:sp>
        <p:nvSpPr>
          <p:cNvPr id="5" name="Footer Placeholder 4">
            <a:extLst>
              <a:ext uri="{FF2B5EF4-FFF2-40B4-BE49-F238E27FC236}">
                <a16:creationId xmlns:a16="http://schemas.microsoft.com/office/drawing/2014/main" id="{138FD432-C5E3-23D0-C165-09BB795B4B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65B326-AD5E-6D55-6FCF-BE0B807E89E9}"/>
              </a:ext>
            </a:extLst>
          </p:cNvPr>
          <p:cNvSpPr>
            <a:spLocks noGrp="1"/>
          </p:cNvSpPr>
          <p:nvPr>
            <p:ph type="sldNum" sz="quarter" idx="12"/>
          </p:nvPr>
        </p:nvSpPr>
        <p:spPr/>
        <p:txBody>
          <a:bodyPr/>
          <a:lstStyle/>
          <a:p>
            <a:fld id="{A40248F0-AB3E-42D8-BF15-5B1A9408C1D3}" type="slidenum">
              <a:rPr lang="en-US" smtClean="0"/>
              <a:t>‹#›</a:t>
            </a:fld>
            <a:endParaRPr lang="en-US"/>
          </a:p>
        </p:txBody>
      </p:sp>
    </p:spTree>
    <p:extLst>
      <p:ext uri="{BB962C8B-B14F-4D97-AF65-F5344CB8AC3E}">
        <p14:creationId xmlns:p14="http://schemas.microsoft.com/office/powerpoint/2010/main" val="160534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12/22/2024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0434375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12/22/2024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669713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261408-B059-4BE3-9B18-E2EA024F5496}" type="datetimeFigureOut">
              <a:rPr lang="en-US" smtClean="0"/>
              <a:t>12/22/2024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4640551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261408-B059-4BE3-9B18-E2EA024F5496}" type="datetimeFigureOut">
              <a:rPr lang="en-US" smtClean="0"/>
              <a:t>12/22/2024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8914290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261408-B059-4BE3-9B18-E2EA024F5496}" type="datetimeFigureOut">
              <a:rPr lang="en-US" smtClean="0"/>
              <a:t>12/22/2024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7934037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261408-B059-4BE3-9B18-E2EA024F5496}" type="datetimeFigureOut">
              <a:rPr lang="en-US" smtClean="0"/>
              <a:t>12/22/2024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4991131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61408-B059-4BE3-9B18-E2EA024F5496}" type="datetimeFigureOut">
              <a:rPr lang="en-US" smtClean="0"/>
              <a:t>12/22/2024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8393788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12/22/2024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990392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D25E3-EAAD-5AED-4662-360078CEB2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85E91E-D603-8793-FEFC-E204C32ED7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30044A-1A52-5C9B-30F0-967A39B7C27F}"/>
              </a:ext>
            </a:extLst>
          </p:cNvPr>
          <p:cNvSpPr>
            <a:spLocks noGrp="1"/>
          </p:cNvSpPr>
          <p:nvPr>
            <p:ph type="dt" sz="half" idx="10"/>
          </p:nvPr>
        </p:nvSpPr>
        <p:spPr/>
        <p:txBody>
          <a:bodyPr/>
          <a:lstStyle/>
          <a:p>
            <a:fld id="{74B88EA3-7DEE-4416-A317-73936DD193E7}" type="datetimeFigureOut">
              <a:rPr lang="en-US" smtClean="0"/>
              <a:t>12/22/2024</a:t>
            </a:fld>
            <a:endParaRPr lang="en-US"/>
          </a:p>
        </p:txBody>
      </p:sp>
      <p:sp>
        <p:nvSpPr>
          <p:cNvPr id="5" name="Footer Placeholder 4">
            <a:extLst>
              <a:ext uri="{FF2B5EF4-FFF2-40B4-BE49-F238E27FC236}">
                <a16:creationId xmlns:a16="http://schemas.microsoft.com/office/drawing/2014/main" id="{0CD4E992-A4CB-F321-81D8-BB4B879E29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143F0C-CE7D-7CC7-CCA4-8C7F2D999774}"/>
              </a:ext>
            </a:extLst>
          </p:cNvPr>
          <p:cNvSpPr>
            <a:spLocks noGrp="1"/>
          </p:cNvSpPr>
          <p:nvPr>
            <p:ph type="sldNum" sz="quarter" idx="12"/>
          </p:nvPr>
        </p:nvSpPr>
        <p:spPr/>
        <p:txBody>
          <a:bodyPr/>
          <a:lstStyle/>
          <a:p>
            <a:fld id="{A40248F0-AB3E-42D8-BF15-5B1A9408C1D3}" type="slidenum">
              <a:rPr lang="en-US" smtClean="0"/>
              <a:t>‹#›</a:t>
            </a:fld>
            <a:endParaRPr lang="en-US"/>
          </a:p>
        </p:txBody>
      </p:sp>
    </p:spTree>
    <p:extLst>
      <p:ext uri="{BB962C8B-B14F-4D97-AF65-F5344CB8AC3E}">
        <p14:creationId xmlns:p14="http://schemas.microsoft.com/office/powerpoint/2010/main" val="12719968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12/22/2024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377787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12/22/2024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369816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12/22/2024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5219107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C754077-4F67-407A-91D1-C0F87332270D}"/>
              </a:ext>
            </a:extLst>
          </p:cNvPr>
          <p:cNvSpPr/>
          <p:nvPr userDrawn="1"/>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7">
            <a:extLst>
              <a:ext uri="{FF2B5EF4-FFF2-40B4-BE49-F238E27FC236}">
                <a16:creationId xmlns:a16="http://schemas.microsoft.com/office/drawing/2014/main" id="{946CDFF6-DC76-4CE0-8A46-71F5DB7AC7D6}"/>
              </a:ext>
            </a:extLst>
          </p:cNvPr>
          <p:cNvSpPr>
            <a:spLocks noGrp="1"/>
          </p:cNvSpPr>
          <p:nvPr>
            <p:ph type="title" hasCustomPrompt="1"/>
          </p:nvPr>
        </p:nvSpPr>
        <p:spPr>
          <a:xfrm>
            <a:off x="0" y="3227832"/>
            <a:ext cx="9144000" cy="585216"/>
          </a:xfrm>
          <a:noFill/>
        </p:spPr>
        <p:txBody>
          <a:bodyPr anchor="ctr" anchorCtr="0">
            <a:noAutofit/>
          </a:bodyPr>
          <a:lstStyle>
            <a:lvl1pPr marL="0" algn="ctr" defTabSz="914400" rtl="0" eaLnBrk="1" fontAlgn="base" latinLnBrk="0" hangingPunct="1">
              <a:spcBef>
                <a:spcPct val="0"/>
              </a:spcBef>
              <a:spcAft>
                <a:spcPct val="0"/>
              </a:spcAft>
              <a:defRPr lang="en-US" sz="2800" b="1" i="0" cap="all" spc="300" baseline="0" dirty="0">
                <a:solidFill>
                  <a:srgbClr val="FEFFFF"/>
                </a:solidFill>
                <a:latin typeface="+mj-lt"/>
                <a:cs typeface="Calibri" panose="020F0502020204030204" pitchFamily="34" charset="0"/>
              </a:defRPr>
            </a:lvl1pPr>
          </a:lstStyle>
          <a:p>
            <a:r>
              <a:rPr lang="en-US" dirty="0"/>
              <a:t>Chapter</a:t>
            </a:r>
          </a:p>
        </p:txBody>
      </p:sp>
    </p:spTree>
    <p:extLst>
      <p:ext uri="{BB962C8B-B14F-4D97-AF65-F5344CB8AC3E}">
        <p14:creationId xmlns:p14="http://schemas.microsoft.com/office/powerpoint/2010/main" val="21738580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21C66B-4871-4E97-8C98-4AB1B90A13EB}"/>
              </a:ext>
            </a:extLst>
          </p:cNvPr>
          <p:cNvSpPr/>
          <p:nvPr userDrawn="1"/>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0" hasCustomPrompt="1"/>
          </p:nvPr>
        </p:nvSpPr>
        <p:spPr>
          <a:xfrm>
            <a:off x="0" y="6519672"/>
            <a:ext cx="8074152" cy="338328"/>
          </a:xfrm>
          <a:solidFill>
            <a:srgbClr val="010000"/>
          </a:solidFill>
        </p:spPr>
        <p:txBody>
          <a:bodyPr anchor="b" anchorCtr="0">
            <a:noAutofit/>
          </a:bodyPr>
          <a:lstStyle>
            <a:lvl1pPr marL="0" indent="0">
              <a:spcBef>
                <a:spcPts val="0"/>
              </a:spcBef>
              <a:buNone/>
              <a:defRPr sz="1600">
                <a:solidFill>
                  <a:srgbClr val="FEFFFF"/>
                </a:solidFill>
              </a:defRPr>
            </a:lvl1pPr>
          </a:lstStyle>
          <a:p>
            <a:pPr lvl="0"/>
            <a:r>
              <a:rPr lang="en-US" dirty="0"/>
              <a:t>Description</a:t>
            </a:r>
          </a:p>
        </p:txBody>
      </p:sp>
      <p:sp>
        <p:nvSpPr>
          <p:cNvPr id="15" name="Text Placeholder 14"/>
          <p:cNvSpPr>
            <a:spLocks noGrp="1"/>
          </p:cNvSpPr>
          <p:nvPr>
            <p:ph type="body" sz="quarter" idx="12" hasCustomPrompt="1"/>
          </p:nvPr>
        </p:nvSpPr>
        <p:spPr>
          <a:xfrm>
            <a:off x="8074152" y="6519672"/>
            <a:ext cx="1069848" cy="338328"/>
          </a:xfrm>
          <a:solidFill>
            <a:srgbClr val="010000"/>
          </a:solidFill>
        </p:spPr>
        <p:txBody>
          <a:bodyPr anchor="b" anchorCtr="0">
            <a:noAutofit/>
          </a:bodyPr>
          <a:lstStyle>
            <a:lvl1pPr marL="342900" indent="-342900" algn="r">
              <a:spcBef>
                <a:spcPts val="0"/>
              </a:spcBef>
              <a:buFont typeface="+mj-lt"/>
              <a:buNone/>
              <a:defRPr lang="en-US" sz="1600" kern="1200" dirty="0">
                <a:solidFill>
                  <a:srgbClr val="FEFFFF"/>
                </a:solidFill>
                <a:latin typeface="+mn-lt"/>
                <a:ea typeface="+mn-ea"/>
                <a:cs typeface="+mn-cs"/>
              </a:defRPr>
            </a:lvl1pPr>
          </a:lstStyle>
          <a:p>
            <a:pPr marL="0" lvl="0" indent="0" algn="r" defTabSz="914400" rtl="0" eaLnBrk="1" latinLnBrk="0" hangingPunct="1">
              <a:spcBef>
                <a:spcPct val="20000"/>
              </a:spcBef>
            </a:pPr>
            <a:r>
              <a:rPr lang="en-US" dirty="0"/>
              <a:t>1:1</a:t>
            </a:r>
          </a:p>
        </p:txBody>
      </p:sp>
      <p:sp>
        <p:nvSpPr>
          <p:cNvPr id="18" name="Title 17"/>
          <p:cNvSpPr>
            <a:spLocks noGrp="1"/>
          </p:cNvSpPr>
          <p:nvPr>
            <p:ph type="title"/>
          </p:nvPr>
        </p:nvSpPr>
        <p:spPr>
          <a:xfrm>
            <a:off x="0" y="0"/>
            <a:ext cx="9144000" cy="369332"/>
          </a:xfrm>
          <a:solidFill>
            <a:srgbClr val="000000"/>
          </a:solidFill>
        </p:spPr>
        <p:txBody>
          <a:bodyPr anchor="ctr" anchorCtr="0">
            <a:noAutofit/>
          </a:bodyPr>
          <a:lstStyle>
            <a:lvl1pPr marL="0" algn="l" defTabSz="914400" rtl="0" eaLnBrk="1" fontAlgn="base" latinLnBrk="0" hangingPunct="1">
              <a:spcBef>
                <a:spcPct val="0"/>
              </a:spcBef>
              <a:spcAft>
                <a:spcPct val="0"/>
              </a:spcAft>
              <a:defRPr lang="en-US" sz="1800" i="1" dirty="0">
                <a:solidFill>
                  <a:srgbClr val="FEFFFF"/>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9980583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5643A83-CC93-44D9-BC3E-EFDFB76602A7}" type="datetimeFigureOut">
              <a:rPr lang="en-US" smtClean="0"/>
              <a:pPr/>
              <a:t>12/22/2024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036866-7909-4FA5-8D06-7EA27414A1CE}" type="slidenum">
              <a:rPr lang="en-US" smtClean="0"/>
              <a:pPr/>
              <a:t>‹#›</a:t>
            </a:fld>
            <a:endParaRPr lang="en-US"/>
          </a:p>
        </p:txBody>
      </p:sp>
    </p:spTree>
    <p:extLst>
      <p:ext uri="{BB962C8B-B14F-4D97-AF65-F5344CB8AC3E}">
        <p14:creationId xmlns:p14="http://schemas.microsoft.com/office/powerpoint/2010/main" val="813929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5643A83-CC93-44D9-BC3E-EFDFB76602A7}" type="datetimeFigureOut">
              <a:rPr lang="en-US" smtClean="0"/>
              <a:t>12/22/2024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036866-7909-4FA5-8D06-7EA27414A1CE}" type="slidenum">
              <a:rPr lang="en-US" smtClean="0"/>
              <a:t>‹#›</a:t>
            </a:fld>
            <a:endParaRPr lang="en-US"/>
          </a:p>
        </p:txBody>
      </p:sp>
    </p:spTree>
    <p:extLst>
      <p:ext uri="{BB962C8B-B14F-4D97-AF65-F5344CB8AC3E}">
        <p14:creationId xmlns:p14="http://schemas.microsoft.com/office/powerpoint/2010/main" val="2981259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643A83-CC93-44D9-BC3E-EFDFB76602A7}" type="datetimeFigureOut">
              <a:rPr lang="en-US" smtClean="0"/>
              <a:t>12/22/2024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036866-7909-4FA5-8D06-7EA27414A1CE}" type="slidenum">
              <a:rPr lang="en-US" smtClean="0"/>
              <a:t>‹#›</a:t>
            </a:fld>
            <a:endParaRPr lang="en-US"/>
          </a:p>
        </p:txBody>
      </p:sp>
    </p:spTree>
    <p:extLst>
      <p:ext uri="{BB962C8B-B14F-4D97-AF65-F5344CB8AC3E}">
        <p14:creationId xmlns:p14="http://schemas.microsoft.com/office/powerpoint/2010/main" val="29221940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643A83-CC93-44D9-BC3E-EFDFB76602A7}" type="datetimeFigureOut">
              <a:rPr lang="en-US" smtClean="0"/>
              <a:t>12/22/2024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036866-7909-4FA5-8D06-7EA27414A1CE}" type="slidenum">
              <a:rPr lang="en-US" smtClean="0"/>
              <a:t>‹#›</a:t>
            </a:fld>
            <a:endParaRPr lang="en-US"/>
          </a:p>
        </p:txBody>
      </p:sp>
    </p:spTree>
    <p:extLst>
      <p:ext uri="{BB962C8B-B14F-4D97-AF65-F5344CB8AC3E}">
        <p14:creationId xmlns:p14="http://schemas.microsoft.com/office/powerpoint/2010/main" val="19656097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643A83-CC93-44D9-BC3E-EFDFB76602A7}" type="datetimeFigureOut">
              <a:rPr lang="en-US" smtClean="0"/>
              <a:t>12/22/2024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036866-7909-4FA5-8D06-7EA27414A1CE}" type="slidenum">
              <a:rPr lang="en-US" smtClean="0"/>
              <a:t>‹#›</a:t>
            </a:fld>
            <a:endParaRPr lang="en-US"/>
          </a:p>
        </p:txBody>
      </p:sp>
    </p:spTree>
    <p:extLst>
      <p:ext uri="{BB962C8B-B14F-4D97-AF65-F5344CB8AC3E}">
        <p14:creationId xmlns:p14="http://schemas.microsoft.com/office/powerpoint/2010/main" val="4002575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455A3-F6AA-1F7A-60CB-5165531BC2AD}"/>
              </a:ext>
            </a:extLst>
          </p:cNvPr>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3B3B494-62EA-FBA7-CD1A-FE0423245C4B}"/>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EF0B45-4080-A43F-0012-151FFD22C07C}"/>
              </a:ext>
            </a:extLst>
          </p:cNvPr>
          <p:cNvSpPr>
            <a:spLocks noGrp="1"/>
          </p:cNvSpPr>
          <p:nvPr>
            <p:ph type="dt" sz="half" idx="10"/>
          </p:nvPr>
        </p:nvSpPr>
        <p:spPr/>
        <p:txBody>
          <a:bodyPr/>
          <a:lstStyle/>
          <a:p>
            <a:fld id="{74B88EA3-7DEE-4416-A317-73936DD193E7}" type="datetimeFigureOut">
              <a:rPr lang="en-US" smtClean="0"/>
              <a:t>12/22/2024</a:t>
            </a:fld>
            <a:endParaRPr lang="en-US"/>
          </a:p>
        </p:txBody>
      </p:sp>
      <p:sp>
        <p:nvSpPr>
          <p:cNvPr id="5" name="Footer Placeholder 4">
            <a:extLst>
              <a:ext uri="{FF2B5EF4-FFF2-40B4-BE49-F238E27FC236}">
                <a16:creationId xmlns:a16="http://schemas.microsoft.com/office/drawing/2014/main" id="{5412A5C1-1653-3BFF-75B6-2E1B44268B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E3409F-4936-21F1-4C04-07B08BFC7031}"/>
              </a:ext>
            </a:extLst>
          </p:cNvPr>
          <p:cNvSpPr>
            <a:spLocks noGrp="1"/>
          </p:cNvSpPr>
          <p:nvPr>
            <p:ph type="sldNum" sz="quarter" idx="12"/>
          </p:nvPr>
        </p:nvSpPr>
        <p:spPr/>
        <p:txBody>
          <a:bodyPr/>
          <a:lstStyle/>
          <a:p>
            <a:fld id="{A40248F0-AB3E-42D8-BF15-5B1A9408C1D3}" type="slidenum">
              <a:rPr lang="en-US" smtClean="0"/>
              <a:t>‹#›</a:t>
            </a:fld>
            <a:endParaRPr lang="en-US"/>
          </a:p>
        </p:txBody>
      </p:sp>
    </p:spTree>
    <p:extLst>
      <p:ext uri="{BB962C8B-B14F-4D97-AF65-F5344CB8AC3E}">
        <p14:creationId xmlns:p14="http://schemas.microsoft.com/office/powerpoint/2010/main" val="5363996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643A83-CC93-44D9-BC3E-EFDFB76602A7}" type="datetimeFigureOut">
              <a:rPr lang="en-US" smtClean="0"/>
              <a:t>12/22/2024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036866-7909-4FA5-8D06-7EA27414A1CE}" type="slidenum">
              <a:rPr lang="en-US" smtClean="0"/>
              <a:t>‹#›</a:t>
            </a:fld>
            <a:endParaRPr lang="en-US"/>
          </a:p>
        </p:txBody>
      </p:sp>
    </p:spTree>
    <p:extLst>
      <p:ext uri="{BB962C8B-B14F-4D97-AF65-F5344CB8AC3E}">
        <p14:creationId xmlns:p14="http://schemas.microsoft.com/office/powerpoint/2010/main" val="6682742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0" y="6519672"/>
            <a:ext cx="8074152" cy="338328"/>
          </a:xfrm>
          <a:solidFill>
            <a:schemeClr val="bg1"/>
          </a:solidFill>
        </p:spPr>
        <p:txBody>
          <a:bodyPr>
            <a:spAutoFit/>
          </a:bodyPr>
          <a:lstStyle>
            <a:lvl1pPr marL="0" indent="0">
              <a:spcBef>
                <a:spcPts val="0"/>
              </a:spcBef>
              <a:buNone/>
              <a:defRPr sz="1600"/>
            </a:lvl1pPr>
          </a:lstStyle>
          <a:p>
            <a:pPr lvl="0"/>
            <a:r>
              <a:rPr lang="en-US" dirty="0"/>
              <a:t>Description</a:t>
            </a:r>
          </a:p>
        </p:txBody>
      </p:sp>
      <p:sp>
        <p:nvSpPr>
          <p:cNvPr id="15" name="Text Placeholder 14"/>
          <p:cNvSpPr>
            <a:spLocks noGrp="1"/>
          </p:cNvSpPr>
          <p:nvPr>
            <p:ph type="body" sz="quarter" idx="12" hasCustomPrompt="1"/>
          </p:nvPr>
        </p:nvSpPr>
        <p:spPr>
          <a:xfrm>
            <a:off x="8074152" y="6519672"/>
            <a:ext cx="1069848" cy="338328"/>
          </a:xfrm>
          <a:solidFill>
            <a:schemeClr val="bg1"/>
          </a:solidFill>
        </p:spPr>
        <p:txBody>
          <a:bodyPr>
            <a:spAutoFit/>
          </a:bodyPr>
          <a:lstStyle>
            <a:lvl1pPr marL="342900" indent="-342900" algn="r">
              <a:spcBef>
                <a:spcPts val="0"/>
              </a:spcBef>
              <a:buFont typeface="+mj-lt"/>
              <a:buNone/>
              <a:defRPr lang="en-US" sz="1600" kern="1200" dirty="0">
                <a:solidFill>
                  <a:schemeClr val="tx1"/>
                </a:solidFill>
                <a:latin typeface="+mn-lt"/>
                <a:ea typeface="+mn-ea"/>
                <a:cs typeface="+mn-cs"/>
              </a:defRPr>
            </a:lvl1pPr>
          </a:lstStyle>
          <a:p>
            <a:pPr marL="0" lvl="0" indent="0" algn="r" defTabSz="914400" rtl="0" eaLnBrk="1" latinLnBrk="0" hangingPunct="1">
              <a:spcBef>
                <a:spcPct val="20000"/>
              </a:spcBef>
            </a:pPr>
            <a:r>
              <a:rPr lang="en-US" dirty="0"/>
              <a:t>1:1</a:t>
            </a:r>
          </a:p>
        </p:txBody>
      </p:sp>
      <p:sp>
        <p:nvSpPr>
          <p:cNvPr id="18" name="Title 17"/>
          <p:cNvSpPr>
            <a:spLocks noGrp="1"/>
          </p:cNvSpPr>
          <p:nvPr>
            <p:ph type="title"/>
          </p:nvPr>
        </p:nvSpPr>
        <p:spPr>
          <a:xfrm>
            <a:off x="0" y="0"/>
            <a:ext cx="9144000" cy="365760"/>
          </a:xfrm>
          <a:solidFill>
            <a:schemeClr val="bg1"/>
          </a:solidFill>
        </p:spPr>
        <p:txBody>
          <a:bodyPr anchor="t" anchorCtr="0">
            <a:spAutoFit/>
          </a:bodyPr>
          <a:lstStyle>
            <a:lvl1pPr marL="0" algn="l" defTabSz="914400" rtl="0" eaLnBrk="1" fontAlgn="base" latinLnBrk="0" hangingPunct="1">
              <a:spcBef>
                <a:spcPct val="0"/>
              </a:spcBef>
              <a:spcAft>
                <a:spcPct val="0"/>
              </a:spcAft>
              <a:defRPr lang="en-US" sz="1800" i="1" kern="1200" dirty="0">
                <a:solidFill>
                  <a:schemeClr val="tx1"/>
                </a:solidFill>
                <a:effectLst>
                  <a:glow rad="76200">
                    <a:schemeClr val="bg1">
                      <a:alpha val="60000"/>
                    </a:schemeClr>
                  </a:glow>
                </a:effectLst>
                <a:latin typeface="Calibri" pitchFamily="34" charset="0"/>
                <a:ea typeface="+mn-ea"/>
                <a:cs typeface="Calibr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5605750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643A83-CC93-44D9-BC3E-EFDFB76602A7}" type="datetimeFigureOut">
              <a:rPr lang="en-US" smtClean="0"/>
              <a:t>12/22/2024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036866-7909-4FA5-8D06-7EA27414A1CE}" type="slidenum">
              <a:rPr lang="en-US" smtClean="0"/>
              <a:t>‹#›</a:t>
            </a:fld>
            <a:endParaRPr lang="en-US"/>
          </a:p>
        </p:txBody>
      </p:sp>
    </p:spTree>
    <p:extLst>
      <p:ext uri="{BB962C8B-B14F-4D97-AF65-F5344CB8AC3E}">
        <p14:creationId xmlns:p14="http://schemas.microsoft.com/office/powerpoint/2010/main" val="30301067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643A83-CC93-44D9-BC3E-EFDFB76602A7}" type="datetimeFigureOut">
              <a:rPr lang="en-US" smtClean="0"/>
              <a:t>12/22/2024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036866-7909-4FA5-8D06-7EA27414A1CE}" type="slidenum">
              <a:rPr lang="en-US" smtClean="0"/>
              <a:t>‹#›</a:t>
            </a:fld>
            <a:endParaRPr lang="en-US"/>
          </a:p>
        </p:txBody>
      </p:sp>
    </p:spTree>
    <p:extLst>
      <p:ext uri="{BB962C8B-B14F-4D97-AF65-F5344CB8AC3E}">
        <p14:creationId xmlns:p14="http://schemas.microsoft.com/office/powerpoint/2010/main" val="9319159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643A83-CC93-44D9-BC3E-EFDFB76602A7}" type="datetimeFigureOut">
              <a:rPr lang="en-US" smtClean="0"/>
              <a:t>12/22/2024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036866-7909-4FA5-8D06-7EA27414A1CE}" type="slidenum">
              <a:rPr lang="en-US" smtClean="0"/>
              <a:t>‹#›</a:t>
            </a:fld>
            <a:endParaRPr lang="en-US"/>
          </a:p>
        </p:txBody>
      </p:sp>
    </p:spTree>
    <p:extLst>
      <p:ext uri="{BB962C8B-B14F-4D97-AF65-F5344CB8AC3E}">
        <p14:creationId xmlns:p14="http://schemas.microsoft.com/office/powerpoint/2010/main" val="40499603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643A83-CC93-44D9-BC3E-EFDFB76602A7}" type="datetimeFigureOut">
              <a:rPr lang="en-US" smtClean="0"/>
              <a:t>12/22/2024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036866-7909-4FA5-8D06-7EA27414A1CE}" type="slidenum">
              <a:rPr lang="en-US" smtClean="0"/>
              <a:t>‹#›</a:t>
            </a:fld>
            <a:endParaRPr lang="en-US"/>
          </a:p>
        </p:txBody>
      </p:sp>
    </p:spTree>
    <p:extLst>
      <p:ext uri="{BB962C8B-B14F-4D97-AF65-F5344CB8AC3E}">
        <p14:creationId xmlns:p14="http://schemas.microsoft.com/office/powerpoint/2010/main" val="5578516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643A83-CC93-44D9-BC3E-EFDFB76602A7}" type="datetimeFigureOut">
              <a:rPr lang="en-US" smtClean="0"/>
              <a:t>12/22/2024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036866-7909-4FA5-8D06-7EA27414A1CE}" type="slidenum">
              <a:rPr lang="en-US" smtClean="0"/>
              <a:t>‹#›</a:t>
            </a:fld>
            <a:endParaRPr lang="en-US"/>
          </a:p>
        </p:txBody>
      </p:sp>
    </p:spTree>
    <p:extLst>
      <p:ext uri="{BB962C8B-B14F-4D97-AF65-F5344CB8AC3E}">
        <p14:creationId xmlns:p14="http://schemas.microsoft.com/office/powerpoint/2010/main" val="36684581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0" y="6519672"/>
            <a:ext cx="8074152" cy="338328"/>
          </a:xfrm>
        </p:spPr>
        <p:txBody>
          <a:bodyPr>
            <a:spAutoFit/>
          </a:bodyPr>
          <a:lstStyle>
            <a:lvl1pPr marL="0" indent="0">
              <a:spcBef>
                <a:spcPts val="0"/>
              </a:spcBef>
              <a:buNone/>
              <a:defRPr sz="1600"/>
            </a:lvl1pPr>
          </a:lstStyle>
          <a:p>
            <a:pPr lvl="0"/>
            <a:r>
              <a:rPr lang="en-US" dirty="0"/>
              <a:t>Description</a:t>
            </a:r>
          </a:p>
        </p:txBody>
      </p:sp>
      <p:sp>
        <p:nvSpPr>
          <p:cNvPr id="15" name="Text Placeholder 14"/>
          <p:cNvSpPr>
            <a:spLocks noGrp="1"/>
          </p:cNvSpPr>
          <p:nvPr>
            <p:ph type="body" sz="quarter" idx="12" hasCustomPrompt="1"/>
          </p:nvPr>
        </p:nvSpPr>
        <p:spPr>
          <a:xfrm>
            <a:off x="8074152" y="6519672"/>
            <a:ext cx="1069848" cy="338328"/>
          </a:xfrm>
        </p:spPr>
        <p:txBody>
          <a:bodyPr>
            <a:spAutoFit/>
          </a:bodyPr>
          <a:lstStyle>
            <a:lvl1pPr marL="342900" indent="-342900" algn="r">
              <a:spcBef>
                <a:spcPts val="0"/>
              </a:spcBef>
              <a:buFont typeface="+mj-lt"/>
              <a:buNone/>
              <a:defRPr lang="en-US" sz="1600" kern="1200" dirty="0">
                <a:solidFill>
                  <a:schemeClr val="tx1"/>
                </a:solidFill>
                <a:latin typeface="+mn-lt"/>
                <a:ea typeface="+mn-ea"/>
                <a:cs typeface="+mn-cs"/>
              </a:defRPr>
            </a:lvl1pPr>
          </a:lstStyle>
          <a:p>
            <a:pPr marL="0" lvl="0" indent="0" algn="r" defTabSz="914400" rtl="0" eaLnBrk="1" latinLnBrk="0" hangingPunct="1">
              <a:spcBef>
                <a:spcPct val="20000"/>
              </a:spcBef>
            </a:pPr>
            <a:r>
              <a:rPr lang="en-US" dirty="0"/>
              <a:t>1:1</a:t>
            </a:r>
          </a:p>
        </p:txBody>
      </p:sp>
      <p:sp>
        <p:nvSpPr>
          <p:cNvPr id="18" name="Title 17"/>
          <p:cNvSpPr>
            <a:spLocks noGrp="1"/>
          </p:cNvSpPr>
          <p:nvPr>
            <p:ph type="title"/>
          </p:nvPr>
        </p:nvSpPr>
        <p:spPr>
          <a:xfrm>
            <a:off x="0" y="0"/>
            <a:ext cx="9144000" cy="365760"/>
          </a:xfrm>
        </p:spPr>
        <p:txBody>
          <a:bodyPr anchor="t" anchorCtr="0">
            <a:spAutoFit/>
          </a:bodyPr>
          <a:lstStyle>
            <a:lvl1pPr marL="0" algn="l" defTabSz="914400" rtl="0" eaLnBrk="1" fontAlgn="base" latinLnBrk="0" hangingPunct="1">
              <a:spcBef>
                <a:spcPct val="0"/>
              </a:spcBef>
              <a:spcAft>
                <a:spcPct val="0"/>
              </a:spcAft>
              <a:defRPr lang="en-US" sz="1800" i="1" kern="1200" dirty="0">
                <a:solidFill>
                  <a:schemeClr val="tx1"/>
                </a:solidFill>
                <a:effectLst>
                  <a:glow rad="76200">
                    <a:schemeClr val="bg1">
                      <a:alpha val="60000"/>
                    </a:schemeClr>
                  </a:glow>
                </a:effectLst>
                <a:latin typeface="Calibri" pitchFamily="34" charset="0"/>
                <a:ea typeface="+mn-ea"/>
                <a:cs typeface="Calibr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850994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CBA9E-B95A-1C68-309D-4662BE2618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60CB02-4684-206C-135B-FE63D17A6D09}"/>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543802-19A0-FBFC-65AB-66C5F28849D7}"/>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80670D3-5EA8-45B7-3325-56C2CA150775}"/>
              </a:ext>
            </a:extLst>
          </p:cNvPr>
          <p:cNvSpPr>
            <a:spLocks noGrp="1"/>
          </p:cNvSpPr>
          <p:nvPr>
            <p:ph type="dt" sz="half" idx="10"/>
          </p:nvPr>
        </p:nvSpPr>
        <p:spPr/>
        <p:txBody>
          <a:bodyPr/>
          <a:lstStyle/>
          <a:p>
            <a:fld id="{74B88EA3-7DEE-4416-A317-73936DD193E7}" type="datetimeFigureOut">
              <a:rPr lang="en-US" smtClean="0"/>
              <a:t>12/22/2024</a:t>
            </a:fld>
            <a:endParaRPr lang="en-US"/>
          </a:p>
        </p:txBody>
      </p:sp>
      <p:sp>
        <p:nvSpPr>
          <p:cNvPr id="6" name="Footer Placeholder 5">
            <a:extLst>
              <a:ext uri="{FF2B5EF4-FFF2-40B4-BE49-F238E27FC236}">
                <a16:creationId xmlns:a16="http://schemas.microsoft.com/office/drawing/2014/main" id="{CD498EC7-01E8-473B-C208-5EB0E214B4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B0EF2B-31E3-5E29-E746-E55A7692A797}"/>
              </a:ext>
            </a:extLst>
          </p:cNvPr>
          <p:cNvSpPr>
            <a:spLocks noGrp="1"/>
          </p:cNvSpPr>
          <p:nvPr>
            <p:ph type="sldNum" sz="quarter" idx="12"/>
          </p:nvPr>
        </p:nvSpPr>
        <p:spPr/>
        <p:txBody>
          <a:bodyPr/>
          <a:lstStyle/>
          <a:p>
            <a:fld id="{A40248F0-AB3E-42D8-BF15-5B1A9408C1D3}" type="slidenum">
              <a:rPr lang="en-US" smtClean="0"/>
              <a:t>‹#›</a:t>
            </a:fld>
            <a:endParaRPr lang="en-US"/>
          </a:p>
        </p:txBody>
      </p:sp>
    </p:spTree>
    <p:extLst>
      <p:ext uri="{BB962C8B-B14F-4D97-AF65-F5344CB8AC3E}">
        <p14:creationId xmlns:p14="http://schemas.microsoft.com/office/powerpoint/2010/main" val="4189934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63B0D-92A6-FAD5-8387-E42E91962300}"/>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831EEB1-CD92-C47B-B774-19CB22E543DC}"/>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89547A-EB7F-1CBF-CC18-DC721555B467}"/>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F8E5FC-ED19-84C9-294B-4413ECE1C268}"/>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9D6BC7-8171-0FD4-5F06-5BFEE4484FF7}"/>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9E81337-0410-C364-78D6-ED1C94433593}"/>
              </a:ext>
            </a:extLst>
          </p:cNvPr>
          <p:cNvSpPr>
            <a:spLocks noGrp="1"/>
          </p:cNvSpPr>
          <p:nvPr>
            <p:ph type="dt" sz="half" idx="10"/>
          </p:nvPr>
        </p:nvSpPr>
        <p:spPr/>
        <p:txBody>
          <a:bodyPr/>
          <a:lstStyle/>
          <a:p>
            <a:fld id="{74B88EA3-7DEE-4416-A317-73936DD193E7}" type="datetimeFigureOut">
              <a:rPr lang="en-US" smtClean="0"/>
              <a:t>12/22/2024</a:t>
            </a:fld>
            <a:endParaRPr lang="en-US"/>
          </a:p>
        </p:txBody>
      </p:sp>
      <p:sp>
        <p:nvSpPr>
          <p:cNvPr id="8" name="Footer Placeholder 7">
            <a:extLst>
              <a:ext uri="{FF2B5EF4-FFF2-40B4-BE49-F238E27FC236}">
                <a16:creationId xmlns:a16="http://schemas.microsoft.com/office/drawing/2014/main" id="{17CF9B84-A9F4-26D6-D4D7-7C2DB4F354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CBFFC4F-A3C7-5AA6-5223-26199A0563E4}"/>
              </a:ext>
            </a:extLst>
          </p:cNvPr>
          <p:cNvSpPr>
            <a:spLocks noGrp="1"/>
          </p:cNvSpPr>
          <p:nvPr>
            <p:ph type="sldNum" sz="quarter" idx="12"/>
          </p:nvPr>
        </p:nvSpPr>
        <p:spPr/>
        <p:txBody>
          <a:bodyPr/>
          <a:lstStyle/>
          <a:p>
            <a:fld id="{A40248F0-AB3E-42D8-BF15-5B1A9408C1D3}" type="slidenum">
              <a:rPr lang="en-US" smtClean="0"/>
              <a:t>‹#›</a:t>
            </a:fld>
            <a:endParaRPr lang="en-US"/>
          </a:p>
        </p:txBody>
      </p:sp>
    </p:spTree>
    <p:extLst>
      <p:ext uri="{BB962C8B-B14F-4D97-AF65-F5344CB8AC3E}">
        <p14:creationId xmlns:p14="http://schemas.microsoft.com/office/powerpoint/2010/main" val="210622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81543-4777-333A-0485-36D988F7074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F72003-28EF-02D5-0CF9-6429E4BAEF4D}"/>
              </a:ext>
            </a:extLst>
          </p:cNvPr>
          <p:cNvSpPr>
            <a:spLocks noGrp="1"/>
          </p:cNvSpPr>
          <p:nvPr>
            <p:ph type="dt" sz="half" idx="10"/>
          </p:nvPr>
        </p:nvSpPr>
        <p:spPr/>
        <p:txBody>
          <a:bodyPr/>
          <a:lstStyle/>
          <a:p>
            <a:fld id="{74B88EA3-7DEE-4416-A317-73936DD193E7}" type="datetimeFigureOut">
              <a:rPr lang="en-US" smtClean="0"/>
              <a:t>12/22/2024</a:t>
            </a:fld>
            <a:endParaRPr lang="en-US"/>
          </a:p>
        </p:txBody>
      </p:sp>
      <p:sp>
        <p:nvSpPr>
          <p:cNvPr id="4" name="Footer Placeholder 3">
            <a:extLst>
              <a:ext uri="{FF2B5EF4-FFF2-40B4-BE49-F238E27FC236}">
                <a16:creationId xmlns:a16="http://schemas.microsoft.com/office/drawing/2014/main" id="{4159F5A5-0F7A-EE72-339E-F1223C6EB24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0934067-B384-9D92-8B2E-F0C7D4273A25}"/>
              </a:ext>
            </a:extLst>
          </p:cNvPr>
          <p:cNvSpPr>
            <a:spLocks noGrp="1"/>
          </p:cNvSpPr>
          <p:nvPr>
            <p:ph type="sldNum" sz="quarter" idx="12"/>
          </p:nvPr>
        </p:nvSpPr>
        <p:spPr/>
        <p:txBody>
          <a:bodyPr/>
          <a:lstStyle/>
          <a:p>
            <a:fld id="{A40248F0-AB3E-42D8-BF15-5B1A9408C1D3}" type="slidenum">
              <a:rPr lang="en-US" smtClean="0"/>
              <a:t>‹#›</a:t>
            </a:fld>
            <a:endParaRPr lang="en-US"/>
          </a:p>
        </p:txBody>
      </p:sp>
    </p:spTree>
    <p:extLst>
      <p:ext uri="{BB962C8B-B14F-4D97-AF65-F5344CB8AC3E}">
        <p14:creationId xmlns:p14="http://schemas.microsoft.com/office/powerpoint/2010/main" val="3761561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CB74A8-AEE7-86FC-8B24-96704564ED02}"/>
              </a:ext>
            </a:extLst>
          </p:cNvPr>
          <p:cNvSpPr>
            <a:spLocks noGrp="1"/>
          </p:cNvSpPr>
          <p:nvPr>
            <p:ph type="dt" sz="half" idx="10"/>
          </p:nvPr>
        </p:nvSpPr>
        <p:spPr/>
        <p:txBody>
          <a:bodyPr/>
          <a:lstStyle/>
          <a:p>
            <a:fld id="{74B88EA3-7DEE-4416-A317-73936DD193E7}" type="datetimeFigureOut">
              <a:rPr lang="en-US" smtClean="0"/>
              <a:t>12/22/2024</a:t>
            </a:fld>
            <a:endParaRPr lang="en-US"/>
          </a:p>
        </p:txBody>
      </p:sp>
      <p:sp>
        <p:nvSpPr>
          <p:cNvPr id="3" name="Footer Placeholder 2">
            <a:extLst>
              <a:ext uri="{FF2B5EF4-FFF2-40B4-BE49-F238E27FC236}">
                <a16:creationId xmlns:a16="http://schemas.microsoft.com/office/drawing/2014/main" id="{41A03F63-6F1F-8CD8-F466-A0D5C7B345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9BD43D1-983B-38E9-5CF8-F6243D2C9BC1}"/>
              </a:ext>
            </a:extLst>
          </p:cNvPr>
          <p:cNvSpPr>
            <a:spLocks noGrp="1"/>
          </p:cNvSpPr>
          <p:nvPr>
            <p:ph type="sldNum" sz="quarter" idx="12"/>
          </p:nvPr>
        </p:nvSpPr>
        <p:spPr/>
        <p:txBody>
          <a:bodyPr/>
          <a:lstStyle/>
          <a:p>
            <a:fld id="{A40248F0-AB3E-42D8-BF15-5B1A9408C1D3}" type="slidenum">
              <a:rPr lang="en-US" smtClean="0"/>
              <a:t>‹#›</a:t>
            </a:fld>
            <a:endParaRPr lang="en-US"/>
          </a:p>
        </p:txBody>
      </p:sp>
    </p:spTree>
    <p:extLst>
      <p:ext uri="{BB962C8B-B14F-4D97-AF65-F5344CB8AC3E}">
        <p14:creationId xmlns:p14="http://schemas.microsoft.com/office/powerpoint/2010/main" val="2280992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818CB-5C18-DE32-03B3-8A1C05E34C57}"/>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260DF7-0E9E-4BED-5BF2-7F3596BCBAFB}"/>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AFD097-26F0-17A9-0FFE-AE14B819B3E6}"/>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B04EE4-178E-4040-3E7D-BDF390D202BD}"/>
              </a:ext>
            </a:extLst>
          </p:cNvPr>
          <p:cNvSpPr>
            <a:spLocks noGrp="1"/>
          </p:cNvSpPr>
          <p:nvPr>
            <p:ph type="dt" sz="half" idx="10"/>
          </p:nvPr>
        </p:nvSpPr>
        <p:spPr/>
        <p:txBody>
          <a:bodyPr/>
          <a:lstStyle/>
          <a:p>
            <a:fld id="{74B88EA3-7DEE-4416-A317-73936DD193E7}" type="datetimeFigureOut">
              <a:rPr lang="en-US" smtClean="0"/>
              <a:t>12/22/2024</a:t>
            </a:fld>
            <a:endParaRPr lang="en-US"/>
          </a:p>
        </p:txBody>
      </p:sp>
      <p:sp>
        <p:nvSpPr>
          <p:cNvPr id="6" name="Footer Placeholder 5">
            <a:extLst>
              <a:ext uri="{FF2B5EF4-FFF2-40B4-BE49-F238E27FC236}">
                <a16:creationId xmlns:a16="http://schemas.microsoft.com/office/drawing/2014/main" id="{AB20E1D9-0426-C935-887D-3EE0B210FA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BCC5FF-DB1E-8C7E-7CAD-A00DB39B9BF4}"/>
              </a:ext>
            </a:extLst>
          </p:cNvPr>
          <p:cNvSpPr>
            <a:spLocks noGrp="1"/>
          </p:cNvSpPr>
          <p:nvPr>
            <p:ph type="sldNum" sz="quarter" idx="12"/>
          </p:nvPr>
        </p:nvSpPr>
        <p:spPr/>
        <p:txBody>
          <a:bodyPr/>
          <a:lstStyle/>
          <a:p>
            <a:fld id="{A40248F0-AB3E-42D8-BF15-5B1A9408C1D3}" type="slidenum">
              <a:rPr lang="en-US" smtClean="0"/>
              <a:t>‹#›</a:t>
            </a:fld>
            <a:endParaRPr lang="en-US"/>
          </a:p>
        </p:txBody>
      </p:sp>
    </p:spTree>
    <p:extLst>
      <p:ext uri="{BB962C8B-B14F-4D97-AF65-F5344CB8AC3E}">
        <p14:creationId xmlns:p14="http://schemas.microsoft.com/office/powerpoint/2010/main" val="2681909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7F1BC-6AFF-4590-2C1C-90A36E717895}"/>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D3203F7-1417-1E34-87E1-B1FAF9A07C24}"/>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90296D6-AA0F-1C19-F1C5-CCC3374F3FE4}"/>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4408E1-E188-7253-D0FD-994A5F4E5858}"/>
              </a:ext>
            </a:extLst>
          </p:cNvPr>
          <p:cNvSpPr>
            <a:spLocks noGrp="1"/>
          </p:cNvSpPr>
          <p:nvPr>
            <p:ph type="dt" sz="half" idx="10"/>
          </p:nvPr>
        </p:nvSpPr>
        <p:spPr/>
        <p:txBody>
          <a:bodyPr/>
          <a:lstStyle/>
          <a:p>
            <a:fld id="{74B88EA3-7DEE-4416-A317-73936DD193E7}" type="datetimeFigureOut">
              <a:rPr lang="en-US" smtClean="0"/>
              <a:t>12/22/2024</a:t>
            </a:fld>
            <a:endParaRPr lang="en-US"/>
          </a:p>
        </p:txBody>
      </p:sp>
      <p:sp>
        <p:nvSpPr>
          <p:cNvPr id="6" name="Footer Placeholder 5">
            <a:extLst>
              <a:ext uri="{FF2B5EF4-FFF2-40B4-BE49-F238E27FC236}">
                <a16:creationId xmlns:a16="http://schemas.microsoft.com/office/drawing/2014/main" id="{C80D8679-3D03-1DC1-534E-364897A94D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76FA6D-ADD3-406A-6E17-C2E1064568B2}"/>
              </a:ext>
            </a:extLst>
          </p:cNvPr>
          <p:cNvSpPr>
            <a:spLocks noGrp="1"/>
          </p:cNvSpPr>
          <p:nvPr>
            <p:ph type="sldNum" sz="quarter" idx="12"/>
          </p:nvPr>
        </p:nvSpPr>
        <p:spPr/>
        <p:txBody>
          <a:bodyPr/>
          <a:lstStyle/>
          <a:p>
            <a:fld id="{A40248F0-AB3E-42D8-BF15-5B1A9408C1D3}" type="slidenum">
              <a:rPr lang="en-US" smtClean="0"/>
              <a:t>‹#›</a:t>
            </a:fld>
            <a:endParaRPr lang="en-US"/>
          </a:p>
        </p:txBody>
      </p:sp>
    </p:spTree>
    <p:extLst>
      <p:ext uri="{BB962C8B-B14F-4D97-AF65-F5344CB8AC3E}">
        <p14:creationId xmlns:p14="http://schemas.microsoft.com/office/powerpoint/2010/main" val="61679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4.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7C1889-ED54-9A5B-3476-25DEB4E28F5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A4DC5A1-CA98-03E3-AC66-8A4C08F0973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D869C1-3AA3-F4FD-5383-6535C9559FA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B88EA3-7DEE-4416-A317-73936DD193E7}" type="datetimeFigureOut">
              <a:rPr lang="en-US" smtClean="0"/>
              <a:t>12/22/2024</a:t>
            </a:fld>
            <a:endParaRPr lang="en-US"/>
          </a:p>
        </p:txBody>
      </p:sp>
      <p:sp>
        <p:nvSpPr>
          <p:cNvPr id="5" name="Footer Placeholder 4">
            <a:extLst>
              <a:ext uri="{FF2B5EF4-FFF2-40B4-BE49-F238E27FC236}">
                <a16:creationId xmlns:a16="http://schemas.microsoft.com/office/drawing/2014/main" id="{01BE77F4-8CFE-8789-5A2B-C97B892F772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21CBCD6-3C20-69B2-56F0-1424272C8E2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0248F0-AB3E-42D8-BF15-5B1A9408C1D3}" type="slidenum">
              <a:rPr lang="en-US" smtClean="0"/>
              <a:t>‹#›</a:t>
            </a:fld>
            <a:endParaRPr lang="en-US"/>
          </a:p>
        </p:txBody>
      </p:sp>
    </p:spTree>
    <p:extLst>
      <p:ext uri="{BB962C8B-B14F-4D97-AF65-F5344CB8AC3E}">
        <p14:creationId xmlns:p14="http://schemas.microsoft.com/office/powerpoint/2010/main" val="12528139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61408-B059-4BE3-9B18-E2EA024F5496}" type="datetimeFigureOut">
              <a:rPr lang="en-US" smtClean="0"/>
              <a:t>12/22/2024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22991452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643A83-CC93-44D9-BC3E-EFDFB76602A7}" type="datetimeFigureOut">
              <a:rPr lang="en-US" smtClean="0"/>
              <a:t>12/22/2024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036866-7909-4FA5-8D06-7EA27414A1CE}" type="slidenum">
              <a:rPr lang="en-US" smtClean="0"/>
              <a:t>‹#›</a:t>
            </a:fld>
            <a:endParaRPr lang="en-US"/>
          </a:p>
        </p:txBody>
      </p:sp>
    </p:spTree>
    <p:extLst>
      <p:ext uri="{BB962C8B-B14F-4D97-AF65-F5344CB8AC3E}">
        <p14:creationId xmlns:p14="http://schemas.microsoft.com/office/powerpoint/2010/main" val="1934587405"/>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643A83-CC93-44D9-BC3E-EFDFB76602A7}" type="datetimeFigureOut">
              <a:rPr lang="en-US" smtClean="0"/>
              <a:t>12/22/2024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036866-7909-4FA5-8D06-7EA27414A1CE}" type="slidenum">
              <a:rPr lang="en-US" smtClean="0"/>
              <a:t>‹#›</a:t>
            </a:fld>
            <a:endParaRPr lang="en-US"/>
          </a:p>
        </p:txBody>
      </p:sp>
    </p:spTree>
    <p:extLst>
      <p:ext uri="{BB962C8B-B14F-4D97-AF65-F5344CB8AC3E}">
        <p14:creationId xmlns:p14="http://schemas.microsoft.com/office/powerpoint/2010/main" val="1219611492"/>
      </p:ext>
    </p:extLst>
  </p:cSld>
  <p:clrMap bg1="dk1" tx1="lt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hyperlink" Target="https://ref.ly/logosres/ws-7a4f13a2a83f45dd8b1d2c3c51517be7?ref=Bible.Is9.1-7&amp;off=2490&amp;ctx=id+light+spring+up.%0a~Thus+it+was+in+those" TargetMode="Externa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s://ref.ly/logosres/ws-7a4f13a2a83f45dd8b1d2c3c51517be7?ref=Bible.Is9&amp;off=10205" TargetMode="Externa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hyperlink" Target="https://ref.ly/logosres/ws-7a4f13a2a83f45dd8b1d2c3c51517be7?ref=Bible.Is9&amp;off=10205" TargetMode="Externa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hyperlink" Target="https://ref.ly/logosref/bible.61.1.23" TargetMode="External"/><Relationship Id="rId2" Type="http://schemas.openxmlformats.org/officeDocument/2006/relationships/hyperlink" Target="https://ref.ly/logosref/bible.23.7.14" TargetMode="External"/><Relationship Id="rId1" Type="http://schemas.openxmlformats.org/officeDocument/2006/relationships/slideLayout" Target="../slideLayouts/slideLayout18.xml"/><Relationship Id="rId6" Type="http://schemas.openxmlformats.org/officeDocument/2006/relationships/hyperlink" Target="https://ref.ly/logosref/bible.23.8.10" TargetMode="External"/><Relationship Id="rId5" Type="http://schemas.openxmlformats.org/officeDocument/2006/relationships/hyperlink" Target="https://ref.ly/logosref/bible.23.8.8" TargetMode="External"/><Relationship Id="rId4" Type="http://schemas.openxmlformats.org/officeDocument/2006/relationships/hyperlink" Target="https://ref.ly/logosres/LLS:LBD;hw=Ahaz,_King_of_Judah"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hyperlink" Target="https://ref.ly/logosres/ws-7a4f13a2a83f45dd8b1d2c3c51517be7?ref=Bible.Is9&amp;off=15649" TargetMode="Externa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hyperlink" Target="https://ref.ly/logosres/ws-7a4f13a2a83f45dd8b1d2c3c51517be7?ref=Bible.Is9&amp;off=15649" TargetMode="Externa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hyperlink" Target="https://ref.ly/logosres/ws-7a4f13a2a83f45dd8b1d2c3c51517be7?ref=Bible.Is9.1-7&amp;off=1295&amp;ctx=will+perform+this.%E2%80%9D%0a~This+was+not+a+proph" TargetMode="Externa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Tree>
    <p:extLst>
      <p:ext uri="{BB962C8B-B14F-4D97-AF65-F5344CB8AC3E}">
        <p14:creationId xmlns:p14="http://schemas.microsoft.com/office/powerpoint/2010/main" val="186279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2316"/>
            <a:ext cx="9144000" cy="6373368"/>
          </a:xfrm>
          <a:prstGeom prst="rect">
            <a:avLst/>
          </a:prstGeom>
        </p:spPr>
      </p:pic>
      <p:sp>
        <p:nvSpPr>
          <p:cNvPr id="2" name="Text Placeholder 1"/>
          <p:cNvSpPr>
            <a:spLocks noGrp="1"/>
          </p:cNvSpPr>
          <p:nvPr>
            <p:ph type="body" sz="quarter" idx="10"/>
          </p:nvPr>
        </p:nvSpPr>
        <p:spPr/>
        <p:txBody>
          <a:bodyPr/>
          <a:lstStyle/>
          <a:p>
            <a:r>
              <a:rPr lang="en-US" dirty="0"/>
              <a:t>Arbel cliffs and Sea of Galilee (aerial view from the southwest)</a:t>
            </a:r>
          </a:p>
        </p:txBody>
      </p:sp>
      <p:sp>
        <p:nvSpPr>
          <p:cNvPr id="3" name="Text Placeholder 2"/>
          <p:cNvSpPr>
            <a:spLocks noGrp="1"/>
          </p:cNvSpPr>
          <p:nvPr>
            <p:ph type="body" sz="quarter" idx="12"/>
          </p:nvPr>
        </p:nvSpPr>
        <p:spPr/>
        <p:txBody>
          <a:bodyPr/>
          <a:lstStyle/>
          <a:p>
            <a:r>
              <a:rPr lang="en-US" dirty="0"/>
              <a:t>4:12</a:t>
            </a:r>
          </a:p>
        </p:txBody>
      </p:sp>
      <p:sp>
        <p:nvSpPr>
          <p:cNvPr id="4" name="Title 3"/>
          <p:cNvSpPr>
            <a:spLocks noGrp="1"/>
          </p:cNvSpPr>
          <p:nvPr>
            <p:ph type="title"/>
          </p:nvPr>
        </p:nvSpPr>
        <p:spPr/>
        <p:txBody>
          <a:bodyPr/>
          <a:lstStyle/>
          <a:p>
            <a:r>
              <a:rPr lang="en-US" dirty="0"/>
              <a:t>Now when He heard that John had been arrested, He withdrew into Galilee</a:t>
            </a:r>
          </a:p>
        </p:txBody>
      </p:sp>
    </p:spTree>
    <p:extLst>
      <p:ext uri="{BB962C8B-B14F-4D97-AF65-F5344CB8AC3E}">
        <p14:creationId xmlns:p14="http://schemas.microsoft.com/office/powerpoint/2010/main" val="469333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2336"/>
            <a:ext cx="9144000" cy="6053328"/>
          </a:xfrm>
          <a:prstGeom prst="rect">
            <a:avLst/>
          </a:prstGeom>
        </p:spPr>
      </p:pic>
      <p:sp>
        <p:nvSpPr>
          <p:cNvPr id="2" name="Text Placeholder 1"/>
          <p:cNvSpPr>
            <a:spLocks noGrp="1"/>
          </p:cNvSpPr>
          <p:nvPr>
            <p:ph type="body" sz="quarter" idx="10"/>
          </p:nvPr>
        </p:nvSpPr>
        <p:spPr/>
        <p:txBody>
          <a:bodyPr/>
          <a:lstStyle/>
          <a:p>
            <a:r>
              <a:rPr lang="en-US" dirty="0"/>
              <a:t>Sea of Galilee view from </a:t>
            </a:r>
            <a:r>
              <a:rPr lang="en-US" dirty="0" err="1"/>
              <a:t>Kanaf</a:t>
            </a:r>
            <a:r>
              <a:rPr lang="en-US" dirty="0"/>
              <a:t> overview (from the east)</a:t>
            </a:r>
          </a:p>
        </p:txBody>
      </p:sp>
      <p:sp>
        <p:nvSpPr>
          <p:cNvPr id="3" name="Text Placeholder 2"/>
          <p:cNvSpPr>
            <a:spLocks noGrp="1"/>
          </p:cNvSpPr>
          <p:nvPr>
            <p:ph type="body" sz="quarter" idx="12"/>
          </p:nvPr>
        </p:nvSpPr>
        <p:spPr/>
        <p:txBody>
          <a:bodyPr/>
          <a:lstStyle/>
          <a:p>
            <a:r>
              <a:rPr lang="en-US" dirty="0"/>
              <a:t>4:12</a:t>
            </a:r>
          </a:p>
        </p:txBody>
      </p:sp>
      <p:sp>
        <p:nvSpPr>
          <p:cNvPr id="4" name="Title 3"/>
          <p:cNvSpPr>
            <a:spLocks noGrp="1"/>
          </p:cNvSpPr>
          <p:nvPr>
            <p:ph type="title"/>
          </p:nvPr>
        </p:nvSpPr>
        <p:spPr/>
        <p:txBody>
          <a:bodyPr/>
          <a:lstStyle/>
          <a:p>
            <a:r>
              <a:rPr lang="en-US" dirty="0"/>
              <a:t>Now when He heard that John had been arrested, He withdrew into Galilee</a:t>
            </a:r>
          </a:p>
        </p:txBody>
      </p:sp>
    </p:spTree>
    <p:extLst>
      <p:ext uri="{BB962C8B-B14F-4D97-AF65-F5344CB8AC3E}">
        <p14:creationId xmlns:p14="http://schemas.microsoft.com/office/powerpoint/2010/main" val="3510519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Pictorial Library of Bible Lands\01 Galilee and the North\Capernaum\Capernaum area aerial from southeast, tbs1152000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724710"/>
            <a:ext cx="9143999" cy="5408580"/>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0"/>
          </p:nvPr>
        </p:nvSpPr>
        <p:spPr/>
        <p:txBody>
          <a:bodyPr/>
          <a:lstStyle/>
          <a:p>
            <a:r>
              <a:rPr lang="en-US" dirty="0"/>
              <a:t>Capernaum (aerial view from the southeast)</a:t>
            </a:r>
          </a:p>
        </p:txBody>
      </p:sp>
      <p:sp>
        <p:nvSpPr>
          <p:cNvPr id="3" name="Text Placeholder 2"/>
          <p:cNvSpPr>
            <a:spLocks noGrp="1"/>
          </p:cNvSpPr>
          <p:nvPr>
            <p:ph type="body" sz="quarter" idx="12"/>
          </p:nvPr>
        </p:nvSpPr>
        <p:spPr/>
        <p:txBody>
          <a:bodyPr/>
          <a:lstStyle/>
          <a:p>
            <a:r>
              <a:rPr lang="en-US" kern="0" dirty="0"/>
              <a:t>4:13</a:t>
            </a:r>
            <a:endParaRPr lang="en-US" dirty="0"/>
          </a:p>
        </p:txBody>
      </p:sp>
      <p:sp>
        <p:nvSpPr>
          <p:cNvPr id="4" name="Title 3"/>
          <p:cNvSpPr>
            <a:spLocks noGrp="1"/>
          </p:cNvSpPr>
          <p:nvPr>
            <p:ph type="title"/>
          </p:nvPr>
        </p:nvSpPr>
        <p:spPr/>
        <p:txBody>
          <a:bodyPr/>
          <a:lstStyle/>
          <a:p>
            <a:r>
              <a:rPr lang="en-US" dirty="0"/>
              <a:t>He came and settled in Capernaum, which is by the sea</a:t>
            </a:r>
          </a:p>
        </p:txBody>
      </p:sp>
    </p:spTree>
    <p:extLst>
      <p:ext uri="{BB962C8B-B14F-4D97-AF65-F5344CB8AC3E}">
        <p14:creationId xmlns:p14="http://schemas.microsoft.com/office/powerpoint/2010/main" val="3508193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PLBLsr\Shimron tell from north, tb11010653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0682"/>
            <a:ext cx="9144001" cy="6116637"/>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0"/>
          </p:nvPr>
        </p:nvSpPr>
        <p:spPr/>
        <p:txBody>
          <a:bodyPr/>
          <a:lstStyle/>
          <a:p>
            <a:r>
              <a:rPr lang="en-US" dirty="0"/>
              <a:t>Shimron (from the north)</a:t>
            </a:r>
          </a:p>
        </p:txBody>
      </p:sp>
      <p:sp>
        <p:nvSpPr>
          <p:cNvPr id="3" name="Text Placeholder 2"/>
          <p:cNvSpPr>
            <a:spLocks noGrp="1"/>
          </p:cNvSpPr>
          <p:nvPr>
            <p:ph type="body" sz="quarter" idx="12"/>
          </p:nvPr>
        </p:nvSpPr>
        <p:spPr/>
        <p:txBody>
          <a:bodyPr/>
          <a:lstStyle/>
          <a:p>
            <a:r>
              <a:rPr lang="en-US" dirty="0"/>
              <a:t>4:15</a:t>
            </a:r>
          </a:p>
        </p:txBody>
      </p:sp>
      <p:sp>
        <p:nvSpPr>
          <p:cNvPr id="4" name="Title 3"/>
          <p:cNvSpPr>
            <a:spLocks noGrp="1"/>
          </p:cNvSpPr>
          <p:nvPr>
            <p:ph type="title"/>
          </p:nvPr>
        </p:nvSpPr>
        <p:spPr/>
        <p:txBody>
          <a:bodyPr/>
          <a:lstStyle/>
          <a:p>
            <a:r>
              <a:rPr lang="en-US" dirty="0"/>
              <a:t>The land of Zebulun</a:t>
            </a:r>
          </a:p>
        </p:txBody>
      </p:sp>
    </p:spTree>
    <p:extLst>
      <p:ext uri="{BB962C8B-B14F-4D97-AF65-F5344CB8AC3E}">
        <p14:creationId xmlns:p14="http://schemas.microsoft.com/office/powerpoint/2010/main" val="1863814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PLBLsr\Hazor and Mount Hermon aerial from south, ws0123170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54869"/>
            <a:ext cx="9144001" cy="5148263"/>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0"/>
          </p:nvPr>
        </p:nvSpPr>
        <p:spPr/>
        <p:txBody>
          <a:bodyPr/>
          <a:lstStyle/>
          <a:p>
            <a:r>
              <a:rPr lang="en-US" dirty="0"/>
              <a:t>Hazor and the land of Naphtali (aerial view from the south)</a:t>
            </a:r>
          </a:p>
        </p:txBody>
      </p:sp>
      <p:sp>
        <p:nvSpPr>
          <p:cNvPr id="3" name="Text Placeholder 2"/>
          <p:cNvSpPr>
            <a:spLocks noGrp="1"/>
          </p:cNvSpPr>
          <p:nvPr>
            <p:ph type="body" sz="quarter" idx="12"/>
          </p:nvPr>
        </p:nvSpPr>
        <p:spPr/>
        <p:txBody>
          <a:bodyPr/>
          <a:lstStyle/>
          <a:p>
            <a:r>
              <a:rPr lang="en-US" dirty="0"/>
              <a:t>4:15</a:t>
            </a:r>
          </a:p>
        </p:txBody>
      </p:sp>
      <p:sp>
        <p:nvSpPr>
          <p:cNvPr id="4" name="Title 3"/>
          <p:cNvSpPr>
            <a:spLocks noGrp="1"/>
          </p:cNvSpPr>
          <p:nvPr>
            <p:ph type="title"/>
          </p:nvPr>
        </p:nvSpPr>
        <p:spPr/>
        <p:txBody>
          <a:bodyPr/>
          <a:lstStyle/>
          <a:p>
            <a:r>
              <a:rPr lang="en-US" dirty="0"/>
              <a:t>And the land of Naphtali</a:t>
            </a:r>
          </a:p>
        </p:txBody>
      </p:sp>
    </p:spTree>
    <p:extLst>
      <p:ext uri="{BB962C8B-B14F-4D97-AF65-F5344CB8AC3E}">
        <p14:creationId xmlns:p14="http://schemas.microsoft.com/office/powerpoint/2010/main" val="3282326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PLBLsr\apr03\Nimrud, central palace, Tiglath-pileser III relief, 728 BC, tb11200489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3375" y="320040"/>
            <a:ext cx="6737250" cy="6217920"/>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0"/>
          </p:nvPr>
        </p:nvSpPr>
        <p:spPr>
          <a:xfrm>
            <a:off x="0" y="6519672"/>
            <a:ext cx="8074152" cy="338554"/>
          </a:xfrm>
        </p:spPr>
        <p:txBody>
          <a:bodyPr/>
          <a:lstStyle/>
          <a:p>
            <a:r>
              <a:rPr lang="en-US" dirty="0"/>
              <a:t>Relief of Tiglath-pileser III, conqueror of Galilee in the time of Isaiah</a:t>
            </a:r>
          </a:p>
        </p:txBody>
      </p:sp>
      <p:sp>
        <p:nvSpPr>
          <p:cNvPr id="3" name="Text Placeholder 2"/>
          <p:cNvSpPr>
            <a:spLocks noGrp="1"/>
          </p:cNvSpPr>
          <p:nvPr>
            <p:ph type="body" sz="quarter" idx="12"/>
          </p:nvPr>
        </p:nvSpPr>
        <p:spPr/>
        <p:txBody>
          <a:bodyPr/>
          <a:lstStyle/>
          <a:p>
            <a:r>
              <a:rPr lang="en-US" dirty="0"/>
              <a:t>4:16</a:t>
            </a:r>
          </a:p>
        </p:txBody>
      </p:sp>
      <p:sp>
        <p:nvSpPr>
          <p:cNvPr id="4" name="Title 3"/>
          <p:cNvSpPr>
            <a:spLocks noGrp="1"/>
          </p:cNvSpPr>
          <p:nvPr>
            <p:ph type="title"/>
          </p:nvPr>
        </p:nvSpPr>
        <p:spPr/>
        <p:txBody>
          <a:bodyPr/>
          <a:lstStyle/>
          <a:p>
            <a:r>
              <a:rPr lang="en-US" dirty="0"/>
              <a:t>The people who sit in darkness have seen a great light</a:t>
            </a:r>
          </a:p>
        </p:txBody>
      </p:sp>
    </p:spTree>
    <p:extLst>
      <p:ext uri="{BB962C8B-B14F-4D97-AF65-F5344CB8AC3E}">
        <p14:creationId xmlns:p14="http://schemas.microsoft.com/office/powerpoint/2010/main" val="1307673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03614-F198-3261-8A1C-B621DBAB9F5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7EF83F5-1FCB-1FC5-BB35-C7388550C17F}"/>
              </a:ext>
            </a:extLst>
          </p:cNvPr>
          <p:cNvSpPr txBox="1"/>
          <p:nvPr/>
        </p:nvSpPr>
        <p:spPr>
          <a:xfrm>
            <a:off x="-8391" y="2496"/>
            <a:ext cx="9144000" cy="646331"/>
          </a:xfrm>
          <a:prstGeom prst="rect">
            <a:avLst/>
          </a:prstGeom>
          <a:solidFill>
            <a:schemeClr val="tx1"/>
          </a:solidFill>
        </p:spPr>
        <p:txBody>
          <a:bodyPr wrap="square" rtlCol="0">
            <a:spAutoFit/>
          </a:bodyPr>
          <a:lstStyle/>
          <a:p>
            <a:pPr algn="ctr" defTabSz="457200"/>
            <a:r>
              <a:rPr lang="en-US" sz="3600" dirty="0">
                <a:solidFill>
                  <a:schemeClr val="bg1"/>
                </a:solidFill>
              </a:rPr>
              <a:t>For Unto Us a Child Is Born.  Isaiah 9 </a:t>
            </a:r>
          </a:p>
        </p:txBody>
      </p:sp>
      <p:sp>
        <p:nvSpPr>
          <p:cNvPr id="5" name="Footer Placeholder 4">
            <a:extLst>
              <a:ext uri="{FF2B5EF4-FFF2-40B4-BE49-F238E27FC236}">
                <a16:creationId xmlns:a16="http://schemas.microsoft.com/office/drawing/2014/main" id="{946E4CD6-0359-8AC8-FEE1-E3E04F9A77DA}"/>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C:\PLBLsr\apr03\Nimrud, central palace, Tiglath-pileser III relief, 728 BC, tb112004892.jpg">
            <a:extLst>
              <a:ext uri="{FF2B5EF4-FFF2-40B4-BE49-F238E27FC236}">
                <a16:creationId xmlns:a16="http://schemas.microsoft.com/office/drawing/2014/main" id="{1D7FB07C-E8FF-5571-274F-A4EADF0FD1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5800" y="1533524"/>
            <a:ext cx="3564715" cy="328993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5CF9BF5-C956-914C-72F1-792B8F54662C}"/>
              </a:ext>
            </a:extLst>
          </p:cNvPr>
          <p:cNvSpPr txBox="1"/>
          <p:nvPr/>
        </p:nvSpPr>
        <p:spPr>
          <a:xfrm>
            <a:off x="285750" y="990600"/>
            <a:ext cx="4829175" cy="5262979"/>
          </a:xfrm>
          <a:prstGeom prst="rect">
            <a:avLst/>
          </a:prstGeom>
          <a:noFill/>
          <a:ln w="28575">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Isaiah’s prophecy spoke of the hope that was to come to the land that had recently been destroyed in an invasion by Tiglath-</a:t>
            </a:r>
            <a:r>
              <a:rPr kumimoji="0" lang="en-US" sz="2600" b="0" i="0" u="none" strike="noStrike" kern="1200" cap="none" spc="0" normalizeH="0" baseline="0" noProof="0" dirty="0" err="1">
                <a:ln>
                  <a:noFill/>
                </a:ln>
                <a:solidFill>
                  <a:prstClr val="black"/>
                </a:solidFill>
                <a:effectLst/>
                <a:uLnTx/>
                <a:uFillTx/>
                <a:latin typeface="Calibri" panose="020F0502020204030204"/>
                <a:ea typeface="+mn-ea"/>
                <a:cs typeface="+mn-cs"/>
              </a:rPr>
              <a:t>pileser</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in 733 BC.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6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This relief of the Assyrian king comes from the central palace of Nimrud and dates to 728 BC, a few years after Tiglath-</a:t>
            </a:r>
            <a:r>
              <a:rPr kumimoji="0" lang="en-US" sz="2600" b="0" i="0" u="none" strike="noStrike" kern="1200" cap="none" spc="0" normalizeH="0" baseline="0" noProof="0" dirty="0" err="1">
                <a:ln>
                  <a:noFill/>
                </a:ln>
                <a:solidFill>
                  <a:prstClr val="black"/>
                </a:solidFill>
                <a:effectLst/>
                <a:uLnTx/>
                <a:uFillTx/>
                <a:latin typeface="Calibri" panose="020F0502020204030204"/>
                <a:ea typeface="+mn-ea"/>
                <a:cs typeface="+mn-cs"/>
              </a:rPr>
              <a:t>pileser</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III laid waste to Galilee, as recorded in    </a:t>
            </a:r>
            <a:r>
              <a:rPr kumimoji="0" lang="en-US" sz="2600" b="1" i="0" u="none" strike="noStrike" kern="1200" cap="none" spc="0" normalizeH="0" baseline="0" noProof="0" dirty="0">
                <a:ln>
                  <a:noFill/>
                </a:ln>
                <a:solidFill>
                  <a:srgbClr val="0070C0"/>
                </a:solidFill>
                <a:effectLst/>
                <a:uLnTx/>
                <a:uFillTx/>
                <a:latin typeface="Calibri" panose="020F0502020204030204"/>
                <a:ea typeface="+mn-ea"/>
                <a:cs typeface="+mn-cs"/>
              </a:rPr>
              <a:t>2 Kings 15:29</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This relief was photographed in the British Museum.</a:t>
            </a:r>
          </a:p>
        </p:txBody>
      </p:sp>
    </p:spTree>
    <p:extLst>
      <p:ext uri="{BB962C8B-B14F-4D97-AF65-F5344CB8AC3E}">
        <p14:creationId xmlns:p14="http://schemas.microsoft.com/office/powerpoint/2010/main" val="23187503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0B06AE-23AB-A276-9FC8-46BD742CDDC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CB93F9E-9BCF-CD7F-DD84-A230EDFCC89D}"/>
              </a:ext>
            </a:extLst>
          </p:cNvPr>
          <p:cNvSpPr txBox="1"/>
          <p:nvPr/>
        </p:nvSpPr>
        <p:spPr>
          <a:xfrm>
            <a:off x="-8391" y="2496"/>
            <a:ext cx="9144000" cy="646331"/>
          </a:xfrm>
          <a:prstGeom prst="rect">
            <a:avLst/>
          </a:prstGeom>
          <a:solidFill>
            <a:schemeClr val="tx1"/>
          </a:solidFill>
        </p:spPr>
        <p:txBody>
          <a:bodyPr wrap="square" rtlCol="0">
            <a:spAutoFit/>
          </a:bodyPr>
          <a:lstStyle/>
          <a:p>
            <a:pPr algn="ctr" defTabSz="457200"/>
            <a:r>
              <a:rPr lang="en-US" sz="3600" dirty="0">
                <a:solidFill>
                  <a:schemeClr val="bg1"/>
                </a:solidFill>
              </a:rPr>
              <a:t>For Unto Us a Child Is Born.  Isaiah 9 </a:t>
            </a:r>
          </a:p>
        </p:txBody>
      </p:sp>
      <p:sp>
        <p:nvSpPr>
          <p:cNvPr id="5" name="Footer Placeholder 4">
            <a:extLst>
              <a:ext uri="{FF2B5EF4-FFF2-40B4-BE49-F238E27FC236}">
                <a16:creationId xmlns:a16="http://schemas.microsoft.com/office/drawing/2014/main" id="{424B92F8-D1BC-75F2-9F56-2ADD5854609E}"/>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3615D329-0842-8B20-5CE9-5835168DE8B4}"/>
              </a:ext>
            </a:extLst>
          </p:cNvPr>
          <p:cNvSpPr txBox="1"/>
          <p:nvPr/>
        </p:nvSpPr>
        <p:spPr>
          <a:xfrm>
            <a:off x="516833" y="1000125"/>
            <a:ext cx="8245504" cy="2831544"/>
          </a:xfrm>
          <a:prstGeom prst="rect">
            <a:avLst/>
          </a:prstGeom>
          <a:noFill/>
        </p:spPr>
        <p:txBody>
          <a:bodyPr wrap="square">
            <a:spAutoFit/>
          </a:bodyPr>
          <a:lstStyle/>
          <a:p>
            <a:pPr rtl="0"/>
            <a:r>
              <a:rPr lang="en-US" sz="2700" dirty="0"/>
              <a:t>It was in those very places of Israel which had suffered the most that Christ first came forward </a:t>
            </a:r>
            <a:r>
              <a:rPr lang="en-US" sz="2700" u="sng" dirty="0"/>
              <a:t>to teach in a synagogue</a:t>
            </a:r>
            <a:r>
              <a:rPr lang="en-US" sz="2700" dirty="0"/>
              <a:t>, and </a:t>
            </a:r>
            <a:r>
              <a:rPr lang="en-US" sz="2700" u="sng" dirty="0"/>
              <a:t>perform his first miracle in Cana of Galilee</a:t>
            </a:r>
            <a:r>
              <a:rPr lang="en-US" sz="2700" dirty="0"/>
              <a:t>.  “Thus the light began to shine in the land of Zebulun and Naphtali where the gloom had first settled centuries earlier.”</a:t>
            </a:r>
          </a:p>
          <a:p>
            <a:pPr lvl="1"/>
            <a:r>
              <a:rPr lang="en-US" sz="1600" dirty="0"/>
              <a:t> </a:t>
            </a:r>
            <a:endParaRPr lang="en-US" sz="1600" b="0" i="0" u="none" strike="noStrike" baseline="0" dirty="0">
              <a:solidFill>
                <a:srgbClr val="0000FF"/>
              </a:solidFill>
              <a:hlinkClick r:id="rId2"/>
            </a:endParaRPr>
          </a:p>
        </p:txBody>
      </p:sp>
      <p:sp>
        <p:nvSpPr>
          <p:cNvPr id="6" name="TextBox 5">
            <a:extLst>
              <a:ext uri="{FF2B5EF4-FFF2-40B4-BE49-F238E27FC236}">
                <a16:creationId xmlns:a16="http://schemas.microsoft.com/office/drawing/2014/main" id="{2EAD3299-3B67-A9CE-9B1D-E15A07DFEDF6}"/>
              </a:ext>
            </a:extLst>
          </p:cNvPr>
          <p:cNvSpPr txBox="1"/>
          <p:nvPr/>
        </p:nvSpPr>
        <p:spPr>
          <a:xfrm>
            <a:off x="638175" y="3741751"/>
            <a:ext cx="8105112" cy="2492990"/>
          </a:xfrm>
          <a:prstGeom prst="rect">
            <a:avLst/>
          </a:prstGeom>
          <a:noFill/>
        </p:spPr>
        <p:txBody>
          <a:bodyPr wrap="square">
            <a:spAutoFit/>
          </a:bodyPr>
          <a:lstStyle/>
          <a:p>
            <a:pPr rtl="0"/>
            <a:r>
              <a:rPr lang="en-US" sz="2600" dirty="0">
                <a:solidFill>
                  <a:srgbClr val="FF0000"/>
                </a:solidFill>
              </a:rPr>
              <a:t>V6 “And his name shall be called Wonderful, Counselor, Mighty God, Everlasting Father, Prince of Peace …” </a:t>
            </a:r>
            <a:endParaRPr lang="en-US" sz="2600" dirty="0"/>
          </a:p>
          <a:p>
            <a:pPr rtl="0"/>
            <a:r>
              <a:rPr lang="en-US" sz="2600" dirty="0"/>
              <a:t> The world’s Deliverer is hailed as </a:t>
            </a:r>
            <a:r>
              <a:rPr lang="en-US" sz="2600" u="sng" dirty="0"/>
              <a:t>a child</a:t>
            </a:r>
            <a:r>
              <a:rPr lang="en-US" sz="2600" dirty="0"/>
              <a:t>, a </a:t>
            </a:r>
            <a:r>
              <a:rPr lang="en-US" sz="2600" u="sng" dirty="0"/>
              <a:t>son</a:t>
            </a:r>
            <a:r>
              <a:rPr lang="en-US" sz="2600" dirty="0"/>
              <a:t>, </a:t>
            </a:r>
            <a:r>
              <a:rPr lang="en-US" sz="2600" u="sng" dirty="0"/>
              <a:t>given by God Himself </a:t>
            </a:r>
            <a:r>
              <a:rPr lang="en-US" sz="2600" dirty="0"/>
              <a:t>and destined to achieve eternal redemption for all of the sons of Adam willing to accept it upon the terms under which it became a gift to mankind.</a:t>
            </a:r>
          </a:p>
        </p:txBody>
      </p:sp>
    </p:spTree>
    <p:extLst>
      <p:ext uri="{BB962C8B-B14F-4D97-AF65-F5344CB8AC3E}">
        <p14:creationId xmlns:p14="http://schemas.microsoft.com/office/powerpoint/2010/main" val="306153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244442-A58B-D02C-392D-DBEB17CE9B6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D212CFF-CFFC-BD4A-A8DC-A50E14AE00E3}"/>
              </a:ext>
            </a:extLst>
          </p:cNvPr>
          <p:cNvSpPr txBox="1"/>
          <p:nvPr/>
        </p:nvSpPr>
        <p:spPr>
          <a:xfrm>
            <a:off x="-8391" y="2496"/>
            <a:ext cx="9144000" cy="646331"/>
          </a:xfrm>
          <a:prstGeom prst="rect">
            <a:avLst/>
          </a:prstGeom>
          <a:solidFill>
            <a:schemeClr val="tx1"/>
          </a:solidFill>
        </p:spPr>
        <p:txBody>
          <a:bodyPr wrap="square" rtlCol="0">
            <a:spAutoFit/>
          </a:bodyPr>
          <a:lstStyle/>
          <a:p>
            <a:pPr algn="ctr" defTabSz="457200"/>
            <a:r>
              <a:rPr lang="en-US" sz="3600" dirty="0">
                <a:solidFill>
                  <a:schemeClr val="bg1"/>
                </a:solidFill>
              </a:rPr>
              <a:t>For Unto Us a Child Is Born.  Isaiah 9 </a:t>
            </a:r>
          </a:p>
        </p:txBody>
      </p:sp>
      <p:sp>
        <p:nvSpPr>
          <p:cNvPr id="3" name="TextBox 2">
            <a:extLst>
              <a:ext uri="{FF2B5EF4-FFF2-40B4-BE49-F238E27FC236}">
                <a16:creationId xmlns:a16="http://schemas.microsoft.com/office/drawing/2014/main" id="{5575F0CA-8479-D0BA-1501-5CA15CAACBBE}"/>
              </a:ext>
            </a:extLst>
          </p:cNvPr>
          <p:cNvSpPr txBox="1"/>
          <p:nvPr/>
        </p:nvSpPr>
        <p:spPr>
          <a:xfrm>
            <a:off x="190831" y="883920"/>
            <a:ext cx="8770289" cy="4955203"/>
          </a:xfrm>
          <a:prstGeom prst="rect">
            <a:avLst/>
          </a:prstGeom>
          <a:noFill/>
        </p:spPr>
        <p:txBody>
          <a:bodyPr wrap="square">
            <a:spAutoFit/>
          </a:bodyPr>
          <a:lstStyle/>
          <a:p>
            <a:pPr marL="514350" indent="-514350" rtl="0">
              <a:buAutoNum type="arabicPeriod"/>
            </a:pPr>
            <a:r>
              <a:rPr lang="en-US" sz="2800" b="1" dirty="0">
                <a:solidFill>
                  <a:srgbClr val="C00000"/>
                </a:solidFill>
                <a:latin typeface="Aharoni" panose="02010803020104030203" pitchFamily="2" charset="-79"/>
                <a:cs typeface="Aharoni" panose="02010803020104030203" pitchFamily="2" charset="-79"/>
              </a:rPr>
              <a:t>Wonderful (creates wonder and amazement)</a:t>
            </a:r>
          </a:p>
          <a:p>
            <a:pPr marL="514350" indent="-514350" rtl="0">
              <a:buAutoNum type="arabicPeriod"/>
            </a:pPr>
            <a:endParaRPr lang="en-US" sz="2800" b="1" dirty="0">
              <a:solidFill>
                <a:srgbClr val="C00000"/>
              </a:solidFill>
              <a:latin typeface="Aharoni" panose="02010803020104030203" pitchFamily="2" charset="-79"/>
              <a:cs typeface="Aharoni" panose="02010803020104030203" pitchFamily="2" charset="-79"/>
            </a:endParaRPr>
          </a:p>
          <a:p>
            <a:pPr rtl="0"/>
            <a:r>
              <a:rPr lang="en-US" sz="2600" dirty="0"/>
              <a:t>Christ is Wonderful in whatever dimension we view him.</a:t>
            </a:r>
          </a:p>
          <a:p>
            <a:pPr rtl="0"/>
            <a:endParaRPr lang="en-US" sz="2600" dirty="0"/>
          </a:p>
          <a:p>
            <a:pPr marL="342900" indent="-342900" rtl="0">
              <a:buFont typeface="Arial" panose="020B0604020202020204" pitchFamily="34" charset="0"/>
              <a:buChar char="•"/>
            </a:pPr>
            <a:r>
              <a:rPr lang="en-US" sz="2600" u="sng" dirty="0"/>
              <a:t>He is wonderful in his pre-existence</a:t>
            </a:r>
            <a:r>
              <a:rPr lang="en-US" sz="2600" dirty="0"/>
              <a:t>, in his Virgin birth, in his role in Creation and in the “upholding” of our universe. </a:t>
            </a:r>
          </a:p>
          <a:p>
            <a:pPr marL="342900" indent="-342900" rtl="0">
              <a:buFont typeface="Arial" panose="020B0604020202020204" pitchFamily="34" charset="0"/>
              <a:buChar char="•"/>
            </a:pPr>
            <a:endParaRPr lang="en-US" sz="2600" dirty="0"/>
          </a:p>
          <a:p>
            <a:pPr marL="342900" indent="-342900" rtl="0">
              <a:buFont typeface="Arial" panose="020B0604020202020204" pitchFamily="34" charset="0"/>
              <a:buChar char="•"/>
            </a:pPr>
            <a:r>
              <a:rPr lang="en-US" sz="2600" u="sng" dirty="0">
                <a:solidFill>
                  <a:srgbClr val="C00000"/>
                </a:solidFill>
              </a:rPr>
              <a:t>He is wonderful </a:t>
            </a:r>
            <a:r>
              <a:rPr lang="en-US" sz="2600" u="sng" dirty="0"/>
              <a:t>in his miracles</a:t>
            </a:r>
            <a:r>
              <a:rPr lang="en-US" sz="2600" dirty="0"/>
              <a:t>, his teaching, his sufferings, his prophecies, his death, burial, and resurrection. </a:t>
            </a:r>
          </a:p>
          <a:p>
            <a:pPr marL="342900" indent="-342900" rtl="0">
              <a:buFont typeface="Arial" panose="020B0604020202020204" pitchFamily="34" charset="0"/>
              <a:buChar char="•"/>
            </a:pPr>
            <a:endParaRPr lang="en-US" sz="2600" dirty="0"/>
          </a:p>
          <a:p>
            <a:pPr marL="342900" indent="-342900" rtl="0">
              <a:buFont typeface="Arial" panose="020B0604020202020204" pitchFamily="34" charset="0"/>
              <a:buChar char="•"/>
            </a:pPr>
            <a:r>
              <a:rPr lang="en-US" sz="2600" u="sng" dirty="0">
                <a:solidFill>
                  <a:srgbClr val="0070C0"/>
                </a:solidFill>
              </a:rPr>
              <a:t>He is wonderful </a:t>
            </a:r>
            <a:r>
              <a:rPr lang="en-US" sz="2600" u="sng" dirty="0"/>
              <a:t>in the Old Testament </a:t>
            </a:r>
            <a:r>
              <a:rPr lang="en-US" sz="2600" dirty="0"/>
              <a:t>and his appearance as “The Angel of Jehovah!”</a:t>
            </a:r>
          </a:p>
        </p:txBody>
      </p:sp>
    </p:spTree>
    <p:extLst>
      <p:ext uri="{BB962C8B-B14F-4D97-AF65-F5344CB8AC3E}">
        <p14:creationId xmlns:p14="http://schemas.microsoft.com/office/powerpoint/2010/main" val="2933359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105B7-35BF-23FF-8734-61A11BCBC28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67B2964-E03B-7580-CDB2-C6B81370AFE8}"/>
              </a:ext>
            </a:extLst>
          </p:cNvPr>
          <p:cNvSpPr txBox="1"/>
          <p:nvPr/>
        </p:nvSpPr>
        <p:spPr>
          <a:xfrm>
            <a:off x="-8391" y="2496"/>
            <a:ext cx="9144000" cy="646331"/>
          </a:xfrm>
          <a:prstGeom prst="rect">
            <a:avLst/>
          </a:prstGeom>
          <a:solidFill>
            <a:schemeClr val="tx1"/>
          </a:solidFill>
        </p:spPr>
        <p:txBody>
          <a:bodyPr wrap="square" rtlCol="0">
            <a:spAutoFit/>
          </a:bodyPr>
          <a:lstStyle/>
          <a:p>
            <a:pPr algn="ctr" defTabSz="457200"/>
            <a:r>
              <a:rPr lang="en-US" sz="3600" dirty="0">
                <a:solidFill>
                  <a:schemeClr val="bg1"/>
                </a:solidFill>
              </a:rPr>
              <a:t>For Unto Us a Child Is Born.  Isaiah 9 </a:t>
            </a:r>
          </a:p>
        </p:txBody>
      </p:sp>
      <p:sp>
        <p:nvSpPr>
          <p:cNvPr id="3" name="TextBox 2">
            <a:extLst>
              <a:ext uri="{FF2B5EF4-FFF2-40B4-BE49-F238E27FC236}">
                <a16:creationId xmlns:a16="http://schemas.microsoft.com/office/drawing/2014/main" id="{10A31A75-55B8-974F-F3D8-67C6F107823C}"/>
              </a:ext>
            </a:extLst>
          </p:cNvPr>
          <p:cNvSpPr txBox="1"/>
          <p:nvPr/>
        </p:nvSpPr>
        <p:spPr>
          <a:xfrm>
            <a:off x="333955" y="883920"/>
            <a:ext cx="8515847" cy="4955203"/>
          </a:xfrm>
          <a:prstGeom prst="rect">
            <a:avLst/>
          </a:prstGeom>
          <a:noFill/>
        </p:spPr>
        <p:txBody>
          <a:bodyPr wrap="square">
            <a:spAutoFit/>
          </a:bodyPr>
          <a:lstStyle/>
          <a:p>
            <a:pPr marL="514350" indent="-514350" rtl="0">
              <a:buAutoNum type="arabicPeriod"/>
            </a:pPr>
            <a:r>
              <a:rPr lang="en-US" sz="2800" b="1" dirty="0">
                <a:solidFill>
                  <a:srgbClr val="C00000"/>
                </a:solidFill>
                <a:latin typeface="Aharoni" panose="02010803020104030203" pitchFamily="2" charset="-79"/>
                <a:cs typeface="Aharoni" panose="02010803020104030203" pitchFamily="2" charset="-79"/>
              </a:rPr>
              <a:t>Wonderful</a:t>
            </a:r>
          </a:p>
          <a:p>
            <a:pPr marL="514350" indent="-514350" rtl="0">
              <a:buAutoNum type="arabicPeriod"/>
            </a:pPr>
            <a:endParaRPr lang="en-US" sz="2800" b="1" dirty="0">
              <a:solidFill>
                <a:srgbClr val="C00000"/>
              </a:solidFill>
              <a:latin typeface="Aharoni" panose="02010803020104030203" pitchFamily="2" charset="-79"/>
              <a:cs typeface="Aharoni" panose="02010803020104030203" pitchFamily="2" charset="-79"/>
            </a:endParaRPr>
          </a:p>
          <a:p>
            <a:pPr rtl="0"/>
            <a:r>
              <a:rPr lang="en-US" sz="2600" dirty="0"/>
              <a:t>Christ is Wonderful in whatever dimension we view him.</a:t>
            </a:r>
          </a:p>
          <a:p>
            <a:pPr rtl="0"/>
            <a:endParaRPr lang="en-US" sz="2600" dirty="0"/>
          </a:p>
          <a:p>
            <a:pPr marL="342900" indent="-342900" rtl="0">
              <a:buFont typeface="Arial" panose="020B0604020202020204" pitchFamily="34" charset="0"/>
              <a:buChar char="•"/>
            </a:pPr>
            <a:r>
              <a:rPr lang="en-US" sz="2600" u="sng" dirty="0"/>
              <a:t>He is wonderful in the establishment of his kingdom</a:t>
            </a:r>
            <a:r>
              <a:rPr lang="en-US" sz="2600" dirty="0"/>
              <a:t>, the Church, and in his providential protection and blessing of his Holy Bride throughout history. </a:t>
            </a:r>
          </a:p>
          <a:p>
            <a:pPr marL="342900" indent="-342900" rtl="0">
              <a:buFont typeface="Arial" panose="020B0604020202020204" pitchFamily="34" charset="0"/>
              <a:buChar char="•"/>
            </a:pPr>
            <a:endParaRPr lang="en-US" sz="2600" dirty="0"/>
          </a:p>
          <a:p>
            <a:pPr marL="342900" indent="-342900" rtl="0">
              <a:buFont typeface="Arial" panose="020B0604020202020204" pitchFamily="34" charset="0"/>
              <a:buChar char="•"/>
            </a:pPr>
            <a:r>
              <a:rPr lang="en-US" sz="2600" u="sng" dirty="0">
                <a:solidFill>
                  <a:srgbClr val="C00000"/>
                </a:solidFill>
              </a:rPr>
              <a:t>He is wonderful </a:t>
            </a:r>
            <a:r>
              <a:rPr lang="en-US" sz="2600" u="sng" dirty="0"/>
              <a:t>in what he will yet accomplish </a:t>
            </a:r>
            <a:r>
              <a:rPr lang="en-US" sz="2600" dirty="0"/>
              <a:t>when he appears the Second Time, and shall judge the living and the dead, and assign to every man who ever lived his eternal destiny.</a:t>
            </a:r>
          </a:p>
        </p:txBody>
      </p:sp>
    </p:spTree>
    <p:extLst>
      <p:ext uri="{BB962C8B-B14F-4D97-AF65-F5344CB8AC3E}">
        <p14:creationId xmlns:p14="http://schemas.microsoft.com/office/powerpoint/2010/main" val="3369537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9EA338B-0DA1-0A91-CB80-676CFFE10BD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5C4FA77-7B72-14B0-5FDA-B5B0E6AD4032}"/>
              </a:ext>
            </a:extLst>
          </p:cNvPr>
          <p:cNvPicPr>
            <a:picLocks noChangeAspect="1"/>
          </p:cNvPicPr>
          <p:nvPr/>
        </p:nvPicPr>
        <p:blipFill>
          <a:blip r:embed="rId2"/>
          <a:srcRect l="6608" t="11005" r="7652" b="7526"/>
          <a:stretch/>
        </p:blipFill>
        <p:spPr>
          <a:xfrm>
            <a:off x="1176793" y="1154650"/>
            <a:ext cx="6615485" cy="3550819"/>
          </a:xfrm>
          <a:prstGeom prst="rect">
            <a:avLst/>
          </a:prstGeom>
        </p:spPr>
      </p:pic>
      <p:sp>
        <p:nvSpPr>
          <p:cNvPr id="2" name="TextBox 1">
            <a:extLst>
              <a:ext uri="{FF2B5EF4-FFF2-40B4-BE49-F238E27FC236}">
                <a16:creationId xmlns:a16="http://schemas.microsoft.com/office/drawing/2014/main" id="{FAF94110-03E1-DCDE-5F78-1FAA10B37B2C}"/>
              </a:ext>
            </a:extLst>
          </p:cNvPr>
          <p:cNvSpPr txBox="1"/>
          <p:nvPr/>
        </p:nvSpPr>
        <p:spPr>
          <a:xfrm>
            <a:off x="24110" y="198785"/>
            <a:ext cx="9095779" cy="646331"/>
          </a:xfrm>
          <a:prstGeom prst="rect">
            <a:avLst/>
          </a:prstGeom>
          <a:noFill/>
        </p:spPr>
        <p:txBody>
          <a:bodyPr wrap="square" rtlCol="0">
            <a:spAutoFit/>
          </a:bodyPr>
          <a:lstStyle/>
          <a:p>
            <a:pPr algn="ctr"/>
            <a:r>
              <a:rPr lang="en-US" sz="3600" dirty="0">
                <a:solidFill>
                  <a:schemeClr val="bg1"/>
                </a:solidFill>
              </a:rPr>
              <a:t>For Unto Us a Child Is Born.  Isaiah 9 </a:t>
            </a:r>
          </a:p>
        </p:txBody>
      </p:sp>
      <p:pic>
        <p:nvPicPr>
          <p:cNvPr id="4" name="Picture 2">
            <a:extLst>
              <a:ext uri="{FF2B5EF4-FFF2-40B4-BE49-F238E27FC236}">
                <a16:creationId xmlns:a16="http://schemas.microsoft.com/office/drawing/2014/main" id="{03CD899F-32D7-2C71-07D0-497280A17CA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7173"/>
          <a:stretch/>
        </p:blipFill>
        <p:spPr bwMode="auto">
          <a:xfrm>
            <a:off x="1240403" y="4445864"/>
            <a:ext cx="659960" cy="239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B91C9349-A78B-A3A4-6A85-892DB4560421}"/>
              </a:ext>
            </a:extLst>
          </p:cNvPr>
          <p:cNvSpPr txBox="1"/>
          <p:nvPr/>
        </p:nvSpPr>
        <p:spPr>
          <a:xfrm>
            <a:off x="548639" y="4782158"/>
            <a:ext cx="8046719" cy="172354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bg1"/>
                </a:solidFill>
                <a:effectLst/>
                <a:uLnTx/>
                <a:uFillTx/>
                <a:latin typeface="Calibri" panose="020F0502020204030204"/>
                <a:ea typeface="+mn-ea"/>
                <a:cs typeface="+mn-cs"/>
              </a:rPr>
              <a:t>Isaiah 9:6 </a:t>
            </a:r>
            <a:r>
              <a:rPr kumimoji="0" lang="en-US" sz="2600" b="0" i="0" u="none" strike="noStrike" kern="1200" cap="none" spc="0" normalizeH="0" baseline="0" noProof="0" dirty="0">
                <a:ln>
                  <a:noFill/>
                </a:ln>
                <a:solidFill>
                  <a:schemeClr val="bg1"/>
                </a:solidFill>
                <a:effectLst/>
                <a:uLnTx/>
                <a:uFillTx/>
                <a:latin typeface="Calibri" panose="020F0502020204030204"/>
                <a:ea typeface="+mn-ea"/>
                <a:cs typeface="+mn-cs"/>
              </a:rPr>
              <a:t>For unto us a Child is born, Unto us a Son is given; And </a:t>
            </a:r>
            <a:r>
              <a:rPr kumimoji="0" lang="en-US" sz="2600" b="0" i="0" strike="noStrike" kern="1200" cap="none" spc="0" normalizeH="0" baseline="0" noProof="0" dirty="0">
                <a:ln>
                  <a:noFill/>
                </a:ln>
                <a:solidFill>
                  <a:schemeClr val="bg1"/>
                </a:solidFill>
                <a:effectLst/>
                <a:uLnTx/>
                <a:uFillTx/>
                <a:latin typeface="Calibri" panose="020F0502020204030204"/>
                <a:ea typeface="+mn-ea"/>
                <a:cs typeface="+mn-cs"/>
              </a:rPr>
              <a:t>the government will be upon His shoulder.    And His name will be called Wonderful, Counselor,    Mighty God, Everlasting Father, Prince of Peace.</a:t>
            </a:r>
          </a:p>
        </p:txBody>
      </p:sp>
      <p:sp>
        <p:nvSpPr>
          <p:cNvPr id="7" name="Rectangle 6">
            <a:extLst>
              <a:ext uri="{FF2B5EF4-FFF2-40B4-BE49-F238E27FC236}">
                <a16:creationId xmlns:a16="http://schemas.microsoft.com/office/drawing/2014/main" id="{08313135-3B2C-119E-F56A-672EBBC8A0F2}"/>
              </a:ext>
            </a:extLst>
          </p:cNvPr>
          <p:cNvSpPr/>
          <p:nvPr/>
        </p:nvSpPr>
        <p:spPr>
          <a:xfrm>
            <a:off x="548641" y="1061512"/>
            <a:ext cx="8046720" cy="5569850"/>
          </a:xfrm>
          <a:prstGeom prst="rect">
            <a:avLst/>
          </a:prstGeom>
          <a:noFill/>
          <a:ln w="28575">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30805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721DE-E74B-B2E7-ADBD-4F91AB95F18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6D10365-E1BC-3DC4-65FA-B16BD1E31114}"/>
              </a:ext>
            </a:extLst>
          </p:cNvPr>
          <p:cNvSpPr txBox="1"/>
          <p:nvPr/>
        </p:nvSpPr>
        <p:spPr>
          <a:xfrm>
            <a:off x="-8391" y="2496"/>
            <a:ext cx="9144000" cy="646331"/>
          </a:xfrm>
          <a:prstGeom prst="rect">
            <a:avLst/>
          </a:prstGeom>
          <a:solidFill>
            <a:schemeClr val="tx1"/>
          </a:solidFill>
        </p:spPr>
        <p:txBody>
          <a:bodyPr wrap="square" rtlCol="0">
            <a:spAutoFit/>
          </a:bodyPr>
          <a:lstStyle/>
          <a:p>
            <a:pPr algn="ctr" defTabSz="457200"/>
            <a:r>
              <a:rPr lang="en-US" sz="3600" dirty="0">
                <a:solidFill>
                  <a:schemeClr val="bg1"/>
                </a:solidFill>
              </a:rPr>
              <a:t>For Unto Us a Child Is Born.  Isaiah 9 </a:t>
            </a:r>
          </a:p>
        </p:txBody>
      </p:sp>
      <p:sp>
        <p:nvSpPr>
          <p:cNvPr id="5" name="Footer Placeholder 4">
            <a:extLst>
              <a:ext uri="{FF2B5EF4-FFF2-40B4-BE49-F238E27FC236}">
                <a16:creationId xmlns:a16="http://schemas.microsoft.com/office/drawing/2014/main" id="{270BA02D-124A-A613-6E70-044473860D79}"/>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9440742F-2DB0-C603-FDAB-95953D17A5C3}"/>
              </a:ext>
            </a:extLst>
          </p:cNvPr>
          <p:cNvSpPr txBox="1"/>
          <p:nvPr/>
        </p:nvSpPr>
        <p:spPr>
          <a:xfrm>
            <a:off x="294198" y="1049573"/>
            <a:ext cx="8396578" cy="5838393"/>
          </a:xfrm>
          <a:prstGeom prst="rect">
            <a:avLst/>
          </a:prstGeom>
          <a:noFill/>
        </p:spPr>
        <p:txBody>
          <a:bodyPr wrap="square">
            <a:spAutoFit/>
          </a:bodyPr>
          <a:lstStyle/>
          <a:p>
            <a:pPr rtl="0"/>
            <a:r>
              <a:rPr lang="en-US" sz="2800" b="1" dirty="0">
                <a:solidFill>
                  <a:srgbClr val="C00000"/>
                </a:solidFill>
                <a:latin typeface="Aharoni" panose="02010803020104030203" pitchFamily="2" charset="-79"/>
                <a:cs typeface="Aharoni" panose="02010803020104030203" pitchFamily="2" charset="-79"/>
              </a:rPr>
              <a:t>2. Counselor</a:t>
            </a:r>
          </a:p>
          <a:p>
            <a:endParaRPr lang="en-US" sz="1200" b="1" kern="1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r>
              <a:rPr lang="en-US" sz="2800" b="1" kern="100" dirty="0">
                <a:solidFill>
                  <a:prstClr val="black"/>
                </a:solidFill>
                <a:latin typeface="Calibri" panose="020F0502020204030204" pitchFamily="34" charset="0"/>
                <a:ea typeface="Calibri" panose="020F0502020204030204" pitchFamily="34" charset="0"/>
                <a:cs typeface="Calibri" panose="020F0502020204030204" pitchFamily="34" charset="0"/>
              </a:rPr>
              <a:t>Counselor—</a:t>
            </a:r>
            <a:r>
              <a:rPr lang="en-US" sz="2800" b="1" u="sng" kern="100" dirty="0">
                <a:solidFill>
                  <a:prstClr val="black"/>
                </a:solidFill>
                <a:latin typeface="Calibri" panose="020F0502020204030204" pitchFamily="34" charset="0"/>
                <a:ea typeface="Calibri" panose="020F0502020204030204" pitchFamily="34" charset="0"/>
                <a:cs typeface="Calibri" panose="020F0502020204030204" pitchFamily="34" charset="0"/>
              </a:rPr>
              <a:t>adviser, one with great wisdom</a:t>
            </a:r>
          </a:p>
          <a:p>
            <a:pPr>
              <a:lnSpc>
                <a:spcPct val="107000"/>
              </a:lnSpc>
              <a:spcAft>
                <a:spcPts val="800"/>
              </a:spcAft>
            </a:pPr>
            <a:endParaRPr lang="en-US" sz="1000" kern="10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US" sz="2400" kern="100" dirty="0">
                <a:latin typeface="Calibri" panose="020F0502020204030204" pitchFamily="34" charset="0"/>
                <a:ea typeface="Calibri" panose="020F0502020204030204" pitchFamily="34" charset="0"/>
                <a:cs typeface="Calibri" panose="020F0502020204030204" pitchFamily="34" charset="0"/>
              </a:rPr>
              <a:t>As the King in His kingdom, He will be a Counselor to all of His subjects.</a:t>
            </a:r>
            <a:endParaRPr lang="en-US" sz="2400" kern="100" dirty="0">
              <a:latin typeface="Calibri" panose="020F0502020204030204" pitchFamily="34" charset="0"/>
              <a:ea typeface="Calibri" panose="020F0502020204030204" pitchFamily="34" charset="0"/>
              <a:cs typeface="Times New Roman" panose="02020603050405020304" pitchFamily="18" charset="0"/>
            </a:endParaRPr>
          </a:p>
          <a:p>
            <a:endParaRPr lang="en-US" sz="1000" b="1" dirty="0">
              <a:solidFill>
                <a:srgbClr val="C00000"/>
              </a:solidFill>
              <a:latin typeface="Aharoni" panose="02010803020104030203" pitchFamily="2" charset="-79"/>
              <a:cs typeface="Aharoni" panose="02010803020104030203" pitchFamily="2" charset="-79"/>
            </a:endParaRPr>
          </a:p>
          <a:p>
            <a:pPr marL="342900" indent="-342900" rtl="0">
              <a:buFont typeface="Arial" panose="020B0604020202020204" pitchFamily="34" charset="0"/>
              <a:buChar char="•"/>
            </a:pPr>
            <a:r>
              <a:rPr lang="en-US" sz="2800" dirty="0"/>
              <a:t>When God said</a:t>
            </a:r>
            <a:r>
              <a:rPr lang="en-US" sz="2000" dirty="0"/>
              <a:t>, </a:t>
            </a:r>
            <a:r>
              <a:rPr lang="en-US" sz="2200" dirty="0"/>
              <a:t>“Let us make man in our own image,” the most logical view places Christ in the Godhead. What a Counselor! The Father in heaven would discuss with the Son the creation of mankind! </a:t>
            </a:r>
          </a:p>
          <a:p>
            <a:pPr marL="342900" indent="-342900" rtl="0">
              <a:buFont typeface="Arial" panose="020B0604020202020204" pitchFamily="34" charset="0"/>
              <a:buChar char="•"/>
            </a:pPr>
            <a:endParaRPr lang="en-US" sz="1400" dirty="0"/>
          </a:p>
          <a:p>
            <a:pPr marL="342900" indent="-342900" rtl="0">
              <a:buFont typeface="Arial" panose="020B0604020202020204" pitchFamily="34" charset="0"/>
              <a:buChar char="•"/>
            </a:pPr>
            <a:r>
              <a:rPr lang="en-US" sz="2800" dirty="0">
                <a:solidFill>
                  <a:srgbClr val="C00000"/>
                </a:solidFill>
              </a:rPr>
              <a:t>He is the only Counselor </a:t>
            </a:r>
            <a:r>
              <a:rPr lang="en-US" sz="2200" dirty="0"/>
              <a:t>who ever had “the words of eternal life” (</a:t>
            </a:r>
            <a:r>
              <a:rPr lang="en-US" sz="2200" b="1" dirty="0">
                <a:solidFill>
                  <a:srgbClr val="0070C0"/>
                </a:solidFill>
              </a:rPr>
              <a:t>John 6:68</a:t>
            </a:r>
            <a:r>
              <a:rPr lang="en-US" sz="2200" dirty="0"/>
              <a:t>); his counsel alone is truthfully described as “The Light of the World.” His counsel only will judge men at the last day (</a:t>
            </a:r>
            <a:r>
              <a:rPr lang="en-US" sz="2200" b="1" dirty="0">
                <a:solidFill>
                  <a:srgbClr val="0070C0"/>
                </a:solidFill>
              </a:rPr>
              <a:t>John 12:48</a:t>
            </a:r>
            <a:r>
              <a:rPr lang="en-US" sz="2200" dirty="0"/>
              <a:t>). </a:t>
            </a:r>
          </a:p>
          <a:p>
            <a:pPr lvl="1"/>
            <a:r>
              <a:rPr lang="en-US" dirty="0"/>
              <a:t> </a:t>
            </a:r>
            <a:endParaRPr lang="en-US" b="0" i="0" u="none" strike="noStrike" baseline="0" dirty="0">
              <a:solidFill>
                <a:srgbClr val="0000FF"/>
              </a:solidFill>
              <a:hlinkClick r:id="rId2"/>
            </a:endParaRPr>
          </a:p>
        </p:txBody>
      </p:sp>
    </p:spTree>
    <p:extLst>
      <p:ext uri="{BB962C8B-B14F-4D97-AF65-F5344CB8AC3E}">
        <p14:creationId xmlns:p14="http://schemas.microsoft.com/office/powerpoint/2010/main" val="1413030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35ED9D-FEA5-6AB6-A0EC-6E3E5A8F4ED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A0B09E9-64DD-2F27-FCC3-99F9DB17B4D0}"/>
              </a:ext>
            </a:extLst>
          </p:cNvPr>
          <p:cNvSpPr txBox="1"/>
          <p:nvPr/>
        </p:nvSpPr>
        <p:spPr>
          <a:xfrm>
            <a:off x="-8391" y="2496"/>
            <a:ext cx="9144000" cy="646331"/>
          </a:xfrm>
          <a:prstGeom prst="rect">
            <a:avLst/>
          </a:prstGeom>
          <a:solidFill>
            <a:schemeClr val="tx1"/>
          </a:solidFill>
        </p:spPr>
        <p:txBody>
          <a:bodyPr wrap="square" rtlCol="0">
            <a:spAutoFit/>
          </a:bodyPr>
          <a:lstStyle/>
          <a:p>
            <a:pPr algn="ctr" defTabSz="457200"/>
            <a:r>
              <a:rPr lang="en-US" sz="3600" dirty="0">
                <a:solidFill>
                  <a:schemeClr val="bg1"/>
                </a:solidFill>
              </a:rPr>
              <a:t>For Unto Us a Child Is Born.  Isaiah 9 </a:t>
            </a:r>
          </a:p>
        </p:txBody>
      </p:sp>
      <p:sp>
        <p:nvSpPr>
          <p:cNvPr id="5" name="Footer Placeholder 4">
            <a:extLst>
              <a:ext uri="{FF2B5EF4-FFF2-40B4-BE49-F238E27FC236}">
                <a16:creationId xmlns:a16="http://schemas.microsoft.com/office/drawing/2014/main" id="{BA99FFA8-1AEE-2499-1FD5-4FEB1DDF4F64}"/>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9D116C95-AFB7-FFEF-DB6C-C51537524868}"/>
              </a:ext>
            </a:extLst>
          </p:cNvPr>
          <p:cNvSpPr txBox="1"/>
          <p:nvPr/>
        </p:nvSpPr>
        <p:spPr>
          <a:xfrm>
            <a:off x="254441" y="834886"/>
            <a:ext cx="8563555" cy="5539978"/>
          </a:xfrm>
          <a:prstGeom prst="rect">
            <a:avLst/>
          </a:prstGeom>
          <a:noFill/>
        </p:spPr>
        <p:txBody>
          <a:bodyPr wrap="square">
            <a:spAutoFit/>
          </a:bodyPr>
          <a:lstStyle/>
          <a:p>
            <a:pPr rtl="0"/>
            <a:r>
              <a:rPr lang="en-US" sz="2800" b="1" dirty="0">
                <a:solidFill>
                  <a:srgbClr val="C00000"/>
                </a:solidFill>
                <a:latin typeface="Aharoni" panose="02010803020104030203" pitchFamily="2" charset="-79"/>
                <a:cs typeface="Aharoni" panose="02010803020104030203" pitchFamily="2" charset="-79"/>
              </a:rPr>
              <a:t>2. Counselor</a:t>
            </a:r>
          </a:p>
          <a:p>
            <a:pPr rtl="0"/>
            <a:endParaRPr lang="en-US" sz="2800" b="1" dirty="0">
              <a:solidFill>
                <a:srgbClr val="C00000"/>
              </a:solidFill>
              <a:latin typeface="Aharoni" panose="02010803020104030203" pitchFamily="2" charset="-79"/>
              <a:cs typeface="Aharoni" panose="02010803020104030203" pitchFamily="2" charset="-79"/>
            </a:endParaRPr>
          </a:p>
          <a:p>
            <a:pPr marL="342900" indent="-342900" rtl="0">
              <a:buFont typeface="Arial" panose="020B0604020202020204" pitchFamily="34" charset="0"/>
              <a:buChar char="•"/>
            </a:pPr>
            <a:r>
              <a:rPr lang="en-US" sz="2800" dirty="0">
                <a:solidFill>
                  <a:srgbClr val="0070C0"/>
                </a:solidFill>
              </a:rPr>
              <a:t>The counsel of the Son </a:t>
            </a:r>
            <a:r>
              <a:rPr lang="en-US" sz="2400" dirty="0"/>
              <a:t>of God is </a:t>
            </a:r>
            <a:r>
              <a:rPr lang="en-US" sz="2400" u="sng" dirty="0"/>
              <a:t>eternal</a:t>
            </a:r>
            <a:r>
              <a:rPr lang="en-US" sz="2400" dirty="0"/>
              <a:t>. “Heaven and earth shall pass away,” but Christ’s word abides forever. </a:t>
            </a:r>
            <a:r>
              <a:rPr lang="en-US" sz="2400" u="sng" dirty="0"/>
              <a:t>A single line </a:t>
            </a:r>
            <a:r>
              <a:rPr lang="en-US" sz="2400" dirty="0"/>
              <a:t>of teaching from this Counselor is </a:t>
            </a:r>
            <a:r>
              <a:rPr lang="en-US" sz="2400" u="sng" dirty="0"/>
              <a:t>more valuable than libraries </a:t>
            </a:r>
            <a:r>
              <a:rPr lang="en-US" sz="2400" dirty="0"/>
              <a:t>stacked full of the books of human wisdom. His counsel is the one and only to  Christian religion. No other religious authority exists. </a:t>
            </a:r>
          </a:p>
          <a:p>
            <a:pPr marL="342900" indent="-342900" rtl="0">
              <a:buFont typeface="Arial" panose="020B0604020202020204" pitchFamily="34" charset="0"/>
              <a:buChar char="•"/>
            </a:pPr>
            <a:endParaRPr lang="en-US" sz="2000" dirty="0"/>
          </a:p>
          <a:p>
            <a:pPr marL="342900" indent="-342900" rtl="0">
              <a:buFont typeface="Arial" panose="020B0604020202020204" pitchFamily="34" charset="0"/>
              <a:buChar char="•"/>
            </a:pPr>
            <a:r>
              <a:rPr lang="en-US" sz="2800" dirty="0"/>
              <a:t>When at the Last Day all the nations of earth have been summoned to appear before the Lord, the word of this Counselor will be enforced as the </a:t>
            </a:r>
            <a:r>
              <a:rPr lang="en-US" sz="2800" u="sng" dirty="0"/>
              <a:t>final</a:t>
            </a:r>
            <a:r>
              <a:rPr lang="en-US" sz="2800" dirty="0"/>
              <a:t> determination of the fate of every man ever born.</a:t>
            </a:r>
          </a:p>
          <a:p>
            <a:pPr lvl="1"/>
            <a:r>
              <a:rPr lang="en-US" dirty="0"/>
              <a:t> </a:t>
            </a:r>
            <a:endParaRPr lang="en-US" b="0" i="0" u="none" strike="noStrike" baseline="0" dirty="0">
              <a:solidFill>
                <a:srgbClr val="0000FF"/>
              </a:solidFill>
              <a:hlinkClick r:id="rId2"/>
            </a:endParaRPr>
          </a:p>
        </p:txBody>
      </p:sp>
    </p:spTree>
    <p:extLst>
      <p:ext uri="{BB962C8B-B14F-4D97-AF65-F5344CB8AC3E}">
        <p14:creationId xmlns:p14="http://schemas.microsoft.com/office/powerpoint/2010/main" val="1739365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19BDC-650E-C047-DF20-75C3926B1F9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125A6D9-7006-A402-4284-B45A20A69236}"/>
              </a:ext>
            </a:extLst>
          </p:cNvPr>
          <p:cNvSpPr txBox="1"/>
          <p:nvPr/>
        </p:nvSpPr>
        <p:spPr>
          <a:xfrm>
            <a:off x="-8391" y="2496"/>
            <a:ext cx="9144000" cy="646331"/>
          </a:xfrm>
          <a:prstGeom prst="rect">
            <a:avLst/>
          </a:prstGeom>
          <a:solidFill>
            <a:schemeClr val="tx1"/>
          </a:solidFill>
        </p:spPr>
        <p:txBody>
          <a:bodyPr wrap="square" rtlCol="0">
            <a:spAutoFit/>
          </a:bodyPr>
          <a:lstStyle/>
          <a:p>
            <a:pPr algn="ctr" defTabSz="457200"/>
            <a:r>
              <a:rPr lang="en-US" sz="3600" dirty="0">
                <a:solidFill>
                  <a:schemeClr val="bg1"/>
                </a:solidFill>
              </a:rPr>
              <a:t>For Unto Us a Child Is Born.  Isaiah 9 </a:t>
            </a:r>
          </a:p>
        </p:txBody>
      </p:sp>
      <p:sp>
        <p:nvSpPr>
          <p:cNvPr id="5" name="Footer Placeholder 4">
            <a:extLst>
              <a:ext uri="{FF2B5EF4-FFF2-40B4-BE49-F238E27FC236}">
                <a16:creationId xmlns:a16="http://schemas.microsoft.com/office/drawing/2014/main" id="{1AED802A-D9DE-AB9A-7924-6B8CBE5D4341}"/>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F5F3C72A-B112-F6FF-314F-CEEDB6DC85CF}"/>
              </a:ext>
            </a:extLst>
          </p:cNvPr>
          <p:cNvSpPr txBox="1"/>
          <p:nvPr/>
        </p:nvSpPr>
        <p:spPr>
          <a:xfrm>
            <a:off x="326004" y="1033669"/>
            <a:ext cx="7951304" cy="5447645"/>
          </a:xfrm>
          <a:prstGeom prst="rect">
            <a:avLst/>
          </a:prstGeom>
          <a:noFill/>
        </p:spPr>
        <p:txBody>
          <a:bodyPr wrap="square">
            <a:spAutoFit/>
          </a:bodyPr>
          <a:lstStyle/>
          <a:p>
            <a:pPr rtl="0"/>
            <a:r>
              <a:rPr lang="en-US" sz="2800" b="1" dirty="0">
                <a:solidFill>
                  <a:srgbClr val="C00000"/>
                </a:solidFill>
                <a:latin typeface="Aharoni" panose="02010803020104030203" pitchFamily="2" charset="-79"/>
                <a:cs typeface="Aharoni" panose="02010803020104030203" pitchFamily="2" charset="-79"/>
              </a:rPr>
              <a:t>3. Mighty God</a:t>
            </a:r>
          </a:p>
          <a:p>
            <a:pPr rtl="0"/>
            <a:endParaRPr lang="en-US" sz="2800" b="1" dirty="0">
              <a:solidFill>
                <a:srgbClr val="C00000"/>
              </a:solidFill>
              <a:latin typeface="Aharoni" panose="02010803020104030203" pitchFamily="2" charset="-79"/>
              <a:cs typeface="Aharoni" panose="02010803020104030203" pitchFamily="2" charset="-79"/>
            </a:endParaRPr>
          </a:p>
          <a:p>
            <a:pPr rtl="0"/>
            <a:r>
              <a:rPr lang="en-US" sz="2600" dirty="0"/>
              <a:t>In the New Testament, the following texts refer to Jesus Christ Our Lord as “God.”</a:t>
            </a:r>
          </a:p>
          <a:p>
            <a:pPr rtl="0"/>
            <a:endParaRPr lang="en-US" sz="1200" dirty="0"/>
          </a:p>
          <a:p>
            <a:pPr marL="457200" indent="-457200" rtl="0">
              <a:buFont typeface="Arial" panose="020B0604020202020204" pitchFamily="34" charset="0"/>
              <a:buChar char="•"/>
            </a:pPr>
            <a:r>
              <a:rPr lang="en-US" sz="3200" b="1" dirty="0">
                <a:solidFill>
                  <a:srgbClr val="0070C0"/>
                </a:solidFill>
              </a:rPr>
              <a:t>John 1:1: </a:t>
            </a:r>
            <a:r>
              <a:rPr lang="en-US" sz="2800" dirty="0"/>
              <a:t>“In the beginning was the Word, and the Word was with God, </a:t>
            </a:r>
            <a:r>
              <a:rPr lang="en-US" sz="2800" u="sng" dirty="0"/>
              <a:t>and the Word was God</a:t>
            </a:r>
            <a:r>
              <a:rPr lang="en-US" sz="2800" dirty="0"/>
              <a:t>.”</a:t>
            </a:r>
          </a:p>
          <a:p>
            <a:pPr marL="457200" indent="-457200" rtl="0">
              <a:buFont typeface="Arial" panose="020B0604020202020204" pitchFamily="34" charset="0"/>
              <a:buChar char="•"/>
            </a:pPr>
            <a:endParaRPr lang="en-US" sz="2800" dirty="0"/>
          </a:p>
          <a:p>
            <a:pPr marL="457200" indent="-457200" rtl="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solidFill>
                  <a:srgbClr val="0070C0"/>
                </a:solidFill>
              </a:rPr>
              <a:t>“Thomas (the apostle) </a:t>
            </a:r>
            <a:r>
              <a:rPr lang="en-US" sz="2800" dirty="0"/>
              <a:t>answered and said unto him, </a:t>
            </a:r>
            <a:r>
              <a:rPr lang="en-US" sz="2800" u="sng" dirty="0"/>
              <a:t>My Lord and my God</a:t>
            </a:r>
            <a:r>
              <a:rPr lang="en-US" sz="2800" dirty="0"/>
              <a:t>.” </a:t>
            </a:r>
            <a:r>
              <a:rPr lang="en-US" sz="3200" b="1" dirty="0">
                <a:solidFill>
                  <a:srgbClr val="0070C0"/>
                </a:solidFill>
              </a:rPr>
              <a:t>John 20:28</a:t>
            </a:r>
            <a:endParaRPr lang="en-US" sz="2800" dirty="0"/>
          </a:p>
          <a:p>
            <a:pPr rtl="0"/>
            <a:endParaRPr lang="en-US" sz="2600" dirty="0"/>
          </a:p>
          <a:p>
            <a:pPr rtl="0"/>
            <a:r>
              <a:rPr lang="en-US" sz="2600" dirty="0"/>
              <a:t>	</a:t>
            </a:r>
          </a:p>
        </p:txBody>
      </p:sp>
    </p:spTree>
    <p:extLst>
      <p:ext uri="{BB962C8B-B14F-4D97-AF65-F5344CB8AC3E}">
        <p14:creationId xmlns:p14="http://schemas.microsoft.com/office/powerpoint/2010/main" val="33230524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4FC20C-E1C1-C4EF-F6EB-B14A76B89A6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2143AC9-5A2E-3D51-1316-50464B89FEEE}"/>
              </a:ext>
            </a:extLst>
          </p:cNvPr>
          <p:cNvSpPr txBox="1"/>
          <p:nvPr/>
        </p:nvSpPr>
        <p:spPr>
          <a:xfrm>
            <a:off x="-8391" y="2496"/>
            <a:ext cx="9144000" cy="646331"/>
          </a:xfrm>
          <a:prstGeom prst="rect">
            <a:avLst/>
          </a:prstGeom>
          <a:solidFill>
            <a:schemeClr val="tx1"/>
          </a:solidFill>
        </p:spPr>
        <p:txBody>
          <a:bodyPr wrap="square" rtlCol="0">
            <a:spAutoFit/>
          </a:bodyPr>
          <a:lstStyle/>
          <a:p>
            <a:pPr algn="ctr" defTabSz="457200"/>
            <a:r>
              <a:rPr lang="en-US" sz="3600" dirty="0">
                <a:solidFill>
                  <a:schemeClr val="bg1"/>
                </a:solidFill>
              </a:rPr>
              <a:t>For Unto Us a Child Is Born.  Isaiah 9 </a:t>
            </a:r>
          </a:p>
        </p:txBody>
      </p:sp>
      <p:sp>
        <p:nvSpPr>
          <p:cNvPr id="5" name="Footer Placeholder 4">
            <a:extLst>
              <a:ext uri="{FF2B5EF4-FFF2-40B4-BE49-F238E27FC236}">
                <a16:creationId xmlns:a16="http://schemas.microsoft.com/office/drawing/2014/main" id="{EA0351B0-F806-C6BF-B496-7559EB5B41FD}"/>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D25FF9BC-2843-C8F3-BD06-51B4B95AE311}"/>
              </a:ext>
            </a:extLst>
          </p:cNvPr>
          <p:cNvSpPr txBox="1"/>
          <p:nvPr/>
        </p:nvSpPr>
        <p:spPr>
          <a:xfrm>
            <a:off x="326004" y="1033669"/>
            <a:ext cx="7951304" cy="523220"/>
          </a:xfrm>
          <a:prstGeom prst="rect">
            <a:avLst/>
          </a:prstGeom>
          <a:noFill/>
        </p:spPr>
        <p:txBody>
          <a:bodyPr wrap="square">
            <a:spAutoFit/>
          </a:bodyPr>
          <a:lstStyle/>
          <a:p>
            <a:pPr rtl="0"/>
            <a:r>
              <a:rPr lang="en-US" sz="2800" b="1" dirty="0">
                <a:solidFill>
                  <a:srgbClr val="C00000"/>
                </a:solidFill>
                <a:latin typeface="Aharoni" panose="02010803020104030203" pitchFamily="2" charset="-79"/>
                <a:cs typeface="Aharoni" panose="02010803020104030203" pitchFamily="2" charset="-79"/>
              </a:rPr>
              <a:t>3. Mighty God</a:t>
            </a:r>
          </a:p>
        </p:txBody>
      </p:sp>
      <p:sp>
        <p:nvSpPr>
          <p:cNvPr id="8" name="TextBox 7">
            <a:extLst>
              <a:ext uri="{FF2B5EF4-FFF2-40B4-BE49-F238E27FC236}">
                <a16:creationId xmlns:a16="http://schemas.microsoft.com/office/drawing/2014/main" id="{56FA0BD9-2015-5D88-C386-1808E68F0083}"/>
              </a:ext>
            </a:extLst>
          </p:cNvPr>
          <p:cNvSpPr txBox="1"/>
          <p:nvPr/>
        </p:nvSpPr>
        <p:spPr>
          <a:xfrm>
            <a:off x="485031" y="1664945"/>
            <a:ext cx="8460186" cy="954107"/>
          </a:xfrm>
          <a:prstGeom prst="rect">
            <a:avLst/>
          </a:prstGeom>
          <a:noFill/>
        </p:spPr>
        <p:txBody>
          <a:bodyPr wrap="square">
            <a:spAutoFit/>
          </a:bodyPr>
          <a:lstStyle/>
          <a:p>
            <a:pPr marL="0" marR="0">
              <a:spcAft>
                <a:spcPts val="800"/>
              </a:spcAft>
            </a:pPr>
            <a:r>
              <a:rPr lang="en-US" sz="2800" b="1" kern="100" dirty="0">
                <a:effectLst/>
                <a:latin typeface="Calibri" panose="020F0502020204030204" pitchFamily="34" charset="0"/>
                <a:ea typeface="Calibri" panose="020F0502020204030204" pitchFamily="34" charset="0"/>
                <a:cs typeface="Calibri" panose="020F0502020204030204" pitchFamily="34" charset="0"/>
              </a:rPr>
              <a:t>Mighty God</a:t>
            </a:r>
            <a:r>
              <a:rPr lang="en-US" sz="2800" kern="100" dirty="0">
                <a:effectLst/>
                <a:latin typeface="Calibri" panose="020F0502020204030204" pitchFamily="34" charset="0"/>
                <a:ea typeface="Calibri" panose="020F0502020204030204" pitchFamily="34" charset="0"/>
                <a:cs typeface="Calibri" panose="020F0502020204030204" pitchFamily="34" charset="0"/>
              </a:rPr>
              <a:t>—this identifies Him with the godhead and shows His</a:t>
            </a:r>
            <a:r>
              <a:rPr lang="en-US" sz="2800" kern="100" dirty="0">
                <a:latin typeface="Calibri" panose="020F0502020204030204" pitchFamily="34" charset="0"/>
                <a:ea typeface="Calibri" panose="020F0502020204030204" pitchFamily="34" charset="0"/>
                <a:cs typeface="Times New Roman" panose="02020603050405020304" pitchFamily="18" charset="0"/>
              </a:rPr>
              <a:t> </a:t>
            </a:r>
            <a:r>
              <a:rPr lang="en-US" sz="2800" kern="100" dirty="0">
                <a:effectLst/>
                <a:latin typeface="Calibri" panose="020F0502020204030204" pitchFamily="34" charset="0"/>
                <a:ea typeface="Calibri" panose="020F0502020204030204" pitchFamily="34" charset="0"/>
                <a:cs typeface="Calibri" panose="020F0502020204030204" pitchFamily="34" charset="0"/>
              </a:rPr>
              <a:t>omnipotence</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D8783FA4-1A90-D0D7-BC94-3E1F64D1971B}"/>
              </a:ext>
            </a:extLst>
          </p:cNvPr>
          <p:cNvSpPr txBox="1"/>
          <p:nvPr/>
        </p:nvSpPr>
        <p:spPr>
          <a:xfrm>
            <a:off x="580445" y="2878031"/>
            <a:ext cx="8030818" cy="1446550"/>
          </a:xfrm>
          <a:prstGeom prst="rect">
            <a:avLst/>
          </a:prstGeom>
          <a:noFill/>
        </p:spPr>
        <p:txBody>
          <a:bodyPr wrap="square">
            <a:spAutoFit/>
          </a:bodyPr>
          <a:lstStyle/>
          <a:p>
            <a:r>
              <a:rPr kumimoji="0" lang="en-US" sz="3200" b="1" i="0" u="none" strike="noStrike" kern="1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Matt. 28:18 </a:t>
            </a:r>
            <a:r>
              <a:rPr kumimoji="0" lang="en-US" sz="2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And Jesus came and spoke to them, saying, "</a:t>
            </a:r>
            <a:r>
              <a:rPr kumimoji="0" lang="en-US" sz="2800" b="0" i="0" u="sng"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All authority </a:t>
            </a:r>
            <a:r>
              <a:rPr kumimoji="0" lang="en-US" sz="2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has been given to Me in heaven and on earth. </a:t>
            </a:r>
            <a:endParaRPr lang="en-US" sz="2800" dirty="0"/>
          </a:p>
        </p:txBody>
      </p:sp>
      <p:sp>
        <p:nvSpPr>
          <p:cNvPr id="10" name="TextBox 9">
            <a:extLst>
              <a:ext uri="{FF2B5EF4-FFF2-40B4-BE49-F238E27FC236}">
                <a16:creationId xmlns:a16="http://schemas.microsoft.com/office/drawing/2014/main" id="{2182DBB3-69C4-D945-5092-29E00AF315C1}"/>
              </a:ext>
            </a:extLst>
          </p:cNvPr>
          <p:cNvSpPr txBox="1"/>
          <p:nvPr/>
        </p:nvSpPr>
        <p:spPr>
          <a:xfrm>
            <a:off x="580445" y="4540469"/>
            <a:ext cx="8245503" cy="1877437"/>
          </a:xfrm>
          <a:prstGeom prst="rect">
            <a:avLst/>
          </a:prstGeom>
          <a:noFill/>
        </p:spPr>
        <p:txBody>
          <a:bodyPr wrap="square">
            <a:spAutoFit/>
          </a:bodyPr>
          <a:lstStyle/>
          <a:p>
            <a:r>
              <a:rPr kumimoji="0" lang="en-US" sz="3200" b="1" i="0" u="none" strike="noStrike" kern="1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John 16:33 </a:t>
            </a:r>
            <a:r>
              <a:rPr kumimoji="0" lang="en-US" sz="2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"These things I have spoken to you, that in Me you may have peace. In the world you will have tribulation; but be of good cheer, I have overcome the world."</a:t>
            </a:r>
            <a:endParaRPr lang="en-US" sz="2800" dirty="0"/>
          </a:p>
        </p:txBody>
      </p:sp>
    </p:spTree>
    <p:extLst>
      <p:ext uri="{BB962C8B-B14F-4D97-AF65-F5344CB8AC3E}">
        <p14:creationId xmlns:p14="http://schemas.microsoft.com/office/powerpoint/2010/main" val="3021425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BF685-F729-F935-E22C-71FD61DCF74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9BD4863-E00E-59E0-3FE7-AA3971931415}"/>
              </a:ext>
            </a:extLst>
          </p:cNvPr>
          <p:cNvSpPr txBox="1"/>
          <p:nvPr/>
        </p:nvSpPr>
        <p:spPr>
          <a:xfrm>
            <a:off x="-8391" y="2496"/>
            <a:ext cx="9144000" cy="646331"/>
          </a:xfrm>
          <a:prstGeom prst="rect">
            <a:avLst/>
          </a:prstGeom>
          <a:solidFill>
            <a:schemeClr val="tx1"/>
          </a:solidFill>
        </p:spPr>
        <p:txBody>
          <a:bodyPr wrap="square" rtlCol="0">
            <a:spAutoFit/>
          </a:bodyPr>
          <a:lstStyle/>
          <a:p>
            <a:pPr algn="ctr" defTabSz="457200"/>
            <a:r>
              <a:rPr lang="en-US" sz="3600" dirty="0">
                <a:solidFill>
                  <a:schemeClr val="bg1"/>
                </a:solidFill>
              </a:rPr>
              <a:t>For Unto Us a Child Is Born.  Isaiah 9 </a:t>
            </a:r>
          </a:p>
        </p:txBody>
      </p:sp>
      <p:sp>
        <p:nvSpPr>
          <p:cNvPr id="5" name="Footer Placeholder 4">
            <a:extLst>
              <a:ext uri="{FF2B5EF4-FFF2-40B4-BE49-F238E27FC236}">
                <a16:creationId xmlns:a16="http://schemas.microsoft.com/office/drawing/2014/main" id="{5AA68FCE-ED7D-3148-3333-305242591466}"/>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ABE9F727-6100-E940-4BFA-6FD090931C37}"/>
              </a:ext>
            </a:extLst>
          </p:cNvPr>
          <p:cNvSpPr txBox="1"/>
          <p:nvPr/>
        </p:nvSpPr>
        <p:spPr>
          <a:xfrm>
            <a:off x="326004" y="1033669"/>
            <a:ext cx="7951304" cy="523220"/>
          </a:xfrm>
          <a:prstGeom prst="rect">
            <a:avLst/>
          </a:prstGeom>
          <a:noFill/>
        </p:spPr>
        <p:txBody>
          <a:bodyPr wrap="square">
            <a:spAutoFit/>
          </a:bodyPr>
          <a:lstStyle/>
          <a:p>
            <a:pPr rtl="0"/>
            <a:r>
              <a:rPr lang="en-US" sz="2800" b="1" dirty="0">
                <a:solidFill>
                  <a:srgbClr val="C00000"/>
                </a:solidFill>
                <a:latin typeface="Aharoni" panose="02010803020104030203" pitchFamily="2" charset="-79"/>
                <a:cs typeface="Aharoni" panose="02010803020104030203" pitchFamily="2" charset="-79"/>
              </a:rPr>
              <a:t>3. Mighty God</a:t>
            </a:r>
          </a:p>
        </p:txBody>
      </p:sp>
      <p:sp>
        <p:nvSpPr>
          <p:cNvPr id="6" name="TextBox 5">
            <a:extLst>
              <a:ext uri="{FF2B5EF4-FFF2-40B4-BE49-F238E27FC236}">
                <a16:creationId xmlns:a16="http://schemas.microsoft.com/office/drawing/2014/main" id="{FAFE610B-116A-D1D4-68AC-B8AB1C3406D4}"/>
              </a:ext>
            </a:extLst>
          </p:cNvPr>
          <p:cNvSpPr txBox="1"/>
          <p:nvPr/>
        </p:nvSpPr>
        <p:spPr>
          <a:xfrm>
            <a:off x="580445" y="1908315"/>
            <a:ext cx="7561691" cy="369332"/>
          </a:xfrm>
          <a:prstGeom prst="rect">
            <a:avLst/>
          </a:prstGeom>
          <a:noFill/>
        </p:spPr>
        <p:txBody>
          <a:bodyPr wrap="square">
            <a:spAutoFit/>
          </a:bodyPr>
          <a:lstStyle/>
          <a:p>
            <a:endParaRPr lang="en-US" dirty="0"/>
          </a:p>
        </p:txBody>
      </p:sp>
      <p:sp>
        <p:nvSpPr>
          <p:cNvPr id="21" name="TextBox 20">
            <a:extLst>
              <a:ext uri="{FF2B5EF4-FFF2-40B4-BE49-F238E27FC236}">
                <a16:creationId xmlns:a16="http://schemas.microsoft.com/office/drawing/2014/main" id="{620BA245-1F76-136D-7346-8E27F1A11F2E}"/>
              </a:ext>
            </a:extLst>
          </p:cNvPr>
          <p:cNvSpPr txBox="1"/>
          <p:nvPr/>
        </p:nvSpPr>
        <p:spPr>
          <a:xfrm>
            <a:off x="715617" y="1523396"/>
            <a:ext cx="7951304" cy="2246769"/>
          </a:xfrm>
          <a:prstGeom prst="rect">
            <a:avLst/>
          </a:prstGeom>
          <a:noFill/>
        </p:spPr>
        <p:txBody>
          <a:bodyPr wrap="square">
            <a:spAutoFit/>
          </a:bodyPr>
          <a:lstStyle/>
          <a:p>
            <a:r>
              <a:rPr lang="en-US" sz="2800" b="1" dirty="0">
                <a:solidFill>
                  <a:srgbClr val="0070C0"/>
                </a:solidFill>
              </a:rPr>
              <a:t>Isaiah 7:14 </a:t>
            </a:r>
            <a:r>
              <a:rPr lang="en-US" dirty="0"/>
              <a:t>Therefore the Lord himself shall give you a sign; Behold, a virgin shall conceive, and bear a son, and shall call his name </a:t>
            </a:r>
            <a:r>
              <a:rPr lang="en-US" sz="2400" u="sng" dirty="0"/>
              <a:t>Immanuel. </a:t>
            </a:r>
          </a:p>
          <a:p>
            <a:endParaRPr lang="en-US" dirty="0"/>
          </a:p>
          <a:p>
            <a:r>
              <a:rPr lang="en-US" sz="2800" b="1" dirty="0">
                <a:solidFill>
                  <a:srgbClr val="0070C0"/>
                </a:solidFill>
              </a:rPr>
              <a:t>Isaiah 8:8 </a:t>
            </a:r>
            <a:r>
              <a:rPr lang="en-US" dirty="0"/>
              <a:t>And he shall pass through Judah; he shall overflow and go over, he shall reach even to the neck; and the stretching out of his wings shall fill the breadth of thy land, O </a:t>
            </a:r>
            <a:r>
              <a:rPr lang="en-US" sz="2400" u="sng" dirty="0"/>
              <a:t>Immanuel. </a:t>
            </a:r>
          </a:p>
        </p:txBody>
      </p:sp>
      <p:sp>
        <p:nvSpPr>
          <p:cNvPr id="23" name="TextBox 22">
            <a:extLst>
              <a:ext uri="{FF2B5EF4-FFF2-40B4-BE49-F238E27FC236}">
                <a16:creationId xmlns:a16="http://schemas.microsoft.com/office/drawing/2014/main" id="{A4895A54-96E0-0805-E62F-C8CE97C56F4B}"/>
              </a:ext>
            </a:extLst>
          </p:cNvPr>
          <p:cNvSpPr txBox="1"/>
          <p:nvPr/>
        </p:nvSpPr>
        <p:spPr>
          <a:xfrm>
            <a:off x="534641" y="3885161"/>
            <a:ext cx="8132279" cy="2362185"/>
          </a:xfrm>
          <a:prstGeom prst="rect">
            <a:avLst/>
          </a:prstGeom>
          <a:noFill/>
          <a:ln w="19050">
            <a:solidFill>
              <a:schemeClr val="tx1"/>
            </a:solidFill>
          </a:ln>
        </p:spPr>
        <p:txBody>
          <a:bodyPr wrap="square">
            <a:spAutoFit/>
          </a:bodyPr>
          <a:lstStyle/>
          <a:p>
            <a:pPr marL="0" marR="0" algn="l" rtl="0"/>
            <a:r>
              <a:rPr lang="en-US" sz="2000" b="1" i="0" cap="all" dirty="0">
                <a:solidFill>
                  <a:srgbClr val="000000"/>
                </a:solidFill>
                <a:effectLst/>
                <a:latin typeface="Arial" panose="020B0604020202020204" pitchFamily="34" charset="0"/>
              </a:rPr>
              <a:t>IMMANUEL</a:t>
            </a:r>
            <a:r>
              <a:rPr lang="en-US" sz="2000" b="0" i="0" dirty="0">
                <a:solidFill>
                  <a:srgbClr val="000000"/>
                </a:solidFill>
                <a:effectLst/>
                <a:latin typeface="Sirba GRK"/>
              </a:rPr>
              <a:t> (</a:t>
            </a:r>
            <a:r>
              <a:rPr lang="he-IL" sz="2000" b="0" i="0" dirty="0">
                <a:solidFill>
                  <a:srgbClr val="000000"/>
                </a:solidFill>
                <a:effectLst/>
                <a:latin typeface="Sirba GRK"/>
                <a:cs typeface="Source Sans Pro" panose="020B0503030403020204" pitchFamily="34" charset="0"/>
              </a:rPr>
              <a:t>עִמָּנוּאֵל</a:t>
            </a:r>
            <a:r>
              <a:rPr lang="en-US" sz="2000" b="0" i="0" dirty="0">
                <a:solidFill>
                  <a:srgbClr val="000000"/>
                </a:solidFill>
                <a:effectLst/>
                <a:latin typeface="Sirba GRK"/>
              </a:rPr>
              <a:t>, </a:t>
            </a:r>
            <a:r>
              <a:rPr lang="en-US" sz="2000" b="0" i="1" dirty="0" err="1">
                <a:solidFill>
                  <a:srgbClr val="000000"/>
                </a:solidFill>
                <a:effectLst/>
                <a:latin typeface="Charis SIL"/>
              </a:rPr>
              <a:t>immanu'el</a:t>
            </a:r>
            <a:r>
              <a:rPr lang="en-US" sz="2000" b="0" i="0" dirty="0">
                <a:solidFill>
                  <a:srgbClr val="000000"/>
                </a:solidFill>
                <a:effectLst/>
                <a:latin typeface="Sirba GRK"/>
              </a:rPr>
              <a:t>; </a:t>
            </a:r>
            <a:r>
              <a:rPr lang="el-GR" sz="2000" b="0" i="0" dirty="0">
                <a:solidFill>
                  <a:srgbClr val="000000"/>
                </a:solidFill>
                <a:effectLst/>
                <a:latin typeface="Source Sans Pro" panose="020B0503030403020204" pitchFamily="34" charset="0"/>
              </a:rPr>
              <a:t>Ἐμμανουήλ</a:t>
            </a:r>
            <a:r>
              <a:rPr lang="en-US" sz="2000" b="0" i="0" dirty="0">
                <a:solidFill>
                  <a:srgbClr val="000000"/>
                </a:solidFill>
                <a:effectLst/>
                <a:latin typeface="Sirba GRK"/>
              </a:rPr>
              <a:t>, </a:t>
            </a:r>
            <a:r>
              <a:rPr lang="en-US" sz="2000" b="0" i="1" dirty="0" err="1">
                <a:solidFill>
                  <a:srgbClr val="000000"/>
                </a:solidFill>
                <a:effectLst/>
                <a:latin typeface="Charis SIL"/>
              </a:rPr>
              <a:t>Emmanouēl</a:t>
            </a:r>
            <a:r>
              <a:rPr lang="en-US" sz="2000" b="0" i="0" dirty="0">
                <a:solidFill>
                  <a:srgbClr val="000000"/>
                </a:solidFill>
                <a:effectLst/>
                <a:latin typeface="Sirba GRK"/>
              </a:rPr>
              <a:t>). Means “God is with us.” Occurs primarily in </a:t>
            </a:r>
            <a:r>
              <a:rPr lang="en-US" sz="2000" b="0" i="0" u="none" strike="noStrike" dirty="0">
                <a:solidFill>
                  <a:srgbClr val="000000"/>
                </a:solidFill>
                <a:effectLst/>
                <a:latin typeface="inherit"/>
                <a:hlinkClick r:id="rId2"/>
              </a:rPr>
              <a:t>Isa 7:14</a:t>
            </a:r>
            <a:r>
              <a:rPr lang="en-US" sz="2000" b="0" i="0" dirty="0">
                <a:solidFill>
                  <a:srgbClr val="000000"/>
                </a:solidFill>
                <a:effectLst/>
                <a:latin typeface="Sirba GRK"/>
              </a:rPr>
              <a:t> (which is quoted in </a:t>
            </a:r>
            <a:r>
              <a:rPr lang="en-US" sz="2000" b="0" i="0" u="none" strike="noStrike" dirty="0">
                <a:solidFill>
                  <a:srgbClr val="000000"/>
                </a:solidFill>
                <a:effectLst/>
                <a:latin typeface="inherit"/>
                <a:hlinkClick r:id="rId3"/>
              </a:rPr>
              <a:t>Matt 1:23</a:t>
            </a:r>
            <a:r>
              <a:rPr lang="en-US" sz="2000" b="0" i="0" dirty="0">
                <a:solidFill>
                  <a:srgbClr val="000000"/>
                </a:solidFill>
                <a:effectLst/>
                <a:latin typeface="Sirba GRK"/>
              </a:rPr>
              <a:t>).</a:t>
            </a:r>
          </a:p>
          <a:p>
            <a:pPr marL="0" marR="0" algn="l" rtl="0">
              <a:spcBef>
                <a:spcPts val="900"/>
              </a:spcBef>
            </a:pPr>
            <a:r>
              <a:rPr lang="en-US" sz="2000" b="1" i="0" dirty="0">
                <a:solidFill>
                  <a:srgbClr val="000000"/>
                </a:solidFill>
                <a:effectLst/>
                <a:latin typeface="Arial" panose="020B0604020202020204" pitchFamily="34" charset="0"/>
              </a:rPr>
              <a:t>Biblical Significance</a:t>
            </a:r>
          </a:p>
          <a:p>
            <a:pPr marL="0" marR="0" algn="l" rtl="0"/>
            <a:r>
              <a:rPr lang="en-US" sz="2000" b="0" i="0" dirty="0">
                <a:solidFill>
                  <a:srgbClr val="000000"/>
                </a:solidFill>
                <a:effectLst/>
                <a:latin typeface="Sirba GRK"/>
              </a:rPr>
              <a:t>In </a:t>
            </a:r>
            <a:r>
              <a:rPr lang="en-US" sz="2000" b="0" i="0" u="none" strike="noStrike" dirty="0">
                <a:solidFill>
                  <a:srgbClr val="000000"/>
                </a:solidFill>
                <a:effectLst/>
                <a:latin typeface="inherit"/>
                <a:hlinkClick r:id="rId2"/>
              </a:rPr>
              <a:t>Isa 7:14</a:t>
            </a:r>
            <a:r>
              <a:rPr lang="en-US" sz="2000" b="0" i="0" dirty="0">
                <a:solidFill>
                  <a:srgbClr val="000000"/>
                </a:solidFill>
                <a:effectLst/>
                <a:latin typeface="Sirba GRK"/>
              </a:rPr>
              <a:t>, “Immanuel” is a symbolic name given to a child who was to be born in the reign of </a:t>
            </a:r>
            <a:r>
              <a:rPr lang="en-US" sz="2000" b="0" i="0" u="none" strike="noStrike" dirty="0">
                <a:solidFill>
                  <a:srgbClr val="000000"/>
                </a:solidFill>
                <a:effectLst/>
                <a:latin typeface="inherit"/>
                <a:hlinkClick r:id="rId4"/>
              </a:rPr>
              <a:t>King Ahaz</a:t>
            </a:r>
            <a:r>
              <a:rPr lang="en-US" sz="2000" b="0" i="0" dirty="0">
                <a:solidFill>
                  <a:srgbClr val="000000"/>
                </a:solidFill>
                <a:effectLst/>
                <a:latin typeface="Sirba GRK"/>
              </a:rPr>
              <a:t> of Judah. </a:t>
            </a:r>
            <a:r>
              <a:rPr lang="en-US" sz="2000" b="0" i="0" u="none" strike="noStrike" dirty="0">
                <a:solidFill>
                  <a:srgbClr val="000000"/>
                </a:solidFill>
                <a:effectLst/>
                <a:latin typeface="inherit"/>
                <a:hlinkClick r:id="rId5"/>
              </a:rPr>
              <a:t>Isaiah 8:8</a:t>
            </a:r>
            <a:r>
              <a:rPr lang="en-US" sz="2000" b="0" i="0" dirty="0">
                <a:solidFill>
                  <a:srgbClr val="000000"/>
                </a:solidFill>
                <a:effectLst/>
                <a:latin typeface="Sirba GRK"/>
              </a:rPr>
              <a:t> repeats the name and </a:t>
            </a:r>
            <a:r>
              <a:rPr lang="en-US" sz="2000" b="0" i="0" u="none" strike="noStrike" dirty="0">
                <a:solidFill>
                  <a:srgbClr val="000000"/>
                </a:solidFill>
                <a:effectLst/>
                <a:latin typeface="inherit"/>
                <a:hlinkClick r:id="rId6"/>
              </a:rPr>
              <a:t>Isa 8:10</a:t>
            </a:r>
            <a:r>
              <a:rPr lang="en-US" sz="2000" b="0" i="0" dirty="0">
                <a:solidFill>
                  <a:srgbClr val="000000"/>
                </a:solidFill>
                <a:effectLst/>
                <a:latin typeface="Sirba GRK"/>
              </a:rPr>
              <a:t> echoes it. </a:t>
            </a:r>
            <a:r>
              <a:rPr lang="en-US" sz="2000" b="0" i="0" u="none" strike="noStrike" dirty="0">
                <a:solidFill>
                  <a:srgbClr val="000000"/>
                </a:solidFill>
                <a:effectLst/>
                <a:latin typeface="inherit"/>
                <a:hlinkClick r:id="rId3"/>
              </a:rPr>
              <a:t>Matthew 1:23</a:t>
            </a:r>
            <a:r>
              <a:rPr lang="en-US" sz="2000" b="0" i="0" dirty="0">
                <a:solidFill>
                  <a:srgbClr val="000000"/>
                </a:solidFill>
                <a:effectLst/>
                <a:latin typeface="Sirba GRK"/>
              </a:rPr>
              <a:t> claims that the baby Jesus fulfills </a:t>
            </a:r>
            <a:r>
              <a:rPr lang="en-US" sz="2000" b="0" i="0" u="none" strike="noStrike" dirty="0">
                <a:solidFill>
                  <a:srgbClr val="000000"/>
                </a:solidFill>
                <a:effectLst/>
                <a:latin typeface="inherit"/>
                <a:hlinkClick r:id="rId2"/>
              </a:rPr>
              <a:t>Isa 7:14</a:t>
            </a:r>
            <a:r>
              <a:rPr lang="en-US" sz="2000" b="0" i="0" dirty="0">
                <a:solidFill>
                  <a:srgbClr val="000000"/>
                </a:solidFill>
                <a:effectLst/>
                <a:latin typeface="Sirba GRK"/>
              </a:rPr>
              <a:t>, especially with reference to His virgin birth.</a:t>
            </a:r>
          </a:p>
        </p:txBody>
      </p:sp>
    </p:spTree>
    <p:extLst>
      <p:ext uri="{BB962C8B-B14F-4D97-AF65-F5344CB8AC3E}">
        <p14:creationId xmlns:p14="http://schemas.microsoft.com/office/powerpoint/2010/main" val="10300931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D9A4D6-52B8-0E07-0861-E81C197C077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00F1280-614F-CB39-ABC4-8059F278F148}"/>
              </a:ext>
            </a:extLst>
          </p:cNvPr>
          <p:cNvSpPr txBox="1"/>
          <p:nvPr/>
        </p:nvSpPr>
        <p:spPr>
          <a:xfrm>
            <a:off x="-8391" y="2496"/>
            <a:ext cx="9144000" cy="646331"/>
          </a:xfrm>
          <a:prstGeom prst="rect">
            <a:avLst/>
          </a:prstGeom>
          <a:solidFill>
            <a:schemeClr val="tx1"/>
          </a:solidFill>
        </p:spPr>
        <p:txBody>
          <a:bodyPr wrap="square" rtlCol="0">
            <a:spAutoFit/>
          </a:bodyPr>
          <a:lstStyle/>
          <a:p>
            <a:pPr algn="ctr" defTabSz="457200"/>
            <a:r>
              <a:rPr lang="en-US" sz="3600" dirty="0">
                <a:solidFill>
                  <a:schemeClr val="bg1"/>
                </a:solidFill>
              </a:rPr>
              <a:t>For Unto Us a Child Is Born.  Isaiah 9 </a:t>
            </a:r>
          </a:p>
        </p:txBody>
      </p:sp>
      <p:sp>
        <p:nvSpPr>
          <p:cNvPr id="5" name="Footer Placeholder 4">
            <a:extLst>
              <a:ext uri="{FF2B5EF4-FFF2-40B4-BE49-F238E27FC236}">
                <a16:creationId xmlns:a16="http://schemas.microsoft.com/office/drawing/2014/main" id="{9F5A224B-EA47-9C42-CAEF-D2AB30743EC8}"/>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D51A557A-3914-9FED-94F1-60164BFC9100}"/>
              </a:ext>
            </a:extLst>
          </p:cNvPr>
          <p:cNvSpPr txBox="1"/>
          <p:nvPr/>
        </p:nvSpPr>
        <p:spPr>
          <a:xfrm>
            <a:off x="715617" y="1974349"/>
            <a:ext cx="7680959" cy="2862322"/>
          </a:xfrm>
          <a:prstGeom prst="rect">
            <a:avLst/>
          </a:prstGeom>
          <a:noFill/>
          <a:ln w="76200">
            <a:solidFill>
              <a:schemeClr val="tx1"/>
            </a:solidFill>
          </a:ln>
        </p:spPr>
        <p:txBody>
          <a:bodyPr wrap="square">
            <a:spAutoFit/>
          </a:bodyPr>
          <a:lstStyle/>
          <a:p>
            <a:pPr rtl="0"/>
            <a:r>
              <a:rPr lang="en-US" sz="3600" b="1" dirty="0">
                <a:solidFill>
                  <a:srgbClr val="0070C0"/>
                </a:solidFill>
              </a:rPr>
              <a:t>Acts 20:28</a:t>
            </a:r>
            <a:r>
              <a:rPr lang="en-US" sz="3600" dirty="0"/>
              <a:t>: “Take heed unto yourselves, and to all the flock, in which the Holy Spirit hath made you bishops to feed </a:t>
            </a:r>
            <a:r>
              <a:rPr lang="en-US" sz="3600" u="sng" dirty="0"/>
              <a:t>the church of God which he purchased with his own blood</a:t>
            </a:r>
            <a:r>
              <a:rPr lang="en-US" sz="3600" dirty="0"/>
              <a:t>.”</a:t>
            </a:r>
          </a:p>
        </p:txBody>
      </p:sp>
      <p:sp>
        <p:nvSpPr>
          <p:cNvPr id="2" name="TextBox 1">
            <a:extLst>
              <a:ext uri="{FF2B5EF4-FFF2-40B4-BE49-F238E27FC236}">
                <a16:creationId xmlns:a16="http://schemas.microsoft.com/office/drawing/2014/main" id="{5C6D22DD-D733-6602-1E5D-2BE70C56D273}"/>
              </a:ext>
            </a:extLst>
          </p:cNvPr>
          <p:cNvSpPr txBox="1"/>
          <p:nvPr/>
        </p:nvSpPr>
        <p:spPr>
          <a:xfrm>
            <a:off x="326004" y="1033669"/>
            <a:ext cx="7951304" cy="523220"/>
          </a:xfrm>
          <a:prstGeom prst="rect">
            <a:avLst/>
          </a:prstGeom>
          <a:noFill/>
        </p:spPr>
        <p:txBody>
          <a:bodyPr wrap="square">
            <a:spAutoFit/>
          </a:bodyPr>
          <a:lstStyle/>
          <a:p>
            <a:pPr rtl="0"/>
            <a:r>
              <a:rPr lang="en-US" sz="2800" b="1" dirty="0">
                <a:solidFill>
                  <a:srgbClr val="C00000"/>
                </a:solidFill>
                <a:latin typeface="Aharoni" panose="02010803020104030203" pitchFamily="2" charset="-79"/>
                <a:cs typeface="Aharoni" panose="02010803020104030203" pitchFamily="2" charset="-79"/>
              </a:rPr>
              <a:t>3. Mighty God</a:t>
            </a:r>
          </a:p>
        </p:txBody>
      </p:sp>
    </p:spTree>
    <p:extLst>
      <p:ext uri="{BB962C8B-B14F-4D97-AF65-F5344CB8AC3E}">
        <p14:creationId xmlns:p14="http://schemas.microsoft.com/office/powerpoint/2010/main" val="18222796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A94B5-9416-4F2B-04E1-2D82E8E63F9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8B7E85C-97C7-3565-DD72-5087BCAF9082}"/>
              </a:ext>
            </a:extLst>
          </p:cNvPr>
          <p:cNvSpPr txBox="1"/>
          <p:nvPr/>
        </p:nvSpPr>
        <p:spPr>
          <a:xfrm>
            <a:off x="-8391" y="2496"/>
            <a:ext cx="9144000" cy="646331"/>
          </a:xfrm>
          <a:prstGeom prst="rect">
            <a:avLst/>
          </a:prstGeom>
          <a:solidFill>
            <a:schemeClr val="tx1"/>
          </a:solidFill>
        </p:spPr>
        <p:txBody>
          <a:bodyPr wrap="square" rtlCol="0">
            <a:spAutoFit/>
          </a:bodyPr>
          <a:lstStyle/>
          <a:p>
            <a:pPr algn="ctr" defTabSz="457200"/>
            <a:r>
              <a:rPr lang="en-US" sz="3600" dirty="0">
                <a:solidFill>
                  <a:schemeClr val="bg1"/>
                </a:solidFill>
              </a:rPr>
              <a:t>For Unto Us a Child Is Born.  Isaiah 9 </a:t>
            </a:r>
          </a:p>
        </p:txBody>
      </p:sp>
      <p:sp>
        <p:nvSpPr>
          <p:cNvPr id="5" name="Footer Placeholder 4">
            <a:extLst>
              <a:ext uri="{FF2B5EF4-FFF2-40B4-BE49-F238E27FC236}">
                <a16:creationId xmlns:a16="http://schemas.microsoft.com/office/drawing/2014/main" id="{CE0C22D2-7DD1-D78E-8985-BBE98038F742}"/>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6" name="Picture 5">
            <a:extLst>
              <a:ext uri="{FF2B5EF4-FFF2-40B4-BE49-F238E27FC236}">
                <a16:creationId xmlns:a16="http://schemas.microsoft.com/office/drawing/2014/main" id="{150A3797-04E7-6143-4B0B-77B3A1ACCC21}"/>
              </a:ext>
            </a:extLst>
          </p:cNvPr>
          <p:cNvPicPr>
            <a:picLocks noChangeAspect="1"/>
          </p:cNvPicPr>
          <p:nvPr/>
        </p:nvPicPr>
        <p:blipFill>
          <a:blip r:embed="rId2"/>
          <a:srcRect l="6608" t="11005" r="7652" b="7526"/>
          <a:stretch/>
        </p:blipFill>
        <p:spPr>
          <a:xfrm>
            <a:off x="5761871" y="4802588"/>
            <a:ext cx="2894796" cy="1553763"/>
          </a:xfrm>
          <a:prstGeom prst="rect">
            <a:avLst/>
          </a:prstGeom>
        </p:spPr>
      </p:pic>
      <p:sp>
        <p:nvSpPr>
          <p:cNvPr id="7" name="TextBox 6">
            <a:extLst>
              <a:ext uri="{FF2B5EF4-FFF2-40B4-BE49-F238E27FC236}">
                <a16:creationId xmlns:a16="http://schemas.microsoft.com/office/drawing/2014/main" id="{8BFE98D6-6816-677B-6ABD-D07323AE6C28}"/>
              </a:ext>
            </a:extLst>
          </p:cNvPr>
          <p:cNvSpPr txBox="1"/>
          <p:nvPr/>
        </p:nvSpPr>
        <p:spPr>
          <a:xfrm>
            <a:off x="487333" y="2112140"/>
            <a:ext cx="7983109" cy="4031873"/>
          </a:xfrm>
          <a:prstGeom prst="rect">
            <a:avLst/>
          </a:prstGeom>
          <a:noFill/>
        </p:spPr>
        <p:txBody>
          <a:bodyPr wrap="square">
            <a:spAutoFit/>
          </a:bodyPr>
          <a:lstStyle/>
          <a:p>
            <a:r>
              <a:rPr lang="en-US" sz="3200" b="1" dirty="0">
                <a:solidFill>
                  <a:srgbClr val="0070C0"/>
                </a:solidFill>
              </a:rPr>
              <a:t>1Timothy 3:16 </a:t>
            </a:r>
            <a:r>
              <a:rPr lang="en-US" sz="3200" dirty="0"/>
              <a:t>And without controversy great is the mystery of godliness:</a:t>
            </a:r>
          </a:p>
          <a:p>
            <a:r>
              <a:rPr lang="en-US" sz="3200" u="sng" dirty="0"/>
              <a:t>God was manifested in the flesh</a:t>
            </a:r>
            <a:r>
              <a:rPr lang="en-US" sz="3200" dirty="0"/>
              <a:t>,</a:t>
            </a:r>
          </a:p>
          <a:p>
            <a:r>
              <a:rPr lang="en-US" sz="3200" dirty="0"/>
              <a:t>Justified in the Spirit,</a:t>
            </a:r>
          </a:p>
          <a:p>
            <a:r>
              <a:rPr lang="en-US" sz="3200" dirty="0"/>
              <a:t>Seen by angels,</a:t>
            </a:r>
          </a:p>
          <a:p>
            <a:r>
              <a:rPr lang="en-US" sz="3200" dirty="0"/>
              <a:t>Preached among the Gentiles,</a:t>
            </a:r>
          </a:p>
          <a:p>
            <a:r>
              <a:rPr lang="en-US" sz="3200" dirty="0"/>
              <a:t>Believed on in the world,</a:t>
            </a:r>
          </a:p>
          <a:p>
            <a:r>
              <a:rPr lang="en-US" sz="3200" dirty="0"/>
              <a:t>Received up in glory.</a:t>
            </a:r>
          </a:p>
        </p:txBody>
      </p:sp>
      <p:sp>
        <p:nvSpPr>
          <p:cNvPr id="2" name="TextBox 1">
            <a:extLst>
              <a:ext uri="{FF2B5EF4-FFF2-40B4-BE49-F238E27FC236}">
                <a16:creationId xmlns:a16="http://schemas.microsoft.com/office/drawing/2014/main" id="{4453D7EE-EE6A-12CF-2565-E28B360B84EA}"/>
              </a:ext>
            </a:extLst>
          </p:cNvPr>
          <p:cNvSpPr txBox="1"/>
          <p:nvPr/>
        </p:nvSpPr>
        <p:spPr>
          <a:xfrm>
            <a:off x="326004" y="1033669"/>
            <a:ext cx="7951304" cy="523220"/>
          </a:xfrm>
          <a:prstGeom prst="rect">
            <a:avLst/>
          </a:prstGeom>
          <a:noFill/>
        </p:spPr>
        <p:txBody>
          <a:bodyPr wrap="square">
            <a:spAutoFit/>
          </a:bodyPr>
          <a:lstStyle/>
          <a:p>
            <a:pPr rtl="0"/>
            <a:r>
              <a:rPr lang="en-US" sz="2800" b="1" dirty="0">
                <a:solidFill>
                  <a:srgbClr val="C00000"/>
                </a:solidFill>
                <a:latin typeface="Aharoni" panose="02010803020104030203" pitchFamily="2" charset="-79"/>
                <a:cs typeface="Aharoni" panose="02010803020104030203" pitchFamily="2" charset="-79"/>
              </a:rPr>
              <a:t>3. Mighty God</a:t>
            </a:r>
          </a:p>
        </p:txBody>
      </p:sp>
    </p:spTree>
    <p:extLst>
      <p:ext uri="{BB962C8B-B14F-4D97-AF65-F5344CB8AC3E}">
        <p14:creationId xmlns:p14="http://schemas.microsoft.com/office/powerpoint/2010/main" val="41864321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596A1-0F48-3BBA-DF31-B74E40DE127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6CCD40F-22E6-B432-988D-E0C29F06A8D7}"/>
              </a:ext>
            </a:extLst>
          </p:cNvPr>
          <p:cNvSpPr txBox="1"/>
          <p:nvPr/>
        </p:nvSpPr>
        <p:spPr>
          <a:xfrm>
            <a:off x="-8391" y="2496"/>
            <a:ext cx="9144000" cy="646331"/>
          </a:xfrm>
          <a:prstGeom prst="rect">
            <a:avLst/>
          </a:prstGeom>
          <a:solidFill>
            <a:schemeClr val="tx1"/>
          </a:solidFill>
        </p:spPr>
        <p:txBody>
          <a:bodyPr wrap="square" rtlCol="0">
            <a:spAutoFit/>
          </a:bodyPr>
          <a:lstStyle/>
          <a:p>
            <a:pPr algn="ctr" defTabSz="457200"/>
            <a:r>
              <a:rPr lang="en-US" sz="3600" dirty="0">
                <a:solidFill>
                  <a:schemeClr val="bg1"/>
                </a:solidFill>
              </a:rPr>
              <a:t>For Unto Us a Child Is Born.  Isaiah 9 </a:t>
            </a:r>
          </a:p>
        </p:txBody>
      </p:sp>
      <p:sp>
        <p:nvSpPr>
          <p:cNvPr id="5" name="Footer Placeholder 4">
            <a:extLst>
              <a:ext uri="{FF2B5EF4-FFF2-40B4-BE49-F238E27FC236}">
                <a16:creationId xmlns:a16="http://schemas.microsoft.com/office/drawing/2014/main" id="{4751D227-29EE-2C00-A804-4832DAEACE58}"/>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E94DF02D-D392-BADC-D344-429A8DA7F10F}"/>
              </a:ext>
            </a:extLst>
          </p:cNvPr>
          <p:cNvSpPr txBox="1"/>
          <p:nvPr/>
        </p:nvSpPr>
        <p:spPr>
          <a:xfrm>
            <a:off x="604298" y="1176793"/>
            <a:ext cx="8173941" cy="523220"/>
          </a:xfrm>
          <a:prstGeom prst="rect">
            <a:avLst/>
          </a:prstGeom>
          <a:noFill/>
        </p:spPr>
        <p:txBody>
          <a:bodyPr wrap="square">
            <a:spAutoFit/>
          </a:bodyPr>
          <a:lstStyle/>
          <a:p>
            <a:pPr rtl="0"/>
            <a:r>
              <a:rPr lang="en-US" sz="2800" b="1" dirty="0">
                <a:solidFill>
                  <a:srgbClr val="C00000"/>
                </a:solidFill>
                <a:latin typeface="Aharoni" panose="02010803020104030203" pitchFamily="2" charset="-79"/>
                <a:cs typeface="Aharoni" panose="02010803020104030203" pitchFamily="2" charset="-79"/>
              </a:rPr>
              <a:t>4. Everlasting Father</a:t>
            </a:r>
          </a:p>
        </p:txBody>
      </p:sp>
      <p:sp>
        <p:nvSpPr>
          <p:cNvPr id="2" name="TextBox 1">
            <a:extLst>
              <a:ext uri="{FF2B5EF4-FFF2-40B4-BE49-F238E27FC236}">
                <a16:creationId xmlns:a16="http://schemas.microsoft.com/office/drawing/2014/main" id="{557D65C8-FB9D-47BC-BBBE-D8E1DC67164D}"/>
              </a:ext>
            </a:extLst>
          </p:cNvPr>
          <p:cNvSpPr txBox="1"/>
          <p:nvPr/>
        </p:nvSpPr>
        <p:spPr>
          <a:xfrm>
            <a:off x="365761" y="1700013"/>
            <a:ext cx="8563554" cy="4574201"/>
          </a:xfrm>
          <a:prstGeom prst="rect">
            <a:avLst/>
          </a:prstGeom>
          <a:noFill/>
        </p:spPr>
        <p:txBody>
          <a:bodyPr wrap="square">
            <a:spAutoFit/>
          </a:bodyPr>
          <a:lstStyle/>
          <a:p>
            <a:pPr marL="0" marR="0">
              <a:spcAft>
                <a:spcPts val="800"/>
              </a:spcAft>
            </a:pPr>
            <a:r>
              <a:rPr lang="en-US" sz="2800" b="1" kern="100" dirty="0">
                <a:effectLst/>
                <a:latin typeface="Calibri" panose="020F0502020204030204" pitchFamily="34" charset="0"/>
                <a:ea typeface="Calibri" panose="020F0502020204030204" pitchFamily="34" charset="0"/>
                <a:cs typeface="Calibri" panose="020F0502020204030204" pitchFamily="34" charset="0"/>
              </a:rPr>
              <a:t>Everlasting Father</a:t>
            </a:r>
            <a:r>
              <a:rPr lang="en-US" sz="2800" kern="100" dirty="0">
                <a:effectLst/>
                <a:latin typeface="Calibri" panose="020F0502020204030204" pitchFamily="34" charset="0"/>
                <a:ea typeface="Calibri" panose="020F0502020204030204" pitchFamily="34" charset="0"/>
                <a:cs typeface="Calibri" panose="020F0502020204030204" pitchFamily="34" charset="0"/>
              </a:rPr>
              <a:t>—literally “</a:t>
            </a:r>
            <a:r>
              <a:rPr lang="en-US" sz="2800" u="sng" kern="100" dirty="0">
                <a:effectLst/>
                <a:latin typeface="Calibri" panose="020F0502020204030204" pitchFamily="34" charset="0"/>
                <a:ea typeface="Calibri" panose="020F0502020204030204" pitchFamily="34" charset="0"/>
                <a:cs typeface="Calibri" panose="020F0502020204030204" pitchFamily="34" charset="0"/>
              </a:rPr>
              <a:t>the Father of eternity</a:t>
            </a:r>
            <a:r>
              <a:rPr lang="en-US" sz="2800" kern="100" dirty="0">
                <a:effectLst/>
                <a:latin typeface="Calibri" panose="020F0502020204030204" pitchFamily="34" charset="0"/>
                <a:ea typeface="Calibri" panose="020F0502020204030204" pitchFamily="34" charset="0"/>
                <a:cs typeface="Calibri" panose="020F0502020204030204" pitchFamily="34" charset="0"/>
              </a:rPr>
              <a:t>.”  Two things are</a:t>
            </a:r>
            <a:r>
              <a:rPr lang="en-US" sz="2800" kern="100" dirty="0">
                <a:latin typeface="Calibri" panose="020F0502020204030204" pitchFamily="34" charset="0"/>
                <a:ea typeface="Calibri" panose="020F0502020204030204" pitchFamily="34" charset="0"/>
                <a:cs typeface="Times New Roman" panose="02020603050405020304" pitchFamily="18" charset="0"/>
              </a:rPr>
              <a:t> </a:t>
            </a:r>
            <a:r>
              <a:rPr lang="en-US" sz="2800" kern="100" dirty="0">
                <a:effectLst/>
                <a:latin typeface="Calibri" panose="020F0502020204030204" pitchFamily="34" charset="0"/>
                <a:ea typeface="Calibri" panose="020F0502020204030204" pitchFamily="34" charset="0"/>
                <a:cs typeface="Calibri" panose="020F0502020204030204" pitchFamily="34" charset="0"/>
              </a:rPr>
              <a:t>involved here:</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Aft>
                <a:spcPts val="800"/>
              </a:spcAft>
            </a:pPr>
            <a:r>
              <a:rPr lang="en-US" sz="2400" u="sng" kern="100" dirty="0">
                <a:effectLst/>
                <a:latin typeface="Calibri" panose="020F0502020204030204" pitchFamily="34" charset="0"/>
                <a:ea typeface="Calibri" panose="020F0502020204030204" pitchFamily="34" charset="0"/>
                <a:cs typeface="Calibri" panose="020F0502020204030204" pitchFamily="34" charset="0"/>
              </a:rPr>
              <a:t>1) Not a created being, but eternal </a:t>
            </a:r>
            <a:r>
              <a:rPr lang="en-US" sz="2400" kern="100" dirty="0">
                <a:effectLst/>
                <a:latin typeface="Calibri" panose="020F0502020204030204" pitchFamily="34" charset="0"/>
                <a:ea typeface="Calibri" panose="020F0502020204030204" pitchFamily="34" charset="0"/>
                <a:cs typeface="Calibri" panose="020F0502020204030204" pitchFamily="34" charset="0"/>
              </a:rPr>
              <a:t>(</a:t>
            </a:r>
            <a:r>
              <a:rPr lang="en-US" sz="24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John 1:1  </a:t>
            </a:r>
            <a:r>
              <a:rPr lang="en-US" sz="2400" kern="100" dirty="0">
                <a:effectLst/>
                <a:latin typeface="Calibri" panose="020F0502020204030204" pitchFamily="34" charset="0"/>
                <a:ea typeface="Calibri" panose="020F0502020204030204" pitchFamily="34" charset="0"/>
                <a:cs typeface="Calibri" panose="020F0502020204030204" pitchFamily="34" charset="0"/>
              </a:rPr>
              <a:t>In the beginning was the Word, and the Word was with God, and the Word was God.</a:t>
            </a:r>
          </a:p>
          <a:p>
            <a:pPr marR="0">
              <a:lnSpc>
                <a:spcPct val="107000"/>
              </a:lnSpc>
              <a:spcAft>
                <a:spcPts val="800"/>
              </a:spcAft>
            </a:pPr>
            <a:r>
              <a:rPr lang="en-US" sz="24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John 1:14 </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And the Word became flesh and dwelt among us, and we beheld His glory, the glory as of the only begotten of the Father, full of grace and truth.</a:t>
            </a:r>
          </a:p>
          <a:p>
            <a:pPr marR="0">
              <a:lnSpc>
                <a:spcPct val="107000"/>
              </a:lnSpc>
              <a:spcAft>
                <a:spcPts val="800"/>
              </a:spcAft>
            </a:pP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pPr>
            <a:r>
              <a:rPr lang="en-US" sz="2400" u="sng" kern="100" dirty="0">
                <a:latin typeface="Calibri" panose="020F0502020204030204" pitchFamily="34" charset="0"/>
                <a:ea typeface="Calibri" panose="020F0502020204030204" pitchFamily="34" charset="0"/>
                <a:cs typeface="Calibri" panose="020F0502020204030204" pitchFamily="34" charset="0"/>
              </a:rPr>
              <a:t>2)</a:t>
            </a:r>
            <a:r>
              <a:rPr lang="en-US" sz="2400" u="sng" kern="100" dirty="0">
                <a:effectLst/>
                <a:latin typeface="Calibri" panose="020F0502020204030204" pitchFamily="34" charset="0"/>
                <a:ea typeface="Calibri" panose="020F0502020204030204" pitchFamily="34" charset="0"/>
                <a:cs typeface="Calibri" panose="020F0502020204030204" pitchFamily="34" charset="0"/>
              </a:rPr>
              <a:t> Eternally watches over His people as does a father </a:t>
            </a:r>
            <a:r>
              <a:rPr lang="en-US" sz="2400" kern="100" dirty="0">
                <a:effectLst/>
                <a:latin typeface="Calibri" panose="020F0502020204030204" pitchFamily="34" charset="0"/>
                <a:ea typeface="Calibri" panose="020F0502020204030204" pitchFamily="34" charset="0"/>
                <a:cs typeface="Calibri" panose="020F0502020204030204" pitchFamily="34" charset="0"/>
              </a:rPr>
              <a:t>(</a:t>
            </a:r>
            <a:r>
              <a:rPr lang="en-US" sz="24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John 10:11-15</a:t>
            </a:r>
            <a:r>
              <a:rPr lang="en-US" sz="2400" kern="100" dirty="0">
                <a:effectLst/>
                <a:latin typeface="Calibri" panose="020F0502020204030204" pitchFamily="34" charset="0"/>
                <a:ea typeface="Calibri" panose="020F0502020204030204" pitchFamily="34" charset="0"/>
                <a:cs typeface="Calibri" panose="020F0502020204030204" pitchFamily="34" charset="0"/>
              </a:rPr>
              <a:t>)</a:t>
            </a:r>
            <a:r>
              <a:rPr lang="en-US" sz="2400" kern="100" dirty="0">
                <a:latin typeface="Calibri" panose="020F0502020204030204" pitchFamily="34" charset="0"/>
                <a:ea typeface="Calibri" panose="020F0502020204030204" pitchFamily="34" charset="0"/>
                <a:cs typeface="Calibri" panose="020F0502020204030204" pitchFamily="34" charset="0"/>
              </a:rPr>
              <a:t>  (the Good Shepherd)</a:t>
            </a:r>
            <a:r>
              <a:rPr lang="en-US" sz="2400" kern="100" dirty="0">
                <a:effectLst/>
                <a:latin typeface="Calibri" panose="020F0502020204030204" pitchFamily="34" charset="0"/>
                <a:ea typeface="Calibri" panose="020F0502020204030204" pitchFamily="34" charset="0"/>
                <a:cs typeface="Calibri" panose="020F0502020204030204" pitchFamily="34"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59748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BB93F-E43D-E71D-03F8-4EDA6CFAB2A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C394794-1A85-7F75-E4E9-8F019842D76A}"/>
              </a:ext>
            </a:extLst>
          </p:cNvPr>
          <p:cNvSpPr txBox="1"/>
          <p:nvPr/>
        </p:nvSpPr>
        <p:spPr>
          <a:xfrm>
            <a:off x="-8391" y="2496"/>
            <a:ext cx="9144000" cy="646331"/>
          </a:xfrm>
          <a:prstGeom prst="rect">
            <a:avLst/>
          </a:prstGeom>
          <a:solidFill>
            <a:schemeClr val="tx1"/>
          </a:solidFill>
        </p:spPr>
        <p:txBody>
          <a:bodyPr wrap="square" rtlCol="0">
            <a:spAutoFit/>
          </a:bodyPr>
          <a:lstStyle/>
          <a:p>
            <a:pPr algn="ctr" defTabSz="457200"/>
            <a:r>
              <a:rPr lang="en-US" sz="3600" dirty="0">
                <a:solidFill>
                  <a:schemeClr val="bg1"/>
                </a:solidFill>
              </a:rPr>
              <a:t>For Unto Us a Child Is Born.  Isaiah 9 </a:t>
            </a:r>
          </a:p>
        </p:txBody>
      </p:sp>
      <p:sp>
        <p:nvSpPr>
          <p:cNvPr id="5" name="Footer Placeholder 4">
            <a:extLst>
              <a:ext uri="{FF2B5EF4-FFF2-40B4-BE49-F238E27FC236}">
                <a16:creationId xmlns:a16="http://schemas.microsoft.com/office/drawing/2014/main" id="{6D20DC0D-B25D-9107-DCAE-7194118B454D}"/>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BE1A7ADB-BD15-0103-09FE-D83BACC8B126}"/>
              </a:ext>
            </a:extLst>
          </p:cNvPr>
          <p:cNvSpPr txBox="1"/>
          <p:nvPr/>
        </p:nvSpPr>
        <p:spPr>
          <a:xfrm>
            <a:off x="604298" y="1176793"/>
            <a:ext cx="8173941" cy="523220"/>
          </a:xfrm>
          <a:prstGeom prst="rect">
            <a:avLst/>
          </a:prstGeom>
          <a:noFill/>
        </p:spPr>
        <p:txBody>
          <a:bodyPr wrap="square">
            <a:spAutoFit/>
          </a:bodyPr>
          <a:lstStyle/>
          <a:p>
            <a:pPr rtl="0"/>
            <a:r>
              <a:rPr lang="en-US" sz="2800" b="1" dirty="0">
                <a:solidFill>
                  <a:srgbClr val="C00000"/>
                </a:solidFill>
                <a:latin typeface="Aharoni" panose="02010803020104030203" pitchFamily="2" charset="-79"/>
                <a:cs typeface="Aharoni" panose="02010803020104030203" pitchFamily="2" charset="-79"/>
              </a:rPr>
              <a:t>4. Everlasting Father</a:t>
            </a:r>
          </a:p>
        </p:txBody>
      </p:sp>
      <p:sp>
        <p:nvSpPr>
          <p:cNvPr id="7" name="TextBox 6">
            <a:extLst>
              <a:ext uri="{FF2B5EF4-FFF2-40B4-BE49-F238E27FC236}">
                <a16:creationId xmlns:a16="http://schemas.microsoft.com/office/drawing/2014/main" id="{B4C08B28-BFDF-D73F-AC9E-8134E8621B39}"/>
              </a:ext>
            </a:extLst>
          </p:cNvPr>
          <p:cNvSpPr txBox="1"/>
          <p:nvPr/>
        </p:nvSpPr>
        <p:spPr>
          <a:xfrm>
            <a:off x="604298" y="1765190"/>
            <a:ext cx="8062624" cy="1815882"/>
          </a:xfrm>
          <a:prstGeom prst="rect">
            <a:avLst/>
          </a:prstGeom>
          <a:noFill/>
        </p:spPr>
        <p:txBody>
          <a:bodyPr wrap="square">
            <a:spAutoFit/>
          </a:bodyPr>
          <a:lstStyle/>
          <a:p>
            <a:r>
              <a:rPr lang="en-US" sz="2800" dirty="0"/>
              <a:t>Everlasting Father-- He is "a child," yet the "everlasting Father" </a:t>
            </a:r>
            <a:r>
              <a:rPr lang="en-US" sz="2800" b="1" dirty="0">
                <a:solidFill>
                  <a:srgbClr val="0070C0"/>
                </a:solidFill>
              </a:rPr>
              <a:t>(John 10:30; 14:9). </a:t>
            </a:r>
            <a:r>
              <a:rPr lang="en-US" sz="2800" dirty="0"/>
              <a:t>Earthly kings leave their people after a short reign; He will reign over and bless them for ever</a:t>
            </a:r>
          </a:p>
        </p:txBody>
      </p:sp>
      <p:sp>
        <p:nvSpPr>
          <p:cNvPr id="6" name="TextBox 5">
            <a:extLst>
              <a:ext uri="{FF2B5EF4-FFF2-40B4-BE49-F238E27FC236}">
                <a16:creationId xmlns:a16="http://schemas.microsoft.com/office/drawing/2014/main" id="{13F403C3-66D9-8299-8E4F-A8E34FFB9960}"/>
              </a:ext>
            </a:extLst>
          </p:cNvPr>
          <p:cNvSpPr txBox="1"/>
          <p:nvPr/>
        </p:nvSpPr>
        <p:spPr>
          <a:xfrm>
            <a:off x="667910" y="3814841"/>
            <a:ext cx="6060880" cy="523220"/>
          </a:xfrm>
          <a:prstGeom prst="rect">
            <a:avLst/>
          </a:prstGeom>
          <a:noFill/>
        </p:spPr>
        <p:txBody>
          <a:bodyPr wrap="square">
            <a:spAutoFit/>
          </a:bodyPr>
          <a:lstStyle/>
          <a:p>
            <a:r>
              <a:rPr lang="en-US" sz="2800" b="1" dirty="0">
                <a:solidFill>
                  <a:srgbClr val="0070C0"/>
                </a:solidFill>
              </a:rPr>
              <a:t>John 10:30 </a:t>
            </a:r>
            <a:r>
              <a:rPr lang="en-US" sz="2800" dirty="0"/>
              <a:t>"I and My Father are one."</a:t>
            </a:r>
          </a:p>
        </p:txBody>
      </p:sp>
      <p:sp>
        <p:nvSpPr>
          <p:cNvPr id="10" name="TextBox 9">
            <a:extLst>
              <a:ext uri="{FF2B5EF4-FFF2-40B4-BE49-F238E27FC236}">
                <a16:creationId xmlns:a16="http://schemas.microsoft.com/office/drawing/2014/main" id="{56A716FF-FBEA-8640-B432-FA25F4FA1EB5}"/>
              </a:ext>
            </a:extLst>
          </p:cNvPr>
          <p:cNvSpPr txBox="1"/>
          <p:nvPr/>
        </p:nvSpPr>
        <p:spPr>
          <a:xfrm>
            <a:off x="667910" y="4627659"/>
            <a:ext cx="7847937" cy="1815882"/>
          </a:xfrm>
          <a:prstGeom prst="rect">
            <a:avLst/>
          </a:prstGeom>
          <a:noFill/>
        </p:spPr>
        <p:txBody>
          <a:bodyPr wrap="square">
            <a:spAutoFit/>
          </a:bodyPr>
          <a:lstStyle/>
          <a:p>
            <a:r>
              <a:rPr lang="en-US" sz="2800" b="1" dirty="0">
                <a:solidFill>
                  <a:srgbClr val="0070C0"/>
                </a:solidFill>
              </a:rPr>
              <a:t>John 14:9 </a:t>
            </a:r>
            <a:r>
              <a:rPr lang="en-US" sz="2800" dirty="0"/>
              <a:t>Jesus said to him, "Have I been with you so long, and yet you have not known Me, Philip? He who has seen Me has seen the Father; so how can you say, 'Show us the Father'?</a:t>
            </a:r>
          </a:p>
        </p:txBody>
      </p:sp>
    </p:spTree>
    <p:extLst>
      <p:ext uri="{BB962C8B-B14F-4D97-AF65-F5344CB8AC3E}">
        <p14:creationId xmlns:p14="http://schemas.microsoft.com/office/powerpoint/2010/main" val="18042217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739E2-2A9F-8E52-BFAA-DF87111E91D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AACD464-CE45-ED85-8F59-CC2A673C1E55}"/>
              </a:ext>
            </a:extLst>
          </p:cNvPr>
          <p:cNvSpPr txBox="1"/>
          <p:nvPr/>
        </p:nvSpPr>
        <p:spPr>
          <a:xfrm>
            <a:off x="-8391" y="2496"/>
            <a:ext cx="9144000" cy="646331"/>
          </a:xfrm>
          <a:prstGeom prst="rect">
            <a:avLst/>
          </a:prstGeom>
          <a:solidFill>
            <a:schemeClr val="tx1"/>
          </a:solidFill>
        </p:spPr>
        <p:txBody>
          <a:bodyPr wrap="square" rtlCol="0">
            <a:spAutoFit/>
          </a:bodyPr>
          <a:lstStyle/>
          <a:p>
            <a:pPr algn="ctr" defTabSz="457200"/>
            <a:r>
              <a:rPr lang="en-US" sz="3600" dirty="0">
                <a:solidFill>
                  <a:schemeClr val="bg1"/>
                </a:solidFill>
              </a:rPr>
              <a:t>For Unto Us a Child Is Born.  Isaiah 9 </a:t>
            </a:r>
          </a:p>
        </p:txBody>
      </p:sp>
      <p:sp>
        <p:nvSpPr>
          <p:cNvPr id="5" name="Footer Placeholder 4">
            <a:extLst>
              <a:ext uri="{FF2B5EF4-FFF2-40B4-BE49-F238E27FC236}">
                <a16:creationId xmlns:a16="http://schemas.microsoft.com/office/drawing/2014/main" id="{ECDA258E-670E-C3ED-FF9E-2AC6C8F5F718}"/>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89866A8D-7434-38D2-3E80-832491324074}"/>
              </a:ext>
            </a:extLst>
          </p:cNvPr>
          <p:cNvSpPr txBox="1"/>
          <p:nvPr/>
        </p:nvSpPr>
        <p:spPr>
          <a:xfrm>
            <a:off x="453224" y="985962"/>
            <a:ext cx="8539701" cy="5878532"/>
          </a:xfrm>
          <a:prstGeom prst="rect">
            <a:avLst/>
          </a:prstGeom>
          <a:noFill/>
        </p:spPr>
        <p:txBody>
          <a:bodyPr wrap="square">
            <a:spAutoFit/>
          </a:bodyPr>
          <a:lstStyle/>
          <a:p>
            <a:pPr rtl="0"/>
            <a:r>
              <a:rPr lang="en-US" sz="2800" b="1" dirty="0">
                <a:solidFill>
                  <a:srgbClr val="C00000"/>
                </a:solidFill>
                <a:latin typeface="Aharoni" panose="02010803020104030203" pitchFamily="2" charset="-79"/>
                <a:cs typeface="Aharoni" panose="02010803020104030203" pitchFamily="2" charset="-79"/>
              </a:rPr>
              <a:t>5. Prince of Peace</a:t>
            </a:r>
          </a:p>
          <a:p>
            <a:pPr rtl="0"/>
            <a:r>
              <a:rPr lang="en-US" sz="2400" dirty="0"/>
              <a:t>Jesus Christ is the only true Prince of Peace the world ever knew, and the only one that shall ever be.</a:t>
            </a:r>
          </a:p>
          <a:p>
            <a:pPr rtl="0"/>
            <a:endParaRPr lang="en-US" sz="2400" dirty="0"/>
          </a:p>
          <a:p>
            <a:pPr rtl="0"/>
            <a:r>
              <a:rPr lang="en-US" sz="2400" dirty="0"/>
              <a:t>When the angels announced his birth over the hills of Judaea, their first word was, “Glory to God in the highest. And on earth peace among men in whom he is well pleased </a:t>
            </a:r>
            <a:r>
              <a:rPr lang="en-US" sz="2400" b="1" dirty="0">
                <a:solidFill>
                  <a:srgbClr val="0070C0"/>
                </a:solidFill>
              </a:rPr>
              <a:t>(Luke 2:14).</a:t>
            </a:r>
            <a:r>
              <a:rPr lang="en-US" sz="2400" dirty="0"/>
              <a:t>”</a:t>
            </a:r>
            <a:r>
              <a:rPr lang="en-US" sz="2400" b="1" dirty="0">
                <a:solidFill>
                  <a:srgbClr val="0070C0"/>
                </a:solidFill>
              </a:rPr>
              <a:t> </a:t>
            </a:r>
            <a:r>
              <a:rPr lang="en-US" sz="2400" dirty="0"/>
              <a:t>Implicit in this verse, is </a:t>
            </a:r>
            <a:r>
              <a:rPr lang="en-US" sz="2400" u="sng" dirty="0"/>
              <a:t>the declaration that the promise of peace is not given to all men on earth, but only to those with whom God is pleased.</a:t>
            </a:r>
          </a:p>
          <a:p>
            <a:pPr rtl="0"/>
            <a:endParaRPr lang="en-US" sz="2400" u="sng" dirty="0"/>
          </a:p>
          <a:p>
            <a:pPr rtl="0"/>
            <a:r>
              <a:rPr lang="en-US" sz="2400" dirty="0"/>
              <a:t>Only the obedient and faithful shall know the blessedness of that peace which only the Lord can give.</a:t>
            </a:r>
          </a:p>
          <a:p>
            <a:pPr rtl="0"/>
            <a:r>
              <a:rPr lang="en-US" sz="2400" dirty="0"/>
              <a:t>The rebellious majority of mankind shall continue to travel in the broad way that leads to destruction (</a:t>
            </a:r>
            <a:r>
              <a:rPr lang="en-US" sz="2400" b="1" dirty="0">
                <a:solidFill>
                  <a:srgbClr val="0070C0"/>
                </a:solidFill>
              </a:rPr>
              <a:t>Matt. 7:13</a:t>
            </a:r>
            <a:r>
              <a:rPr lang="en-US" sz="2400" dirty="0"/>
              <a:t>). </a:t>
            </a:r>
          </a:p>
          <a:p>
            <a:pPr rtl="0"/>
            <a:endParaRPr lang="en-US" dirty="0"/>
          </a:p>
          <a:p>
            <a:pPr lvl="1"/>
            <a:r>
              <a:rPr lang="en-US" dirty="0"/>
              <a:t> </a:t>
            </a:r>
            <a:endParaRPr lang="en-US" b="0" i="0" u="none" strike="noStrike" baseline="0" dirty="0">
              <a:solidFill>
                <a:srgbClr val="0000FF"/>
              </a:solidFill>
              <a:hlinkClick r:id="rId2"/>
            </a:endParaRPr>
          </a:p>
        </p:txBody>
      </p:sp>
    </p:spTree>
    <p:extLst>
      <p:ext uri="{BB962C8B-B14F-4D97-AF65-F5344CB8AC3E}">
        <p14:creationId xmlns:p14="http://schemas.microsoft.com/office/powerpoint/2010/main" val="3062290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EB92E6-72F2-0D35-AA65-6A6A21019D20}"/>
              </a:ext>
            </a:extLst>
          </p:cNvPr>
          <p:cNvPicPr>
            <a:picLocks noChangeAspect="1"/>
          </p:cNvPicPr>
          <p:nvPr/>
        </p:nvPicPr>
        <p:blipFill>
          <a:blip r:embed="rId2"/>
          <a:srcRect l="6608" t="11005" r="7652" b="7526"/>
          <a:stretch/>
        </p:blipFill>
        <p:spPr>
          <a:xfrm>
            <a:off x="24110" y="1288113"/>
            <a:ext cx="9095779" cy="4882101"/>
          </a:xfrm>
          <a:prstGeom prst="rect">
            <a:avLst/>
          </a:prstGeom>
        </p:spPr>
      </p:pic>
      <p:sp>
        <p:nvSpPr>
          <p:cNvPr id="2" name="TextBox 1">
            <a:extLst>
              <a:ext uri="{FF2B5EF4-FFF2-40B4-BE49-F238E27FC236}">
                <a16:creationId xmlns:a16="http://schemas.microsoft.com/office/drawing/2014/main" id="{FCBC5EAA-CCBD-43A0-4FF5-1DDB769F6E26}"/>
              </a:ext>
            </a:extLst>
          </p:cNvPr>
          <p:cNvSpPr txBox="1"/>
          <p:nvPr/>
        </p:nvSpPr>
        <p:spPr>
          <a:xfrm>
            <a:off x="24110" y="198785"/>
            <a:ext cx="9095779" cy="646331"/>
          </a:xfrm>
          <a:prstGeom prst="rect">
            <a:avLst/>
          </a:prstGeom>
          <a:noFill/>
        </p:spPr>
        <p:txBody>
          <a:bodyPr wrap="square" rtlCol="0">
            <a:spAutoFit/>
          </a:bodyPr>
          <a:lstStyle/>
          <a:p>
            <a:pPr algn="ctr"/>
            <a:r>
              <a:rPr lang="en-US" sz="3600" dirty="0">
                <a:solidFill>
                  <a:schemeClr val="bg1"/>
                </a:solidFill>
              </a:rPr>
              <a:t>For Unto Us a Child Is Born.  Isaiah 9 </a:t>
            </a:r>
          </a:p>
        </p:txBody>
      </p:sp>
      <p:pic>
        <p:nvPicPr>
          <p:cNvPr id="4" name="Picture 2">
            <a:extLst>
              <a:ext uri="{FF2B5EF4-FFF2-40B4-BE49-F238E27FC236}">
                <a16:creationId xmlns:a16="http://schemas.microsoft.com/office/drawing/2014/main" id="{303B57A7-4E24-C267-36AE-4AD8F3489B2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7173"/>
          <a:stretch/>
        </p:blipFill>
        <p:spPr bwMode="auto">
          <a:xfrm>
            <a:off x="287087" y="5749625"/>
            <a:ext cx="1157537" cy="420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32089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94F06B-FA13-8AD6-D616-818C5F2ACAB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5BC665B-9610-6691-952B-1FF2EBB8D673}"/>
              </a:ext>
            </a:extLst>
          </p:cNvPr>
          <p:cNvSpPr txBox="1"/>
          <p:nvPr/>
        </p:nvSpPr>
        <p:spPr>
          <a:xfrm>
            <a:off x="-8391" y="2496"/>
            <a:ext cx="9144000" cy="646331"/>
          </a:xfrm>
          <a:prstGeom prst="rect">
            <a:avLst/>
          </a:prstGeom>
          <a:solidFill>
            <a:schemeClr val="tx1"/>
          </a:solidFill>
        </p:spPr>
        <p:txBody>
          <a:bodyPr wrap="square" rtlCol="0">
            <a:spAutoFit/>
          </a:bodyPr>
          <a:lstStyle/>
          <a:p>
            <a:pPr algn="ctr" defTabSz="457200"/>
            <a:r>
              <a:rPr lang="en-US" sz="3600" dirty="0">
                <a:solidFill>
                  <a:schemeClr val="bg1"/>
                </a:solidFill>
              </a:rPr>
              <a:t>For Unto Us a Child Is Born.  Isaiah 9 </a:t>
            </a:r>
          </a:p>
        </p:txBody>
      </p:sp>
      <p:sp>
        <p:nvSpPr>
          <p:cNvPr id="5" name="Footer Placeholder 4">
            <a:extLst>
              <a:ext uri="{FF2B5EF4-FFF2-40B4-BE49-F238E27FC236}">
                <a16:creationId xmlns:a16="http://schemas.microsoft.com/office/drawing/2014/main" id="{654745DC-A1DF-E36E-85E1-79E722060C04}"/>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673CF012-91AF-65EA-01EA-73BC59CBF198}"/>
              </a:ext>
            </a:extLst>
          </p:cNvPr>
          <p:cNvSpPr txBox="1"/>
          <p:nvPr/>
        </p:nvSpPr>
        <p:spPr>
          <a:xfrm>
            <a:off x="453224" y="985962"/>
            <a:ext cx="8126233" cy="523220"/>
          </a:xfrm>
          <a:prstGeom prst="rect">
            <a:avLst/>
          </a:prstGeom>
          <a:noFill/>
        </p:spPr>
        <p:txBody>
          <a:bodyPr wrap="square">
            <a:spAutoFit/>
          </a:bodyPr>
          <a:lstStyle/>
          <a:p>
            <a:pPr rtl="0"/>
            <a:r>
              <a:rPr lang="en-US" sz="2800" b="1" dirty="0">
                <a:solidFill>
                  <a:srgbClr val="C00000"/>
                </a:solidFill>
                <a:latin typeface="Aharoni" panose="02010803020104030203" pitchFamily="2" charset="-79"/>
                <a:cs typeface="Aharoni" panose="02010803020104030203" pitchFamily="2" charset="-79"/>
              </a:rPr>
              <a:t>5. Prince of Peace</a:t>
            </a:r>
            <a:r>
              <a:rPr lang="en-US" dirty="0"/>
              <a:t> </a:t>
            </a:r>
            <a:endParaRPr lang="en-US" b="0" i="0" u="none" strike="noStrike" baseline="0" dirty="0">
              <a:solidFill>
                <a:srgbClr val="0000FF"/>
              </a:solidFill>
              <a:hlinkClick r:id="rId2"/>
            </a:endParaRPr>
          </a:p>
        </p:txBody>
      </p:sp>
      <p:sp>
        <p:nvSpPr>
          <p:cNvPr id="2" name="TextBox 1">
            <a:extLst>
              <a:ext uri="{FF2B5EF4-FFF2-40B4-BE49-F238E27FC236}">
                <a16:creationId xmlns:a16="http://schemas.microsoft.com/office/drawing/2014/main" id="{2D37062A-FF19-8A79-E5A4-47B755BC1827}"/>
              </a:ext>
            </a:extLst>
          </p:cNvPr>
          <p:cNvSpPr txBox="1"/>
          <p:nvPr/>
        </p:nvSpPr>
        <p:spPr>
          <a:xfrm>
            <a:off x="636105" y="1606164"/>
            <a:ext cx="7824084" cy="1384995"/>
          </a:xfrm>
          <a:prstGeom prst="rect">
            <a:avLst/>
          </a:prstGeom>
          <a:noFill/>
        </p:spPr>
        <p:txBody>
          <a:bodyPr wrap="square">
            <a:spAutoFit/>
          </a:bodyPr>
          <a:lstStyle/>
          <a:p>
            <a:pPr marL="0" marR="0">
              <a:spcAft>
                <a:spcPts val="800"/>
              </a:spcAft>
            </a:pPr>
            <a:r>
              <a:rPr lang="en-US" sz="1600" b="1" kern="100" dirty="0">
                <a:effectLst/>
                <a:latin typeface="Calibri" panose="020F0502020204030204" pitchFamily="34" charset="0"/>
                <a:ea typeface="Calibri" panose="020F0502020204030204" pitchFamily="34" charset="0"/>
                <a:cs typeface="Calibri" panose="020F0502020204030204" pitchFamily="34" charset="0"/>
              </a:rPr>
              <a:t> </a:t>
            </a:r>
            <a:r>
              <a:rPr lang="en-US" sz="2800" b="1" kern="100" dirty="0">
                <a:effectLst/>
                <a:latin typeface="Calibri" panose="020F0502020204030204" pitchFamily="34" charset="0"/>
                <a:ea typeface="Calibri" panose="020F0502020204030204" pitchFamily="34" charset="0"/>
                <a:cs typeface="Calibri" panose="020F0502020204030204" pitchFamily="34" charset="0"/>
              </a:rPr>
              <a:t>Prince of Peace</a:t>
            </a:r>
            <a:r>
              <a:rPr lang="en-US" sz="2800" kern="100" dirty="0">
                <a:effectLst/>
                <a:latin typeface="Calibri" panose="020F0502020204030204" pitchFamily="34" charset="0"/>
                <a:ea typeface="Calibri" panose="020F0502020204030204" pitchFamily="34" charset="0"/>
                <a:cs typeface="Calibri" panose="020F0502020204030204" pitchFamily="34" charset="0"/>
              </a:rPr>
              <a:t>—He would be a ruler bringing a message of peace</a:t>
            </a:r>
            <a:r>
              <a:rPr lang="en-US" sz="2800" kern="100" dirty="0">
                <a:latin typeface="Calibri" panose="020F0502020204030204" pitchFamily="34" charset="0"/>
                <a:ea typeface="Calibri" panose="020F0502020204030204" pitchFamily="34" charset="0"/>
                <a:cs typeface="Times New Roman" panose="02020603050405020304" pitchFamily="18" charset="0"/>
              </a:rPr>
              <a:t> </a:t>
            </a:r>
            <a:r>
              <a:rPr lang="en-US" sz="2800" kern="100" dirty="0">
                <a:effectLst/>
                <a:latin typeface="Calibri" panose="020F0502020204030204" pitchFamily="34" charset="0"/>
                <a:ea typeface="Calibri" panose="020F0502020204030204" pitchFamily="34" charset="0"/>
                <a:cs typeface="Calibri" panose="020F0502020204030204" pitchFamily="34" charset="0"/>
              </a:rPr>
              <a:t>and His kingdom would be peaceable kingdom</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A895F70E-983B-8490-C674-3155A5218002}"/>
              </a:ext>
            </a:extLst>
          </p:cNvPr>
          <p:cNvSpPr txBox="1"/>
          <p:nvPr/>
        </p:nvSpPr>
        <p:spPr>
          <a:xfrm>
            <a:off x="721580" y="3717394"/>
            <a:ext cx="7205869" cy="1815882"/>
          </a:xfrm>
          <a:prstGeom prst="rect">
            <a:avLst/>
          </a:prstGeom>
          <a:noFill/>
        </p:spPr>
        <p:txBody>
          <a:bodyPr wrap="square">
            <a:spAutoFit/>
          </a:bodyPr>
          <a:lstStyle/>
          <a:p>
            <a:r>
              <a:rPr lang="en-US" sz="2800" b="1" dirty="0">
                <a:solidFill>
                  <a:srgbClr val="0070C0"/>
                </a:solidFill>
              </a:rPr>
              <a:t>Col. 1:20 </a:t>
            </a:r>
            <a:r>
              <a:rPr lang="en-US" sz="2800" dirty="0"/>
              <a:t>and by Him </a:t>
            </a:r>
            <a:r>
              <a:rPr lang="en-US" sz="2800" u="sng" dirty="0"/>
              <a:t>to reconcile all things </a:t>
            </a:r>
            <a:r>
              <a:rPr lang="en-US" sz="2800" dirty="0"/>
              <a:t>to Himself, by Him, whether things on earth or things in heaven, having </a:t>
            </a:r>
            <a:r>
              <a:rPr lang="en-US" sz="2800" u="sng" dirty="0"/>
              <a:t>made peace through the blood of His cross</a:t>
            </a:r>
            <a:r>
              <a:rPr lang="en-US" sz="2400" dirty="0"/>
              <a:t>.  (no longer enemies of God)</a:t>
            </a:r>
          </a:p>
        </p:txBody>
      </p:sp>
    </p:spTree>
    <p:extLst>
      <p:ext uri="{BB962C8B-B14F-4D97-AF65-F5344CB8AC3E}">
        <p14:creationId xmlns:p14="http://schemas.microsoft.com/office/powerpoint/2010/main" val="18020742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F86F6FC-CC70-130E-236B-E1AA10B4873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F89F548-413D-61DA-F152-1FEE69437FCE}"/>
              </a:ext>
            </a:extLst>
          </p:cNvPr>
          <p:cNvPicPr>
            <a:picLocks noChangeAspect="1"/>
          </p:cNvPicPr>
          <p:nvPr/>
        </p:nvPicPr>
        <p:blipFill>
          <a:blip r:embed="rId2"/>
          <a:srcRect l="6608" t="11005" r="7652" b="7526"/>
          <a:stretch/>
        </p:blipFill>
        <p:spPr>
          <a:xfrm>
            <a:off x="24110" y="1288113"/>
            <a:ext cx="9095779" cy="4882101"/>
          </a:xfrm>
          <a:prstGeom prst="rect">
            <a:avLst/>
          </a:prstGeom>
        </p:spPr>
      </p:pic>
      <p:sp>
        <p:nvSpPr>
          <p:cNvPr id="2" name="TextBox 1">
            <a:extLst>
              <a:ext uri="{FF2B5EF4-FFF2-40B4-BE49-F238E27FC236}">
                <a16:creationId xmlns:a16="http://schemas.microsoft.com/office/drawing/2014/main" id="{C899D655-74CF-F4C1-7BB8-09A66196A47F}"/>
              </a:ext>
            </a:extLst>
          </p:cNvPr>
          <p:cNvSpPr txBox="1"/>
          <p:nvPr/>
        </p:nvSpPr>
        <p:spPr>
          <a:xfrm>
            <a:off x="24110" y="198785"/>
            <a:ext cx="909577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For Unto Us a Child Is Born.  Isaiah 9 </a:t>
            </a:r>
          </a:p>
        </p:txBody>
      </p:sp>
      <p:pic>
        <p:nvPicPr>
          <p:cNvPr id="4" name="Picture 2">
            <a:extLst>
              <a:ext uri="{FF2B5EF4-FFF2-40B4-BE49-F238E27FC236}">
                <a16:creationId xmlns:a16="http://schemas.microsoft.com/office/drawing/2014/main" id="{8749635F-8D7D-D93E-429C-4FAB1209253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7173"/>
          <a:stretch/>
        </p:blipFill>
        <p:spPr bwMode="auto">
          <a:xfrm>
            <a:off x="287087" y="5749625"/>
            <a:ext cx="1157537" cy="420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28545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PLBL\04 Judah and the Dead Sea\Judean Hill Country-North\Ramat Rahel stone manger with child, tb1111003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0"/>
          </p:nvPr>
        </p:nvSpPr>
        <p:spPr/>
        <p:txBody>
          <a:bodyPr/>
          <a:lstStyle/>
          <a:p>
            <a:r>
              <a:rPr lang="en-US" dirty="0"/>
              <a:t>Stone manger with child at Ramat </a:t>
            </a:r>
            <a:r>
              <a:rPr lang="en-US" dirty="0" err="1"/>
              <a:t>Rahel</a:t>
            </a:r>
            <a:endParaRPr lang="en-US" dirty="0"/>
          </a:p>
        </p:txBody>
      </p:sp>
      <p:sp>
        <p:nvSpPr>
          <p:cNvPr id="3" name="Text Placeholder 2"/>
          <p:cNvSpPr>
            <a:spLocks noGrp="1"/>
          </p:cNvSpPr>
          <p:nvPr>
            <p:ph type="body" sz="quarter" idx="12"/>
          </p:nvPr>
        </p:nvSpPr>
        <p:spPr/>
        <p:txBody>
          <a:bodyPr/>
          <a:lstStyle/>
          <a:p>
            <a:r>
              <a:rPr lang="en-US" dirty="0"/>
              <a:t>2:7</a:t>
            </a:r>
          </a:p>
        </p:txBody>
      </p:sp>
      <p:sp>
        <p:nvSpPr>
          <p:cNvPr id="4" name="Title 3"/>
          <p:cNvSpPr>
            <a:spLocks noGrp="1"/>
          </p:cNvSpPr>
          <p:nvPr>
            <p:ph type="title"/>
          </p:nvPr>
        </p:nvSpPr>
        <p:spPr/>
        <p:txBody>
          <a:bodyPr/>
          <a:lstStyle/>
          <a:p>
            <a:r>
              <a:rPr lang="en-US" dirty="0"/>
              <a:t>She gave birth to her firstborn son, and wrapped Him in cloths, and laid Him in a manger</a:t>
            </a:r>
          </a:p>
        </p:txBody>
      </p:sp>
    </p:spTree>
    <p:extLst>
      <p:ext uri="{BB962C8B-B14F-4D97-AF65-F5344CB8AC3E}">
        <p14:creationId xmlns:p14="http://schemas.microsoft.com/office/powerpoint/2010/main" val="1135218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C:\Users\Public\_Bethany\luke02\Village guest chamber, mat056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270" y="228600"/>
            <a:ext cx="6972128" cy="6400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0"/>
          </p:nvPr>
        </p:nvSpPr>
        <p:spPr/>
        <p:txBody>
          <a:bodyPr/>
          <a:lstStyle/>
          <a:p>
            <a:r>
              <a:rPr lang="en-US" dirty="0"/>
              <a:t>Village guest chamber (upper story)</a:t>
            </a:r>
          </a:p>
        </p:txBody>
      </p:sp>
      <p:sp>
        <p:nvSpPr>
          <p:cNvPr id="3" name="Text Placeholder 2"/>
          <p:cNvSpPr>
            <a:spLocks noGrp="1"/>
          </p:cNvSpPr>
          <p:nvPr>
            <p:ph type="body" sz="quarter" idx="12"/>
          </p:nvPr>
        </p:nvSpPr>
        <p:spPr/>
        <p:txBody>
          <a:bodyPr/>
          <a:lstStyle/>
          <a:p>
            <a:r>
              <a:rPr lang="en-US" dirty="0"/>
              <a:t>2:7</a:t>
            </a:r>
          </a:p>
        </p:txBody>
      </p:sp>
      <p:sp>
        <p:nvSpPr>
          <p:cNvPr id="4" name="Title 3"/>
          <p:cNvSpPr>
            <a:spLocks noGrp="1"/>
          </p:cNvSpPr>
          <p:nvPr>
            <p:ph type="title"/>
          </p:nvPr>
        </p:nvSpPr>
        <p:spPr/>
        <p:txBody>
          <a:bodyPr/>
          <a:lstStyle/>
          <a:p>
            <a:r>
              <a:rPr lang="en-US" dirty="0"/>
              <a:t>There was no room for them in the guest chamber</a:t>
            </a:r>
          </a:p>
        </p:txBody>
      </p:sp>
      <p:sp>
        <p:nvSpPr>
          <p:cNvPr id="5" name="TextBox 4">
            <a:extLst>
              <a:ext uri="{FF2B5EF4-FFF2-40B4-BE49-F238E27FC236}">
                <a16:creationId xmlns:a16="http://schemas.microsoft.com/office/drawing/2014/main" id="{CE17FB35-BC2B-8047-1866-1360371B0ABD}"/>
              </a:ext>
            </a:extLst>
          </p:cNvPr>
          <p:cNvSpPr txBox="1"/>
          <p:nvPr/>
        </p:nvSpPr>
        <p:spPr>
          <a:xfrm>
            <a:off x="7146525" y="550416"/>
            <a:ext cx="1879205" cy="46166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Luke 2:7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Luke22:11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"Then you shall say to the master of the house, 'The Teacher says to you, "Where is the guest room where I may eat the Passover with My disciples?"'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12 "Then he will show you a large, furnished upper room; there make ready."</a:t>
            </a:r>
          </a:p>
        </p:txBody>
      </p:sp>
    </p:spTree>
    <p:extLst>
      <p:ext uri="{BB962C8B-B14F-4D97-AF65-F5344CB8AC3E}">
        <p14:creationId xmlns:p14="http://schemas.microsoft.com/office/powerpoint/2010/main" val="21819645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908FBC-888A-CF93-A3B5-49729073E3D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753BCCB-3E34-2B99-E901-6629C336DF16}"/>
              </a:ext>
            </a:extLst>
          </p:cNvPr>
          <p:cNvSpPr txBox="1"/>
          <p:nvPr/>
        </p:nvSpPr>
        <p:spPr>
          <a:xfrm>
            <a:off x="-8391" y="2496"/>
            <a:ext cx="9144000" cy="646331"/>
          </a:xfrm>
          <a:prstGeom prst="rect">
            <a:avLst/>
          </a:prstGeom>
          <a:solidFill>
            <a:schemeClr val="tx1"/>
          </a:solidFill>
        </p:spPr>
        <p:txBody>
          <a:bodyPr wrap="square" rtlCol="0">
            <a:spAutoFit/>
          </a:bodyPr>
          <a:lstStyle/>
          <a:p>
            <a:pPr algn="ctr" defTabSz="457200"/>
            <a:r>
              <a:rPr lang="en-US" sz="3600" dirty="0">
                <a:solidFill>
                  <a:schemeClr val="bg1"/>
                </a:solidFill>
              </a:rPr>
              <a:t>For Unto Us a Child Is Born.  Isaiah 9 </a:t>
            </a:r>
          </a:p>
        </p:txBody>
      </p:sp>
      <p:sp>
        <p:nvSpPr>
          <p:cNvPr id="5" name="Footer Placeholder 4">
            <a:extLst>
              <a:ext uri="{FF2B5EF4-FFF2-40B4-BE49-F238E27FC236}">
                <a16:creationId xmlns:a16="http://schemas.microsoft.com/office/drawing/2014/main" id="{4DE4968E-6876-4ADB-6D3E-3F79051D8AD8}"/>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AF8A6C6B-31EC-1917-9713-6968DEE979C8}"/>
              </a:ext>
            </a:extLst>
          </p:cNvPr>
          <p:cNvSpPr txBox="1"/>
          <p:nvPr/>
        </p:nvSpPr>
        <p:spPr>
          <a:xfrm>
            <a:off x="564543" y="1160888"/>
            <a:ext cx="7927450" cy="470898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a:ea typeface="+mn-ea"/>
                <a:cs typeface="+mn-cs"/>
              </a:rPr>
              <a:t>The word translated as “inn” is the Greek word </a:t>
            </a:r>
            <a:r>
              <a:rPr kumimoji="0" lang="en-US" sz="2600" b="1" u="sng" strike="noStrike" kern="1200" cap="none" spc="0" normalizeH="0" baseline="0" noProof="0" dirty="0" err="1">
                <a:ln>
                  <a:noFill/>
                </a:ln>
                <a:solidFill>
                  <a:prstClr val="black"/>
                </a:solidFill>
                <a:effectLst/>
                <a:uLnTx/>
                <a:uFillTx/>
                <a:latin typeface="Calibri"/>
                <a:ea typeface="+mn-ea"/>
                <a:cs typeface="+mn-cs"/>
              </a:rPr>
              <a:t>kataluma</a:t>
            </a:r>
            <a:r>
              <a:rPr kumimoji="0" lang="en-US" sz="2600" b="0" i="0" u="none" strike="noStrike" kern="1200" cap="none" spc="0" normalizeH="0" baseline="0" noProof="0" dirty="0">
                <a:ln>
                  <a:noFill/>
                </a:ln>
                <a:solidFill>
                  <a:prstClr val="black"/>
                </a:solidFill>
                <a:effectLst/>
                <a:uLnTx/>
                <a:uFillTx/>
                <a:latin typeface="Calibri"/>
                <a:ea typeface="+mn-ea"/>
                <a:cs typeface="+mn-cs"/>
              </a:rPr>
              <a:t>, used elsewhere by Luke and always translated as “</a:t>
            </a:r>
            <a:r>
              <a:rPr kumimoji="0" lang="en-US" sz="2600" b="0" i="0" u="sng" strike="noStrike" kern="1200" cap="none" spc="0" normalizeH="0" baseline="0" noProof="0" dirty="0">
                <a:ln>
                  <a:noFill/>
                </a:ln>
                <a:solidFill>
                  <a:prstClr val="black"/>
                </a:solidFill>
                <a:effectLst/>
                <a:uLnTx/>
                <a:uFillTx/>
                <a:latin typeface="Calibri"/>
                <a:ea typeface="+mn-ea"/>
                <a:cs typeface="+mn-cs"/>
              </a:rPr>
              <a:t>guest</a:t>
            </a:r>
            <a:r>
              <a:rPr kumimoji="0" lang="en-US" sz="2600" b="0" i="0" u="none" strike="noStrike" kern="1200" cap="none" spc="0" normalizeH="0" baseline="0" noProof="0" dirty="0">
                <a:ln>
                  <a:noFill/>
                </a:ln>
                <a:solidFill>
                  <a:prstClr val="black"/>
                </a:solidFill>
                <a:effectLst/>
                <a:uLnTx/>
                <a:uFillTx/>
                <a:latin typeface="Calibri"/>
                <a:ea typeface="+mn-ea"/>
                <a:cs typeface="+mn-cs"/>
              </a:rPr>
              <a:t> </a:t>
            </a:r>
            <a:r>
              <a:rPr kumimoji="0" lang="en-US" sz="2600" b="0" i="0" u="sng" strike="noStrike" kern="1200" cap="none" spc="0" normalizeH="0" baseline="0" noProof="0" dirty="0">
                <a:ln>
                  <a:noFill/>
                </a:ln>
                <a:solidFill>
                  <a:prstClr val="black"/>
                </a:solidFill>
                <a:effectLst/>
                <a:uLnTx/>
                <a:uFillTx/>
                <a:latin typeface="Calibri"/>
                <a:ea typeface="+mn-ea"/>
                <a:cs typeface="+mn-cs"/>
              </a:rPr>
              <a:t>chamber” or “upper room</a:t>
            </a:r>
            <a:r>
              <a:rPr kumimoji="0" lang="en-US" sz="2600" b="0" i="0" u="none" strike="noStrike" kern="1200" cap="none" spc="0" normalizeH="0" baseline="0" noProof="0" dirty="0">
                <a:ln>
                  <a:noFill/>
                </a:ln>
                <a:solidFill>
                  <a:prstClr val="black"/>
                </a:solidFill>
                <a:effectLst/>
                <a:uLnTx/>
                <a:uFillTx/>
                <a:latin typeface="Calibri"/>
                <a:ea typeface="+mn-ea"/>
                <a:cs typeface="+mn-cs"/>
              </a:rPr>
              <a:t>” (</a:t>
            </a:r>
            <a:r>
              <a:rPr kumimoji="0" lang="en-US" sz="2600" b="1" i="0" u="none" strike="noStrike" kern="1200" cap="none" spc="0" normalizeH="0" baseline="0" noProof="0" dirty="0">
                <a:ln>
                  <a:noFill/>
                </a:ln>
                <a:solidFill>
                  <a:srgbClr val="0070C0"/>
                </a:solidFill>
                <a:effectLst/>
                <a:uLnTx/>
                <a:uFillTx/>
                <a:latin typeface="Calibri"/>
                <a:ea typeface="+mn-ea"/>
                <a:cs typeface="+mn-cs"/>
              </a:rPr>
              <a:t>Luke 22:11; cf. Mark 14:14</a:t>
            </a:r>
            <a:r>
              <a:rPr kumimoji="0" lang="en-US" sz="26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600" dirty="0">
              <a:solidFill>
                <a:prstClr val="black"/>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a:ea typeface="+mn-ea"/>
                <a:cs typeface="+mn-cs"/>
              </a:rPr>
              <a:t>When Luke wants to speak of </a:t>
            </a:r>
            <a:r>
              <a:rPr kumimoji="0" lang="en-US" sz="2600" b="0" i="0" u="sng" strike="noStrike" kern="1200" cap="none" spc="0" normalizeH="0" baseline="0" noProof="0" dirty="0">
                <a:ln>
                  <a:noFill/>
                </a:ln>
                <a:solidFill>
                  <a:prstClr val="black"/>
                </a:solidFill>
                <a:effectLst/>
                <a:uLnTx/>
                <a:uFillTx/>
                <a:latin typeface="Calibri"/>
                <a:ea typeface="+mn-ea"/>
                <a:cs typeface="+mn-cs"/>
              </a:rPr>
              <a:t>a paid establishment </a:t>
            </a:r>
            <a:r>
              <a:rPr kumimoji="0" lang="en-US" sz="2600" b="0" i="0" u="none" strike="noStrike" kern="1200" cap="none" spc="0" normalizeH="0" baseline="0" noProof="0" dirty="0">
                <a:ln>
                  <a:noFill/>
                </a:ln>
                <a:solidFill>
                  <a:prstClr val="black"/>
                </a:solidFill>
                <a:effectLst/>
                <a:uLnTx/>
                <a:uFillTx/>
                <a:latin typeface="Calibri"/>
                <a:ea typeface="+mn-ea"/>
                <a:cs typeface="+mn-cs"/>
              </a:rPr>
              <a:t>(i.e., </a:t>
            </a:r>
            <a:r>
              <a:rPr kumimoji="0" lang="en-US" sz="2600" b="0" i="0" u="sng" strike="noStrike" kern="1200" cap="none" spc="0" normalizeH="0" baseline="0" noProof="0" dirty="0">
                <a:ln>
                  <a:noFill/>
                </a:ln>
                <a:solidFill>
                  <a:prstClr val="black"/>
                </a:solidFill>
                <a:effectLst/>
                <a:uLnTx/>
                <a:uFillTx/>
                <a:latin typeface="Calibri"/>
                <a:ea typeface="+mn-ea"/>
                <a:cs typeface="+mn-cs"/>
              </a:rPr>
              <a:t>an inn</a:t>
            </a:r>
            <a:r>
              <a:rPr kumimoji="0" lang="en-US" sz="2600" b="0" i="0" u="none" strike="noStrike" kern="1200" cap="none" spc="0" normalizeH="0" baseline="0" noProof="0" dirty="0">
                <a:ln>
                  <a:noFill/>
                </a:ln>
                <a:solidFill>
                  <a:prstClr val="black"/>
                </a:solidFill>
                <a:effectLst/>
                <a:uLnTx/>
                <a:uFillTx/>
                <a:latin typeface="Calibri"/>
                <a:ea typeface="+mn-ea"/>
                <a:cs typeface="+mn-cs"/>
              </a:rPr>
              <a:t>), he uses a different Greek word, </a:t>
            </a:r>
            <a:r>
              <a:rPr kumimoji="0" lang="en-US" sz="2600" b="0" u="sng" strike="noStrike" kern="1200" cap="none" spc="0" normalizeH="0" baseline="0" noProof="0" dirty="0" err="1">
                <a:ln>
                  <a:noFill/>
                </a:ln>
                <a:solidFill>
                  <a:prstClr val="black"/>
                </a:solidFill>
                <a:effectLst/>
                <a:uLnTx/>
                <a:uFillTx/>
                <a:latin typeface="Calibri"/>
                <a:ea typeface="+mn-ea"/>
                <a:cs typeface="+mn-cs"/>
              </a:rPr>
              <a:t>pandocheion</a:t>
            </a:r>
            <a:r>
              <a:rPr kumimoji="0" lang="en-US" sz="2600" b="0" u="sng" strike="noStrike" kern="1200" cap="none" spc="0" normalizeH="0" baseline="0" noProof="0" dirty="0">
                <a:ln>
                  <a:noFill/>
                </a:ln>
                <a:solidFill>
                  <a:prstClr val="black"/>
                </a:solidFill>
                <a:effectLst/>
                <a:uLnTx/>
                <a:uFillTx/>
                <a:latin typeface="Calibri"/>
                <a:ea typeface="+mn-ea"/>
                <a:cs typeface="+mn-cs"/>
              </a:rPr>
              <a:t>, </a:t>
            </a:r>
            <a:r>
              <a:rPr kumimoji="0" lang="en-US" sz="2600" b="0" i="0" u="none" strike="noStrike" kern="1200" cap="none" spc="0" normalizeH="0" baseline="0" noProof="0" dirty="0">
                <a:ln>
                  <a:noFill/>
                </a:ln>
                <a:solidFill>
                  <a:prstClr val="black"/>
                </a:solidFill>
                <a:effectLst/>
                <a:uLnTx/>
                <a:uFillTx/>
                <a:latin typeface="Calibri"/>
                <a:ea typeface="+mn-ea"/>
                <a:cs typeface="+mn-cs"/>
              </a:rPr>
              <a:t>as in the story of the Good Samaritan (</a:t>
            </a:r>
            <a:r>
              <a:rPr kumimoji="0" lang="en-US" sz="2600" b="1" i="0" u="none" strike="noStrike" kern="1200" cap="none" spc="0" normalizeH="0" baseline="0" noProof="0" dirty="0">
                <a:ln>
                  <a:noFill/>
                </a:ln>
                <a:solidFill>
                  <a:srgbClr val="0070C0"/>
                </a:solidFill>
                <a:effectLst/>
                <a:uLnTx/>
                <a:uFillTx/>
                <a:latin typeface="Calibri"/>
                <a:ea typeface="+mn-ea"/>
                <a:cs typeface="+mn-cs"/>
              </a:rPr>
              <a:t>Luke 10:34</a:t>
            </a:r>
            <a:r>
              <a:rPr kumimoji="0" lang="en-US" sz="2600" b="0" i="0" u="none" strike="noStrike" kern="1200" cap="none" spc="0" normalizeH="0" baseline="0" noProof="0" dirty="0">
                <a:ln>
                  <a:noFill/>
                </a:ln>
                <a:solidFill>
                  <a:prstClr val="black"/>
                </a:solidFill>
                <a:effectLst/>
                <a:uLnTx/>
                <a:uFillTx/>
                <a:latin typeface="Calibri"/>
                <a:ea typeface="+mn-ea"/>
                <a:cs typeface="+mn-cs"/>
              </a:rPr>
              <a:t>). Dozens of English translations translate </a:t>
            </a:r>
            <a:r>
              <a:rPr kumimoji="0" lang="en-US" sz="2600" b="0" u="none" strike="noStrike" kern="1200" cap="none" spc="0" normalizeH="0" baseline="0" noProof="0" dirty="0" err="1">
                <a:ln>
                  <a:noFill/>
                </a:ln>
                <a:solidFill>
                  <a:prstClr val="black"/>
                </a:solidFill>
                <a:effectLst/>
                <a:uLnTx/>
                <a:uFillTx/>
                <a:latin typeface="Calibri"/>
                <a:ea typeface="+mn-ea"/>
                <a:cs typeface="+mn-cs"/>
              </a:rPr>
              <a:t>kataluma</a:t>
            </a:r>
            <a:r>
              <a:rPr kumimoji="0" lang="en-US" sz="2600" b="0" i="0" u="none" strike="noStrike" kern="1200" cap="none" spc="0" normalizeH="0" baseline="0" noProof="0" dirty="0">
                <a:ln>
                  <a:noFill/>
                </a:ln>
                <a:solidFill>
                  <a:prstClr val="black"/>
                </a:solidFill>
                <a:effectLst/>
                <a:uLnTx/>
                <a:uFillTx/>
                <a:latin typeface="Calibri"/>
                <a:ea typeface="+mn-ea"/>
                <a:cs typeface="+mn-cs"/>
              </a:rPr>
              <a:t> as “inn” in </a:t>
            </a:r>
            <a:r>
              <a:rPr lang="en-US" sz="2600" dirty="0">
                <a:solidFill>
                  <a:prstClr val="black"/>
                </a:solidFill>
                <a:latin typeface="Calibri"/>
              </a:rPr>
              <a:t> </a:t>
            </a:r>
            <a:r>
              <a:rPr kumimoji="0" lang="en-US" sz="2600" b="1" i="0" u="none" strike="noStrike" kern="1200" cap="none" spc="0" normalizeH="0" baseline="0" noProof="0" dirty="0">
                <a:ln>
                  <a:noFill/>
                </a:ln>
                <a:solidFill>
                  <a:srgbClr val="0070C0"/>
                </a:solidFill>
                <a:effectLst/>
                <a:uLnTx/>
                <a:uFillTx/>
                <a:latin typeface="Calibri"/>
                <a:ea typeface="+mn-ea"/>
                <a:cs typeface="+mn-cs"/>
              </a:rPr>
              <a:t>Luke 2:7 </a:t>
            </a:r>
            <a:r>
              <a:rPr kumimoji="0" lang="en-US" sz="2600" b="0" i="0" u="none" strike="noStrike" kern="1200" cap="none" spc="0" normalizeH="0" baseline="0" noProof="0" dirty="0">
                <a:ln>
                  <a:noFill/>
                </a:ln>
                <a:solidFill>
                  <a:prstClr val="black"/>
                </a:solidFill>
                <a:effectLst/>
                <a:uLnTx/>
                <a:uFillTx/>
                <a:latin typeface="Calibri"/>
                <a:ea typeface="+mn-ea"/>
                <a:cs typeface="+mn-cs"/>
              </a:rPr>
              <a:t>and not as “guest room,” but some translations use this including the NIV2011, CEB, and NJB.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solidFill>
                <a:prstClr val="black"/>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This American Colony photograph was taken between 1900 and 1920.</a:t>
            </a:r>
          </a:p>
        </p:txBody>
      </p:sp>
    </p:spTree>
    <p:extLst>
      <p:ext uri="{BB962C8B-B14F-4D97-AF65-F5344CB8AC3E}">
        <p14:creationId xmlns:p14="http://schemas.microsoft.com/office/powerpoint/2010/main" val="36198596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PLBL\HVHL - the 1900s\06 Traditional Life and Customs\Christmas Story\Native home near Bethlehem, mat0549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2059" y="369688"/>
            <a:ext cx="4979882" cy="6118624"/>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0"/>
          </p:nvPr>
        </p:nvSpPr>
        <p:spPr/>
        <p:txBody>
          <a:bodyPr/>
          <a:lstStyle/>
          <a:p>
            <a:r>
              <a:rPr lang="en-US" dirty="0"/>
              <a:t>Nativity scene recreated in native home near Bethlehem</a:t>
            </a:r>
          </a:p>
        </p:txBody>
      </p:sp>
      <p:sp>
        <p:nvSpPr>
          <p:cNvPr id="3" name="Text Placeholder 2"/>
          <p:cNvSpPr>
            <a:spLocks noGrp="1"/>
          </p:cNvSpPr>
          <p:nvPr>
            <p:ph type="body" sz="quarter" idx="12"/>
          </p:nvPr>
        </p:nvSpPr>
        <p:spPr/>
        <p:txBody>
          <a:bodyPr/>
          <a:lstStyle/>
          <a:p>
            <a:r>
              <a:rPr lang="en-US" dirty="0"/>
              <a:t>2:7</a:t>
            </a:r>
          </a:p>
        </p:txBody>
      </p:sp>
      <p:sp>
        <p:nvSpPr>
          <p:cNvPr id="4" name="Title 3"/>
          <p:cNvSpPr>
            <a:spLocks noGrp="1"/>
          </p:cNvSpPr>
          <p:nvPr>
            <p:ph type="title"/>
          </p:nvPr>
        </p:nvSpPr>
        <p:spPr/>
        <p:txBody>
          <a:bodyPr/>
          <a:lstStyle/>
          <a:p>
            <a:r>
              <a:rPr lang="en-US" dirty="0"/>
              <a:t>She gave birth to her firstborn son, and wrapped Him in cloths, and laid Him in a manger</a:t>
            </a:r>
          </a:p>
        </p:txBody>
      </p:sp>
    </p:spTree>
    <p:extLst>
      <p:ext uri="{BB962C8B-B14F-4D97-AF65-F5344CB8AC3E}">
        <p14:creationId xmlns:p14="http://schemas.microsoft.com/office/powerpoint/2010/main" val="35356863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PLBLsr\luke01plus\Peasant's Home, with Manger, pp11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8740" y="411480"/>
            <a:ext cx="6386521" cy="6035040"/>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0"/>
          </p:nvPr>
        </p:nvSpPr>
        <p:spPr/>
        <p:txBody>
          <a:bodyPr/>
          <a:lstStyle/>
          <a:p>
            <a:r>
              <a:rPr lang="en-US" dirty="0"/>
              <a:t>Peasant’s home with manger</a:t>
            </a:r>
          </a:p>
        </p:txBody>
      </p:sp>
      <p:sp>
        <p:nvSpPr>
          <p:cNvPr id="3" name="Text Placeholder 2"/>
          <p:cNvSpPr>
            <a:spLocks noGrp="1"/>
          </p:cNvSpPr>
          <p:nvPr>
            <p:ph type="body" sz="quarter" idx="12"/>
          </p:nvPr>
        </p:nvSpPr>
        <p:spPr/>
        <p:txBody>
          <a:bodyPr/>
          <a:lstStyle/>
          <a:p>
            <a:r>
              <a:rPr lang="en-US" dirty="0"/>
              <a:t>2:7</a:t>
            </a:r>
          </a:p>
        </p:txBody>
      </p:sp>
      <p:sp>
        <p:nvSpPr>
          <p:cNvPr id="4" name="Title 3"/>
          <p:cNvSpPr>
            <a:spLocks noGrp="1"/>
          </p:cNvSpPr>
          <p:nvPr>
            <p:ph type="title"/>
          </p:nvPr>
        </p:nvSpPr>
        <p:spPr/>
        <p:txBody>
          <a:bodyPr/>
          <a:lstStyle/>
          <a:p>
            <a:r>
              <a:rPr lang="en-US" dirty="0"/>
              <a:t>There was no room for them in the guest chamber</a:t>
            </a:r>
          </a:p>
        </p:txBody>
      </p:sp>
    </p:spTree>
    <p:extLst>
      <p:ext uri="{BB962C8B-B14F-4D97-AF65-F5344CB8AC3E}">
        <p14:creationId xmlns:p14="http://schemas.microsoft.com/office/powerpoint/2010/main" val="13502149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8589368-D95E-9F3B-7D9E-D3B46922CAA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1B6DD11-353F-CB2F-35F9-E1D840EE83BF}"/>
              </a:ext>
            </a:extLst>
          </p:cNvPr>
          <p:cNvPicPr>
            <a:picLocks noChangeAspect="1"/>
          </p:cNvPicPr>
          <p:nvPr/>
        </p:nvPicPr>
        <p:blipFill>
          <a:blip r:embed="rId2"/>
          <a:srcRect l="6608" t="11005" r="7652" b="7526"/>
          <a:stretch/>
        </p:blipFill>
        <p:spPr>
          <a:xfrm>
            <a:off x="1176793" y="1154650"/>
            <a:ext cx="6615485" cy="3550819"/>
          </a:xfrm>
          <a:prstGeom prst="rect">
            <a:avLst/>
          </a:prstGeom>
        </p:spPr>
      </p:pic>
      <p:sp>
        <p:nvSpPr>
          <p:cNvPr id="2" name="TextBox 1">
            <a:extLst>
              <a:ext uri="{FF2B5EF4-FFF2-40B4-BE49-F238E27FC236}">
                <a16:creationId xmlns:a16="http://schemas.microsoft.com/office/drawing/2014/main" id="{5D74D2E1-AC75-1059-AD31-095D3A99B660}"/>
              </a:ext>
            </a:extLst>
          </p:cNvPr>
          <p:cNvSpPr txBox="1"/>
          <p:nvPr/>
        </p:nvSpPr>
        <p:spPr>
          <a:xfrm>
            <a:off x="24110" y="198785"/>
            <a:ext cx="909577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For Unto Us a Child Is Born.  Isaiah 9 </a:t>
            </a:r>
          </a:p>
        </p:txBody>
      </p:sp>
      <p:pic>
        <p:nvPicPr>
          <p:cNvPr id="4" name="Picture 2">
            <a:extLst>
              <a:ext uri="{FF2B5EF4-FFF2-40B4-BE49-F238E27FC236}">
                <a16:creationId xmlns:a16="http://schemas.microsoft.com/office/drawing/2014/main" id="{F2CBF553-1C47-B011-3975-72F9FF5BB8F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7173"/>
          <a:stretch/>
        </p:blipFill>
        <p:spPr bwMode="auto">
          <a:xfrm>
            <a:off x="1240403" y="4445864"/>
            <a:ext cx="659960" cy="239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015710F3-48F4-8159-7A6C-9D83A182CFDA}"/>
              </a:ext>
            </a:extLst>
          </p:cNvPr>
          <p:cNvSpPr txBox="1"/>
          <p:nvPr/>
        </p:nvSpPr>
        <p:spPr>
          <a:xfrm>
            <a:off x="548639" y="4782158"/>
            <a:ext cx="8046719" cy="172354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Isaiah 9:6 </a:t>
            </a:r>
            <a:r>
              <a:rPr kumimoji="0" lang="en-US" sz="2600" b="0" i="0" u="none" strike="noStrike" kern="1200" cap="none" spc="0" normalizeH="0" baseline="0" noProof="0" dirty="0">
                <a:ln>
                  <a:noFill/>
                </a:ln>
                <a:solidFill>
                  <a:prstClr val="white"/>
                </a:solidFill>
                <a:effectLst/>
                <a:uLnTx/>
                <a:uFillTx/>
                <a:latin typeface="Calibri" panose="020F0502020204030204"/>
                <a:ea typeface="+mn-ea"/>
                <a:cs typeface="+mn-cs"/>
              </a:rPr>
              <a:t>For unto us a Child is born, Unto us a Son is given; And the government will be upon His shoulder.    And His name will be called Wonderful, Counselor,    Mighty God, Everlasting Father, Prince of Peace.</a:t>
            </a:r>
          </a:p>
        </p:txBody>
      </p:sp>
      <p:sp>
        <p:nvSpPr>
          <p:cNvPr id="7" name="Rectangle 6">
            <a:extLst>
              <a:ext uri="{FF2B5EF4-FFF2-40B4-BE49-F238E27FC236}">
                <a16:creationId xmlns:a16="http://schemas.microsoft.com/office/drawing/2014/main" id="{356B8FD1-8D0C-6EE2-B897-550CAFEAB5DB}"/>
              </a:ext>
            </a:extLst>
          </p:cNvPr>
          <p:cNvSpPr/>
          <p:nvPr/>
        </p:nvSpPr>
        <p:spPr>
          <a:xfrm>
            <a:off x="548641" y="1061512"/>
            <a:ext cx="8046720" cy="5569850"/>
          </a:xfrm>
          <a:prstGeom prst="rect">
            <a:avLst/>
          </a:prstGeom>
          <a:noFill/>
          <a:ln w="28575">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44889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ecember 2024 printable calendar">
            <a:extLst>
              <a:ext uri="{FF2B5EF4-FFF2-40B4-BE49-F238E27FC236}">
                <a16:creationId xmlns:a16="http://schemas.microsoft.com/office/drawing/2014/main" id="{E5D6C61D-33C5-65E9-8EBD-45C096309D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1721" y="920530"/>
            <a:ext cx="5941732" cy="458757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87CCAB0-559E-F62E-5BD5-085B2ABEC99B}"/>
              </a:ext>
            </a:extLst>
          </p:cNvPr>
          <p:cNvSpPr txBox="1"/>
          <p:nvPr/>
        </p:nvSpPr>
        <p:spPr>
          <a:xfrm>
            <a:off x="516835" y="214685"/>
            <a:ext cx="8229600" cy="646331"/>
          </a:xfrm>
          <a:prstGeom prst="rect">
            <a:avLst/>
          </a:prstGeom>
          <a:noFill/>
        </p:spPr>
        <p:txBody>
          <a:bodyPr wrap="square" rtlCol="0">
            <a:spAutoFit/>
          </a:bodyPr>
          <a:lstStyle/>
          <a:p>
            <a:r>
              <a:rPr lang="en-US" sz="3600" dirty="0">
                <a:solidFill>
                  <a:schemeClr val="accent6">
                    <a:lumMod val="50000"/>
                  </a:schemeClr>
                </a:solidFill>
              </a:rPr>
              <a:t>When do we celebrate the birth of Jesus?</a:t>
            </a:r>
          </a:p>
        </p:txBody>
      </p:sp>
      <p:sp>
        <p:nvSpPr>
          <p:cNvPr id="3" name="TextBox 2">
            <a:extLst>
              <a:ext uri="{FF2B5EF4-FFF2-40B4-BE49-F238E27FC236}">
                <a16:creationId xmlns:a16="http://schemas.microsoft.com/office/drawing/2014/main" id="{0698790E-C922-AE90-D128-63811A701EA1}"/>
              </a:ext>
            </a:extLst>
          </p:cNvPr>
          <p:cNvSpPr txBox="1"/>
          <p:nvPr/>
        </p:nvSpPr>
        <p:spPr>
          <a:xfrm>
            <a:off x="1" y="5454591"/>
            <a:ext cx="9144000" cy="1200329"/>
          </a:xfrm>
          <a:prstGeom prst="rect">
            <a:avLst/>
          </a:prstGeom>
          <a:noFill/>
        </p:spPr>
        <p:txBody>
          <a:bodyPr wrap="square" rtlCol="0">
            <a:spAutoFit/>
          </a:bodyPr>
          <a:lstStyle/>
          <a:p>
            <a:pPr algn="ctr"/>
            <a:r>
              <a:rPr lang="en-US" sz="3600" dirty="0"/>
              <a:t>We don’t. </a:t>
            </a:r>
            <a:r>
              <a:rPr lang="en-US" sz="3600" dirty="0">
                <a:solidFill>
                  <a:srgbClr val="FF0000"/>
                </a:solidFill>
              </a:rPr>
              <a:t>We celebrate His death.</a:t>
            </a:r>
          </a:p>
          <a:p>
            <a:pPr algn="ctr"/>
            <a:r>
              <a:rPr lang="en-US" sz="3600" dirty="0">
                <a:solidFill>
                  <a:srgbClr val="FF0000"/>
                </a:solidFill>
              </a:rPr>
              <a:t> Every first day of every week.</a:t>
            </a:r>
          </a:p>
        </p:txBody>
      </p:sp>
      <p:sp>
        <p:nvSpPr>
          <p:cNvPr id="4" name="Oval 3">
            <a:extLst>
              <a:ext uri="{FF2B5EF4-FFF2-40B4-BE49-F238E27FC236}">
                <a16:creationId xmlns:a16="http://schemas.microsoft.com/office/drawing/2014/main" id="{64BCE5DF-9905-7411-936D-E6C7A69A271A}"/>
              </a:ext>
            </a:extLst>
          </p:cNvPr>
          <p:cNvSpPr/>
          <p:nvPr/>
        </p:nvSpPr>
        <p:spPr>
          <a:xfrm>
            <a:off x="1969812" y="2210466"/>
            <a:ext cx="479189" cy="445272"/>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4E5193EF-41BB-9E1C-AC2E-FC0A84A42658}"/>
              </a:ext>
            </a:extLst>
          </p:cNvPr>
          <p:cNvSpPr/>
          <p:nvPr/>
        </p:nvSpPr>
        <p:spPr>
          <a:xfrm>
            <a:off x="1939339" y="2887649"/>
            <a:ext cx="479189" cy="445272"/>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5825550F-E297-9FB1-DA6E-276846505D21}"/>
              </a:ext>
            </a:extLst>
          </p:cNvPr>
          <p:cNvSpPr/>
          <p:nvPr/>
        </p:nvSpPr>
        <p:spPr>
          <a:xfrm>
            <a:off x="1940659" y="3564838"/>
            <a:ext cx="479189" cy="445272"/>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2BF906E-2E65-7C7F-404D-519B23B097BB}"/>
              </a:ext>
            </a:extLst>
          </p:cNvPr>
          <p:cNvSpPr/>
          <p:nvPr/>
        </p:nvSpPr>
        <p:spPr>
          <a:xfrm>
            <a:off x="1910180" y="4257925"/>
            <a:ext cx="479189" cy="445272"/>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4FE6CE8-B780-B641-E80E-653671E50C61}"/>
              </a:ext>
            </a:extLst>
          </p:cNvPr>
          <p:cNvSpPr/>
          <p:nvPr/>
        </p:nvSpPr>
        <p:spPr>
          <a:xfrm>
            <a:off x="1935357" y="4927158"/>
            <a:ext cx="479189" cy="445272"/>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E4FF19B-8AAD-61FB-3AF8-5173E46D618B}"/>
              </a:ext>
            </a:extLst>
          </p:cNvPr>
          <p:cNvSpPr txBox="1"/>
          <p:nvPr/>
        </p:nvSpPr>
        <p:spPr>
          <a:xfrm>
            <a:off x="4317555" y="4069624"/>
            <a:ext cx="699715" cy="769441"/>
          </a:xfrm>
          <a:prstGeom prst="rect">
            <a:avLst/>
          </a:prstGeom>
          <a:noFill/>
        </p:spPr>
        <p:txBody>
          <a:bodyPr wrap="square" rtlCol="0">
            <a:spAutoFit/>
          </a:bodyPr>
          <a:lstStyle/>
          <a:p>
            <a:r>
              <a:rPr lang="en-US" sz="4400" dirty="0"/>
              <a:t>X</a:t>
            </a:r>
          </a:p>
        </p:txBody>
      </p:sp>
    </p:spTree>
    <p:extLst>
      <p:ext uri="{BB962C8B-B14F-4D97-AF65-F5344CB8AC3E}">
        <p14:creationId xmlns:p14="http://schemas.microsoft.com/office/powerpoint/2010/main" val="35693885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45048-F677-DB3E-1D08-AD2E94324F2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1BDF869-FAAC-26BB-DDBA-4B0FE2FF354F}"/>
              </a:ext>
            </a:extLst>
          </p:cNvPr>
          <p:cNvSpPr txBox="1"/>
          <p:nvPr/>
        </p:nvSpPr>
        <p:spPr>
          <a:xfrm>
            <a:off x="-8391" y="2496"/>
            <a:ext cx="9144000" cy="646331"/>
          </a:xfrm>
          <a:prstGeom prst="rect">
            <a:avLst/>
          </a:prstGeom>
          <a:solidFill>
            <a:schemeClr val="tx1"/>
          </a:solidFill>
        </p:spPr>
        <p:txBody>
          <a:bodyPr wrap="square" rtlCol="0">
            <a:spAutoFit/>
          </a:bodyPr>
          <a:lstStyle/>
          <a:p>
            <a:pPr algn="ctr" defTabSz="457200"/>
            <a:r>
              <a:rPr lang="en-US" sz="3600" dirty="0">
                <a:solidFill>
                  <a:schemeClr val="bg1"/>
                </a:solidFill>
              </a:rPr>
              <a:t>For Unto Us a Child Is Born.  Isaiah 9 </a:t>
            </a:r>
          </a:p>
        </p:txBody>
      </p:sp>
      <p:sp>
        <p:nvSpPr>
          <p:cNvPr id="5" name="Footer Placeholder 4">
            <a:extLst>
              <a:ext uri="{FF2B5EF4-FFF2-40B4-BE49-F238E27FC236}">
                <a16:creationId xmlns:a16="http://schemas.microsoft.com/office/drawing/2014/main" id="{2DC2EA8C-9D8F-F3C4-6FF0-767A801BAABA}"/>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2" name="TextBox 1">
            <a:extLst>
              <a:ext uri="{FF2B5EF4-FFF2-40B4-BE49-F238E27FC236}">
                <a16:creationId xmlns:a16="http://schemas.microsoft.com/office/drawing/2014/main" id="{2CFE339A-C422-2EC9-8B52-6C8DD271E450}"/>
              </a:ext>
            </a:extLst>
          </p:cNvPr>
          <p:cNvSpPr txBox="1"/>
          <p:nvPr/>
        </p:nvSpPr>
        <p:spPr>
          <a:xfrm>
            <a:off x="580446" y="1566407"/>
            <a:ext cx="7847938" cy="3354765"/>
          </a:xfrm>
          <a:prstGeom prst="rect">
            <a:avLst/>
          </a:prstGeom>
          <a:noFill/>
        </p:spPr>
        <p:txBody>
          <a:bodyPr wrap="square" rtlCol="0">
            <a:spAutoFit/>
          </a:bodyPr>
          <a:lstStyle/>
          <a:p>
            <a:pPr algn="ctr"/>
            <a:r>
              <a:rPr lang="en-US" sz="4400" dirty="0"/>
              <a:t>Many people want Jesus as their Savior but not their Lord.</a:t>
            </a:r>
          </a:p>
          <a:p>
            <a:pPr algn="ctr"/>
            <a:endParaRPr lang="en-US" sz="3600" dirty="0"/>
          </a:p>
          <a:p>
            <a:pPr algn="ctr"/>
            <a:r>
              <a:rPr lang="en-US" sz="4400" dirty="0">
                <a:solidFill>
                  <a:srgbClr val="C00000"/>
                </a:solidFill>
              </a:rPr>
              <a:t>He cannot be your Savior until you submit to Him as your Lord.</a:t>
            </a:r>
          </a:p>
        </p:txBody>
      </p:sp>
    </p:spTree>
    <p:extLst>
      <p:ext uri="{BB962C8B-B14F-4D97-AF65-F5344CB8AC3E}">
        <p14:creationId xmlns:p14="http://schemas.microsoft.com/office/powerpoint/2010/main" val="3029644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64BCE-6AD4-923E-3761-5CE2F3F5808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0403DAE-245D-CD4E-E2EB-64B514E096F5}"/>
              </a:ext>
            </a:extLst>
          </p:cNvPr>
          <p:cNvSpPr txBox="1"/>
          <p:nvPr/>
        </p:nvSpPr>
        <p:spPr>
          <a:xfrm>
            <a:off x="-8391" y="2496"/>
            <a:ext cx="9144000" cy="646331"/>
          </a:xfrm>
          <a:prstGeom prst="rect">
            <a:avLst/>
          </a:prstGeom>
          <a:solidFill>
            <a:schemeClr val="tx1"/>
          </a:solidFill>
        </p:spPr>
        <p:txBody>
          <a:bodyPr wrap="square" rtlCol="0">
            <a:spAutoFit/>
          </a:bodyPr>
          <a:lstStyle/>
          <a:p>
            <a:pPr algn="ctr" defTabSz="457200"/>
            <a:r>
              <a:rPr lang="en-US" sz="3600" dirty="0">
                <a:solidFill>
                  <a:schemeClr val="bg1"/>
                </a:solidFill>
              </a:rPr>
              <a:t>For Unto Us a Child Is Born.  Isaiah 9 </a:t>
            </a:r>
          </a:p>
        </p:txBody>
      </p:sp>
      <p:sp>
        <p:nvSpPr>
          <p:cNvPr id="5" name="Footer Placeholder 4">
            <a:extLst>
              <a:ext uri="{FF2B5EF4-FFF2-40B4-BE49-F238E27FC236}">
                <a16:creationId xmlns:a16="http://schemas.microsoft.com/office/drawing/2014/main" id="{992A1103-FD03-8044-F6E6-4B9F05887350}"/>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AEC217D1-C02F-8E28-2AE0-5CAEF7B0B8A2}"/>
              </a:ext>
            </a:extLst>
          </p:cNvPr>
          <p:cNvSpPr txBox="1"/>
          <p:nvPr/>
        </p:nvSpPr>
        <p:spPr>
          <a:xfrm>
            <a:off x="447675" y="971550"/>
            <a:ext cx="8353425" cy="5447645"/>
          </a:xfrm>
          <a:prstGeom prst="rect">
            <a:avLst/>
          </a:prstGeom>
          <a:noFill/>
          <a:ln w="28575">
            <a:solidFill>
              <a:schemeClr val="tx1"/>
            </a:solidFill>
          </a:ln>
        </p:spPr>
        <p:txBody>
          <a:bodyPr wrap="square">
            <a:spAutoFit/>
          </a:bodyPr>
          <a:lstStyle/>
          <a:p>
            <a:r>
              <a:rPr lang="en-US" sz="3600" b="1" dirty="0">
                <a:solidFill>
                  <a:srgbClr val="0070C0"/>
                </a:solidFill>
              </a:rPr>
              <a:t>Isaiah 9:1 </a:t>
            </a:r>
            <a:r>
              <a:rPr lang="en-US" sz="2600" dirty="0"/>
              <a:t>Nevertheless the gloom will not be upon her who is distressed, As when at first He lightly esteemed The </a:t>
            </a:r>
            <a:r>
              <a:rPr lang="en-US" sz="2600" u="sng" dirty="0"/>
              <a:t>land of Zebulun </a:t>
            </a:r>
            <a:r>
              <a:rPr lang="en-US" sz="2600" dirty="0"/>
              <a:t>and the </a:t>
            </a:r>
            <a:r>
              <a:rPr lang="en-US" sz="2600" u="sng" dirty="0"/>
              <a:t>land of Naphtali</a:t>
            </a:r>
            <a:r>
              <a:rPr lang="en-US" sz="2600" dirty="0"/>
              <a:t>, And afterward more heavily oppressed her, By the way of the sea, </a:t>
            </a:r>
            <a:r>
              <a:rPr lang="en-US" sz="2600" u="sng" dirty="0"/>
              <a:t>beyond the Jordan, In Galilee of the Gentiles</a:t>
            </a:r>
            <a:r>
              <a:rPr lang="en-US" sz="2600" dirty="0"/>
              <a:t>.</a:t>
            </a:r>
          </a:p>
          <a:p>
            <a:endParaRPr lang="en-US" sz="2600" dirty="0"/>
          </a:p>
          <a:p>
            <a:r>
              <a:rPr lang="en-US" sz="2600" b="1" dirty="0">
                <a:solidFill>
                  <a:srgbClr val="0070C0"/>
                </a:solidFill>
              </a:rPr>
              <a:t>2</a:t>
            </a:r>
            <a:r>
              <a:rPr lang="en-US" sz="2600" dirty="0"/>
              <a:t> </a:t>
            </a:r>
            <a:r>
              <a:rPr lang="en-US" sz="2600" u="sng" dirty="0"/>
              <a:t>The people who walked in darkness Have seen a great light</a:t>
            </a:r>
            <a:r>
              <a:rPr lang="en-US" sz="2600" dirty="0"/>
              <a:t>; Those who dwelt in the land of the shadow of death, </a:t>
            </a:r>
            <a:r>
              <a:rPr lang="en-US" sz="2600" u="sng" dirty="0"/>
              <a:t>Upon them a light has shined</a:t>
            </a:r>
            <a:r>
              <a:rPr lang="en-US" sz="2600" dirty="0"/>
              <a:t>.</a:t>
            </a:r>
          </a:p>
          <a:p>
            <a:endParaRPr lang="en-US" sz="2600" dirty="0"/>
          </a:p>
          <a:p>
            <a:r>
              <a:rPr lang="en-US" sz="2600" b="1" dirty="0">
                <a:solidFill>
                  <a:srgbClr val="0070C0"/>
                </a:solidFill>
              </a:rPr>
              <a:t>3</a:t>
            </a:r>
            <a:r>
              <a:rPr lang="en-US" sz="2600" dirty="0"/>
              <a:t> You have multiplied the nation And increased its joy; They rejoice before You According to the joy of harvest, As men rejoice when they divide the spoil.</a:t>
            </a:r>
          </a:p>
        </p:txBody>
      </p:sp>
    </p:spTree>
    <p:extLst>
      <p:ext uri="{BB962C8B-B14F-4D97-AF65-F5344CB8AC3E}">
        <p14:creationId xmlns:p14="http://schemas.microsoft.com/office/powerpoint/2010/main" val="42303143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E3B44E9-C9BB-025D-6A4F-6A9070C99E55}"/>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2771CBE-0D3E-28CC-AF57-4947D0198E58}"/>
              </a:ext>
            </a:extLst>
          </p:cNvPr>
          <p:cNvSpPr/>
          <p:nvPr/>
        </p:nvSpPr>
        <p:spPr>
          <a:xfrm>
            <a:off x="3289318" y="4072333"/>
            <a:ext cx="5670124" cy="238237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4F4B41B1-3DDB-2D42-4C39-2CA8D8433302}"/>
              </a:ext>
            </a:extLst>
          </p:cNvPr>
          <p:cNvSpPr/>
          <p:nvPr/>
        </p:nvSpPr>
        <p:spPr>
          <a:xfrm>
            <a:off x="385894" y="286613"/>
            <a:ext cx="2584017" cy="3427533"/>
          </a:xfrm>
          <a:prstGeom prst="rect">
            <a:avLst/>
          </a:pr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28B6819C-B4C0-CB02-D148-53857AA49740}"/>
              </a:ext>
            </a:extLst>
          </p:cNvPr>
          <p:cNvSpPr/>
          <p:nvPr/>
        </p:nvSpPr>
        <p:spPr>
          <a:xfrm>
            <a:off x="3355804" y="275411"/>
            <a:ext cx="5541705" cy="3539429"/>
          </a:xfrm>
          <a:prstGeom prst="rect">
            <a:avLst/>
          </a:prstGeom>
          <a:noFill/>
          <a:ln w="762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7596ABDE-21FF-C5C1-5D01-0AA08930C6B3}"/>
              </a:ext>
            </a:extLst>
          </p:cNvPr>
          <p:cNvSpPr/>
          <p:nvPr/>
        </p:nvSpPr>
        <p:spPr>
          <a:xfrm>
            <a:off x="0" y="1"/>
            <a:ext cx="9144001" cy="6858000"/>
          </a:xfrm>
          <a:prstGeom prst="rect">
            <a:avLst/>
          </a:pr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F0E6584-8EAD-503A-696B-953558E5DE47}"/>
              </a:ext>
            </a:extLst>
          </p:cNvPr>
          <p:cNvSpPr/>
          <p:nvPr/>
        </p:nvSpPr>
        <p:spPr>
          <a:xfrm>
            <a:off x="0" y="25166"/>
            <a:ext cx="9144000" cy="6832833"/>
          </a:xfrm>
          <a:prstGeom prst="rect">
            <a:avLst/>
          </a:prstGeom>
          <a:no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2" descr="bible page on gray concrete surface photo - Free Book Image on Unsplash">
            <a:extLst>
              <a:ext uri="{FF2B5EF4-FFF2-40B4-BE49-F238E27FC236}">
                <a16:creationId xmlns:a16="http://schemas.microsoft.com/office/drawing/2014/main" id="{FD52C61F-FCD2-A355-EE43-881C2266C2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318" t="11136" r="10280"/>
          <a:stretch/>
        </p:blipFill>
        <p:spPr bwMode="auto">
          <a:xfrm>
            <a:off x="425432" y="4193440"/>
            <a:ext cx="2601262" cy="208838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BCCB760A-3DF8-0954-85AC-10D55D4DCA17}"/>
              </a:ext>
            </a:extLst>
          </p:cNvPr>
          <p:cNvSpPr txBox="1"/>
          <p:nvPr/>
        </p:nvSpPr>
        <p:spPr>
          <a:xfrm>
            <a:off x="3812626" y="4459800"/>
            <a:ext cx="5847127"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C00000"/>
                </a:solidFill>
                <a:effectLst/>
                <a:uLnTx/>
                <a:uFillTx/>
                <a:latin typeface="Impact" panose="020B0806030902050204" pitchFamily="34" charset="0"/>
                <a:ea typeface="+mn-ea"/>
                <a:cs typeface="+mn-cs"/>
              </a:rPr>
              <a:t>New Lebanon</a:t>
            </a:r>
          </a:p>
        </p:txBody>
      </p:sp>
      <p:sp>
        <p:nvSpPr>
          <p:cNvPr id="15" name="TextBox 14">
            <a:extLst>
              <a:ext uri="{FF2B5EF4-FFF2-40B4-BE49-F238E27FC236}">
                <a16:creationId xmlns:a16="http://schemas.microsoft.com/office/drawing/2014/main" id="{4B295B6D-F90A-241B-4142-4B8B8419A031}"/>
              </a:ext>
            </a:extLst>
          </p:cNvPr>
          <p:cNvSpPr txBox="1"/>
          <p:nvPr/>
        </p:nvSpPr>
        <p:spPr>
          <a:xfrm>
            <a:off x="4043357" y="4072333"/>
            <a:ext cx="139257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The</a:t>
            </a:r>
          </a:p>
        </p:txBody>
      </p:sp>
      <p:sp>
        <p:nvSpPr>
          <p:cNvPr id="16" name="TextBox 15">
            <a:extLst>
              <a:ext uri="{FF2B5EF4-FFF2-40B4-BE49-F238E27FC236}">
                <a16:creationId xmlns:a16="http://schemas.microsoft.com/office/drawing/2014/main" id="{763B7AF1-B161-64DD-DE7E-0DAD0E983785}"/>
              </a:ext>
            </a:extLst>
          </p:cNvPr>
          <p:cNvSpPr txBox="1"/>
          <p:nvPr/>
        </p:nvSpPr>
        <p:spPr>
          <a:xfrm>
            <a:off x="3869685" y="4999293"/>
            <a:ext cx="680347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C00000"/>
                </a:solidFill>
                <a:effectLst/>
                <a:uLnTx/>
                <a:uFillTx/>
                <a:latin typeface="Century Gothic" panose="020B0502020202020204" pitchFamily="34" charset="0"/>
                <a:ea typeface="+mn-ea"/>
                <a:cs typeface="+mn-cs"/>
              </a:rPr>
              <a:t>Church of Christ</a:t>
            </a:r>
          </a:p>
        </p:txBody>
      </p:sp>
      <p:sp>
        <p:nvSpPr>
          <p:cNvPr id="17" name="TextBox 16">
            <a:extLst>
              <a:ext uri="{FF2B5EF4-FFF2-40B4-BE49-F238E27FC236}">
                <a16:creationId xmlns:a16="http://schemas.microsoft.com/office/drawing/2014/main" id="{600091BE-0189-DF3F-DF37-8ECEA686750E}"/>
              </a:ext>
            </a:extLst>
          </p:cNvPr>
          <p:cNvSpPr txBox="1"/>
          <p:nvPr/>
        </p:nvSpPr>
        <p:spPr>
          <a:xfrm>
            <a:off x="4547460" y="5656159"/>
            <a:ext cx="4915949" cy="9848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1973 West  Main 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newlebanoncoc.com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90CA3022-44F1-22D9-07B2-66F2A55E92CB}"/>
              </a:ext>
            </a:extLst>
          </p:cNvPr>
          <p:cNvSpPr/>
          <p:nvPr/>
        </p:nvSpPr>
        <p:spPr>
          <a:xfrm>
            <a:off x="276837" y="3975593"/>
            <a:ext cx="8682605" cy="2606995"/>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E0847FF6-9848-FAA7-3BDC-7DA962F4E27A}"/>
              </a:ext>
            </a:extLst>
          </p:cNvPr>
          <p:cNvPicPr>
            <a:picLocks noChangeAspect="1"/>
          </p:cNvPicPr>
          <p:nvPr/>
        </p:nvPicPr>
        <p:blipFill>
          <a:blip r:embed="rId3"/>
          <a:srcRect b="9497"/>
          <a:stretch/>
        </p:blipFill>
        <p:spPr>
          <a:xfrm>
            <a:off x="3502618" y="368462"/>
            <a:ext cx="5016949" cy="3405368"/>
          </a:xfrm>
          <a:prstGeom prst="rect">
            <a:avLst/>
          </a:prstGeom>
        </p:spPr>
      </p:pic>
      <p:sp>
        <p:nvSpPr>
          <p:cNvPr id="8" name="TextBox 7">
            <a:extLst>
              <a:ext uri="{FF2B5EF4-FFF2-40B4-BE49-F238E27FC236}">
                <a16:creationId xmlns:a16="http://schemas.microsoft.com/office/drawing/2014/main" id="{BAC5CCA1-658A-4423-B2E1-C72BC9B742B4}"/>
              </a:ext>
            </a:extLst>
          </p:cNvPr>
          <p:cNvSpPr txBox="1"/>
          <p:nvPr/>
        </p:nvSpPr>
        <p:spPr>
          <a:xfrm>
            <a:off x="139403" y="403296"/>
            <a:ext cx="2985273" cy="31393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rPr>
              <a:t>Isaiah 9:6 For unto us a Child is born, Unto us a Son is given; And the government will be upon His shoulder. And His name will be called Wonderful, Counselor, Mighty God, Everlasting Father, Prince of Peace.</a:t>
            </a:r>
          </a:p>
        </p:txBody>
      </p:sp>
    </p:spTree>
    <p:extLst>
      <p:ext uri="{BB962C8B-B14F-4D97-AF65-F5344CB8AC3E}">
        <p14:creationId xmlns:p14="http://schemas.microsoft.com/office/powerpoint/2010/main" val="3628910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algn="ctr" defTabSz="457200"/>
            <a:r>
              <a:rPr lang="en-US" sz="3600" dirty="0">
                <a:solidFill>
                  <a:schemeClr val="bg1"/>
                </a:solidFill>
              </a:rPr>
              <a:t>For Unto Us a Child Is Born.  Isaiah 9 </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EFC40075-F88E-25E2-261E-F9AFA1762599}"/>
              </a:ext>
            </a:extLst>
          </p:cNvPr>
          <p:cNvSpPr txBox="1"/>
          <p:nvPr/>
        </p:nvSpPr>
        <p:spPr>
          <a:xfrm>
            <a:off x="1028700" y="1390650"/>
            <a:ext cx="7029450" cy="4524315"/>
          </a:xfrm>
          <a:prstGeom prst="rect">
            <a:avLst/>
          </a:prstGeom>
          <a:noFill/>
          <a:ln w="28575">
            <a:solidFill>
              <a:schemeClr val="tx1"/>
            </a:solidFill>
          </a:ln>
        </p:spPr>
        <p:txBody>
          <a:bodyPr wrap="square">
            <a:spAutoFit/>
          </a:bodyPr>
          <a:lstStyle/>
          <a:p>
            <a:r>
              <a:rPr lang="en-US" sz="3200" b="1" dirty="0">
                <a:solidFill>
                  <a:srgbClr val="0070C0"/>
                </a:solidFill>
              </a:rPr>
              <a:t>4</a:t>
            </a:r>
            <a:r>
              <a:rPr lang="en-US" sz="3200" dirty="0"/>
              <a:t> For You have broken the yoke of his burden And the staff of his shoulder, The rod of his oppressor, As in the day of Midian.</a:t>
            </a:r>
          </a:p>
          <a:p>
            <a:endParaRPr lang="en-US" sz="3200" dirty="0"/>
          </a:p>
          <a:p>
            <a:r>
              <a:rPr lang="en-US" sz="3200" b="1" dirty="0">
                <a:solidFill>
                  <a:srgbClr val="0070C0"/>
                </a:solidFill>
              </a:rPr>
              <a:t>5</a:t>
            </a:r>
            <a:r>
              <a:rPr lang="en-US" sz="3200" dirty="0"/>
              <a:t> For every warrior's sandal from the noisy battle, And garments rolled in blood, Will be used for burning and fuel of fire.</a:t>
            </a:r>
          </a:p>
        </p:txBody>
      </p:sp>
    </p:spTree>
    <p:extLst>
      <p:ext uri="{BB962C8B-B14F-4D97-AF65-F5344CB8AC3E}">
        <p14:creationId xmlns:p14="http://schemas.microsoft.com/office/powerpoint/2010/main" val="156303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C264DF-B87D-626B-303B-D7FF8B6B21E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AFE0475-41F2-6B91-0EB1-DDE51CA23C32}"/>
              </a:ext>
            </a:extLst>
          </p:cNvPr>
          <p:cNvSpPr txBox="1"/>
          <p:nvPr/>
        </p:nvSpPr>
        <p:spPr>
          <a:xfrm>
            <a:off x="-8391" y="2496"/>
            <a:ext cx="9144000" cy="646331"/>
          </a:xfrm>
          <a:prstGeom prst="rect">
            <a:avLst/>
          </a:prstGeom>
          <a:solidFill>
            <a:schemeClr val="tx1"/>
          </a:solidFill>
        </p:spPr>
        <p:txBody>
          <a:bodyPr wrap="square" rtlCol="0">
            <a:spAutoFit/>
          </a:bodyPr>
          <a:lstStyle/>
          <a:p>
            <a:pPr algn="ctr" defTabSz="457200"/>
            <a:r>
              <a:rPr lang="en-US" sz="3600" dirty="0">
                <a:solidFill>
                  <a:schemeClr val="bg1"/>
                </a:solidFill>
              </a:rPr>
              <a:t>For Unto Us a Child Is Born.  Isaiah 9 </a:t>
            </a:r>
          </a:p>
        </p:txBody>
      </p:sp>
      <p:sp>
        <p:nvSpPr>
          <p:cNvPr id="5" name="Footer Placeholder 4">
            <a:extLst>
              <a:ext uri="{FF2B5EF4-FFF2-40B4-BE49-F238E27FC236}">
                <a16:creationId xmlns:a16="http://schemas.microsoft.com/office/drawing/2014/main" id="{3F878FD1-C6FD-C530-DF0E-9E1659BBFDBC}"/>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2DDC3ECE-5F70-6AB2-65DD-15F25FDE7DF3}"/>
              </a:ext>
            </a:extLst>
          </p:cNvPr>
          <p:cNvSpPr txBox="1"/>
          <p:nvPr/>
        </p:nvSpPr>
        <p:spPr>
          <a:xfrm>
            <a:off x="733425" y="1228725"/>
            <a:ext cx="7762875" cy="4832092"/>
          </a:xfrm>
          <a:prstGeom prst="rect">
            <a:avLst/>
          </a:prstGeom>
          <a:noFill/>
          <a:ln w="28575">
            <a:solidFill>
              <a:schemeClr val="tx1"/>
            </a:solidFill>
          </a:ln>
        </p:spPr>
        <p:txBody>
          <a:bodyPr wrap="square">
            <a:spAutoFit/>
          </a:bodyPr>
          <a:lstStyle/>
          <a:p>
            <a:r>
              <a:rPr lang="en-US" sz="2800" b="1" dirty="0">
                <a:solidFill>
                  <a:srgbClr val="0070C0"/>
                </a:solidFill>
              </a:rPr>
              <a:t>6</a:t>
            </a:r>
            <a:r>
              <a:rPr lang="en-US" sz="2800" dirty="0"/>
              <a:t> For unto us a Child is born, Unto us a Son is given; And </a:t>
            </a:r>
            <a:r>
              <a:rPr lang="en-US" sz="2800" u="sng" dirty="0"/>
              <a:t>the government will be upon His shoulder</a:t>
            </a:r>
            <a:r>
              <a:rPr lang="en-US" sz="2800" dirty="0"/>
              <a:t>. And His name will be called </a:t>
            </a:r>
            <a:r>
              <a:rPr lang="en-US" sz="2800" u="sng" dirty="0">
                <a:latin typeface="Aharoni" panose="02010803020104030203" pitchFamily="2" charset="-79"/>
                <a:cs typeface="Aharoni" panose="02010803020104030203" pitchFamily="2" charset="-79"/>
              </a:rPr>
              <a:t>Wonderful</a:t>
            </a:r>
            <a:r>
              <a:rPr lang="en-US" sz="2800" dirty="0"/>
              <a:t>, </a:t>
            </a:r>
            <a:r>
              <a:rPr lang="en-US" sz="2800" u="sng" dirty="0">
                <a:latin typeface="Aharoni" panose="02010803020104030203" pitchFamily="2" charset="-79"/>
                <a:cs typeface="Aharoni" panose="02010803020104030203" pitchFamily="2" charset="-79"/>
              </a:rPr>
              <a:t>Counselor</a:t>
            </a:r>
            <a:r>
              <a:rPr lang="en-US" sz="2800" dirty="0"/>
              <a:t>, </a:t>
            </a:r>
            <a:r>
              <a:rPr lang="en-US" sz="2800" u="sng" dirty="0">
                <a:latin typeface="Aharoni" panose="02010803020104030203" pitchFamily="2" charset="-79"/>
                <a:cs typeface="Aharoni" panose="02010803020104030203" pitchFamily="2" charset="-79"/>
              </a:rPr>
              <a:t>Mighty God</a:t>
            </a:r>
            <a:r>
              <a:rPr lang="en-US" sz="2800" dirty="0"/>
              <a:t>, </a:t>
            </a:r>
            <a:r>
              <a:rPr lang="en-US" sz="2800" u="sng" dirty="0">
                <a:latin typeface="Aharoni" panose="02010803020104030203" pitchFamily="2" charset="-79"/>
                <a:cs typeface="Aharoni" panose="02010803020104030203" pitchFamily="2" charset="-79"/>
              </a:rPr>
              <a:t>Everlasting Father</a:t>
            </a:r>
            <a:r>
              <a:rPr lang="en-US" sz="2800" dirty="0"/>
              <a:t>, </a:t>
            </a:r>
            <a:r>
              <a:rPr lang="en-US" sz="2800" u="sng" dirty="0">
                <a:latin typeface="Aharoni" panose="02010803020104030203" pitchFamily="2" charset="-79"/>
                <a:cs typeface="Aharoni" panose="02010803020104030203" pitchFamily="2" charset="-79"/>
              </a:rPr>
              <a:t>Prince of Peace</a:t>
            </a:r>
            <a:r>
              <a:rPr lang="en-US" sz="2800" dirty="0">
                <a:latin typeface="Aharoni" panose="02010803020104030203" pitchFamily="2" charset="-79"/>
                <a:cs typeface="Aharoni" panose="02010803020104030203" pitchFamily="2" charset="-79"/>
              </a:rPr>
              <a:t>.</a:t>
            </a:r>
            <a:endParaRPr lang="en-US" sz="2800" dirty="0"/>
          </a:p>
          <a:p>
            <a:r>
              <a:rPr lang="en-US" sz="2800" b="1" dirty="0">
                <a:solidFill>
                  <a:srgbClr val="0070C0"/>
                </a:solidFill>
              </a:rPr>
              <a:t>7</a:t>
            </a:r>
            <a:r>
              <a:rPr lang="en-US" sz="2800" dirty="0"/>
              <a:t> Of the increase of </a:t>
            </a:r>
            <a:r>
              <a:rPr lang="en-US" sz="2800" b="1" u="sng" dirty="0"/>
              <a:t>His government </a:t>
            </a:r>
            <a:r>
              <a:rPr lang="en-US" sz="2800" dirty="0"/>
              <a:t>and </a:t>
            </a:r>
            <a:r>
              <a:rPr lang="en-US" sz="2800" b="1" u="sng" dirty="0"/>
              <a:t>peace</a:t>
            </a:r>
            <a:r>
              <a:rPr lang="en-US" sz="2800" dirty="0"/>
              <a:t> There will be no end, Upon the throne of David and over His kingdom, To order it and establish it with judgment and justice From that time forward, even forever. The zeal of the LORD of hosts will perform this.</a:t>
            </a:r>
          </a:p>
        </p:txBody>
      </p:sp>
    </p:spTree>
    <p:extLst>
      <p:ext uri="{BB962C8B-B14F-4D97-AF65-F5344CB8AC3E}">
        <p14:creationId xmlns:p14="http://schemas.microsoft.com/office/powerpoint/2010/main" val="3382190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752B6-E584-8E56-E926-277C7ECC4A7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85E8191-0439-4641-CB65-F88C70074DFC}"/>
              </a:ext>
            </a:extLst>
          </p:cNvPr>
          <p:cNvSpPr txBox="1"/>
          <p:nvPr/>
        </p:nvSpPr>
        <p:spPr>
          <a:xfrm>
            <a:off x="-8391" y="2496"/>
            <a:ext cx="9144000" cy="646331"/>
          </a:xfrm>
          <a:prstGeom prst="rect">
            <a:avLst/>
          </a:prstGeom>
          <a:solidFill>
            <a:schemeClr val="tx1"/>
          </a:solidFill>
        </p:spPr>
        <p:txBody>
          <a:bodyPr wrap="square" rtlCol="0">
            <a:spAutoFit/>
          </a:bodyPr>
          <a:lstStyle/>
          <a:p>
            <a:pPr algn="ctr" defTabSz="457200"/>
            <a:r>
              <a:rPr lang="en-US" sz="3600" dirty="0">
                <a:solidFill>
                  <a:schemeClr val="bg1"/>
                </a:solidFill>
              </a:rPr>
              <a:t>For Unto Us a Child Is Born.  Isaiah 9 </a:t>
            </a:r>
          </a:p>
        </p:txBody>
      </p:sp>
      <p:sp>
        <p:nvSpPr>
          <p:cNvPr id="5" name="Footer Placeholder 4">
            <a:extLst>
              <a:ext uri="{FF2B5EF4-FFF2-40B4-BE49-F238E27FC236}">
                <a16:creationId xmlns:a16="http://schemas.microsoft.com/office/drawing/2014/main" id="{F6765740-BA2A-EE5A-5842-910D81435DAC}"/>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6D3DB35B-C97D-3701-EA58-385704593756}"/>
              </a:ext>
            </a:extLst>
          </p:cNvPr>
          <p:cNvSpPr txBox="1"/>
          <p:nvPr/>
        </p:nvSpPr>
        <p:spPr>
          <a:xfrm>
            <a:off x="523874" y="1200150"/>
            <a:ext cx="8353425" cy="5262979"/>
          </a:xfrm>
          <a:prstGeom prst="rect">
            <a:avLst/>
          </a:prstGeom>
          <a:noFill/>
        </p:spPr>
        <p:txBody>
          <a:bodyPr wrap="square">
            <a:spAutoFit/>
          </a:bodyPr>
          <a:lstStyle/>
          <a:p>
            <a:r>
              <a:rPr lang="en-US" sz="2600" dirty="0"/>
              <a:t>This was not a prophecy of the immediate future, but it is a prophecy of the “latter” times, and therefore, in the Old Testament related to the times of the Messiah.</a:t>
            </a:r>
          </a:p>
          <a:p>
            <a:endParaRPr lang="en-US" sz="2600" dirty="0"/>
          </a:p>
          <a:p>
            <a:r>
              <a:rPr lang="en-US" sz="2600" dirty="0"/>
              <a:t> The pain that came upon Zebulun and Naphtali in the pre-Christian era was </a:t>
            </a:r>
            <a:r>
              <a:rPr lang="en-US" sz="2600" u="sng" dirty="0"/>
              <a:t>due partially to their physical location on the northern border of the Promised land</a:t>
            </a:r>
            <a:r>
              <a:rPr lang="en-US" sz="2600" dirty="0"/>
              <a:t>. They were the first to experience </a:t>
            </a:r>
            <a:r>
              <a:rPr lang="en-US" sz="2600" u="sng" dirty="0"/>
              <a:t>repeated invasions</a:t>
            </a:r>
            <a:r>
              <a:rPr lang="en-US" sz="2600" dirty="0"/>
              <a:t>; and Isaiah’s prophecy here shows that the treatment of the lands of these tribes was worse than that of some of the others, And that they would also </a:t>
            </a:r>
            <a:r>
              <a:rPr lang="en-US" sz="2600" u="sng" dirty="0"/>
              <a:t>be the first to enjoy the benefits of Christ’s kingdom</a:t>
            </a:r>
            <a:r>
              <a:rPr lang="en-US" sz="2600" dirty="0"/>
              <a:t>. Look at the passage from </a:t>
            </a:r>
            <a:r>
              <a:rPr lang="en-US" sz="2600" b="1" dirty="0">
                <a:solidFill>
                  <a:srgbClr val="0070C0"/>
                </a:solidFill>
              </a:rPr>
              <a:t>Matt. 4:12–16</a:t>
            </a:r>
            <a:r>
              <a:rPr lang="en-US" sz="2600" dirty="0"/>
              <a:t>:&gt;&gt;&gt;</a:t>
            </a:r>
          </a:p>
          <a:p>
            <a:pPr lvl="1"/>
            <a:r>
              <a:rPr lang="en-US" sz="2400" dirty="0"/>
              <a:t> </a:t>
            </a:r>
            <a:endParaRPr lang="en-US" sz="2400" b="0" i="0" u="none" strike="noStrike" baseline="0" dirty="0">
              <a:solidFill>
                <a:srgbClr val="0000FF"/>
              </a:solidFill>
              <a:hlinkClick r:id="rId2"/>
            </a:endParaRPr>
          </a:p>
        </p:txBody>
      </p:sp>
    </p:spTree>
    <p:extLst>
      <p:ext uri="{BB962C8B-B14F-4D97-AF65-F5344CB8AC3E}">
        <p14:creationId xmlns:p14="http://schemas.microsoft.com/office/powerpoint/2010/main" val="3125237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B6C0B-86BD-262B-C295-173B9760CDC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2E088E3-6111-0F70-9FDF-99D040CD777A}"/>
              </a:ext>
            </a:extLst>
          </p:cNvPr>
          <p:cNvSpPr txBox="1"/>
          <p:nvPr/>
        </p:nvSpPr>
        <p:spPr>
          <a:xfrm>
            <a:off x="-8391" y="2496"/>
            <a:ext cx="9144000" cy="646331"/>
          </a:xfrm>
          <a:prstGeom prst="rect">
            <a:avLst/>
          </a:prstGeom>
          <a:solidFill>
            <a:schemeClr val="tx1"/>
          </a:solidFill>
        </p:spPr>
        <p:txBody>
          <a:bodyPr wrap="square" rtlCol="0">
            <a:spAutoFit/>
          </a:bodyPr>
          <a:lstStyle/>
          <a:p>
            <a:pPr algn="ctr" defTabSz="457200"/>
            <a:r>
              <a:rPr lang="en-US" sz="3600" dirty="0">
                <a:solidFill>
                  <a:schemeClr val="bg1"/>
                </a:solidFill>
              </a:rPr>
              <a:t>For Unto Us a Child Is Born.  Isaiah 9 </a:t>
            </a:r>
          </a:p>
        </p:txBody>
      </p:sp>
      <p:sp>
        <p:nvSpPr>
          <p:cNvPr id="5" name="Footer Placeholder 4">
            <a:extLst>
              <a:ext uri="{FF2B5EF4-FFF2-40B4-BE49-F238E27FC236}">
                <a16:creationId xmlns:a16="http://schemas.microsoft.com/office/drawing/2014/main" id="{AC689453-EA45-26E5-AA87-CA2C0AF5E211}"/>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F0B19E74-71C9-E818-2A27-869D2EB0C0A4}"/>
              </a:ext>
            </a:extLst>
          </p:cNvPr>
          <p:cNvSpPr txBox="1"/>
          <p:nvPr/>
        </p:nvSpPr>
        <p:spPr>
          <a:xfrm>
            <a:off x="612252" y="1073425"/>
            <a:ext cx="8054670" cy="5170646"/>
          </a:xfrm>
          <a:prstGeom prst="rect">
            <a:avLst/>
          </a:prstGeom>
          <a:noFill/>
          <a:ln w="38100">
            <a:solidFill>
              <a:schemeClr val="tx1"/>
            </a:solidFill>
          </a:ln>
        </p:spPr>
        <p:txBody>
          <a:bodyPr wrap="square">
            <a:spAutoFit/>
          </a:bodyPr>
          <a:lstStyle/>
          <a:p>
            <a:r>
              <a:rPr lang="en-US" sz="3200" b="1" dirty="0">
                <a:solidFill>
                  <a:srgbClr val="0070C0"/>
                </a:solidFill>
              </a:rPr>
              <a:t>Matt. 4:12 </a:t>
            </a:r>
            <a:r>
              <a:rPr lang="en-US" sz="2400" dirty="0"/>
              <a:t>Now when Jesus had heard that John was cast into prison, he departed into </a:t>
            </a:r>
            <a:r>
              <a:rPr lang="en-US" sz="2400" b="1" u="sng" dirty="0">
                <a:solidFill>
                  <a:srgbClr val="C00000"/>
                </a:solidFill>
              </a:rPr>
              <a:t>Galilee</a:t>
            </a:r>
            <a:r>
              <a:rPr lang="en-US" sz="2400" dirty="0"/>
              <a:t>;</a:t>
            </a:r>
          </a:p>
          <a:p>
            <a:r>
              <a:rPr lang="en-US" sz="2400" b="1" dirty="0">
                <a:solidFill>
                  <a:srgbClr val="0070C0"/>
                </a:solidFill>
              </a:rPr>
              <a:t>13</a:t>
            </a:r>
            <a:r>
              <a:rPr lang="en-US" sz="2400" dirty="0"/>
              <a:t> And leaving </a:t>
            </a:r>
            <a:r>
              <a:rPr lang="en-US" sz="2400" u="sng" dirty="0"/>
              <a:t>Nazareth</a:t>
            </a:r>
            <a:r>
              <a:rPr lang="en-US" sz="2400" dirty="0"/>
              <a:t>, he came and dwelt in </a:t>
            </a:r>
            <a:r>
              <a:rPr lang="en-US" sz="2400" u="sng" dirty="0"/>
              <a:t>Capernaum</a:t>
            </a:r>
            <a:r>
              <a:rPr lang="en-US" sz="2400" dirty="0"/>
              <a:t>, which is upon </a:t>
            </a:r>
            <a:r>
              <a:rPr lang="en-US" sz="2400" b="1" u="sng" dirty="0">
                <a:solidFill>
                  <a:srgbClr val="C00000"/>
                </a:solidFill>
              </a:rPr>
              <a:t>the sea coast</a:t>
            </a:r>
            <a:r>
              <a:rPr lang="en-US" sz="2400" dirty="0"/>
              <a:t>, in the </a:t>
            </a:r>
            <a:r>
              <a:rPr lang="en-US" sz="2400" b="1" u="sng" dirty="0">
                <a:solidFill>
                  <a:srgbClr val="C00000"/>
                </a:solidFill>
              </a:rPr>
              <a:t>borders of Zebulun and Naphtali:</a:t>
            </a:r>
          </a:p>
          <a:p>
            <a:r>
              <a:rPr lang="en-US" sz="2400" b="1" dirty="0">
                <a:solidFill>
                  <a:srgbClr val="0070C0"/>
                </a:solidFill>
              </a:rPr>
              <a:t>14</a:t>
            </a:r>
            <a:r>
              <a:rPr lang="en-US" sz="2400" dirty="0"/>
              <a:t> That it might be fulfilled which was spoken by Esaias the prophet, saying,</a:t>
            </a:r>
          </a:p>
          <a:p>
            <a:endParaRPr lang="en-US" sz="2400" dirty="0"/>
          </a:p>
          <a:p>
            <a:r>
              <a:rPr lang="en-US" sz="2600" b="1" dirty="0">
                <a:solidFill>
                  <a:srgbClr val="0070C0"/>
                </a:solidFill>
              </a:rPr>
              <a:t>15</a:t>
            </a:r>
            <a:r>
              <a:rPr lang="en-US" sz="2600" dirty="0"/>
              <a:t> The </a:t>
            </a:r>
            <a:r>
              <a:rPr lang="en-US" sz="2600" b="1" u="sng" dirty="0">
                <a:solidFill>
                  <a:srgbClr val="C00000"/>
                </a:solidFill>
              </a:rPr>
              <a:t>land of Zebulun, and the land of </a:t>
            </a:r>
            <a:r>
              <a:rPr lang="en-US" sz="2600" b="1" u="sng" dirty="0" err="1">
                <a:solidFill>
                  <a:srgbClr val="C00000"/>
                </a:solidFill>
              </a:rPr>
              <a:t>Nephtali</a:t>
            </a:r>
            <a:r>
              <a:rPr lang="en-US" sz="2600" dirty="0"/>
              <a:t>, </a:t>
            </a:r>
            <a:r>
              <a:rPr lang="en-US" sz="2600" b="1" u="sng" dirty="0">
                <a:solidFill>
                  <a:srgbClr val="C00000"/>
                </a:solidFill>
              </a:rPr>
              <a:t>by the way of the sea</a:t>
            </a:r>
            <a:r>
              <a:rPr lang="en-US" sz="2600" dirty="0"/>
              <a:t>, beyond Jordan, </a:t>
            </a:r>
            <a:r>
              <a:rPr lang="en-US" sz="2600" b="1" dirty="0">
                <a:solidFill>
                  <a:srgbClr val="C00000"/>
                </a:solidFill>
              </a:rPr>
              <a:t>Galilee</a:t>
            </a:r>
            <a:r>
              <a:rPr lang="en-US" sz="2600" dirty="0"/>
              <a:t> of the Gentiles;</a:t>
            </a:r>
          </a:p>
          <a:p>
            <a:r>
              <a:rPr lang="en-US" sz="2600" b="1" dirty="0">
                <a:solidFill>
                  <a:srgbClr val="0070C0"/>
                </a:solidFill>
              </a:rPr>
              <a:t>16</a:t>
            </a:r>
            <a:r>
              <a:rPr lang="en-US" sz="2600" dirty="0"/>
              <a:t> </a:t>
            </a:r>
            <a:r>
              <a:rPr lang="en-US" sz="2600" u="sng" dirty="0"/>
              <a:t>The people which sat in darkness saw great light</a:t>
            </a:r>
            <a:r>
              <a:rPr lang="en-US" sz="2600" dirty="0"/>
              <a:t>; and to them which sat in the region and shadow of death light is sprung up.</a:t>
            </a:r>
          </a:p>
        </p:txBody>
      </p:sp>
    </p:spTree>
    <p:extLst>
      <p:ext uri="{BB962C8B-B14F-4D97-AF65-F5344CB8AC3E}">
        <p14:creationId xmlns:p14="http://schemas.microsoft.com/office/powerpoint/2010/main" val="4185451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312X_12_Tribes_Close Up_THEN.jpg">
            <a:extLst>
              <a:ext uri="{FF2B5EF4-FFF2-40B4-BE49-F238E27FC236}">
                <a16:creationId xmlns:a16="http://schemas.microsoft.com/office/drawing/2014/main" id="{26C98A63-2200-056F-8A5B-70C0E884E58C}"/>
              </a:ext>
            </a:extLst>
          </p:cNvPr>
          <p:cNvPicPr>
            <a:picLocks noChangeAspect="1"/>
          </p:cNvPicPr>
          <p:nvPr/>
        </p:nvPicPr>
        <p:blipFill>
          <a:blip r:embed="rId2"/>
          <a:srcRect b="57917"/>
          <a:stretch/>
        </p:blipFill>
        <p:spPr>
          <a:xfrm>
            <a:off x="19050" y="923925"/>
            <a:ext cx="9089680" cy="4781550"/>
          </a:xfrm>
          <a:prstGeom prst="rect">
            <a:avLst/>
          </a:prstGeom>
          <a:ln w="25400" cap="flat" cmpd="sng" algn="ctr">
            <a:solidFill>
              <a:sysClr val="windowText" lastClr="000000"/>
            </a:solidFill>
            <a:prstDash val="solid"/>
            <a:round/>
            <a:headEnd type="none" w="med" len="med"/>
            <a:tailEnd type="none" w="med" len="med"/>
          </a:ln>
        </p:spPr>
      </p:pic>
      <p:sp>
        <p:nvSpPr>
          <p:cNvPr id="3" name="Oval 2">
            <a:extLst>
              <a:ext uri="{FF2B5EF4-FFF2-40B4-BE49-F238E27FC236}">
                <a16:creationId xmlns:a16="http://schemas.microsoft.com/office/drawing/2014/main" id="{3FF96DFC-CA9F-3377-3E95-4391FF6675C9}"/>
              </a:ext>
            </a:extLst>
          </p:cNvPr>
          <p:cNvSpPr/>
          <p:nvPr/>
        </p:nvSpPr>
        <p:spPr>
          <a:xfrm rot="2196270">
            <a:off x="3751107" y="2139761"/>
            <a:ext cx="2356660" cy="2714625"/>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97204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hotoCompan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hotoCompanion7.potx" id="{2ED97AF0-FE8D-4FAC-AF07-EFA41726BF38}" vid="{95ED0F0F-776A-48E4-B073-7DB6F5A5811A}"/>
    </a:ext>
  </a:extLst>
</a:theme>
</file>

<file path=ppt/theme/theme4.xml><?xml version="1.0" encoding="utf-8"?>
<a:theme xmlns:a="http://schemas.openxmlformats.org/drawingml/2006/main" name="1_PhotoCompan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1253</TotalTime>
  <Words>3353</Words>
  <Application>Microsoft Office PowerPoint</Application>
  <PresentationFormat>On-screen Show (4:3)</PresentationFormat>
  <Paragraphs>254</Paragraphs>
  <Slides>40</Slides>
  <Notes>10</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40</vt:i4>
      </vt:variant>
    </vt:vector>
  </HeadingPairs>
  <TitlesOfParts>
    <vt:vector size="57" baseType="lpstr">
      <vt:lpstr>Aharoni</vt:lpstr>
      <vt:lpstr>Arial</vt:lpstr>
      <vt:lpstr>Arial Unicode MS</vt:lpstr>
      <vt:lpstr>Calibri</vt:lpstr>
      <vt:lpstr>Calibri Light</vt:lpstr>
      <vt:lpstr>Century Gothic</vt:lpstr>
      <vt:lpstr>Charis SIL</vt:lpstr>
      <vt:lpstr>Impact</vt:lpstr>
      <vt:lpstr>inherit</vt:lpstr>
      <vt:lpstr>Ink Free</vt:lpstr>
      <vt:lpstr>Sirba GRK</vt:lpstr>
      <vt:lpstr>Source Sans Pro</vt:lpstr>
      <vt:lpstr>Times New Roman</vt:lpstr>
      <vt:lpstr>Office Theme</vt:lpstr>
      <vt:lpstr>1_Office Theme</vt:lpstr>
      <vt:lpstr>PhotoCompanion</vt:lpstr>
      <vt:lpstr>1_PhotoCompanion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Now when He heard that John had been arrested, He withdrew into Galilee</vt:lpstr>
      <vt:lpstr>Now when He heard that John had been arrested, He withdrew into Galilee</vt:lpstr>
      <vt:lpstr>He came and settled in Capernaum, which is by the sea</vt:lpstr>
      <vt:lpstr>The land of Zebulun</vt:lpstr>
      <vt:lpstr>And the land of Naphtali</vt:lpstr>
      <vt:lpstr>The people who sit in darkness have seen a great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She gave birth to her firstborn son, and wrapped Him in cloths, and laid Him in a manger</vt:lpstr>
      <vt:lpstr>There was no room for them in the guest chamber</vt:lpstr>
      <vt:lpstr>PowerPoint Presentation</vt:lpstr>
      <vt:lpstr>She gave birth to her firstborn son, and wrapped Him in cloths, and laid Him in a manger</vt:lpstr>
      <vt:lpstr>There was no room for them in the guest chamber</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New Lebanon church of Christ</dc:creator>
  <cp:lastModifiedBy>New Lebanon church of Christ</cp:lastModifiedBy>
  <cp:revision>15</cp:revision>
  <dcterms:created xsi:type="dcterms:W3CDTF">2024-12-11T20:09:53Z</dcterms:created>
  <dcterms:modified xsi:type="dcterms:W3CDTF">2024-12-22T18:24:22Z</dcterms:modified>
</cp:coreProperties>
</file>