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60" r:id="rId3"/>
    <p:sldId id="275" r:id="rId4"/>
    <p:sldId id="258" r:id="rId5"/>
    <p:sldId id="288" r:id="rId6"/>
    <p:sldId id="289" r:id="rId7"/>
    <p:sldId id="276" r:id="rId8"/>
    <p:sldId id="283" r:id="rId9"/>
    <p:sldId id="261" r:id="rId10"/>
    <p:sldId id="277" r:id="rId11"/>
    <p:sldId id="263" r:id="rId12"/>
    <p:sldId id="265" r:id="rId13"/>
    <p:sldId id="278" r:id="rId14"/>
    <p:sldId id="264" r:id="rId15"/>
    <p:sldId id="262" r:id="rId16"/>
    <p:sldId id="267" r:id="rId17"/>
    <p:sldId id="279" r:id="rId18"/>
    <p:sldId id="280" r:id="rId19"/>
    <p:sldId id="292" r:id="rId20"/>
    <p:sldId id="294" r:id="rId21"/>
    <p:sldId id="293" r:id="rId22"/>
    <p:sldId id="286" r:id="rId23"/>
    <p:sldId id="270" r:id="rId24"/>
    <p:sldId id="282" r:id="rId25"/>
    <p:sldId id="269" r:id="rId26"/>
    <p:sldId id="268" r:id="rId27"/>
    <p:sldId id="274" r:id="rId28"/>
    <p:sldId id="281" r:id="rId29"/>
    <p:sldId id="272" r:id="rId30"/>
    <p:sldId id="271" r:id="rId31"/>
    <p:sldId id="291"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HIRu1up8Yxz2DjS8XKT0Q==" hashData="r5b6/5Ja6LUUU+flpIwVBhPEJmVF0O1b2xpH823pr7MK3XO9tENB4V1Gg9SylL8qHdl5HWKilLrxFW3dWCyPV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F0651-2A5F-4A30-9FEA-85F3E3C58735}" type="datetimeFigureOut">
              <a:rPr lang="en-US" smtClean="0"/>
              <a:t>12/8/2024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63E6D-2A6D-4004-B69B-636D4D458098}" type="slidenum">
              <a:rPr lang="en-US" smtClean="0"/>
              <a:t>‹#›</a:t>
            </a:fld>
            <a:endParaRPr lang="en-US"/>
          </a:p>
        </p:txBody>
      </p:sp>
    </p:spTree>
    <p:extLst>
      <p:ext uri="{BB962C8B-B14F-4D97-AF65-F5344CB8AC3E}">
        <p14:creationId xmlns:p14="http://schemas.microsoft.com/office/powerpoint/2010/main" val="6872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63E6D-2A6D-4004-B69B-636D4D458098}" type="slidenum">
              <a:rPr lang="en-US" smtClean="0"/>
              <a:t>22</a:t>
            </a:fld>
            <a:endParaRPr lang="en-US"/>
          </a:p>
        </p:txBody>
      </p:sp>
    </p:spTree>
    <p:extLst>
      <p:ext uri="{BB962C8B-B14F-4D97-AF65-F5344CB8AC3E}">
        <p14:creationId xmlns:p14="http://schemas.microsoft.com/office/powerpoint/2010/main" val="406437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4CE4-6F10-F18A-3A53-734FAFDCFC1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0E2ECF4-803E-C58E-9F2C-423EF531326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282909A-ED97-263F-8D8C-51DAD5E86654}"/>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5" name="Footer Placeholder 4">
            <a:extLst>
              <a:ext uri="{FF2B5EF4-FFF2-40B4-BE49-F238E27FC236}">
                <a16:creationId xmlns:a16="http://schemas.microsoft.com/office/drawing/2014/main" id="{69839F08-D2C4-57FD-37BD-D54994851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B3629-E362-1725-61FF-3D7AC19CE663}"/>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29335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85FE-D94E-74B3-5446-6E95736E22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E9261E-F9B4-C077-1911-8EA9E93CDA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9D6F7-8C46-9B6F-02FA-C541D883BC20}"/>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5" name="Footer Placeholder 4">
            <a:extLst>
              <a:ext uri="{FF2B5EF4-FFF2-40B4-BE49-F238E27FC236}">
                <a16:creationId xmlns:a16="http://schemas.microsoft.com/office/drawing/2014/main" id="{976B44B2-AA50-B613-BB8B-671075FEB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97D2E-B6BE-2668-2531-A141CB0EAA5E}"/>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28907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4FE79-136E-826D-8840-5BD0772255D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EED82D-B819-6913-A81C-A1C70311167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1A6BB-9F05-1775-8BB0-60C2AC139784}"/>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5" name="Footer Placeholder 4">
            <a:extLst>
              <a:ext uri="{FF2B5EF4-FFF2-40B4-BE49-F238E27FC236}">
                <a16:creationId xmlns:a16="http://schemas.microsoft.com/office/drawing/2014/main" id="{B9E1C610-827B-1D10-8C58-72FBE5372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09A37-19B5-4BC9-69BF-4D52F15AC37F}"/>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133638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715A24-59A8-4243-A7DB-6194F2D5D9F1}"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138296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15A24-59A8-4243-A7DB-6194F2D5D9F1}"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2777293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15A24-59A8-4243-A7DB-6194F2D5D9F1}"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175510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715A24-59A8-4243-A7DB-6194F2D5D9F1}"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415332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715A24-59A8-4243-A7DB-6194F2D5D9F1}"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2172160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715A24-59A8-4243-A7DB-6194F2D5D9F1}"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682116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15A24-59A8-4243-A7DB-6194F2D5D9F1}"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2377287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15A24-59A8-4243-A7DB-6194F2D5D9F1}"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365032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5438-E6BB-69FF-A2A2-32968245D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93E05-0B26-B28D-A524-74CA850E2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A9BEB-62BC-3B98-7864-A6BA6127A983}"/>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5" name="Footer Placeholder 4">
            <a:extLst>
              <a:ext uri="{FF2B5EF4-FFF2-40B4-BE49-F238E27FC236}">
                <a16:creationId xmlns:a16="http://schemas.microsoft.com/office/drawing/2014/main" id="{DFCB615F-9E45-CC6A-37A6-75DC7E1A7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073EE-AF63-6D7F-7397-C27949F014A7}"/>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2306952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15A24-59A8-4243-A7DB-6194F2D5D9F1}"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2468875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15A24-59A8-4243-A7DB-6194F2D5D9F1}"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2782371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15A24-59A8-4243-A7DB-6194F2D5D9F1}"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8C31B-E1A9-41BC-8251-5E2A720F3647}" type="slidenum">
              <a:rPr lang="en-US" smtClean="0"/>
              <a:t>‹#›</a:t>
            </a:fld>
            <a:endParaRPr lang="en-US"/>
          </a:p>
        </p:txBody>
      </p:sp>
    </p:spTree>
    <p:extLst>
      <p:ext uri="{BB962C8B-B14F-4D97-AF65-F5344CB8AC3E}">
        <p14:creationId xmlns:p14="http://schemas.microsoft.com/office/powerpoint/2010/main" val="4206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35F1-9818-2BBF-DD52-4B14A7308EC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41A39C1-3DD5-C0AA-115F-A2D92B01808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62D9A-722E-DCE2-40A2-059A7B908B36}"/>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5" name="Footer Placeholder 4">
            <a:extLst>
              <a:ext uri="{FF2B5EF4-FFF2-40B4-BE49-F238E27FC236}">
                <a16:creationId xmlns:a16="http://schemas.microsoft.com/office/drawing/2014/main" id="{8030A53D-D0EC-9116-B6EB-9FE17F8B9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8A3E8-4D59-5F8D-7FDA-449110975739}"/>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242774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6821-AB41-C158-75E2-17C530E7C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DC2E4-7893-1715-7ABE-1271CD6339D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284C12-5EAE-0DB9-2C41-E32285DE84C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9EEFF-FCAF-58E6-B54A-5ADA2912D8D9}"/>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6" name="Footer Placeholder 5">
            <a:extLst>
              <a:ext uri="{FF2B5EF4-FFF2-40B4-BE49-F238E27FC236}">
                <a16:creationId xmlns:a16="http://schemas.microsoft.com/office/drawing/2014/main" id="{6291EEBF-5477-C802-8054-4C258BAD4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CD5EF-E503-C4BB-CF45-44DC735FAD9E}"/>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393138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016C-FDEC-821D-CC8B-26B59C87DCB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74C925-8879-BF3A-82C9-47DC27CD4A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94D501B-C89D-D36C-2701-47928DFB4FD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3EB07A-56E8-7643-7711-9353DA853C8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162DD34-22A8-1F4D-7122-55C04C35E06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542EEC-75FD-1DE4-1131-B2E13E135191}"/>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8" name="Footer Placeholder 7">
            <a:extLst>
              <a:ext uri="{FF2B5EF4-FFF2-40B4-BE49-F238E27FC236}">
                <a16:creationId xmlns:a16="http://schemas.microsoft.com/office/drawing/2014/main" id="{9B529CFA-DC9B-1DB9-722A-30B878432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06262D-142D-EBA4-D0E3-2BA1F10A4AB2}"/>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141511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D10B-42CE-C763-B614-6786DF2567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6CB594-2BD8-F085-78EF-827B7059E238}"/>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4" name="Footer Placeholder 3">
            <a:extLst>
              <a:ext uri="{FF2B5EF4-FFF2-40B4-BE49-F238E27FC236}">
                <a16:creationId xmlns:a16="http://schemas.microsoft.com/office/drawing/2014/main" id="{6D5167CC-BCE7-908B-9C94-BC45525C4D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A22562-4671-AA63-5DD1-76D7E9E50C20}"/>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241025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5748D-C81D-B208-D78F-480618136150}"/>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3" name="Footer Placeholder 2">
            <a:extLst>
              <a:ext uri="{FF2B5EF4-FFF2-40B4-BE49-F238E27FC236}">
                <a16:creationId xmlns:a16="http://schemas.microsoft.com/office/drawing/2014/main" id="{C8E83C3C-75FF-308D-FA1F-4F9B9AE970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B6D1D5-58E6-85F5-90B5-AA71BCA4E0D5}"/>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416827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CF09-5C10-5F18-AFAF-DE7232A535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A09B0CC-178C-FD22-9B0B-A23D8B2C2B5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9319C5-B5E8-AA3B-28B0-BB0261BEDB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20B4C17-47A5-BDE5-44B9-BE683617174C}"/>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6" name="Footer Placeholder 5">
            <a:extLst>
              <a:ext uri="{FF2B5EF4-FFF2-40B4-BE49-F238E27FC236}">
                <a16:creationId xmlns:a16="http://schemas.microsoft.com/office/drawing/2014/main" id="{04A5D012-8792-B823-5E71-8C7504845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45CB3-EC9F-3CB0-06DE-CE88614919CA}"/>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138214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2DEAE-B8BA-9FC1-6E2F-33FD4EC7204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77FBD98-2D34-BFBE-1C4E-8FE50D84EC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63469A7-17C1-2BD6-0C41-A225C58BD4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38D38E-5CAC-F706-2C52-6BF0296F74EF}"/>
              </a:ext>
            </a:extLst>
          </p:cNvPr>
          <p:cNvSpPr>
            <a:spLocks noGrp="1"/>
          </p:cNvSpPr>
          <p:nvPr>
            <p:ph type="dt" sz="half" idx="10"/>
          </p:nvPr>
        </p:nvSpPr>
        <p:spPr/>
        <p:txBody>
          <a:bodyPr/>
          <a:lstStyle/>
          <a:p>
            <a:fld id="{2913F962-86E5-4808-BCB9-DE4FAB902A2C}" type="datetimeFigureOut">
              <a:rPr lang="en-US" smtClean="0"/>
              <a:t>12/8/2024</a:t>
            </a:fld>
            <a:endParaRPr lang="en-US"/>
          </a:p>
        </p:txBody>
      </p:sp>
      <p:sp>
        <p:nvSpPr>
          <p:cNvPr id="6" name="Footer Placeholder 5">
            <a:extLst>
              <a:ext uri="{FF2B5EF4-FFF2-40B4-BE49-F238E27FC236}">
                <a16:creationId xmlns:a16="http://schemas.microsoft.com/office/drawing/2014/main" id="{6A852EE3-7CB3-4B67-AD8A-0A0761572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D7D46-6DFF-80FA-F2CE-36F6108C74F5}"/>
              </a:ext>
            </a:extLst>
          </p:cNvPr>
          <p:cNvSpPr>
            <a:spLocks noGrp="1"/>
          </p:cNvSpPr>
          <p:nvPr>
            <p:ph type="sldNum" sz="quarter" idx="12"/>
          </p:nvPr>
        </p:nvSpPr>
        <p:spPr/>
        <p:txBody>
          <a:bodyPr/>
          <a:lstStyle/>
          <a:p>
            <a:fld id="{783847CF-1F88-4046-B325-25AF9FF40D45}" type="slidenum">
              <a:rPr lang="en-US" smtClean="0"/>
              <a:t>‹#›</a:t>
            </a:fld>
            <a:endParaRPr lang="en-US"/>
          </a:p>
        </p:txBody>
      </p:sp>
    </p:spTree>
    <p:extLst>
      <p:ext uri="{BB962C8B-B14F-4D97-AF65-F5344CB8AC3E}">
        <p14:creationId xmlns:p14="http://schemas.microsoft.com/office/powerpoint/2010/main" val="321727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33A73-AFEC-B821-E9E6-B60B28AB39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FD9665-0A36-AB9B-CF14-116F8C97F1B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35F86-FB84-A8A0-F9BA-379A2419EC6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13F962-86E5-4808-BCB9-DE4FAB902A2C}" type="datetimeFigureOut">
              <a:rPr lang="en-US" smtClean="0"/>
              <a:t>12/8/2024</a:t>
            </a:fld>
            <a:endParaRPr lang="en-US"/>
          </a:p>
        </p:txBody>
      </p:sp>
      <p:sp>
        <p:nvSpPr>
          <p:cNvPr id="5" name="Footer Placeholder 4">
            <a:extLst>
              <a:ext uri="{FF2B5EF4-FFF2-40B4-BE49-F238E27FC236}">
                <a16:creationId xmlns:a16="http://schemas.microsoft.com/office/drawing/2014/main" id="{BE12793D-157F-DF29-73A0-47C1A48420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3A41F-6BE6-F9D2-9EEE-538A05239B6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3847CF-1F88-4046-B325-25AF9FF40D45}" type="slidenum">
              <a:rPr lang="en-US" smtClean="0"/>
              <a:t>‹#›</a:t>
            </a:fld>
            <a:endParaRPr lang="en-US"/>
          </a:p>
        </p:txBody>
      </p:sp>
    </p:spTree>
    <p:extLst>
      <p:ext uri="{BB962C8B-B14F-4D97-AF65-F5344CB8AC3E}">
        <p14:creationId xmlns:p14="http://schemas.microsoft.com/office/powerpoint/2010/main" val="156505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15A24-59A8-4243-A7DB-6194F2D5D9F1}" type="datetimeFigureOut">
              <a:rPr lang="en-US" smtClean="0"/>
              <a:t>12/8/2024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8C31B-E1A9-41BC-8251-5E2A720F3647}" type="slidenum">
              <a:rPr lang="en-US" smtClean="0"/>
              <a:t>‹#›</a:t>
            </a:fld>
            <a:endParaRPr lang="en-US"/>
          </a:p>
        </p:txBody>
      </p:sp>
    </p:spTree>
    <p:extLst>
      <p:ext uri="{BB962C8B-B14F-4D97-AF65-F5344CB8AC3E}">
        <p14:creationId xmlns:p14="http://schemas.microsoft.com/office/powerpoint/2010/main" val="3974799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AF04BF-E6C9-740E-EADA-747A656D6C8F}"/>
              </a:ext>
            </a:extLst>
          </p:cNvPr>
          <p:cNvSpPr txBox="1"/>
          <p:nvPr/>
        </p:nvSpPr>
        <p:spPr>
          <a:xfrm>
            <a:off x="-214685" y="223013"/>
            <a:ext cx="440055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4800" b="0"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Christian </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According To Peter.</a:t>
            </a:r>
          </a:p>
        </p:txBody>
      </p:sp>
      <p:sp>
        <p:nvSpPr>
          <p:cNvPr id="5" name="TextBox 4">
            <a:extLst>
              <a:ext uri="{FF2B5EF4-FFF2-40B4-BE49-F238E27FC236}">
                <a16:creationId xmlns:a16="http://schemas.microsoft.com/office/drawing/2014/main" id="{487AD06A-20EE-4BE4-C4D0-15CE8537E9E3}"/>
              </a:ext>
            </a:extLst>
          </p:cNvPr>
          <p:cNvSpPr txBox="1"/>
          <p:nvPr/>
        </p:nvSpPr>
        <p:spPr>
          <a:xfrm>
            <a:off x="729072" y="3811584"/>
            <a:ext cx="2629443" cy="33239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 Two: </a:t>
            </a:r>
          </a:p>
          <a:p>
            <a:pPr defTabSz="457200"/>
            <a:endPar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defTabSz="457200"/>
            <a:r>
              <a:rPr lang="en-US"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God’s Obedient Children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2" descr="C:\Users\Kris\Documents\Bolen\01b PLBL, PCB size\15 Rome\Basilicas, Apostles Statues\Peter statue in Lateran Cathedral, tb112102047.jpg">
            <a:extLst>
              <a:ext uri="{FF2B5EF4-FFF2-40B4-BE49-F238E27FC236}">
                <a16:creationId xmlns:a16="http://schemas.microsoft.com/office/drawing/2014/main" id="{926D763D-EF34-9052-A83E-89B843A67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831" y="844818"/>
            <a:ext cx="4948191" cy="51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2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87A4-D159-3112-17A0-BD5F1A00CF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749C76-7BCC-1E8C-926D-A729EF14438C}"/>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1ED95F4D-0FA3-D2AF-7A55-F7A98CD8E1DA}"/>
              </a:ext>
            </a:extLst>
          </p:cNvPr>
          <p:cNvSpPr txBox="1"/>
          <p:nvPr/>
        </p:nvSpPr>
        <p:spPr>
          <a:xfrm>
            <a:off x="564543" y="2413218"/>
            <a:ext cx="8030818" cy="4288353"/>
          </a:xfrm>
          <a:prstGeom prst="rect">
            <a:avLst/>
          </a:prstGeom>
          <a:noFill/>
        </p:spPr>
        <p:txBody>
          <a:bodyPr wrap="square">
            <a:spAutoFit/>
          </a:bodyPr>
          <a:lstStyle/>
          <a:p>
            <a:pPr marL="0" marR="0">
              <a:spcAft>
                <a:spcPts val="1000"/>
              </a:spcAft>
            </a:pP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3:4 </a:t>
            </a:r>
            <a:r>
              <a:rPr lang="en-US" sz="3200" dirty="0">
                <a:effectLst/>
                <a:latin typeface="Calibri" panose="020F0502020204030204" pitchFamily="34" charset="0"/>
                <a:ea typeface="Times New Roman" panose="02020603050405020304" pitchFamily="18" charset="0"/>
                <a:cs typeface="Calibri" panose="020F0502020204030204" pitchFamily="34" charset="0"/>
              </a:rPr>
              <a:t>rather let it be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the hidden person of the heart</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with the incorruptible beauty </a:t>
            </a:r>
            <a:r>
              <a:rPr lang="en-US" sz="3200" dirty="0">
                <a:effectLst/>
                <a:latin typeface="Calibri" panose="020F0502020204030204" pitchFamily="34" charset="0"/>
                <a:ea typeface="Times New Roman" panose="02020603050405020304" pitchFamily="18" charset="0"/>
                <a:cs typeface="Calibri" panose="020F0502020204030204" pitchFamily="34" charset="0"/>
              </a:rPr>
              <a:t>of a gentle and quiet spirit, which is very precious in the sight of God. </a:t>
            </a:r>
          </a:p>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The “hidden man” or soul is not corruptible,                             it is incorruptible,                                                           therefore immortal.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38980EE-3566-8FC8-10A1-D6E9A11D494F}"/>
              </a:ext>
            </a:extLst>
          </p:cNvPr>
          <p:cNvSpPr txBox="1"/>
          <p:nvPr/>
        </p:nvSpPr>
        <p:spPr>
          <a:xfrm>
            <a:off x="1" y="815008"/>
            <a:ext cx="9144000" cy="18825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The Holy Spirit calls the soul the          “hidden man of the heart”.</a:t>
            </a:r>
            <a:endPar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8842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43C57-BEA1-D8C6-3995-9DEF56A479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BD9DC9-38D6-6B6A-3612-81C0DE77AE83}"/>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33D82BC1-F3E1-ECF7-3711-E3A85DD4C07A}"/>
              </a:ext>
            </a:extLst>
          </p:cNvPr>
          <p:cNvSpPr txBox="1"/>
          <p:nvPr/>
        </p:nvSpPr>
        <p:spPr>
          <a:xfrm>
            <a:off x="667911" y="5062330"/>
            <a:ext cx="7596524" cy="1678023"/>
          </a:xfrm>
          <a:prstGeom prst="rect">
            <a:avLst/>
          </a:prstGeom>
          <a:noFill/>
        </p:spPr>
        <p:txBody>
          <a:bodyPr wrap="square">
            <a:spAutoFit/>
          </a:bodyPr>
          <a:lstStyle/>
          <a:p>
            <a:pPr marL="0" marR="0">
              <a:lnSpc>
                <a:spcPct val="115000"/>
              </a:lnSpc>
              <a:spcAft>
                <a:spcPts val="1000"/>
              </a:spcAft>
            </a:pP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15000"/>
              </a:lnSpc>
              <a:spcAft>
                <a:spcPts val="1000"/>
              </a:spcAft>
            </a:pPr>
            <a:r>
              <a:rPr lang="en-US"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 TRUTH reveals God’s plan                                   for saving man’s soul.</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81CF453-0532-2A27-75C2-5D716D6BD10B}"/>
              </a:ext>
            </a:extLst>
          </p:cNvPr>
          <p:cNvSpPr txBox="1"/>
          <p:nvPr/>
        </p:nvSpPr>
        <p:spPr>
          <a:xfrm>
            <a:off x="349857" y="1717482"/>
            <a:ext cx="8261406" cy="1384995"/>
          </a:xfrm>
          <a:prstGeom prst="rect">
            <a:avLst/>
          </a:prstGeom>
          <a:noFill/>
          <a:ln w="19050">
            <a:solidFill>
              <a:schemeClr val="tx1"/>
            </a:solidFill>
          </a:ln>
        </p:spPr>
        <p:txBody>
          <a:bodyPr wrap="square" rtlCol="0">
            <a:spAutoFit/>
          </a:bodyPr>
          <a:lstStyle/>
          <a:p>
            <a:r>
              <a:rPr lang="en-US" sz="2100" b="1" dirty="0">
                <a:solidFill>
                  <a:srgbClr val="0070C0"/>
                </a:solidFill>
              </a:rPr>
              <a:t>1Peter 2:24  </a:t>
            </a:r>
            <a:r>
              <a:rPr lang="en-US" sz="2100" dirty="0"/>
              <a:t>who Himself bore our sins in His own body on the tree, that we, having died to sins, might live for righteousness--by whose stripes you were healed.  25 For you were like sheep going astray, but have now returned to the Shepherd and Overseer of your souls.</a:t>
            </a:r>
          </a:p>
        </p:txBody>
      </p:sp>
      <p:sp>
        <p:nvSpPr>
          <p:cNvPr id="6" name="TextBox 5">
            <a:extLst>
              <a:ext uri="{FF2B5EF4-FFF2-40B4-BE49-F238E27FC236}">
                <a16:creationId xmlns:a16="http://schemas.microsoft.com/office/drawing/2014/main" id="{82323A5A-BBDF-0294-8B3B-1147C9593139}"/>
              </a:ext>
            </a:extLst>
          </p:cNvPr>
          <p:cNvSpPr txBox="1"/>
          <p:nvPr/>
        </p:nvSpPr>
        <p:spPr>
          <a:xfrm>
            <a:off x="349857" y="3310336"/>
            <a:ext cx="8261406" cy="2351899"/>
          </a:xfrm>
          <a:prstGeom prst="rect">
            <a:avLst/>
          </a:prstGeom>
          <a:noFill/>
          <a:ln w="19050">
            <a:solidFill>
              <a:schemeClr val="tx1"/>
            </a:solidFill>
          </a:ln>
        </p:spPr>
        <p:txBody>
          <a:bodyPr wrap="square">
            <a:spAutoFit/>
          </a:bodyPr>
          <a:lstStyle/>
          <a:p>
            <a:r>
              <a:rPr lang="en-US" sz="2100" b="1" dirty="0">
                <a:solidFill>
                  <a:srgbClr val="0070C0"/>
                </a:solidFill>
              </a:rPr>
              <a:t>1Peter 4:3  </a:t>
            </a:r>
            <a:r>
              <a:rPr lang="en-US" sz="2100" u="sng" dirty="0"/>
              <a:t>For we have spent enough of our past lifetime in doing the will of the Gentiles--when we walked in lewdness, lusts, drunkenness, revelries, drinking parties, and abominable idolatries</a:t>
            </a:r>
            <a:r>
              <a:rPr lang="en-US" sz="2100" dirty="0"/>
              <a:t>.</a:t>
            </a:r>
          </a:p>
          <a:p>
            <a:r>
              <a:rPr lang="en-US" sz="2100" dirty="0"/>
              <a:t> 4 In regard to these, they think it strange that you do not run with them in the same flood of dissipation, speaking evil of you.</a:t>
            </a:r>
          </a:p>
          <a:p>
            <a:r>
              <a:rPr lang="en-US" sz="2100" dirty="0"/>
              <a:t> 5 They will give an account to Him who is ready to judge the living and the dead.</a:t>
            </a:r>
          </a:p>
        </p:txBody>
      </p:sp>
      <p:sp>
        <p:nvSpPr>
          <p:cNvPr id="5" name="TextBox 4">
            <a:extLst>
              <a:ext uri="{FF2B5EF4-FFF2-40B4-BE49-F238E27FC236}">
                <a16:creationId xmlns:a16="http://schemas.microsoft.com/office/drawing/2014/main" id="{BE3FEDF9-8BFF-60F1-8274-47D062C193E1}"/>
              </a:ext>
            </a:extLst>
          </p:cNvPr>
          <p:cNvSpPr txBox="1"/>
          <p:nvPr/>
        </p:nvSpPr>
        <p:spPr>
          <a:xfrm>
            <a:off x="0" y="827864"/>
            <a:ext cx="9144000" cy="125329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The TRUTH reveals sin’s defilement of man’s soul.</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6275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B186-DB96-2EBD-68C4-917052F470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F50630-8B18-7F45-AC54-6784603E93C3}"/>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0143E9ED-085B-EFAE-5E88-79AF4BFC4384}"/>
              </a:ext>
            </a:extLst>
          </p:cNvPr>
          <p:cNvSpPr txBox="1"/>
          <p:nvPr/>
        </p:nvSpPr>
        <p:spPr>
          <a:xfrm>
            <a:off x="0" y="824390"/>
            <a:ext cx="9135609" cy="758669"/>
          </a:xfrm>
          <a:prstGeom prst="rect">
            <a:avLst/>
          </a:prstGeom>
          <a:noFill/>
        </p:spPr>
        <p:txBody>
          <a:bodyPr wrap="square">
            <a:spAutoFit/>
          </a:bodyPr>
          <a:lstStyle/>
          <a:p>
            <a:pPr marL="0" marR="0" algn="ctr">
              <a:lnSpc>
                <a:spcPct val="115000"/>
              </a:lnSpc>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God’s grace offers salvation.</a:t>
            </a:r>
            <a:endParaRPr lang="en-US"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B2F9B24-E866-1FF0-9814-65817C36778F}"/>
              </a:ext>
            </a:extLst>
          </p:cNvPr>
          <p:cNvSpPr txBox="1"/>
          <p:nvPr/>
        </p:nvSpPr>
        <p:spPr>
          <a:xfrm>
            <a:off x="505096" y="4699221"/>
            <a:ext cx="8368559" cy="16979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If men refuse to repent of sins, they will be lost.</a:t>
            </a:r>
            <a:endPar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2Peter 3:9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Lord is not slack concerning His promise, as some count slackness, but is longsuffering toward us, not willing that any should perish but that all should come to repentance.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533AEAF-EA3E-8184-6FA2-08986DB2707D}"/>
              </a:ext>
            </a:extLst>
          </p:cNvPr>
          <p:cNvSpPr txBox="1"/>
          <p:nvPr/>
        </p:nvSpPr>
        <p:spPr>
          <a:xfrm>
            <a:off x="421419" y="1713031"/>
            <a:ext cx="8253454" cy="2954655"/>
          </a:xfrm>
          <a:prstGeom prst="rect">
            <a:avLst/>
          </a:prstGeom>
          <a:noFill/>
        </p:spPr>
        <p:txBody>
          <a:bodyPr wrap="square">
            <a:spAutoFit/>
          </a:bodyPr>
          <a:lstStyle/>
          <a:p>
            <a:r>
              <a:rPr lang="en-US" sz="2400" b="1" dirty="0">
                <a:solidFill>
                  <a:srgbClr val="0070C0"/>
                </a:solidFill>
              </a:rPr>
              <a:t>1Peter 1:8 </a:t>
            </a:r>
            <a:r>
              <a:rPr lang="en-US" sz="2400" dirty="0"/>
              <a:t>whom having not seen you love. Though now you do not see Him, </a:t>
            </a:r>
            <a:r>
              <a:rPr lang="en-US" sz="2400" b="1" dirty="0"/>
              <a:t>yet believing</a:t>
            </a:r>
            <a:r>
              <a:rPr lang="en-US" sz="2400" dirty="0"/>
              <a:t>, you rejoice with joy inexpressible and full of glory, 9 receiving the end of your faith--the salvation of your souls.</a:t>
            </a:r>
          </a:p>
          <a:p>
            <a:r>
              <a:rPr lang="en-US" sz="2400" dirty="0"/>
              <a:t>10 Of this salvation the prophets have inquired and searched carefully, who prophesied of the grace that would come to you,</a:t>
            </a:r>
          </a:p>
          <a:p>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(Men must believe in Jesus as Savior.)</a:t>
            </a:r>
            <a:endPar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900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1EE1B-FC58-C776-CAAF-47644C76AE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228973-DCDA-3931-B566-244C2C3F039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A5E802DF-3B16-CEB9-40A4-4C55138C7F54}"/>
              </a:ext>
            </a:extLst>
          </p:cNvPr>
          <p:cNvSpPr txBox="1"/>
          <p:nvPr/>
        </p:nvSpPr>
        <p:spPr>
          <a:xfrm>
            <a:off x="0" y="824390"/>
            <a:ext cx="9135609" cy="758669"/>
          </a:xfrm>
          <a:prstGeom prst="rect">
            <a:avLst/>
          </a:prstGeom>
          <a:noFill/>
        </p:spPr>
        <p:txBody>
          <a:bodyPr wrap="square">
            <a:spAutoFit/>
          </a:bodyPr>
          <a:lstStyle/>
          <a:p>
            <a:pPr marL="0" marR="0" algn="ctr">
              <a:lnSpc>
                <a:spcPct val="115000"/>
              </a:lnSpc>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God’s grace offers salvation.</a:t>
            </a:r>
            <a:endParaRPr lang="en-US"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10D6AA-8C4A-6D37-7E7B-8CC5868C3288}"/>
              </a:ext>
            </a:extLst>
          </p:cNvPr>
          <p:cNvSpPr txBox="1"/>
          <p:nvPr/>
        </p:nvSpPr>
        <p:spPr>
          <a:xfrm>
            <a:off x="588397" y="1539469"/>
            <a:ext cx="626761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Men must be baptized for remission of sins and “answer of a good conscience.”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3702805-7A4E-7814-3C50-E2561CEECD0A}"/>
              </a:ext>
            </a:extLst>
          </p:cNvPr>
          <p:cNvSpPr txBox="1"/>
          <p:nvPr/>
        </p:nvSpPr>
        <p:spPr>
          <a:xfrm>
            <a:off x="1765190" y="2695492"/>
            <a:ext cx="6631387" cy="3539430"/>
          </a:xfrm>
          <a:prstGeom prst="rect">
            <a:avLst/>
          </a:prstGeom>
          <a:noFill/>
          <a:ln w="28575">
            <a:solidFill>
              <a:schemeClr val="tx1"/>
            </a:solidFill>
          </a:ln>
        </p:spPr>
        <p:txBody>
          <a:bodyPr wrap="square">
            <a:spAutoFit/>
          </a:bodyPr>
          <a:lstStyle/>
          <a:p>
            <a:r>
              <a:rPr lang="en-US" sz="3200" b="1" dirty="0">
                <a:solidFill>
                  <a:srgbClr val="0070C0"/>
                </a:solidFill>
              </a:rPr>
              <a:t>1Peter 3:20 </a:t>
            </a:r>
            <a:r>
              <a:rPr lang="en-US" sz="2400" dirty="0"/>
              <a:t>who formerly were disobedient, when once the Divine longsuffering waited in the days of Noah, while the ark was being prepared, in which a few, that is, eight souls, were saved through water.</a:t>
            </a:r>
          </a:p>
          <a:p>
            <a:r>
              <a:rPr lang="en-US" sz="2400" dirty="0"/>
              <a:t> 21 There is also an antitype which now saves us--</a:t>
            </a:r>
            <a:r>
              <a:rPr lang="en-US" sz="2400" u="sng" dirty="0"/>
              <a:t>baptism (not the removal of the filth of the flesh, but the answer of a good conscience toward God), </a:t>
            </a:r>
            <a:r>
              <a:rPr lang="en-US" sz="2400" dirty="0"/>
              <a:t>through the resurrection of Jesus Christ,</a:t>
            </a:r>
          </a:p>
        </p:txBody>
      </p:sp>
    </p:spTree>
    <p:extLst>
      <p:ext uri="{BB962C8B-B14F-4D97-AF65-F5344CB8AC3E}">
        <p14:creationId xmlns:p14="http://schemas.microsoft.com/office/powerpoint/2010/main" val="253868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0038F-0A69-16D4-21F9-0E72C98F8C3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A401F7C-BE57-4709-0BD4-FB5DBE18BD2C}"/>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9CB68F6C-3F2E-F9FD-20EC-0CACDC7E2889}"/>
              </a:ext>
            </a:extLst>
          </p:cNvPr>
          <p:cNvSpPr txBox="1"/>
          <p:nvPr/>
        </p:nvSpPr>
        <p:spPr>
          <a:xfrm>
            <a:off x="564543" y="1532870"/>
            <a:ext cx="7696861" cy="2071977"/>
          </a:xfrm>
          <a:prstGeom prst="rect">
            <a:avLst/>
          </a:prstGeom>
          <a:noFill/>
        </p:spPr>
        <p:txBody>
          <a:bodyPr wrap="square">
            <a:spAutoFit/>
          </a:bodyPr>
          <a:lstStyle/>
          <a:p>
            <a:pPr marL="0" marR="0">
              <a:spcAft>
                <a:spcPts val="100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His soul is purified from sin, the guilt and condemnation of sin.</a:t>
            </a:r>
            <a:r>
              <a:rPr lang="en-US" sz="3000" dirty="0">
                <a:latin typeface="Calibri" panose="020F0502020204030204" pitchFamily="34" charset="0"/>
                <a:ea typeface="Times New Roman" panose="02020603050405020304" pitchFamily="18" charset="0"/>
                <a:cs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cs typeface="Calibri" panose="020F0502020204030204" pitchFamily="34" charset="0"/>
              </a:rPr>
              <a:t>He is “born again,” he has a new life in Christ.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11E8F1E-BD99-358B-D9B6-49737BE3A777}"/>
              </a:ext>
            </a:extLst>
          </p:cNvPr>
          <p:cNvSpPr txBox="1"/>
          <p:nvPr/>
        </p:nvSpPr>
        <p:spPr>
          <a:xfrm>
            <a:off x="1950098" y="3004457"/>
            <a:ext cx="6629359" cy="3416320"/>
          </a:xfrm>
          <a:prstGeom prst="rect">
            <a:avLst/>
          </a:prstGeom>
          <a:noFill/>
          <a:ln w="28575">
            <a:solidFill>
              <a:schemeClr val="tx1"/>
            </a:solidFill>
          </a:ln>
        </p:spPr>
        <p:txBody>
          <a:bodyPr wrap="square" rtlCol="0">
            <a:spAutoFit/>
          </a:bodyPr>
          <a:lstStyle/>
          <a:p>
            <a:r>
              <a:rPr lang="en-US" sz="3600" b="1" dirty="0">
                <a:solidFill>
                  <a:srgbClr val="0070C0"/>
                </a:solidFill>
              </a:rPr>
              <a:t>1Peter 1:22 </a:t>
            </a:r>
            <a:r>
              <a:rPr lang="en-US" sz="3600" dirty="0"/>
              <a:t>Since you have </a:t>
            </a:r>
            <a:r>
              <a:rPr lang="en-US" sz="3600" u="sng" dirty="0"/>
              <a:t>purified</a:t>
            </a:r>
            <a:r>
              <a:rPr lang="en-US" sz="3600" dirty="0"/>
              <a:t> your souls in </a:t>
            </a:r>
            <a:r>
              <a:rPr lang="en-US" sz="3600" u="sng" dirty="0"/>
              <a:t>obeying the truth </a:t>
            </a:r>
            <a:r>
              <a:rPr lang="en-US" sz="3600" dirty="0"/>
              <a:t>through the Spirit in sincere love of the brethren, love one another fervently with a pure heart,</a:t>
            </a:r>
          </a:p>
        </p:txBody>
      </p:sp>
      <p:sp>
        <p:nvSpPr>
          <p:cNvPr id="6" name="TextBox 5">
            <a:extLst>
              <a:ext uri="{FF2B5EF4-FFF2-40B4-BE49-F238E27FC236}">
                <a16:creationId xmlns:a16="http://schemas.microsoft.com/office/drawing/2014/main" id="{1A121E71-9F30-D22D-654B-1FBA4C196CCF}"/>
              </a:ext>
            </a:extLst>
          </p:cNvPr>
          <p:cNvSpPr txBox="1"/>
          <p:nvPr/>
        </p:nvSpPr>
        <p:spPr>
          <a:xfrm>
            <a:off x="0" y="824984"/>
            <a:ext cx="9144000" cy="707886"/>
          </a:xfrm>
          <a:prstGeom prst="rect">
            <a:avLst/>
          </a:prstGeom>
          <a:noFill/>
        </p:spPr>
        <p:txBody>
          <a:bodyPr wrap="square">
            <a:spAutoFit/>
          </a:bodyPr>
          <a:lstStyle/>
          <a:p>
            <a:pPr marL="0" marR="0" algn="ctr">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When one obeys the truth:</a:t>
            </a:r>
            <a:endParaRPr lang="en-US"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4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A958F-272E-B3D6-9414-FB6302BCBC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0CECE4-6D4E-9834-4993-1BFEFCD5DA13}"/>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7B06B1D8-5786-789C-6257-6F9371D27AD5}"/>
              </a:ext>
            </a:extLst>
          </p:cNvPr>
          <p:cNvSpPr txBox="1"/>
          <p:nvPr/>
        </p:nvSpPr>
        <p:spPr>
          <a:xfrm>
            <a:off x="410547" y="1522068"/>
            <a:ext cx="8509518" cy="5237331"/>
          </a:xfrm>
          <a:prstGeom prst="rect">
            <a:avLst/>
          </a:prstGeom>
          <a:noFill/>
        </p:spPr>
        <p:txBody>
          <a:bodyPr wrap="square">
            <a:spAutoFit/>
          </a:bodyPr>
          <a:lstStyle/>
          <a:p>
            <a:pPr marL="0" marR="0">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He has the joy of salvation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1:8</a:t>
            </a:r>
          </a:p>
          <a:p>
            <a:pPr marL="0" marR="0">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He has a hope of heaven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1:3, 13</a:t>
            </a:r>
          </a:p>
          <a:p>
            <a:pPr marL="0" marR="0">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He has an inheritance.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1Peter1:4</a:t>
            </a:r>
            <a:endPar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606A9C3-06FF-CF44-F09A-8F21E90D5EB7}"/>
              </a:ext>
            </a:extLst>
          </p:cNvPr>
          <p:cNvSpPr txBox="1"/>
          <p:nvPr/>
        </p:nvSpPr>
        <p:spPr>
          <a:xfrm>
            <a:off x="0" y="814182"/>
            <a:ext cx="9144000" cy="707886"/>
          </a:xfrm>
          <a:prstGeom prst="rect">
            <a:avLst/>
          </a:prstGeom>
          <a:noFill/>
        </p:spPr>
        <p:txBody>
          <a:bodyPr wrap="square">
            <a:spAutoFit/>
          </a:bodyPr>
          <a:lstStyle/>
          <a:p>
            <a:pPr marL="0" marR="0" algn="ctr">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When one obeys the truth:</a:t>
            </a:r>
            <a:endParaRPr lang="en-US"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81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F8B38-EF4D-DBD3-5F86-ECF1C1E549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9766A7-9B90-54E8-B967-EEFD8754F4DC}"/>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BD39DAAE-F3A0-1543-CE31-0012D9794E1F}"/>
              </a:ext>
            </a:extLst>
          </p:cNvPr>
          <p:cNvSpPr txBox="1"/>
          <p:nvPr/>
        </p:nvSpPr>
        <p:spPr>
          <a:xfrm>
            <a:off x="0" y="819694"/>
            <a:ext cx="9135609" cy="758669"/>
          </a:xfrm>
          <a:prstGeom prst="rect">
            <a:avLst/>
          </a:prstGeom>
          <a:noFill/>
        </p:spPr>
        <p:txBody>
          <a:bodyPr wrap="square">
            <a:spAutoFit/>
          </a:bodyPr>
          <a:lstStyle/>
          <a:p>
            <a:pPr marL="0" marR="0" algn="ctr">
              <a:lnSpc>
                <a:spcPct val="115000"/>
              </a:lnSpc>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We </a:t>
            </a:r>
            <a:r>
              <a:rPr lang="en-US" sz="4000" b="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OBEY the gospel</a:t>
            </a:r>
            <a:r>
              <a:rPr lang="en-US" sz="4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4:17</a:t>
            </a: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412C68C-88A1-885A-3689-536F2E077D17}"/>
              </a:ext>
            </a:extLst>
          </p:cNvPr>
          <p:cNvSpPr txBox="1"/>
          <p:nvPr/>
        </p:nvSpPr>
        <p:spPr>
          <a:xfrm>
            <a:off x="790668" y="2187257"/>
            <a:ext cx="7407127" cy="3108543"/>
          </a:xfrm>
          <a:prstGeom prst="rect">
            <a:avLst/>
          </a:prstGeom>
          <a:noFill/>
          <a:ln w="28575">
            <a:solidFill>
              <a:schemeClr val="tx1"/>
            </a:solidFill>
          </a:ln>
        </p:spPr>
        <p:txBody>
          <a:bodyPr wrap="square">
            <a:spAutoFit/>
          </a:bodyPr>
          <a:lstStyle/>
          <a:p>
            <a:r>
              <a:rPr lang="en-US" sz="3200" b="1" dirty="0">
                <a:solidFill>
                  <a:srgbClr val="0070C0"/>
                </a:solidFill>
              </a:rPr>
              <a:t>1Peter 4:17 </a:t>
            </a:r>
            <a:r>
              <a:rPr lang="en-US" sz="3200" dirty="0"/>
              <a:t>For the time has come for judgment to begin at the house of God; </a:t>
            </a:r>
            <a:r>
              <a:rPr lang="en-US" sz="3600" dirty="0"/>
              <a:t>and if it begins with us first, what will </a:t>
            </a:r>
            <a:r>
              <a:rPr lang="en-US" sz="4800" dirty="0"/>
              <a:t>be the end of those who do not obey the gospel of God?</a:t>
            </a:r>
          </a:p>
        </p:txBody>
      </p:sp>
    </p:spTree>
    <p:extLst>
      <p:ext uri="{BB962C8B-B14F-4D97-AF65-F5344CB8AC3E}">
        <p14:creationId xmlns:p14="http://schemas.microsoft.com/office/powerpoint/2010/main" val="164749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9DBA6-B5DB-EE25-EF87-832DBAF6C7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36D371-2E0F-48ED-266F-EFA3810200E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E8176E3C-2CAE-4578-548D-3B085625E5CA}"/>
              </a:ext>
            </a:extLst>
          </p:cNvPr>
          <p:cNvSpPr txBox="1"/>
          <p:nvPr/>
        </p:nvSpPr>
        <p:spPr>
          <a:xfrm>
            <a:off x="0" y="829219"/>
            <a:ext cx="9135609" cy="758669"/>
          </a:xfrm>
          <a:prstGeom prst="rect">
            <a:avLst/>
          </a:prstGeom>
          <a:noFill/>
        </p:spPr>
        <p:txBody>
          <a:bodyPr wrap="square">
            <a:spAutoFit/>
          </a:bodyPr>
          <a:lstStyle/>
          <a:p>
            <a:pPr marL="0" marR="0" algn="ctr">
              <a:lnSpc>
                <a:spcPct val="115000"/>
              </a:lnSpc>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We must OBEY </a:t>
            </a:r>
            <a:r>
              <a:rPr lang="en-US" sz="4000" b="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 gospel</a:t>
            </a:r>
            <a:r>
              <a:rPr lang="en-US" sz="4000"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4:17</a:t>
            </a: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2C8C936-D1AB-67E6-5205-937E4FED4B67}"/>
              </a:ext>
            </a:extLst>
          </p:cNvPr>
          <p:cNvSpPr txBox="1"/>
          <p:nvPr/>
        </p:nvSpPr>
        <p:spPr>
          <a:xfrm>
            <a:off x="783771" y="2267340"/>
            <a:ext cx="7509439" cy="3785652"/>
          </a:xfrm>
          <a:prstGeom prst="rect">
            <a:avLst/>
          </a:prstGeom>
          <a:noFill/>
        </p:spPr>
        <p:txBody>
          <a:bodyPr wrap="square" rtlCol="0">
            <a:spAutoFit/>
          </a:bodyPr>
          <a:lstStyle/>
          <a:p>
            <a:r>
              <a:rPr lang="en-US" sz="4000" dirty="0"/>
              <a:t>If someone obeys something other than the gospel,</a:t>
            </a:r>
          </a:p>
          <a:p>
            <a:r>
              <a:rPr lang="en-US" sz="4000" dirty="0">
                <a:solidFill>
                  <a:srgbClr val="C00000"/>
                </a:solidFill>
              </a:rPr>
              <a:t>(the creeds and doctrines of man)  </a:t>
            </a:r>
            <a:r>
              <a:rPr lang="en-US" sz="4000" dirty="0"/>
              <a:t>they do not have any of the blessings, or promises, or protection that Peter mentions.</a:t>
            </a:r>
          </a:p>
        </p:txBody>
      </p:sp>
    </p:spTree>
    <p:extLst>
      <p:ext uri="{BB962C8B-B14F-4D97-AF65-F5344CB8AC3E}">
        <p14:creationId xmlns:p14="http://schemas.microsoft.com/office/powerpoint/2010/main" val="171007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y be an image of text">
            <a:extLst>
              <a:ext uri="{FF2B5EF4-FFF2-40B4-BE49-F238E27FC236}">
                <a16:creationId xmlns:a16="http://schemas.microsoft.com/office/drawing/2014/main" id="{F0CB8B9D-3C62-FB14-C64A-B353B6A14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22" y="1238543"/>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0519015B-E876-D782-D47C-C67BDFAB7678}"/>
              </a:ext>
            </a:extLst>
          </p:cNvPr>
          <p:cNvSpPr/>
          <p:nvPr/>
        </p:nvSpPr>
        <p:spPr>
          <a:xfrm>
            <a:off x="5987333" y="2910179"/>
            <a:ext cx="1319916" cy="30533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922DC65-F9B1-3BBE-218B-0C09E19D37C9}"/>
              </a:ext>
            </a:extLst>
          </p:cNvPr>
          <p:cNvSpPr txBox="1"/>
          <p:nvPr/>
        </p:nvSpPr>
        <p:spPr>
          <a:xfrm>
            <a:off x="500932" y="112249"/>
            <a:ext cx="850789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someone obeys something other than the gospel,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creeds and doctrines of man)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they do not have any of the blessings, or promises, or protection that Peter mentions.</a:t>
            </a:r>
          </a:p>
        </p:txBody>
      </p:sp>
      <p:sp>
        <p:nvSpPr>
          <p:cNvPr id="6" name="Arrow: Right 5">
            <a:extLst>
              <a:ext uri="{FF2B5EF4-FFF2-40B4-BE49-F238E27FC236}">
                <a16:creationId xmlns:a16="http://schemas.microsoft.com/office/drawing/2014/main" id="{CCEC3BD3-91B1-5CFA-701C-12A518DB7E23}"/>
              </a:ext>
            </a:extLst>
          </p:cNvPr>
          <p:cNvSpPr/>
          <p:nvPr/>
        </p:nvSpPr>
        <p:spPr>
          <a:xfrm rot="2606544">
            <a:off x="3172959" y="2164029"/>
            <a:ext cx="3114881" cy="264932"/>
          </a:xfrm>
          <a:prstGeom prst="rightArrow">
            <a:avLst>
              <a:gd name="adj1" fmla="val 42390"/>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31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64110-14FF-4462-0DF9-837988F882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0063E2-74A3-CC4E-CD71-B4FAD3BDD2CB}"/>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F63044AD-E3AC-53C5-0BF3-14D2C702770B}"/>
              </a:ext>
            </a:extLst>
          </p:cNvPr>
          <p:cNvSpPr txBox="1"/>
          <p:nvPr/>
        </p:nvSpPr>
        <p:spPr>
          <a:xfrm>
            <a:off x="0" y="819694"/>
            <a:ext cx="9135609" cy="758669"/>
          </a:xfrm>
          <a:prstGeom prst="rect">
            <a:avLst/>
          </a:prstGeom>
          <a:noFill/>
        </p:spPr>
        <p:txBody>
          <a:bodyPr wrap="square">
            <a:spAutoFit/>
          </a:bodyPr>
          <a:lstStyle/>
          <a:p>
            <a:pPr marL="0" marR="0" algn="ctr">
              <a:lnSpc>
                <a:spcPct val="115000"/>
              </a:lnSpc>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We </a:t>
            </a:r>
            <a:r>
              <a:rPr lang="en-US" sz="4000" b="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OBEY the gospel</a:t>
            </a:r>
            <a:r>
              <a:rPr lang="en-US" sz="4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4:17</a:t>
            </a: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5205321-18F1-C278-09C5-483050431F52}"/>
              </a:ext>
            </a:extLst>
          </p:cNvPr>
          <p:cNvSpPr txBox="1"/>
          <p:nvPr/>
        </p:nvSpPr>
        <p:spPr>
          <a:xfrm>
            <a:off x="790668" y="2187257"/>
            <a:ext cx="7407127" cy="3108543"/>
          </a:xfrm>
          <a:prstGeom prst="rect">
            <a:avLst/>
          </a:prstGeom>
          <a:noFill/>
          <a:ln w="28575">
            <a:solidFill>
              <a:schemeClr val="tx1"/>
            </a:solidFill>
          </a:ln>
        </p:spPr>
        <p:txBody>
          <a:bodyPr wrap="square">
            <a:spAutoFit/>
          </a:bodyPr>
          <a:lstStyle/>
          <a:p>
            <a:r>
              <a:rPr lang="en-US" sz="3200" b="1" dirty="0">
                <a:solidFill>
                  <a:srgbClr val="0070C0"/>
                </a:solidFill>
              </a:rPr>
              <a:t>1Peter 4:17 </a:t>
            </a:r>
            <a:r>
              <a:rPr lang="en-US" sz="3200" dirty="0"/>
              <a:t>For the time has come for judgment to begin at the house of God; </a:t>
            </a:r>
            <a:r>
              <a:rPr lang="en-US" sz="3600" dirty="0"/>
              <a:t>and if it begins with us first, what will </a:t>
            </a:r>
            <a:r>
              <a:rPr lang="en-US" sz="4800" dirty="0"/>
              <a:t>be the end of those who do not obey the gospel of God?</a:t>
            </a:r>
          </a:p>
        </p:txBody>
      </p:sp>
    </p:spTree>
    <p:extLst>
      <p:ext uri="{BB962C8B-B14F-4D97-AF65-F5344CB8AC3E}">
        <p14:creationId xmlns:p14="http://schemas.microsoft.com/office/powerpoint/2010/main" val="367142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578EA6-2D4A-C385-C152-532CDB08D3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A69E86-3FF9-C362-D1BD-471A91289A63}"/>
              </a:ext>
            </a:extLst>
          </p:cNvPr>
          <p:cNvSpPr txBox="1"/>
          <p:nvPr/>
        </p:nvSpPr>
        <p:spPr>
          <a:xfrm>
            <a:off x="531223" y="223013"/>
            <a:ext cx="3300548"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3200" b="0"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Christian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According To Peter.</a:t>
            </a:r>
          </a:p>
        </p:txBody>
      </p:sp>
      <p:sp>
        <p:nvSpPr>
          <p:cNvPr id="5" name="TextBox 4">
            <a:extLst>
              <a:ext uri="{FF2B5EF4-FFF2-40B4-BE49-F238E27FC236}">
                <a16:creationId xmlns:a16="http://schemas.microsoft.com/office/drawing/2014/main" id="{76A235EF-9E44-6222-079E-19D1F5EEA5EB}"/>
              </a:ext>
            </a:extLst>
          </p:cNvPr>
          <p:cNvSpPr txBox="1"/>
          <p:nvPr/>
        </p:nvSpPr>
        <p:spPr>
          <a:xfrm>
            <a:off x="531223" y="1872343"/>
            <a:ext cx="3300548" cy="517064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 Two: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1Peter 1:13 Therefore gird up the loins of your mind, be sober, and rest your hope fully upon the grace that is to be brought to you at the revelation of Jesus Christ;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14 </a:t>
            </a:r>
            <a:r>
              <a:rPr kumimoji="0" lang="en-US" b="1" i="0" u="sng" strike="noStrike" kern="1200" cap="none" spc="0" normalizeH="0" baseline="0" noProof="0" dirty="0">
                <a:ln>
                  <a:noFill/>
                </a:ln>
                <a:solidFill>
                  <a:prstClr val="white"/>
                </a:solidFill>
                <a:effectLst/>
                <a:uLnTx/>
                <a:uFillTx/>
                <a:latin typeface="Calibri" panose="020F0502020204030204"/>
                <a:ea typeface="+mn-ea"/>
                <a:cs typeface="+mn-cs"/>
              </a:rPr>
              <a:t>as obedient children</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not conforming yourselves to the former lusts, as in your ignorance;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15 but as He who called you is holy, you also be holy in all your conduct, </a:t>
            </a:r>
          </a:p>
          <a:p>
            <a:pPr defTabSz="457200"/>
            <a:endPar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2" descr="C:\Users\Kris\Documents\Bolen\01b PLBL, PCB size\15 Rome\Basilicas, Apostles Statues\Peter statue in Lateran Cathedral, tb112102047.jpg">
            <a:extLst>
              <a:ext uri="{FF2B5EF4-FFF2-40B4-BE49-F238E27FC236}">
                <a16:creationId xmlns:a16="http://schemas.microsoft.com/office/drawing/2014/main" id="{68EA4E3C-93A4-E8B1-CFCC-82229E07D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831" y="844818"/>
            <a:ext cx="4948191" cy="51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720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39F7E-40F4-E423-14E6-880926606C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D964DB-AD86-D8BA-1A18-9A4BB4C64F1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2DE6A2F9-513C-6AD9-A944-3F0576EF75B0}"/>
              </a:ext>
            </a:extLst>
          </p:cNvPr>
          <p:cNvSpPr txBox="1"/>
          <p:nvPr/>
        </p:nvSpPr>
        <p:spPr>
          <a:xfrm>
            <a:off x="0" y="829219"/>
            <a:ext cx="9135609" cy="758669"/>
          </a:xfrm>
          <a:prstGeom prst="rect">
            <a:avLst/>
          </a:prstGeom>
          <a:noFill/>
        </p:spPr>
        <p:txBody>
          <a:bodyPr wrap="square">
            <a:spAutoFit/>
          </a:bodyPr>
          <a:lstStyle/>
          <a:p>
            <a:pPr marL="0" marR="0" algn="ctr">
              <a:lnSpc>
                <a:spcPct val="115000"/>
              </a:lnSpc>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We must OBEY </a:t>
            </a:r>
            <a:r>
              <a:rPr lang="en-US" sz="4000" b="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 gospel</a:t>
            </a:r>
            <a:r>
              <a:rPr lang="en-US" sz="4000"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4:17</a:t>
            </a: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5EBA270-93D6-12EB-B1C9-91EBD8FBE0DE}"/>
              </a:ext>
            </a:extLst>
          </p:cNvPr>
          <p:cNvSpPr txBox="1"/>
          <p:nvPr/>
        </p:nvSpPr>
        <p:spPr>
          <a:xfrm>
            <a:off x="783771" y="2267340"/>
            <a:ext cx="7509439" cy="3785652"/>
          </a:xfrm>
          <a:prstGeom prst="rect">
            <a:avLst/>
          </a:prstGeom>
          <a:noFill/>
        </p:spPr>
        <p:txBody>
          <a:bodyPr wrap="square" rtlCol="0">
            <a:spAutoFit/>
          </a:bodyPr>
          <a:lstStyle/>
          <a:p>
            <a:r>
              <a:rPr lang="en-US" sz="4000" dirty="0"/>
              <a:t>If someone obeys something other than the gospel,</a:t>
            </a:r>
          </a:p>
          <a:p>
            <a:r>
              <a:rPr lang="en-US" sz="4000" dirty="0">
                <a:solidFill>
                  <a:srgbClr val="C00000"/>
                </a:solidFill>
              </a:rPr>
              <a:t>(the creeds and doctrines of man)  </a:t>
            </a:r>
            <a:r>
              <a:rPr lang="en-US" sz="4000" dirty="0"/>
              <a:t>they do not have any of the blessings, or promises, or protection that Peter mentions.</a:t>
            </a:r>
          </a:p>
        </p:txBody>
      </p:sp>
    </p:spTree>
    <p:extLst>
      <p:ext uri="{BB962C8B-B14F-4D97-AF65-F5344CB8AC3E}">
        <p14:creationId xmlns:p14="http://schemas.microsoft.com/office/powerpoint/2010/main" val="311829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2C31-3EE0-8A04-6A13-695DB3CAB1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229407-1CDC-378B-A8A6-FE7D2B48ED79}"/>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5" name="TextBox 4">
            <a:extLst>
              <a:ext uri="{FF2B5EF4-FFF2-40B4-BE49-F238E27FC236}">
                <a16:creationId xmlns:a16="http://schemas.microsoft.com/office/drawing/2014/main" id="{F7BB59E1-8702-BC65-EB8C-166B15C6EF9F}"/>
              </a:ext>
            </a:extLst>
          </p:cNvPr>
          <p:cNvSpPr txBox="1"/>
          <p:nvPr/>
        </p:nvSpPr>
        <p:spPr>
          <a:xfrm>
            <a:off x="365760" y="1224499"/>
            <a:ext cx="8038769" cy="4409797"/>
          </a:xfrm>
          <a:prstGeom prst="rect">
            <a:avLst/>
          </a:prstGeom>
          <a:noFill/>
        </p:spPr>
        <p:txBody>
          <a:bodyPr wrap="square" rtlCol="0">
            <a:spAutoFit/>
          </a:bodyPr>
          <a:lstStyle/>
          <a:p>
            <a:pPr algn="ctr">
              <a:lnSpc>
                <a:spcPct val="150000"/>
              </a:lnSpc>
            </a:pPr>
            <a:r>
              <a:rPr lang="en-US" sz="4800" dirty="0"/>
              <a:t>God the Father</a:t>
            </a:r>
          </a:p>
          <a:p>
            <a:pPr algn="ctr">
              <a:lnSpc>
                <a:spcPct val="150000"/>
              </a:lnSpc>
            </a:pPr>
            <a:r>
              <a:rPr lang="en-US" sz="4800" dirty="0"/>
              <a:t>Baptized (born again) children</a:t>
            </a:r>
          </a:p>
          <a:p>
            <a:pPr algn="ctr">
              <a:lnSpc>
                <a:spcPct val="150000"/>
              </a:lnSpc>
            </a:pPr>
            <a:r>
              <a:rPr lang="en-US" sz="4800" dirty="0"/>
              <a:t>Loving obedience to the Father</a:t>
            </a:r>
          </a:p>
          <a:p>
            <a:pPr algn="ctr">
              <a:lnSpc>
                <a:spcPct val="150000"/>
              </a:lnSpc>
            </a:pPr>
            <a:r>
              <a:rPr lang="en-US" sz="4800" dirty="0"/>
              <a:t>Receive grace and blessings</a:t>
            </a:r>
          </a:p>
        </p:txBody>
      </p:sp>
    </p:spTree>
    <p:extLst>
      <p:ext uri="{BB962C8B-B14F-4D97-AF65-F5344CB8AC3E}">
        <p14:creationId xmlns:p14="http://schemas.microsoft.com/office/powerpoint/2010/main" val="27324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33A4A-526E-9FC1-0633-38496A07AC7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4A8FD70-08A8-5AD0-839D-A8C365EC55FE}"/>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7A51B9FA-2587-1ABD-603F-01ACF2BFE852}"/>
              </a:ext>
            </a:extLst>
          </p:cNvPr>
          <p:cNvSpPr txBox="1"/>
          <p:nvPr/>
        </p:nvSpPr>
        <p:spPr>
          <a:xfrm>
            <a:off x="870857" y="2355869"/>
            <a:ext cx="7593874" cy="1333378"/>
          </a:xfrm>
          <a:prstGeom prst="rect">
            <a:avLst/>
          </a:prstGeom>
          <a:noFill/>
        </p:spPr>
        <p:txBody>
          <a:bodyPr wrap="square">
            <a:spAutoFit/>
          </a:bodyPr>
          <a:lstStyle/>
          <a:p>
            <a:pPr marL="0" marR="0">
              <a:lnSpc>
                <a:spcPct val="115000"/>
              </a:lnSpc>
              <a:spcAft>
                <a:spcPts val="1000"/>
              </a:spcAft>
            </a:pP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1:14</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The </a:t>
            </a:r>
            <a:r>
              <a:rPr lang="en-US" sz="3200" dirty="0">
                <a:effectLst/>
                <a:latin typeface="Aharoni" panose="02010803020104030203" pitchFamily="2" charset="-79"/>
                <a:ea typeface="Times New Roman" panose="02020603050405020304" pitchFamily="18" charset="0"/>
                <a:cs typeface="Aharoni" panose="02010803020104030203" pitchFamily="2" charset="-79"/>
              </a:rPr>
              <a:t>Christian</a:t>
            </a:r>
            <a:r>
              <a:rPr lang="en-US" sz="3200" dirty="0">
                <a:effectLst/>
                <a:latin typeface="Calibri" panose="020F0502020204030204" pitchFamily="34" charset="0"/>
                <a:ea typeface="Times New Roman" panose="02020603050405020304" pitchFamily="18" charset="0"/>
                <a:cs typeface="Calibri" panose="020F0502020204030204" pitchFamily="34" charset="0"/>
              </a:rPr>
              <a:t> has the nature of obedience.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31FCB23-1499-CF40-F9E1-E055268543F0}"/>
              </a:ext>
            </a:extLst>
          </p:cNvPr>
          <p:cNvSpPr txBox="1"/>
          <p:nvPr/>
        </p:nvSpPr>
        <p:spPr>
          <a:xfrm>
            <a:off x="928314" y="3839990"/>
            <a:ext cx="7166114" cy="1754326"/>
          </a:xfrm>
          <a:prstGeom prst="rect">
            <a:avLst/>
          </a:prstGeom>
          <a:noFill/>
        </p:spPr>
        <p:txBody>
          <a:bodyPr wrap="square">
            <a:spAutoFit/>
          </a:bodyPr>
          <a:lstStyle/>
          <a:p>
            <a:r>
              <a:rPr lang="en-US" sz="3600" b="1" dirty="0">
                <a:solidFill>
                  <a:srgbClr val="0070C0"/>
                </a:solidFill>
              </a:rPr>
              <a:t>1Peter 1:14 </a:t>
            </a:r>
            <a:r>
              <a:rPr lang="en-US" sz="3600" dirty="0"/>
              <a:t>as obedient children, not conforming yourselves to the former lusts, as in your ignorance;</a:t>
            </a:r>
          </a:p>
        </p:txBody>
      </p:sp>
      <p:sp>
        <p:nvSpPr>
          <p:cNvPr id="6" name="TextBox 5">
            <a:extLst>
              <a:ext uri="{FF2B5EF4-FFF2-40B4-BE49-F238E27FC236}">
                <a16:creationId xmlns:a16="http://schemas.microsoft.com/office/drawing/2014/main" id="{70676D2D-61B7-7855-D4AD-76465F05D014}"/>
              </a:ext>
            </a:extLst>
          </p:cNvPr>
          <p:cNvSpPr txBox="1"/>
          <p:nvPr/>
        </p:nvSpPr>
        <p:spPr>
          <a:xfrm>
            <a:off x="-1" y="819345"/>
            <a:ext cx="9135609" cy="775340"/>
          </a:xfrm>
          <a:prstGeom prst="rect">
            <a:avLst/>
          </a:prstGeom>
          <a:noFill/>
        </p:spPr>
        <p:txBody>
          <a:bodyPr wrap="square">
            <a:spAutoFit/>
          </a:bodyPr>
          <a:lstStyle/>
          <a:p>
            <a:pPr marL="0" marR="0" algn="ctr">
              <a:lnSpc>
                <a:spcPct val="115000"/>
              </a:lnSpc>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4000" b="1"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Christian</a:t>
            </a: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lives a life of obedience.</a:t>
            </a:r>
            <a:endParaRPr lang="en-US"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667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Pin on Parenting">
            <a:extLst>
              <a:ext uri="{FF2B5EF4-FFF2-40B4-BE49-F238E27FC236}">
                <a16:creationId xmlns:a16="http://schemas.microsoft.com/office/drawing/2014/main" id="{2526079D-1C0D-5B98-F064-30EDAE6AC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647700"/>
            <a:ext cx="66675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9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6E2BD-3CB3-FCBE-B47F-0883A76215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4D75EE-C347-D9CF-03F0-7451564EF984}"/>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0C28DB83-97FC-92C5-9F00-8AAC3C639B3B}"/>
              </a:ext>
            </a:extLst>
          </p:cNvPr>
          <p:cNvSpPr txBox="1"/>
          <p:nvPr/>
        </p:nvSpPr>
        <p:spPr>
          <a:xfrm>
            <a:off x="516835" y="922351"/>
            <a:ext cx="8269356" cy="5042406"/>
          </a:xfrm>
          <a:prstGeom prst="rect">
            <a:avLst/>
          </a:prstGeom>
          <a:noFill/>
        </p:spPr>
        <p:txBody>
          <a:bodyPr wrap="square">
            <a:spAutoFit/>
          </a:bodyPr>
          <a:lstStyle/>
          <a:p>
            <a:pPr marL="0" marR="0">
              <a:spcAft>
                <a:spcPts val="1000"/>
              </a:spcAft>
            </a:pPr>
            <a:r>
              <a:rPr lang="en-US" sz="4000" dirty="0">
                <a:effectLst/>
                <a:latin typeface="Calibri" panose="020F0502020204030204" pitchFamily="34" charset="0"/>
                <a:ea typeface="Times New Roman" panose="02020603050405020304" pitchFamily="18" charset="0"/>
                <a:cs typeface="Calibri" panose="020F0502020204030204" pitchFamily="34" charset="0"/>
              </a:rPr>
              <a:t>As a sinner, we were in ignorance.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1:14</a:t>
            </a: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2Peter 2:20</a:t>
            </a:r>
          </a:p>
          <a:p>
            <a:pPr marL="0" marR="0">
              <a:spcAft>
                <a:spcPts val="1000"/>
              </a:spcAft>
            </a:pP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4000" dirty="0">
                <a:effectLst/>
                <a:latin typeface="Calibri" panose="020F0502020204030204" pitchFamily="34" charset="0"/>
                <a:ea typeface="Times New Roman" panose="02020603050405020304" pitchFamily="18" charset="0"/>
                <a:cs typeface="Calibri" panose="020F0502020204030204" pitchFamily="34" charset="0"/>
              </a:rPr>
              <a:t>Our life was “fashioned according to lusts” or uncontrolled desire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1:14,</a:t>
            </a:r>
            <a:r>
              <a:rPr lang="en-US" sz="4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4:3-5</a:t>
            </a: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359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C1769-88C2-AC07-CD16-E6BB658FD8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F9B37D-BE75-A5EC-51B7-7701AB869FBF}"/>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F013226A-E4CA-E6B8-39C8-9212C9BC8203}"/>
              </a:ext>
            </a:extLst>
          </p:cNvPr>
          <p:cNvSpPr txBox="1"/>
          <p:nvPr/>
        </p:nvSpPr>
        <p:spPr>
          <a:xfrm>
            <a:off x="95416" y="1089329"/>
            <a:ext cx="8873655" cy="1519903"/>
          </a:xfrm>
          <a:prstGeom prst="rect">
            <a:avLst/>
          </a:prstGeom>
          <a:noFill/>
        </p:spPr>
        <p:txBody>
          <a:bodyPr wrap="square">
            <a:spAutoFit/>
          </a:bodyPr>
          <a:lstStyle/>
          <a:p>
            <a:pPr marL="0" marR="0">
              <a:spcAft>
                <a:spcPts val="100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As a </a:t>
            </a:r>
            <a:r>
              <a:rPr lang="en-US" sz="3000" dirty="0">
                <a:effectLst/>
                <a:latin typeface="Aharoni" panose="02010803020104030203" pitchFamily="2" charset="-79"/>
                <a:ea typeface="Times New Roman" panose="02020603050405020304" pitchFamily="18" charset="0"/>
                <a:cs typeface="Aharoni" panose="02010803020104030203" pitchFamily="2" charset="-79"/>
              </a:rPr>
              <a:t>Christian,</a:t>
            </a:r>
            <a:r>
              <a:rPr lang="en-US" sz="3000" dirty="0">
                <a:effectLst/>
                <a:latin typeface="Calibri" panose="020F0502020204030204" pitchFamily="34" charset="0"/>
                <a:ea typeface="Times New Roman" panose="02020603050405020304" pitchFamily="18" charset="0"/>
                <a:cs typeface="Calibri" panose="020F0502020204030204" pitchFamily="34" charset="0"/>
              </a:rPr>
              <a:t> we follow the way of truth</a:t>
            </a:r>
            <a:r>
              <a:rPr lang="en-US" sz="2800" dirty="0">
                <a:effectLst/>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2Peter2:3</a:t>
            </a:r>
          </a:p>
          <a:p>
            <a:pPr marL="0" marR="0">
              <a:lnSpc>
                <a:spcPct val="115000"/>
              </a:lnSpc>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Knowledge is connected with </a:t>
            </a:r>
            <a:r>
              <a:rPr lang="en-US" sz="3000" u="sng" dirty="0">
                <a:effectLst/>
                <a:latin typeface="Arial Black" panose="020B0A04020102020204" pitchFamily="34" charset="0"/>
                <a:ea typeface="Times New Roman" panose="02020603050405020304" pitchFamily="18" charset="0"/>
                <a:cs typeface="Calibri" panose="020F0502020204030204" pitchFamily="34" charset="0"/>
              </a:rPr>
              <a:t>obedience</a:t>
            </a:r>
            <a:r>
              <a:rPr lang="en-US" sz="3000" dirty="0">
                <a:effectLst/>
                <a:latin typeface="Calibri" panose="020F0502020204030204" pitchFamily="34" charset="0"/>
                <a:ea typeface="Times New Roman" panose="02020603050405020304" pitchFamily="18" charset="0"/>
                <a:cs typeface="Calibri" panose="020F0502020204030204" pitchFamily="34" charset="0"/>
              </a:rPr>
              <a:t>.</a:t>
            </a:r>
            <a:r>
              <a:rPr lang="en-US" sz="3000" dirty="0">
                <a:latin typeface="Calibri" panose="020F0502020204030204" pitchFamily="34"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Rom.10:1-3</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9DC23D4-0959-012C-A29E-80CD22A5EC03}"/>
              </a:ext>
            </a:extLst>
          </p:cNvPr>
          <p:cNvSpPr txBox="1"/>
          <p:nvPr/>
        </p:nvSpPr>
        <p:spPr>
          <a:xfrm>
            <a:off x="1025718" y="2965837"/>
            <a:ext cx="7490129" cy="3108543"/>
          </a:xfrm>
          <a:prstGeom prst="rect">
            <a:avLst/>
          </a:prstGeom>
          <a:noFill/>
          <a:ln w="28575">
            <a:solidFill>
              <a:schemeClr val="tx1"/>
            </a:solidFill>
          </a:ln>
        </p:spPr>
        <p:txBody>
          <a:bodyPr wrap="square" rtlCol="0">
            <a:spAutoFit/>
          </a:bodyPr>
          <a:lstStyle/>
          <a:p>
            <a:r>
              <a:rPr lang="en-US" sz="2800" b="1" dirty="0">
                <a:solidFill>
                  <a:srgbClr val="0070C0"/>
                </a:solidFill>
              </a:rPr>
              <a:t>Rom. 10:1 </a:t>
            </a:r>
            <a:r>
              <a:rPr lang="en-US" sz="2800" dirty="0"/>
              <a:t>Brethren, my heart's desire and prayer to God for Israel is that they may be saved.</a:t>
            </a:r>
          </a:p>
          <a:p>
            <a:r>
              <a:rPr lang="en-US" sz="2800" dirty="0"/>
              <a:t>2 For I bear them witness that they </a:t>
            </a:r>
            <a:r>
              <a:rPr lang="en-US" sz="2800" u="sng" dirty="0"/>
              <a:t>have a zeal for God, but not according to knowledge</a:t>
            </a:r>
            <a:r>
              <a:rPr lang="en-US" sz="2800" dirty="0"/>
              <a:t>.</a:t>
            </a:r>
          </a:p>
          <a:p>
            <a:r>
              <a:rPr lang="en-US" sz="2800" dirty="0"/>
              <a:t>3 For they being ignorant of God's righteousness, and seeking to establish their own righteousness, </a:t>
            </a:r>
            <a:r>
              <a:rPr lang="en-US" sz="2800" u="sng" dirty="0"/>
              <a:t>have not submitted to the righteousness of God</a:t>
            </a:r>
            <a:r>
              <a:rPr lang="en-US" sz="2800" dirty="0"/>
              <a:t>.</a:t>
            </a:r>
          </a:p>
        </p:txBody>
      </p:sp>
    </p:spTree>
    <p:extLst>
      <p:ext uri="{BB962C8B-B14F-4D97-AF65-F5344CB8AC3E}">
        <p14:creationId xmlns:p14="http://schemas.microsoft.com/office/powerpoint/2010/main" val="118734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7E8F7-4669-4342-991F-7908B6DF18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BFC395-3212-F45E-8A0C-2E81F5FBB928}"/>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5BC13639-A2FF-DC31-E48D-5EF2E2876A3F}"/>
              </a:ext>
            </a:extLst>
          </p:cNvPr>
          <p:cNvSpPr txBox="1"/>
          <p:nvPr/>
        </p:nvSpPr>
        <p:spPr>
          <a:xfrm>
            <a:off x="392158" y="2073219"/>
            <a:ext cx="8412480" cy="4098173"/>
          </a:xfrm>
          <a:prstGeom prst="rect">
            <a:avLst/>
          </a:prstGeom>
          <a:noFill/>
          <a:ln w="28575">
            <a:solidFill>
              <a:schemeClr val="tx1"/>
            </a:solidFill>
          </a:ln>
        </p:spPr>
        <p:txBody>
          <a:bodyPr wrap="square">
            <a:spAutoFit/>
          </a:bodyPr>
          <a:lstStyle/>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1. </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Desire God’s word</a:t>
            </a:r>
            <a:r>
              <a:rPr lang="en-US" sz="3000" dirty="0">
                <a:effectLst/>
                <a:latin typeface="Calibri" panose="020F0502020204030204" pitchFamily="34" charset="0"/>
                <a:ea typeface="Times New Roman" panose="02020603050405020304" pitchFamily="18" charset="0"/>
                <a:cs typeface="Calibri" panose="020F0502020204030204" pitchFamily="34" charset="0"/>
              </a:rPr>
              <a:t>. 1Peter 2:2</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2. </a:t>
            </a:r>
            <a:r>
              <a:rPr lang="en-US" sz="3200" dirty="0">
                <a:effectLst/>
                <a:latin typeface="Calibri" panose="020F0502020204030204" pitchFamily="34" charset="0"/>
                <a:ea typeface="Times New Roman" panose="02020603050405020304" pitchFamily="18" charset="0"/>
                <a:cs typeface="Calibri" panose="020F0502020204030204" pitchFamily="34" charset="0"/>
              </a:rPr>
              <a:t>Abstain from fleshly lusts</a:t>
            </a:r>
            <a:r>
              <a:rPr lang="en-US" sz="3000" dirty="0">
                <a:effectLst/>
                <a:latin typeface="Calibri" panose="020F0502020204030204" pitchFamily="34" charset="0"/>
                <a:ea typeface="Times New Roman" panose="02020603050405020304" pitchFamily="18" charset="0"/>
                <a:cs typeface="Calibri" panose="020F0502020204030204" pitchFamily="34" charset="0"/>
              </a:rPr>
              <a:t>. 1Peter 2:11</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3. </a:t>
            </a: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Be submissive to civil authority</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000" dirty="0">
                <a:effectLst/>
                <a:latin typeface="Calibri" panose="020F0502020204030204" pitchFamily="34" charset="0"/>
                <a:ea typeface="Times New Roman" panose="02020603050405020304" pitchFamily="18" charset="0"/>
                <a:cs typeface="Calibri" panose="020F0502020204030204" pitchFamily="34" charset="0"/>
              </a:rPr>
              <a:t>1Peter2:13-17</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4. </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Let Christ be the pattern for life</a:t>
            </a:r>
            <a:r>
              <a:rPr lang="en-US" sz="3000" dirty="0">
                <a:effectLst/>
                <a:latin typeface="Calibri" panose="020F0502020204030204" pitchFamily="34" charset="0"/>
                <a:ea typeface="Times New Roman" panose="02020603050405020304" pitchFamily="18" charset="0"/>
                <a:cs typeface="Calibri" panose="020F0502020204030204" pitchFamily="34" charset="0"/>
              </a:rPr>
              <a:t>. 1Peter 2:21</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5. </a:t>
            </a:r>
            <a:r>
              <a:rPr lang="en-US" sz="3200" dirty="0">
                <a:effectLst/>
                <a:latin typeface="Calibri" panose="020F0502020204030204" pitchFamily="34" charset="0"/>
                <a:ea typeface="Times New Roman" panose="02020603050405020304" pitchFamily="18" charset="0"/>
                <a:cs typeface="Calibri" panose="020F0502020204030204" pitchFamily="34" charset="0"/>
              </a:rPr>
              <a:t>Love one another</a:t>
            </a:r>
            <a:r>
              <a:rPr lang="en-US" sz="3000" dirty="0">
                <a:effectLst/>
                <a:latin typeface="Calibri" panose="020F0502020204030204" pitchFamily="34" charset="0"/>
                <a:ea typeface="Times New Roman" panose="02020603050405020304" pitchFamily="18" charset="0"/>
                <a:cs typeface="Calibri" panose="020F0502020204030204" pitchFamily="34" charset="0"/>
              </a:rPr>
              <a:t>. 1Peter 1:22, 3:8</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6. </a:t>
            </a: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Control the tongue</a:t>
            </a:r>
            <a:r>
              <a:rPr lang="en-US" sz="3000" dirty="0">
                <a:effectLst/>
                <a:latin typeface="Calibri" panose="020F0502020204030204" pitchFamily="34" charset="0"/>
                <a:ea typeface="Times New Roman" panose="02020603050405020304" pitchFamily="18" charset="0"/>
                <a:cs typeface="Calibri" panose="020F0502020204030204" pitchFamily="34" charset="0"/>
              </a:rPr>
              <a:t>. 1Peter 3:10</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3E28BDC-B8FE-65DF-BF6D-3E0B7EB589C8}"/>
              </a:ext>
            </a:extLst>
          </p:cNvPr>
          <p:cNvSpPr txBox="1"/>
          <p:nvPr/>
        </p:nvSpPr>
        <p:spPr>
          <a:xfrm>
            <a:off x="1" y="819345"/>
            <a:ext cx="9144000" cy="638829"/>
          </a:xfrm>
          <a:prstGeom prst="rect">
            <a:avLst/>
          </a:prstGeom>
          <a:noFill/>
        </p:spPr>
        <p:txBody>
          <a:bodyPr wrap="square">
            <a:spAutoFit/>
          </a:bodyPr>
          <a:lstStyle/>
          <a:p>
            <a:pPr marL="0" marR="0" algn="ctr">
              <a:lnSpc>
                <a:spcPct val="115000"/>
              </a:lnSpc>
              <a:spcAft>
                <a:spcPts val="1000"/>
              </a:spcAft>
            </a:pPr>
            <a:r>
              <a:rPr lang="en-US"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 a “child of obedience,” the </a:t>
            </a:r>
            <a:r>
              <a:rPr lang="en-US" sz="3200" b="1"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Christian</a:t>
            </a:r>
            <a:r>
              <a:rPr lang="en-US"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must:</a:t>
            </a:r>
            <a:endParaRPr lang="en-U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5654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48" name="Picture 276">
            <a:extLst>
              <a:ext uri="{FF2B5EF4-FFF2-40B4-BE49-F238E27FC236}">
                <a16:creationId xmlns:a16="http://schemas.microsoft.com/office/drawing/2014/main" id="{B2F40114-52BD-24D0-36EA-48DCD7A71F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51" b="3437"/>
          <a:stretch/>
        </p:blipFill>
        <p:spPr bwMode="auto">
          <a:xfrm>
            <a:off x="1495425" y="275515"/>
            <a:ext cx="6353175" cy="646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44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16199-E639-871F-4AE7-E538EF3E42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B88740-05D9-736B-BA75-3F1DF9165E68}"/>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0F23C135-D065-248A-73E9-5C0C2CD51532}"/>
              </a:ext>
            </a:extLst>
          </p:cNvPr>
          <p:cNvSpPr txBox="1"/>
          <p:nvPr/>
        </p:nvSpPr>
        <p:spPr>
          <a:xfrm>
            <a:off x="361951" y="1594999"/>
            <a:ext cx="8547461" cy="5162054"/>
          </a:xfrm>
          <a:prstGeom prst="rect">
            <a:avLst/>
          </a:prstGeom>
          <a:noFill/>
          <a:ln w="28575">
            <a:solidFill>
              <a:schemeClr val="tx1"/>
            </a:solidFill>
          </a:ln>
        </p:spPr>
        <p:txBody>
          <a:bodyPr wrap="square">
            <a:spAutoFit/>
          </a:bodyPr>
          <a:lstStyle/>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7. </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T</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urn away from evil</a:t>
            </a:r>
            <a:r>
              <a:rPr lang="en-US" sz="3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000" dirty="0">
                <a:effectLst/>
                <a:latin typeface="Calibri" panose="020F0502020204030204" pitchFamily="34" charset="0"/>
                <a:ea typeface="Times New Roman" panose="02020603050405020304" pitchFamily="18" charset="0"/>
                <a:cs typeface="Calibri" panose="020F0502020204030204" pitchFamily="34" charset="0"/>
              </a:rPr>
              <a:t>1Peter 3:11</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8. </a:t>
            </a:r>
            <a:r>
              <a:rPr lang="en-US" sz="3200" dirty="0">
                <a:effectLst/>
                <a:latin typeface="Calibri" panose="020F0502020204030204" pitchFamily="34" charset="0"/>
                <a:ea typeface="Times New Roman" panose="02020603050405020304" pitchFamily="18" charset="0"/>
                <a:cs typeface="Calibri" panose="020F0502020204030204" pitchFamily="34" charset="0"/>
              </a:rPr>
              <a:t>Pray.</a:t>
            </a:r>
            <a:r>
              <a:rPr lang="en-US" sz="3000" dirty="0">
                <a:effectLst/>
                <a:latin typeface="Calibri" panose="020F0502020204030204" pitchFamily="34" charset="0"/>
                <a:ea typeface="Times New Roman" panose="02020603050405020304" pitchFamily="18" charset="0"/>
                <a:cs typeface="Calibri" panose="020F0502020204030204" pitchFamily="34" charset="0"/>
              </a:rPr>
              <a:t> 1Peter 3:12</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9. </a:t>
            </a: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Be ready to give a reason for possessed hope</a:t>
            </a:r>
            <a:r>
              <a:rPr lang="en-US" sz="3000" dirty="0">
                <a:effectLst/>
                <a:latin typeface="Calibri" panose="020F0502020204030204" pitchFamily="34" charset="0"/>
                <a:ea typeface="Times New Roman" panose="02020603050405020304" pitchFamily="18" charset="0"/>
                <a:cs typeface="Calibri" panose="020F0502020204030204" pitchFamily="34" charset="0"/>
              </a:rPr>
              <a:t>. 1Peter 3:15</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10. </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Cast all care and anxiety on God</a:t>
            </a:r>
            <a:r>
              <a:rPr lang="en-US" sz="3000" dirty="0">
                <a:effectLst/>
                <a:latin typeface="Calibri" panose="020F0502020204030204" pitchFamily="34" charset="0"/>
                <a:ea typeface="Times New Roman" panose="02020603050405020304" pitchFamily="18" charset="0"/>
                <a:cs typeface="Calibri" panose="020F0502020204030204" pitchFamily="34" charset="0"/>
              </a:rPr>
              <a:t>.  1Peter 5:7</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11. </a:t>
            </a:r>
            <a:r>
              <a:rPr lang="en-US" sz="3200" dirty="0">
                <a:effectLst/>
                <a:latin typeface="Calibri" panose="020F0502020204030204" pitchFamily="34" charset="0"/>
                <a:ea typeface="Times New Roman" panose="02020603050405020304" pitchFamily="18" charset="0"/>
                <a:cs typeface="Calibri" panose="020F0502020204030204" pitchFamily="34" charset="0"/>
              </a:rPr>
              <a:t>Resist the devil</a:t>
            </a:r>
            <a:r>
              <a:rPr lang="en-US" sz="3000" dirty="0">
                <a:effectLst/>
                <a:latin typeface="Calibri" panose="020F0502020204030204" pitchFamily="34" charset="0"/>
                <a:ea typeface="Times New Roman" panose="02020603050405020304" pitchFamily="18" charset="0"/>
                <a:cs typeface="Calibri" panose="020F0502020204030204" pitchFamily="34" charset="0"/>
              </a:rPr>
              <a:t>.  1Peter 5:8</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12. </a:t>
            </a: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In faith, supply the “</a:t>
            </a:r>
            <a:r>
              <a:rPr lang="en-US" sz="3200" dirty="0">
                <a:solidFill>
                  <a:srgbClr val="0070C0"/>
                </a:solidFill>
                <a:effectLst/>
                <a:latin typeface="Aharoni" panose="02010803020104030203" pitchFamily="2" charset="-79"/>
                <a:ea typeface="Times New Roman" panose="02020603050405020304" pitchFamily="18" charset="0"/>
                <a:cs typeface="Aharoni" panose="02010803020104030203" pitchFamily="2" charset="-79"/>
              </a:rPr>
              <a:t>Christian</a:t>
            </a: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Graces</a:t>
            </a:r>
            <a:r>
              <a:rPr lang="en-US" sz="3000" dirty="0">
                <a:effectLst/>
                <a:latin typeface="Calibri" panose="020F0502020204030204" pitchFamily="34" charset="0"/>
                <a:ea typeface="Times New Roman" panose="02020603050405020304" pitchFamily="18" charset="0"/>
                <a:cs typeface="Calibri" panose="020F0502020204030204" pitchFamily="34" charset="0"/>
              </a:rPr>
              <a:t>.”           2Peter 1:5-11</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54EBE2C-EF14-7A3C-33F1-A1EA6D4A85B0}"/>
              </a:ext>
            </a:extLst>
          </p:cNvPr>
          <p:cNvSpPr txBox="1"/>
          <p:nvPr/>
        </p:nvSpPr>
        <p:spPr>
          <a:xfrm>
            <a:off x="1" y="819345"/>
            <a:ext cx="9144000" cy="638829"/>
          </a:xfrm>
          <a:prstGeom prst="rect">
            <a:avLst/>
          </a:prstGeom>
          <a:noFill/>
        </p:spPr>
        <p:txBody>
          <a:bodyPr wrap="square">
            <a:spAutoFit/>
          </a:bodyPr>
          <a:lstStyle/>
          <a:p>
            <a:pPr marL="0" marR="0" algn="ctr">
              <a:lnSpc>
                <a:spcPct val="115000"/>
              </a:lnSpc>
              <a:spcAft>
                <a:spcPts val="1000"/>
              </a:spcAft>
            </a:pPr>
            <a:r>
              <a:rPr lang="en-US"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 a “child of obedience,” the </a:t>
            </a:r>
            <a:r>
              <a:rPr lang="en-US" sz="3200" b="1"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Christian</a:t>
            </a:r>
            <a:r>
              <a:rPr lang="en-US"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must:</a:t>
            </a:r>
            <a:endParaRPr lang="en-U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7071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F7CB9-27D6-A365-98E6-A3515E0DC69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70717E-CB45-14C7-BA0E-FFD59DD1AD8B}"/>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B95D05E7-04B5-B8C6-7A83-02D8C8D0C48E}"/>
              </a:ext>
            </a:extLst>
          </p:cNvPr>
          <p:cNvSpPr txBox="1"/>
          <p:nvPr/>
        </p:nvSpPr>
        <p:spPr>
          <a:xfrm>
            <a:off x="596348" y="954157"/>
            <a:ext cx="7432955" cy="3304559"/>
          </a:xfrm>
          <a:prstGeom prst="rect">
            <a:avLst/>
          </a:prstGeom>
          <a:noFill/>
        </p:spPr>
        <p:txBody>
          <a:bodyPr wrap="square">
            <a:spAutoFit/>
          </a:bodyPr>
          <a:lstStyle/>
          <a:p>
            <a:pPr marL="0" marR="0">
              <a:spcAft>
                <a:spcPts val="1000"/>
              </a:spcAft>
            </a:pPr>
            <a:r>
              <a:rPr lang="en-US" sz="2800" dirty="0">
                <a:effectLst/>
                <a:latin typeface="Arial Black" panose="020B0A04020102020204" pitchFamily="34" charset="0"/>
                <a:ea typeface="Times New Roman" panose="02020603050405020304" pitchFamily="18" charset="0"/>
                <a:cs typeface="Calibri" panose="020F0502020204030204" pitchFamily="34" charset="0"/>
              </a:rPr>
              <a:t>Hope</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(1Peter1:3)</a:t>
            </a:r>
          </a:p>
          <a:p>
            <a:pPr marL="0" marR="0">
              <a:spcAft>
                <a:spcPts val="1000"/>
              </a:spcAft>
            </a:pPr>
            <a:r>
              <a:rPr lang="en-US" sz="2800" dirty="0">
                <a:effectLst/>
                <a:latin typeface="Arial Black" panose="020B0A04020102020204" pitchFamily="34" charset="0"/>
                <a:ea typeface="Times New Roman" panose="02020603050405020304" pitchFamily="18" charset="0"/>
                <a:cs typeface="Calibri" panose="020F0502020204030204" pitchFamily="34" charset="0"/>
              </a:rPr>
              <a:t>Joy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1:8)</a:t>
            </a:r>
          </a:p>
          <a:p>
            <a:pPr marL="0" marR="0">
              <a:spcAft>
                <a:spcPts val="1000"/>
              </a:spcAft>
            </a:pPr>
            <a:r>
              <a:rPr lang="en-US" sz="2800" b="1" dirty="0">
                <a:effectLst/>
                <a:latin typeface="Arial Black" panose="020B0A04020102020204" pitchFamily="34" charset="0"/>
                <a:ea typeface="Times New Roman" panose="02020603050405020304" pitchFamily="18" charset="0"/>
                <a:cs typeface="Calibri" panose="020F0502020204030204" pitchFamily="34" charset="0"/>
              </a:rPr>
              <a:t>I</a:t>
            </a:r>
            <a:r>
              <a:rPr lang="en-US" sz="2800" dirty="0">
                <a:effectLst/>
                <a:latin typeface="Arial Black" panose="020B0A04020102020204" pitchFamily="34" charset="0"/>
                <a:ea typeface="Times New Roman" panose="02020603050405020304" pitchFamily="18" charset="0"/>
                <a:cs typeface="Calibri" panose="020F0502020204030204" pitchFamily="34" charset="0"/>
              </a:rPr>
              <a:t>nheritance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(1Peter1:4)</a:t>
            </a: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cannot be realized apart from obedience.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Obedience does not negate grace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44CBF22-0DBB-BB05-432A-F628191A37F7}"/>
              </a:ext>
            </a:extLst>
          </p:cNvPr>
          <p:cNvSpPr txBox="1"/>
          <p:nvPr/>
        </p:nvSpPr>
        <p:spPr>
          <a:xfrm>
            <a:off x="1470990" y="4317558"/>
            <a:ext cx="7005099" cy="2308324"/>
          </a:xfrm>
          <a:prstGeom prst="rect">
            <a:avLst/>
          </a:prstGeom>
          <a:noFill/>
          <a:ln w="28575">
            <a:solidFill>
              <a:schemeClr val="tx1"/>
            </a:solidFill>
          </a:ln>
        </p:spPr>
        <p:txBody>
          <a:bodyPr wrap="square">
            <a:spAutoFit/>
          </a:bodyPr>
          <a:lstStyle/>
          <a:p>
            <a:r>
              <a:rPr lang="en-US" sz="2400" b="1" dirty="0">
                <a:solidFill>
                  <a:srgbClr val="0070C0"/>
                </a:solidFill>
              </a:rPr>
              <a:t>1Samuel 15:22 </a:t>
            </a:r>
            <a:r>
              <a:rPr lang="en-US" sz="2400" dirty="0"/>
              <a:t>Then Samuel said: "Has the LORD as great delight in burnt offerings and sacrifices, As in obeying the voice of the LORD? Behold, to obey is better than sacrifice, And to heed than the fat of rams.</a:t>
            </a:r>
          </a:p>
          <a:p>
            <a:r>
              <a:rPr lang="en-US" sz="2400" dirty="0"/>
              <a:t> 23 For rebellion is as the sin of witchcraft, And stubbornness is as iniquity and idolatry. </a:t>
            </a:r>
          </a:p>
        </p:txBody>
      </p:sp>
    </p:spTree>
    <p:extLst>
      <p:ext uri="{BB962C8B-B14F-4D97-AF65-F5344CB8AC3E}">
        <p14:creationId xmlns:p14="http://schemas.microsoft.com/office/powerpoint/2010/main" val="32972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E12B-44B0-FA4E-AA7B-F2D295CD31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94E5C0-C75F-5850-7558-40DCD34686FF}"/>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A Christian According To Peter </a:t>
            </a:r>
          </a:p>
        </p:txBody>
      </p:sp>
      <p:sp>
        <p:nvSpPr>
          <p:cNvPr id="3" name="TextBox 2">
            <a:extLst>
              <a:ext uri="{FF2B5EF4-FFF2-40B4-BE49-F238E27FC236}">
                <a16:creationId xmlns:a16="http://schemas.microsoft.com/office/drawing/2014/main" id="{1CEDE4DA-2309-C2FC-5F80-E6AB084AACEA}"/>
              </a:ext>
            </a:extLst>
          </p:cNvPr>
          <p:cNvSpPr txBox="1"/>
          <p:nvPr/>
        </p:nvSpPr>
        <p:spPr>
          <a:xfrm>
            <a:off x="429370" y="922351"/>
            <a:ext cx="8325016" cy="1569660"/>
          </a:xfrm>
          <a:prstGeom prst="rect">
            <a:avLst/>
          </a:prstGeom>
          <a:noFill/>
        </p:spPr>
        <p:txBody>
          <a:bodyPr wrap="square" rtlCol="0">
            <a:spAutoFit/>
          </a:bodyPr>
          <a:lstStyle/>
          <a:p>
            <a:r>
              <a:rPr lang="en-US" sz="2400" dirty="0">
                <a:latin typeface="Arial Black" panose="020B0A04020102020204" pitchFamily="34" charset="0"/>
              </a:rPr>
              <a:t>Lesson 1</a:t>
            </a:r>
            <a:r>
              <a:rPr lang="en-US" sz="2400" dirty="0"/>
              <a:t>.   </a:t>
            </a:r>
            <a:r>
              <a:rPr lang="en-US" sz="2400" u="sng" dirty="0"/>
              <a:t>Acts 11:26</a:t>
            </a:r>
            <a:r>
              <a:rPr lang="en-US" sz="2400" dirty="0"/>
              <a:t>,  </a:t>
            </a:r>
            <a:r>
              <a:rPr lang="en-US" sz="2400" u="sng" dirty="0"/>
              <a:t>Acts 26:28</a:t>
            </a:r>
            <a:r>
              <a:rPr lang="en-US" sz="2400" dirty="0"/>
              <a:t>,  </a:t>
            </a:r>
            <a:r>
              <a:rPr lang="en-US" sz="2400" u="sng" dirty="0"/>
              <a:t>1Peter 4:16</a:t>
            </a:r>
            <a:r>
              <a:rPr lang="en-US" sz="2400" dirty="0"/>
              <a:t>,  </a:t>
            </a:r>
            <a:r>
              <a:rPr lang="en-US" sz="2400" u="sng" dirty="0"/>
              <a:t>Isaiah 62:1-2</a:t>
            </a:r>
            <a:r>
              <a:rPr lang="en-US" sz="2400" dirty="0"/>
              <a:t>.</a:t>
            </a:r>
          </a:p>
          <a:p>
            <a:r>
              <a:rPr lang="en-US" sz="2400" dirty="0"/>
              <a:t>1) A Christian is a taught disciple.  2) A Christian is one who is persuaded.  3) A Christian is one who is willing to suffer for doing right.    </a:t>
            </a:r>
          </a:p>
        </p:txBody>
      </p:sp>
    </p:spTree>
    <p:extLst>
      <p:ext uri="{BB962C8B-B14F-4D97-AF65-F5344CB8AC3E}">
        <p14:creationId xmlns:p14="http://schemas.microsoft.com/office/powerpoint/2010/main" val="1869670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BF144-863A-45D8-A04B-35449334AF5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893CB4-0D5F-F42E-24D2-6A2675B4CBAA}"/>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3" name="TextBox 2">
            <a:extLst>
              <a:ext uri="{FF2B5EF4-FFF2-40B4-BE49-F238E27FC236}">
                <a16:creationId xmlns:a16="http://schemas.microsoft.com/office/drawing/2014/main" id="{79245877-3D5A-B1C1-D5ED-EED34F9C2D44}"/>
              </a:ext>
            </a:extLst>
          </p:cNvPr>
          <p:cNvSpPr txBox="1"/>
          <p:nvPr/>
        </p:nvSpPr>
        <p:spPr>
          <a:xfrm>
            <a:off x="397565" y="946205"/>
            <a:ext cx="8356821" cy="478592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dirty="0"/>
              <a:t>God’s grace offers salvation.</a:t>
            </a:r>
          </a:p>
          <a:p>
            <a:pPr marL="285750" indent="-285750">
              <a:lnSpc>
                <a:spcPct val="150000"/>
              </a:lnSpc>
              <a:buFont typeface="Arial" panose="020B0604020202020204" pitchFamily="34" charset="0"/>
              <a:buChar char="•"/>
            </a:pPr>
            <a:endParaRPr lang="en-US" dirty="0"/>
          </a:p>
          <a:p>
            <a:pPr marL="457200" indent="-457200">
              <a:buFont typeface="Arial" panose="020B0604020202020204" pitchFamily="34" charset="0"/>
              <a:buChar char="•"/>
            </a:pPr>
            <a:r>
              <a:rPr lang="en-US" sz="3200" dirty="0"/>
              <a:t>We must obey the gospel to be children  of God.</a:t>
            </a:r>
          </a:p>
          <a:p>
            <a:pPr marL="285750" indent="-285750">
              <a:lnSpc>
                <a:spcPct val="150000"/>
              </a:lnSpc>
              <a:buFont typeface="Arial" panose="020B0604020202020204" pitchFamily="34" charset="0"/>
              <a:buChar char="•"/>
            </a:pPr>
            <a:endParaRPr lang="en-US" dirty="0"/>
          </a:p>
          <a:p>
            <a:pPr marL="457200" indent="-457200">
              <a:lnSpc>
                <a:spcPct val="150000"/>
              </a:lnSpc>
              <a:buFont typeface="Arial" panose="020B0604020202020204" pitchFamily="34" charset="0"/>
              <a:buChar char="•"/>
            </a:pPr>
            <a:r>
              <a:rPr lang="en-US" sz="3200" dirty="0"/>
              <a:t>We must be born again to be children of God.</a:t>
            </a:r>
          </a:p>
          <a:p>
            <a:pPr marL="285750" indent="-285750">
              <a:lnSpc>
                <a:spcPct val="150000"/>
              </a:lnSpc>
              <a:buFont typeface="Arial" panose="020B0604020202020204" pitchFamily="34" charset="0"/>
              <a:buChar char="•"/>
            </a:pPr>
            <a:endParaRPr lang="en-US" dirty="0"/>
          </a:p>
          <a:p>
            <a:pPr marL="457200" indent="-457200">
              <a:buFont typeface="Arial" panose="020B0604020202020204" pitchFamily="34" charset="0"/>
              <a:buChar char="•"/>
            </a:pPr>
            <a:r>
              <a:rPr lang="en-US" sz="3200" dirty="0"/>
              <a:t>The Christian lives a life of obedience to please            the father and receive His grace.</a:t>
            </a:r>
          </a:p>
        </p:txBody>
      </p:sp>
    </p:spTree>
    <p:extLst>
      <p:ext uri="{BB962C8B-B14F-4D97-AF65-F5344CB8AC3E}">
        <p14:creationId xmlns:p14="http://schemas.microsoft.com/office/powerpoint/2010/main" val="316633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89CF6BA-10A9-6843-8F00-64843C5876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BDB05C-BC04-6541-A87C-B86880C818FC}"/>
              </a:ext>
            </a:extLst>
          </p:cNvPr>
          <p:cNvSpPr txBox="1"/>
          <p:nvPr/>
        </p:nvSpPr>
        <p:spPr>
          <a:xfrm>
            <a:off x="-214685" y="223013"/>
            <a:ext cx="440055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4800" b="0"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Christian </a:t>
            </a: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According To Peter.</a:t>
            </a:r>
          </a:p>
        </p:txBody>
      </p:sp>
      <p:sp>
        <p:nvSpPr>
          <p:cNvPr id="5" name="TextBox 4">
            <a:extLst>
              <a:ext uri="{FF2B5EF4-FFF2-40B4-BE49-F238E27FC236}">
                <a16:creationId xmlns:a16="http://schemas.microsoft.com/office/drawing/2014/main" id="{412737D0-E77C-FA9B-E52E-D5F5F7A1C88C}"/>
              </a:ext>
            </a:extLst>
          </p:cNvPr>
          <p:cNvSpPr txBox="1"/>
          <p:nvPr/>
        </p:nvSpPr>
        <p:spPr>
          <a:xfrm>
            <a:off x="729072" y="3811584"/>
            <a:ext cx="2629443" cy="33239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 Two: </a:t>
            </a:r>
          </a:p>
          <a:p>
            <a:pPr defTabSz="457200"/>
            <a:endPar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defTabSz="457200"/>
            <a:r>
              <a:rPr lang="en-US"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God’s Obedient Children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C8B3C5E-90EE-0A2E-6039-420296A9F8D4}"/>
              </a:ext>
            </a:extLst>
          </p:cNvPr>
          <p:cNvPicPr>
            <a:picLocks noChangeAspect="1"/>
          </p:cNvPicPr>
          <p:nvPr/>
        </p:nvPicPr>
        <p:blipFill>
          <a:blip r:embed="rId2"/>
          <a:stretch>
            <a:fillRect/>
          </a:stretch>
        </p:blipFill>
        <p:spPr>
          <a:xfrm>
            <a:off x="3591841" y="2038767"/>
            <a:ext cx="5210253" cy="4348227"/>
          </a:xfrm>
          <a:prstGeom prst="rect">
            <a:avLst/>
          </a:prstGeom>
        </p:spPr>
      </p:pic>
    </p:spTree>
    <p:extLst>
      <p:ext uri="{BB962C8B-B14F-4D97-AF65-F5344CB8AC3E}">
        <p14:creationId xmlns:p14="http://schemas.microsoft.com/office/powerpoint/2010/main" val="310640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4B7D-65A2-5554-6488-8AE06FCA881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E3CED0-8B1D-947C-DA1C-BC0DDA39885D}"/>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1EA4E9D2-B6EC-ADCC-5881-79CB722A0B8D}"/>
              </a:ext>
            </a:extLst>
          </p:cNvPr>
          <p:cNvSpPr txBox="1"/>
          <p:nvPr/>
        </p:nvSpPr>
        <p:spPr>
          <a:xfrm>
            <a:off x="410548" y="2090148"/>
            <a:ext cx="8062892" cy="4078039"/>
          </a:xfrm>
          <a:prstGeom prst="rect">
            <a:avLst/>
          </a:prstGeom>
          <a:noFill/>
        </p:spPr>
        <p:txBody>
          <a:bodyPr wrap="square">
            <a:spAutoFit/>
          </a:bodyPr>
          <a:lstStyle/>
          <a:p>
            <a:pPr marL="0" marR="0">
              <a:spcAft>
                <a:spcPts val="1000"/>
              </a:spcAft>
            </a:pPr>
            <a:r>
              <a:rPr lang="en-US" sz="2600" dirty="0">
                <a:effectLst/>
                <a:latin typeface="Calibri" panose="020F0502020204030204" pitchFamily="34" charset="0"/>
                <a:ea typeface="Times New Roman" panose="02020603050405020304" pitchFamily="18" charset="0"/>
                <a:cs typeface="Calibri" panose="020F0502020204030204" pitchFamily="34" charset="0"/>
              </a:rPr>
              <a:t>Peter defined “salvation” as: “Grace unto you.” </a:t>
            </a:r>
            <a:endParaRPr lang="en-US" sz="2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pPr>
            <a:r>
              <a:rPr lang="en-US" sz="2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1Peter 1:10 </a:t>
            </a:r>
            <a:r>
              <a:rPr lang="en-US" sz="2600" dirty="0">
                <a:latin typeface="Calibri" panose="020F0502020204030204" pitchFamily="34" charset="0"/>
                <a:ea typeface="Times New Roman" panose="02020603050405020304" pitchFamily="18" charset="0"/>
                <a:cs typeface="Calibri" panose="020F0502020204030204" pitchFamily="34" charset="0"/>
              </a:rPr>
              <a:t>Of this salvation the prophets have inquired and searched carefully, </a:t>
            </a:r>
            <a:r>
              <a:rPr lang="en-US" sz="2600" u="sng" dirty="0">
                <a:latin typeface="Calibri" panose="020F0502020204030204" pitchFamily="34" charset="0"/>
                <a:ea typeface="Times New Roman" panose="02020603050405020304" pitchFamily="18" charset="0"/>
                <a:cs typeface="Calibri" panose="020F0502020204030204" pitchFamily="34" charset="0"/>
              </a:rPr>
              <a:t>who prophesied of the grace that would come to you,</a:t>
            </a:r>
          </a:p>
          <a:p>
            <a:pPr marL="0" marR="0">
              <a:spcAft>
                <a:spcPts val="1000"/>
              </a:spcAft>
            </a:pPr>
            <a:r>
              <a:rPr lang="en-US" sz="2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effectLst/>
                <a:latin typeface="Calibri" panose="020F0502020204030204" pitchFamily="34" charset="0"/>
                <a:ea typeface="Times New Roman" panose="02020603050405020304" pitchFamily="18" charset="0"/>
                <a:cs typeface="Calibri" panose="020F0502020204030204" pitchFamily="34" charset="0"/>
              </a:rPr>
              <a:t>Eternal salvation will involve “grace brought to you.”              </a:t>
            </a:r>
            <a:r>
              <a:rPr lang="en-US" sz="2600" b="1" dirty="0">
                <a:solidFill>
                  <a:srgbClr val="0070C0"/>
                </a:solidFill>
                <a:effectLst/>
                <a:ea typeface="Times New Roman" panose="02020603050405020304" pitchFamily="18" charset="0"/>
                <a:cs typeface="Calibri" panose="020F0502020204030204" pitchFamily="34" charset="0"/>
              </a:rPr>
              <a:t>1 Peter 1:13 </a:t>
            </a:r>
            <a:r>
              <a:rPr lang="en-US" sz="2600" dirty="0">
                <a:effectLst/>
                <a:latin typeface="Calibri" panose="020F0502020204030204" pitchFamily="34" charset="0"/>
                <a:ea typeface="Times New Roman" panose="02020603050405020304" pitchFamily="18" charset="0"/>
                <a:cs typeface="Calibri" panose="020F0502020204030204" pitchFamily="34" charset="0"/>
              </a:rPr>
              <a:t>Therefore gird up the loins of your mind, be sober, and rest your hope fully upon </a:t>
            </a:r>
            <a:r>
              <a:rPr lang="en-US" sz="2600" u="sng" dirty="0">
                <a:effectLst/>
                <a:latin typeface="Calibri" panose="020F0502020204030204" pitchFamily="34" charset="0"/>
                <a:ea typeface="Times New Roman" panose="02020603050405020304" pitchFamily="18" charset="0"/>
                <a:cs typeface="Calibri" panose="020F0502020204030204" pitchFamily="34" charset="0"/>
              </a:rPr>
              <a:t>the grace that is to be brought to you at the revelation of Jesus Christ</a:t>
            </a:r>
            <a:r>
              <a:rPr lang="en-US" sz="2600" dirty="0">
                <a:effectLst/>
                <a:latin typeface="Calibri" panose="020F0502020204030204" pitchFamily="34" charset="0"/>
                <a:ea typeface="Times New Roman" panose="02020603050405020304" pitchFamily="18"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59D895-7851-4D95-82D3-B597E0F6EDDF}"/>
              </a:ext>
            </a:extLst>
          </p:cNvPr>
          <p:cNvSpPr txBox="1"/>
          <p:nvPr/>
        </p:nvSpPr>
        <p:spPr>
          <a:xfrm>
            <a:off x="-8392" y="800100"/>
            <a:ext cx="9152391" cy="1077218"/>
          </a:xfrm>
          <a:prstGeom prst="rect">
            <a:avLst/>
          </a:prstGeom>
          <a:noFill/>
        </p:spPr>
        <p:txBody>
          <a:bodyPr wrap="square">
            <a:spAutoFit/>
          </a:bodyPr>
          <a:lstStyle/>
          <a:p>
            <a:pPr marL="0" marR="0" algn="ctr">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Holy scripture has a beautiful balance in </a:t>
            </a: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God’s grace </a:t>
            </a:r>
            <a:r>
              <a:rPr lang="en-US" sz="3200" dirty="0">
                <a:effectLst/>
                <a:latin typeface="Calibri" panose="020F0502020204030204" pitchFamily="34" charset="0"/>
                <a:ea typeface="Times New Roman" panose="02020603050405020304" pitchFamily="18" charset="0"/>
                <a:cs typeface="Calibri" panose="020F0502020204030204" pitchFamily="34" charset="0"/>
              </a:rPr>
              <a:t>and </a:t>
            </a: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man’s obedience </a:t>
            </a:r>
            <a:r>
              <a:rPr lang="en-US" sz="3200" dirty="0">
                <a:effectLst/>
                <a:latin typeface="Calibri" panose="020F0502020204030204" pitchFamily="34" charset="0"/>
                <a:ea typeface="Times New Roman" panose="02020603050405020304" pitchFamily="18" charset="0"/>
                <a:cs typeface="Calibri" panose="020F0502020204030204" pitchFamily="34" charset="0"/>
              </a:rPr>
              <a:t>with regard to salvation.</a:t>
            </a:r>
          </a:p>
        </p:txBody>
      </p:sp>
    </p:spTree>
    <p:extLst>
      <p:ext uri="{BB962C8B-B14F-4D97-AF65-F5344CB8AC3E}">
        <p14:creationId xmlns:p14="http://schemas.microsoft.com/office/powerpoint/2010/main" val="337399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1C6C7-5F72-A102-8412-836C6C53F4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D46261-3710-849C-A05D-2364F382249A}"/>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5" name="TextBox 4">
            <a:extLst>
              <a:ext uri="{FF2B5EF4-FFF2-40B4-BE49-F238E27FC236}">
                <a16:creationId xmlns:a16="http://schemas.microsoft.com/office/drawing/2014/main" id="{25783CE1-D393-975F-AB59-6FA6801D15E1}"/>
              </a:ext>
            </a:extLst>
          </p:cNvPr>
          <p:cNvSpPr txBox="1"/>
          <p:nvPr/>
        </p:nvSpPr>
        <p:spPr>
          <a:xfrm>
            <a:off x="-8392" y="800100"/>
            <a:ext cx="9152391" cy="1077218"/>
          </a:xfrm>
          <a:prstGeom prst="rect">
            <a:avLst/>
          </a:prstGeom>
          <a:noFill/>
        </p:spPr>
        <p:txBody>
          <a:bodyPr wrap="square">
            <a:spAutoFit/>
          </a:bodyPr>
          <a:lstStyle/>
          <a:p>
            <a:pPr marL="0" marR="0" algn="ctr">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Holy scripture has a beautiful balance in </a:t>
            </a: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God’s grace </a:t>
            </a:r>
            <a:r>
              <a:rPr lang="en-US" sz="3200" dirty="0">
                <a:effectLst/>
                <a:latin typeface="Calibri" panose="020F0502020204030204" pitchFamily="34" charset="0"/>
                <a:ea typeface="Times New Roman" panose="02020603050405020304" pitchFamily="18" charset="0"/>
                <a:cs typeface="Calibri" panose="020F0502020204030204" pitchFamily="34" charset="0"/>
              </a:rPr>
              <a:t>and </a:t>
            </a: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man’s obedience </a:t>
            </a:r>
            <a:r>
              <a:rPr lang="en-US" sz="3200" dirty="0">
                <a:effectLst/>
                <a:latin typeface="Calibri" panose="020F0502020204030204" pitchFamily="34" charset="0"/>
                <a:ea typeface="Times New Roman" panose="02020603050405020304" pitchFamily="18" charset="0"/>
                <a:cs typeface="Calibri" panose="020F0502020204030204" pitchFamily="34" charset="0"/>
              </a:rPr>
              <a:t>with regard to salvation.</a:t>
            </a:r>
          </a:p>
        </p:txBody>
      </p:sp>
      <p:sp>
        <p:nvSpPr>
          <p:cNvPr id="3" name="TextBox 2">
            <a:extLst>
              <a:ext uri="{FF2B5EF4-FFF2-40B4-BE49-F238E27FC236}">
                <a16:creationId xmlns:a16="http://schemas.microsoft.com/office/drawing/2014/main" id="{96D755CD-B9E4-E873-442B-55CD0BC0CAB5}"/>
              </a:ext>
            </a:extLst>
          </p:cNvPr>
          <p:cNvSpPr txBox="1"/>
          <p:nvPr/>
        </p:nvSpPr>
        <p:spPr>
          <a:xfrm>
            <a:off x="469127" y="2250220"/>
            <a:ext cx="8356821" cy="4555093"/>
          </a:xfrm>
          <a:prstGeom prst="rect">
            <a:avLst/>
          </a:prstGeom>
          <a:noFill/>
        </p:spPr>
        <p:txBody>
          <a:bodyPr wrap="square" rtlCol="0">
            <a:spAutoFit/>
          </a:bodyPr>
          <a:lstStyle/>
          <a:p>
            <a:r>
              <a:rPr lang="en-US" sz="3200" b="1" dirty="0">
                <a:solidFill>
                  <a:srgbClr val="0070C0"/>
                </a:solidFill>
              </a:rPr>
              <a:t>James 2:17 </a:t>
            </a:r>
            <a:r>
              <a:rPr lang="en-US" sz="2000" dirty="0"/>
              <a:t>Thus also faith by itself, if it does not have works, is dead.</a:t>
            </a:r>
          </a:p>
          <a:p>
            <a:r>
              <a:rPr lang="en-US" sz="2000" dirty="0"/>
              <a:t> 18 But someone will say, "You have faith, and I have works." Show me your faith without your works, and I will show you my faith by my works.</a:t>
            </a:r>
          </a:p>
          <a:p>
            <a:r>
              <a:rPr lang="en-US" sz="2000" dirty="0"/>
              <a:t> 19 </a:t>
            </a:r>
            <a:r>
              <a:rPr lang="en-US" sz="2000" u="sng" dirty="0"/>
              <a:t>You believe that there is one God. You do well. Even the demons believe--and tremble!  20 But do you want to know, O foolish man, that faith without works is dead</a:t>
            </a:r>
            <a:r>
              <a:rPr lang="en-US" sz="2000" dirty="0"/>
              <a:t>?</a:t>
            </a:r>
          </a:p>
          <a:p>
            <a:r>
              <a:rPr lang="en-US" sz="2000" dirty="0"/>
              <a:t> </a:t>
            </a:r>
          </a:p>
          <a:p>
            <a:r>
              <a:rPr lang="en-US" sz="2000" dirty="0"/>
              <a:t>21 Was not Abraham our father justified by works when he offered Isaac his son on the altar?  22 Do you see that </a:t>
            </a:r>
            <a:r>
              <a:rPr lang="en-US" sz="2000" u="sng" dirty="0"/>
              <a:t>faith was working together with his works, and by works faith was made perfect</a:t>
            </a:r>
            <a:r>
              <a:rPr lang="en-US" sz="2000" dirty="0"/>
              <a:t>?  23 And the Scripture was fulfilled which says, "Abraham believed God, and it was accounted to him for righteousness." And he was called the friend of God. 24 You see then that a man is justified by works, and not by faith only.</a:t>
            </a:r>
          </a:p>
          <a:p>
            <a:r>
              <a:rPr lang="en-US" dirty="0"/>
              <a:t> </a:t>
            </a:r>
          </a:p>
        </p:txBody>
      </p:sp>
    </p:spTree>
    <p:extLst>
      <p:ext uri="{BB962C8B-B14F-4D97-AF65-F5344CB8AC3E}">
        <p14:creationId xmlns:p14="http://schemas.microsoft.com/office/powerpoint/2010/main" val="215051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969BC-0977-DC5E-9050-C448892632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EC4AE0-73CE-C404-9AB7-4897168A0987}"/>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C3BA9F49-4E96-3CC6-28F6-BD904F4D3666}"/>
              </a:ext>
            </a:extLst>
          </p:cNvPr>
          <p:cNvSpPr txBox="1"/>
          <p:nvPr/>
        </p:nvSpPr>
        <p:spPr>
          <a:xfrm>
            <a:off x="737118" y="802433"/>
            <a:ext cx="7736321" cy="5740033"/>
          </a:xfrm>
          <a:prstGeom prst="rect">
            <a:avLst/>
          </a:prstGeom>
          <a:noFill/>
        </p:spPr>
        <p:txBody>
          <a:bodyPr wrap="square">
            <a:spAutoFit/>
          </a:bodyPr>
          <a:lstStyle/>
          <a:p>
            <a:pPr marL="0" marR="0">
              <a:spcAft>
                <a:spcPts val="1000"/>
              </a:spcAft>
            </a:pPr>
            <a:r>
              <a:rPr lang="en-US" sz="2600" dirty="0">
                <a:effectLst/>
                <a:latin typeface="Calibri" panose="020F0502020204030204" pitchFamily="34" charset="0"/>
                <a:ea typeface="Times New Roman" panose="02020603050405020304" pitchFamily="18" charset="0"/>
                <a:cs typeface="Calibri" panose="020F0502020204030204" pitchFamily="34" charset="0"/>
              </a:rPr>
              <a:t>Peter also emphasizes man’s responsibility to obey God.  </a:t>
            </a:r>
            <a:r>
              <a:rPr lang="en-US" sz="2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1:2,14,22</a:t>
            </a:r>
          </a:p>
          <a:p>
            <a:pPr marL="0" marR="0">
              <a:spcAft>
                <a:spcPts val="1000"/>
              </a:spcAft>
            </a:pPr>
            <a:endParaRPr lang="en-US" sz="24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pPr>
            <a:endParaRPr lang="en-US" sz="2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pP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pPr>
            <a:endParaRPr lang="en-US" sz="2400" dirty="0">
              <a:effectLst/>
              <a:latin typeface="Aharoni" panose="02010803020104030203" pitchFamily="2" charset="-79"/>
              <a:ea typeface="Times New Roman" panose="02020603050405020304" pitchFamily="18" charset="0"/>
              <a:cs typeface="Aharoni" panose="02010803020104030203" pitchFamily="2" charset="-79"/>
            </a:endParaRPr>
          </a:p>
          <a:p>
            <a:pPr marL="0" marR="0">
              <a:spcAft>
                <a:spcPts val="1000"/>
              </a:spcAft>
            </a:pPr>
            <a:r>
              <a:rPr lang="en-US" sz="2400" dirty="0">
                <a:effectLst/>
                <a:latin typeface="Aharoni" panose="02010803020104030203" pitchFamily="2" charset="-79"/>
                <a:ea typeface="Times New Roman" panose="02020603050405020304" pitchFamily="18" charset="0"/>
                <a:cs typeface="Aharoni" panose="02010803020104030203" pitchFamily="2" charset="-79"/>
              </a:rPr>
              <a:t>Christians</a:t>
            </a:r>
            <a:r>
              <a:rPr lang="en-US" sz="2400" dirty="0">
                <a:effectLst/>
                <a:latin typeface="Calibri" panose="020F0502020204030204" pitchFamily="34" charset="0"/>
                <a:ea typeface="Times New Roman" panose="02020603050405020304" pitchFamily="18" charset="0"/>
                <a:cs typeface="Calibri" panose="020F0502020204030204" pitchFamily="34" charset="0"/>
              </a:rPr>
              <a:t> are called “children of obedience.”  </a:t>
            </a:r>
            <a:r>
              <a:rPr lang="en-US"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1Peter 1:14</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A </a:t>
            </a:r>
            <a:r>
              <a:rPr lang="en-US" sz="2400" dirty="0">
                <a:effectLst/>
                <a:latin typeface="Aharoni" panose="02010803020104030203" pitchFamily="2" charset="-79"/>
                <a:ea typeface="Times New Roman" panose="02020603050405020304" pitchFamily="18" charset="0"/>
                <a:cs typeface="Aharoni" panose="02010803020104030203" pitchFamily="2" charset="-79"/>
              </a:rPr>
              <a:t>Christian</a:t>
            </a:r>
            <a:r>
              <a:rPr lang="en-US" sz="2400" dirty="0">
                <a:effectLst/>
                <a:latin typeface="Calibri" panose="020F0502020204030204" pitchFamily="34" charset="0"/>
                <a:ea typeface="Times New Roman" panose="02020603050405020304" pitchFamily="18" charset="0"/>
                <a:cs typeface="Calibri" panose="020F0502020204030204" pitchFamily="34" charset="0"/>
              </a:rPr>
              <a:t> has an obedient nature.</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 sinner, in contrast, is a “child of disobedience.”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777BF1E-D893-F337-8A02-B2F271A65321}"/>
              </a:ext>
            </a:extLst>
          </p:cNvPr>
          <p:cNvSpPr txBox="1"/>
          <p:nvPr/>
        </p:nvSpPr>
        <p:spPr>
          <a:xfrm>
            <a:off x="670561" y="1904902"/>
            <a:ext cx="7996359" cy="3170099"/>
          </a:xfrm>
          <a:prstGeom prst="rect">
            <a:avLst/>
          </a:prstGeom>
          <a:noFill/>
          <a:ln w="38100">
            <a:solidFill>
              <a:schemeClr val="tx1"/>
            </a:solidFill>
          </a:ln>
        </p:spPr>
        <p:txBody>
          <a:bodyPr wrap="square" rtlCol="0">
            <a:spAutoFit/>
          </a:bodyPr>
          <a:lstStyle/>
          <a:p>
            <a:r>
              <a:rPr lang="en-US" sz="2000" b="1" dirty="0">
                <a:solidFill>
                  <a:srgbClr val="0070C0"/>
                </a:solidFill>
              </a:rPr>
              <a:t>1Peter 1:2 </a:t>
            </a:r>
            <a:r>
              <a:rPr lang="en-US" sz="2000" dirty="0"/>
              <a:t>elect according to the foreknowledge of God the Father, in sanctification of the Spirit, </a:t>
            </a:r>
            <a:r>
              <a:rPr lang="en-US" sz="2000" dirty="0">
                <a:latin typeface="Arial Black" panose="020B0A04020102020204" pitchFamily="34" charset="0"/>
              </a:rPr>
              <a:t>for obedience </a:t>
            </a:r>
            <a:r>
              <a:rPr lang="en-US" sz="2000" dirty="0"/>
              <a:t>and sprinkling of the blood of Jesus Christ: Grace to you and peace be multiplied.</a:t>
            </a:r>
          </a:p>
          <a:p>
            <a:endParaRPr lang="en-US" sz="2000" dirty="0"/>
          </a:p>
          <a:p>
            <a:r>
              <a:rPr lang="en-US" sz="2000" b="1" dirty="0">
                <a:solidFill>
                  <a:srgbClr val="0070C0"/>
                </a:solidFill>
              </a:rPr>
              <a:t>V14</a:t>
            </a:r>
            <a:r>
              <a:rPr lang="en-US" sz="2000" dirty="0"/>
              <a:t> </a:t>
            </a:r>
            <a:r>
              <a:rPr lang="en-US" sz="2000" u="sng" dirty="0">
                <a:latin typeface="Arial Black" panose="020B0A04020102020204" pitchFamily="34" charset="0"/>
              </a:rPr>
              <a:t>as obedient children</a:t>
            </a:r>
            <a:r>
              <a:rPr lang="en-US" sz="2000" dirty="0"/>
              <a:t>, not conforming yourselves to the former lusts, as in your ignorance;</a:t>
            </a:r>
          </a:p>
          <a:p>
            <a:endParaRPr lang="en-US" sz="2000" dirty="0"/>
          </a:p>
          <a:p>
            <a:r>
              <a:rPr lang="en-US" sz="2000" b="1" dirty="0">
                <a:solidFill>
                  <a:srgbClr val="0070C0"/>
                </a:solidFill>
              </a:rPr>
              <a:t>V22</a:t>
            </a:r>
            <a:r>
              <a:rPr lang="en-US" sz="2000" dirty="0"/>
              <a:t> Since you have purified your souls </a:t>
            </a:r>
            <a:r>
              <a:rPr lang="en-US" sz="2000" dirty="0">
                <a:latin typeface="Arial Black" panose="020B0A04020102020204" pitchFamily="34" charset="0"/>
              </a:rPr>
              <a:t>in obeying </a:t>
            </a:r>
            <a:r>
              <a:rPr lang="en-US" sz="2000" dirty="0"/>
              <a:t>the truth through the Spirit in sincere love of the brethren, love one another fervently with a pure heart,</a:t>
            </a:r>
          </a:p>
        </p:txBody>
      </p:sp>
    </p:spTree>
    <p:extLst>
      <p:ext uri="{BB962C8B-B14F-4D97-AF65-F5344CB8AC3E}">
        <p14:creationId xmlns:p14="http://schemas.microsoft.com/office/powerpoint/2010/main" val="186921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47666E-2528-C0A9-A365-96AE46B40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91" y="1508512"/>
            <a:ext cx="85725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0BA7EF-694E-70D5-2CBE-156CDDE7D05D}"/>
              </a:ext>
            </a:extLst>
          </p:cNvPr>
          <p:cNvSpPr txBox="1"/>
          <p:nvPr/>
        </p:nvSpPr>
        <p:spPr>
          <a:xfrm>
            <a:off x="0" y="214688"/>
            <a:ext cx="9144000" cy="769441"/>
          </a:xfrm>
          <a:prstGeom prst="rect">
            <a:avLst/>
          </a:prstGeom>
          <a:noFill/>
        </p:spPr>
        <p:txBody>
          <a:bodyPr wrap="square" rtlCol="0">
            <a:spAutoFit/>
          </a:bodyPr>
          <a:lstStyle/>
          <a:p>
            <a:pPr algn="ctr"/>
            <a:r>
              <a:rPr lang="en-US" sz="4400" dirty="0">
                <a:solidFill>
                  <a:schemeClr val="bg1"/>
                </a:solidFill>
              </a:rPr>
              <a:t>Grace with (loving) obedience</a:t>
            </a:r>
          </a:p>
        </p:txBody>
      </p:sp>
    </p:spTree>
    <p:extLst>
      <p:ext uri="{BB962C8B-B14F-4D97-AF65-F5344CB8AC3E}">
        <p14:creationId xmlns:p14="http://schemas.microsoft.com/office/powerpoint/2010/main" val="249248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13D51-9968-F597-3284-FF36354E251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323D9D-242E-1B94-24EC-1F212BBF68F8}"/>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7C6B4C15-106D-F001-5145-9336901782A8}"/>
              </a:ext>
            </a:extLst>
          </p:cNvPr>
          <p:cNvSpPr txBox="1"/>
          <p:nvPr/>
        </p:nvSpPr>
        <p:spPr>
          <a:xfrm>
            <a:off x="508882" y="1943372"/>
            <a:ext cx="8539701" cy="4440831"/>
          </a:xfrm>
          <a:prstGeom prst="rect">
            <a:avLst/>
          </a:prstGeom>
          <a:noFill/>
        </p:spPr>
        <p:txBody>
          <a:bodyPr wrap="square">
            <a:spAutoFit/>
          </a:bodyPr>
          <a:lstStyle/>
          <a:p>
            <a:pPr marL="0" marR="0">
              <a:lnSpc>
                <a:spcPct val="115000"/>
              </a:lnSpc>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The </a:t>
            </a:r>
            <a:r>
              <a:rPr lang="en-US" sz="3200" b="1" dirty="0">
                <a:effectLst/>
                <a:latin typeface="Calibri" panose="020F0502020204030204" pitchFamily="34" charset="0"/>
                <a:ea typeface="Times New Roman" panose="02020603050405020304" pitchFamily="18" charset="0"/>
                <a:cs typeface="Calibri" panose="020F0502020204030204" pitchFamily="34" charset="0"/>
              </a:rPr>
              <a:t>soul is </a:t>
            </a: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purified</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when one </a:t>
            </a: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obeys the truth</a:t>
            </a:r>
            <a:r>
              <a:rPr lang="en-US" sz="3200" dirty="0">
                <a:latin typeface="Calibri" panose="020F0502020204030204" pitchFamily="34" charset="0"/>
                <a:ea typeface="Times New Roman" panose="02020603050405020304" pitchFamily="18" charset="0"/>
                <a:cs typeface="Calibri" panose="020F0502020204030204" pitchFamily="34" charset="0"/>
              </a:rPr>
              <a:t>. </a:t>
            </a:r>
          </a:p>
          <a:p>
            <a:pPr marL="0" marR="0">
              <a:lnSpc>
                <a:spcPct val="115000"/>
              </a:lnSpc>
              <a:spcAft>
                <a:spcPts val="1000"/>
              </a:spcAft>
            </a:pPr>
            <a:endParaRPr lang="en-US" sz="30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Aft>
                <a:spcPts val="1000"/>
              </a:spcAf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Aft>
                <a:spcPts val="1000"/>
              </a:spcAft>
            </a:pP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Aft>
                <a:spcPts val="1000"/>
              </a:spcAft>
            </a:pP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Aft>
                <a:spcPts val="1000"/>
              </a:spcAf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Aft>
                <a:spcPts val="10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EF64BBD-AE8E-5676-FE3E-1CEB070F6A2A}"/>
              </a:ext>
            </a:extLst>
          </p:cNvPr>
          <p:cNvSpPr txBox="1"/>
          <p:nvPr/>
        </p:nvSpPr>
        <p:spPr>
          <a:xfrm>
            <a:off x="1903445" y="2967140"/>
            <a:ext cx="6223518" cy="3416320"/>
          </a:xfrm>
          <a:prstGeom prst="rect">
            <a:avLst/>
          </a:prstGeom>
          <a:noFill/>
          <a:ln w="38100">
            <a:solidFill>
              <a:schemeClr val="tx1"/>
            </a:solidFill>
          </a:ln>
        </p:spPr>
        <p:txBody>
          <a:bodyPr wrap="square" rtlCol="0">
            <a:spAutoFit/>
          </a:bodyPr>
          <a:lstStyle/>
          <a:p>
            <a:r>
              <a:rPr lang="en-US" sz="3600" b="1" dirty="0">
                <a:solidFill>
                  <a:srgbClr val="0070C0"/>
                </a:solidFill>
              </a:rPr>
              <a:t>1Peter 1:22 </a:t>
            </a:r>
            <a:r>
              <a:rPr lang="en-US" sz="3600" dirty="0"/>
              <a:t>Since you have purified your souls in obeying the truth through the Spirit in sincere love of the brethren, love one another fervently with a pure heart,</a:t>
            </a:r>
          </a:p>
        </p:txBody>
      </p:sp>
      <p:sp>
        <p:nvSpPr>
          <p:cNvPr id="6" name="TextBox 5">
            <a:extLst>
              <a:ext uri="{FF2B5EF4-FFF2-40B4-BE49-F238E27FC236}">
                <a16:creationId xmlns:a16="http://schemas.microsoft.com/office/drawing/2014/main" id="{1A862A42-35A7-01B7-EABA-72BF45DF2DFB}"/>
              </a:ext>
            </a:extLst>
          </p:cNvPr>
          <p:cNvSpPr txBox="1"/>
          <p:nvPr/>
        </p:nvSpPr>
        <p:spPr>
          <a:xfrm>
            <a:off x="0" y="813571"/>
            <a:ext cx="9144000" cy="758669"/>
          </a:xfrm>
          <a:prstGeom prst="rect">
            <a:avLst/>
          </a:prstGeom>
          <a:noFill/>
        </p:spPr>
        <p:txBody>
          <a:bodyPr wrap="square">
            <a:spAutoFit/>
          </a:bodyPr>
          <a:lstStyle/>
          <a:p>
            <a:pPr marL="0" marR="0" algn="ctr">
              <a:lnSpc>
                <a:spcPct val="115000"/>
              </a:lnSpc>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 Importance of Obedience -</a:t>
            </a:r>
            <a:endParaRPr lang="en-US"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594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7779-0383-4D1E-4502-849424A1887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3D0097-5170-9296-6673-F317226BCE3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Christian – God’s Obedient Children</a:t>
            </a:r>
          </a:p>
        </p:txBody>
      </p:sp>
      <p:sp>
        <p:nvSpPr>
          <p:cNvPr id="4" name="TextBox 3">
            <a:extLst>
              <a:ext uri="{FF2B5EF4-FFF2-40B4-BE49-F238E27FC236}">
                <a16:creationId xmlns:a16="http://schemas.microsoft.com/office/drawing/2014/main" id="{EB0C9FC6-40FF-F5F2-7986-ACBF4122ADD1}"/>
              </a:ext>
            </a:extLst>
          </p:cNvPr>
          <p:cNvSpPr txBox="1"/>
          <p:nvPr/>
        </p:nvSpPr>
        <p:spPr>
          <a:xfrm>
            <a:off x="0" y="818904"/>
            <a:ext cx="9135609" cy="758669"/>
          </a:xfrm>
          <a:prstGeom prst="rect">
            <a:avLst/>
          </a:prstGeom>
          <a:noFill/>
        </p:spPr>
        <p:txBody>
          <a:bodyPr wrap="square">
            <a:spAutoFit/>
          </a:bodyPr>
          <a:lstStyle/>
          <a:p>
            <a:pPr marL="0" marR="0" algn="ctr">
              <a:lnSpc>
                <a:spcPct val="115000"/>
              </a:lnSpc>
              <a:spcAft>
                <a:spcPts val="1000"/>
              </a:spcAft>
            </a:pPr>
            <a:r>
              <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Notice Peter’s use of “soul”</a:t>
            </a:r>
            <a:endParaRPr lang="en-US"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8AA175-AD46-E0E0-BEE4-D518448E2193}"/>
              </a:ext>
            </a:extLst>
          </p:cNvPr>
          <p:cNvSpPr txBox="1"/>
          <p:nvPr/>
        </p:nvSpPr>
        <p:spPr>
          <a:xfrm>
            <a:off x="477078" y="1574241"/>
            <a:ext cx="8245503" cy="400110"/>
          </a:xfrm>
          <a:prstGeom prst="rect">
            <a:avLst/>
          </a:prstGeom>
          <a:noFill/>
        </p:spPr>
        <p:txBody>
          <a:bodyPr wrap="square">
            <a:spAutoFit/>
          </a:bodyPr>
          <a:lstStyle/>
          <a:p>
            <a:r>
              <a:rPr lang="en-US" b="1" dirty="0">
                <a:solidFill>
                  <a:srgbClr val="0070C0"/>
                </a:solidFill>
              </a:rPr>
              <a:t>1Peter 1:9 </a:t>
            </a:r>
            <a:r>
              <a:rPr lang="en-US" dirty="0"/>
              <a:t>receiving the end of your faith--</a:t>
            </a:r>
            <a:r>
              <a:rPr lang="en-US" sz="2000" b="1" u="sng" dirty="0"/>
              <a:t>the salvation of your souls</a:t>
            </a:r>
            <a:r>
              <a:rPr lang="en-US" sz="2000" u="sng" dirty="0"/>
              <a:t>.</a:t>
            </a:r>
          </a:p>
        </p:txBody>
      </p:sp>
      <p:sp>
        <p:nvSpPr>
          <p:cNvPr id="8" name="TextBox 7">
            <a:extLst>
              <a:ext uri="{FF2B5EF4-FFF2-40B4-BE49-F238E27FC236}">
                <a16:creationId xmlns:a16="http://schemas.microsoft.com/office/drawing/2014/main" id="{51ABFEF5-9B9C-9C65-729E-91AE2A2B71C1}"/>
              </a:ext>
            </a:extLst>
          </p:cNvPr>
          <p:cNvSpPr txBox="1"/>
          <p:nvPr/>
        </p:nvSpPr>
        <p:spPr>
          <a:xfrm>
            <a:off x="532738" y="2187792"/>
            <a:ext cx="8038768" cy="677108"/>
          </a:xfrm>
          <a:prstGeom prst="rect">
            <a:avLst/>
          </a:prstGeom>
          <a:noFill/>
        </p:spPr>
        <p:txBody>
          <a:bodyPr wrap="square">
            <a:spAutoFit/>
          </a:bodyPr>
          <a:lstStyle/>
          <a:p>
            <a:r>
              <a:rPr lang="en-US" b="1" dirty="0">
                <a:solidFill>
                  <a:srgbClr val="0070C0"/>
                </a:solidFill>
              </a:rPr>
              <a:t>1Peter 1:22 </a:t>
            </a:r>
            <a:r>
              <a:rPr lang="en-US" dirty="0"/>
              <a:t>Since you have </a:t>
            </a:r>
            <a:r>
              <a:rPr lang="en-US" sz="2000" b="1" u="sng" dirty="0"/>
              <a:t>purified your souls in obeying the truth </a:t>
            </a:r>
            <a:r>
              <a:rPr lang="en-US" dirty="0"/>
              <a:t>through the Spirit in sincere love of the brethren, love one another fervently with a pure heart,</a:t>
            </a:r>
          </a:p>
        </p:txBody>
      </p:sp>
      <p:sp>
        <p:nvSpPr>
          <p:cNvPr id="10" name="TextBox 9">
            <a:extLst>
              <a:ext uri="{FF2B5EF4-FFF2-40B4-BE49-F238E27FC236}">
                <a16:creationId xmlns:a16="http://schemas.microsoft.com/office/drawing/2014/main" id="{97C30858-AFC4-9F7C-199C-C0BCC0893989}"/>
              </a:ext>
            </a:extLst>
          </p:cNvPr>
          <p:cNvSpPr txBox="1"/>
          <p:nvPr/>
        </p:nvSpPr>
        <p:spPr>
          <a:xfrm>
            <a:off x="532739" y="3041574"/>
            <a:ext cx="7975158" cy="707886"/>
          </a:xfrm>
          <a:prstGeom prst="rect">
            <a:avLst/>
          </a:prstGeom>
          <a:noFill/>
        </p:spPr>
        <p:txBody>
          <a:bodyPr wrap="square">
            <a:spAutoFit/>
          </a:bodyPr>
          <a:lstStyle/>
          <a:p>
            <a:r>
              <a:rPr lang="en-US" b="1" dirty="0">
                <a:solidFill>
                  <a:srgbClr val="0070C0"/>
                </a:solidFill>
              </a:rPr>
              <a:t>1Peter 2:11 </a:t>
            </a:r>
            <a:r>
              <a:rPr lang="en-US" dirty="0"/>
              <a:t>Beloved, I beg you as sojourners and pilgrims, abstain from </a:t>
            </a:r>
            <a:r>
              <a:rPr lang="en-US" sz="2000" b="1" u="sng" dirty="0"/>
              <a:t>fleshly lusts which war against the soul,</a:t>
            </a:r>
          </a:p>
        </p:txBody>
      </p:sp>
      <p:sp>
        <p:nvSpPr>
          <p:cNvPr id="12" name="TextBox 11">
            <a:extLst>
              <a:ext uri="{FF2B5EF4-FFF2-40B4-BE49-F238E27FC236}">
                <a16:creationId xmlns:a16="http://schemas.microsoft.com/office/drawing/2014/main" id="{8A622DA9-CF71-DEDB-FEA8-2E2A1F296006}"/>
              </a:ext>
            </a:extLst>
          </p:cNvPr>
          <p:cNvSpPr txBox="1"/>
          <p:nvPr/>
        </p:nvSpPr>
        <p:spPr>
          <a:xfrm>
            <a:off x="532738" y="3895356"/>
            <a:ext cx="8110330" cy="677108"/>
          </a:xfrm>
          <a:prstGeom prst="rect">
            <a:avLst/>
          </a:prstGeom>
          <a:noFill/>
        </p:spPr>
        <p:txBody>
          <a:bodyPr wrap="square">
            <a:spAutoFit/>
          </a:bodyPr>
          <a:lstStyle/>
          <a:p>
            <a:r>
              <a:rPr lang="en-US" b="1" dirty="0">
                <a:solidFill>
                  <a:srgbClr val="0070C0"/>
                </a:solidFill>
              </a:rPr>
              <a:t>1Peter 2:25 </a:t>
            </a:r>
            <a:r>
              <a:rPr lang="en-US" dirty="0"/>
              <a:t>For you were like sheep going astray, but have now returned to the </a:t>
            </a:r>
            <a:r>
              <a:rPr lang="en-US" sz="2000" b="1" u="sng" dirty="0"/>
              <a:t>Shepherd and Overseer of your souls</a:t>
            </a:r>
            <a:r>
              <a:rPr lang="en-US" b="1" dirty="0"/>
              <a:t>.</a:t>
            </a:r>
          </a:p>
        </p:txBody>
      </p:sp>
      <p:sp>
        <p:nvSpPr>
          <p:cNvPr id="14" name="TextBox 13">
            <a:extLst>
              <a:ext uri="{FF2B5EF4-FFF2-40B4-BE49-F238E27FC236}">
                <a16:creationId xmlns:a16="http://schemas.microsoft.com/office/drawing/2014/main" id="{EACB4593-ED91-0A16-6245-E3292C238E01}"/>
              </a:ext>
            </a:extLst>
          </p:cNvPr>
          <p:cNvSpPr txBox="1"/>
          <p:nvPr/>
        </p:nvSpPr>
        <p:spPr>
          <a:xfrm>
            <a:off x="532739" y="4749138"/>
            <a:ext cx="8110330" cy="954107"/>
          </a:xfrm>
          <a:prstGeom prst="rect">
            <a:avLst/>
          </a:prstGeom>
          <a:noFill/>
        </p:spPr>
        <p:txBody>
          <a:bodyPr wrap="square">
            <a:spAutoFit/>
          </a:bodyPr>
          <a:lstStyle/>
          <a:p>
            <a:r>
              <a:rPr lang="en-US" b="1" dirty="0">
                <a:solidFill>
                  <a:srgbClr val="0070C0"/>
                </a:solidFill>
              </a:rPr>
              <a:t>1Peter 3:20 </a:t>
            </a:r>
            <a:r>
              <a:rPr lang="en-US" dirty="0"/>
              <a:t>who formerly were disobedient, when once the Divine longsuffering waited in the days of Noah, while the ark was being prepared, in which a few, that is, </a:t>
            </a:r>
            <a:r>
              <a:rPr lang="en-US" sz="2000" b="1" u="sng" dirty="0"/>
              <a:t>eight souls, were saved through water</a:t>
            </a:r>
            <a:r>
              <a:rPr lang="en-US" b="1" dirty="0"/>
              <a:t>.</a:t>
            </a:r>
          </a:p>
        </p:txBody>
      </p:sp>
      <p:sp>
        <p:nvSpPr>
          <p:cNvPr id="16" name="TextBox 15">
            <a:extLst>
              <a:ext uri="{FF2B5EF4-FFF2-40B4-BE49-F238E27FC236}">
                <a16:creationId xmlns:a16="http://schemas.microsoft.com/office/drawing/2014/main" id="{838EE429-D8D5-0919-21BF-01A42A56AE48}"/>
              </a:ext>
            </a:extLst>
          </p:cNvPr>
          <p:cNvSpPr txBox="1"/>
          <p:nvPr/>
        </p:nvSpPr>
        <p:spPr>
          <a:xfrm>
            <a:off x="532738" y="5879919"/>
            <a:ext cx="8189844" cy="707886"/>
          </a:xfrm>
          <a:prstGeom prst="rect">
            <a:avLst/>
          </a:prstGeom>
          <a:noFill/>
        </p:spPr>
        <p:txBody>
          <a:bodyPr wrap="square">
            <a:spAutoFit/>
          </a:bodyPr>
          <a:lstStyle/>
          <a:p>
            <a:r>
              <a:rPr lang="en-US" b="1" dirty="0">
                <a:solidFill>
                  <a:srgbClr val="0070C0"/>
                </a:solidFill>
              </a:rPr>
              <a:t>1Peter 4:19 </a:t>
            </a:r>
            <a:r>
              <a:rPr lang="en-US" dirty="0"/>
              <a:t>Therefore let those who suffer according to the will of God </a:t>
            </a:r>
            <a:r>
              <a:rPr lang="en-US" sz="2000" b="1" u="sng" dirty="0"/>
              <a:t>commit their souls to Him</a:t>
            </a:r>
            <a:r>
              <a:rPr lang="en-US" dirty="0"/>
              <a:t> in doing good, as to a faithful Creator.</a:t>
            </a:r>
          </a:p>
        </p:txBody>
      </p:sp>
    </p:spTree>
    <p:extLst>
      <p:ext uri="{BB962C8B-B14F-4D97-AF65-F5344CB8AC3E}">
        <p14:creationId xmlns:p14="http://schemas.microsoft.com/office/powerpoint/2010/main" val="3867903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2153</Words>
  <Application>Microsoft Office PowerPoint</Application>
  <PresentationFormat>On-screen Show (4:3)</PresentationFormat>
  <Paragraphs>177</Paragraphs>
  <Slides>31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Aharoni</vt:lpstr>
      <vt:lpstr>Arial</vt:lpstr>
      <vt:lpstr>Arial Black</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14</cp:revision>
  <dcterms:created xsi:type="dcterms:W3CDTF">2024-12-02T16:32:52Z</dcterms:created>
  <dcterms:modified xsi:type="dcterms:W3CDTF">2024-12-08T11:08:04Z</dcterms:modified>
</cp:coreProperties>
</file>