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58" r:id="rId3"/>
    <p:sldId id="275" r:id="rId4"/>
    <p:sldId id="260" r:id="rId5"/>
    <p:sldId id="277" r:id="rId6"/>
    <p:sldId id="289" r:id="rId7"/>
    <p:sldId id="287" r:id="rId8"/>
    <p:sldId id="276" r:id="rId9"/>
    <p:sldId id="278" r:id="rId10"/>
    <p:sldId id="279" r:id="rId11"/>
    <p:sldId id="281" r:id="rId12"/>
    <p:sldId id="280" r:id="rId13"/>
    <p:sldId id="282" r:id="rId14"/>
    <p:sldId id="262" r:id="rId15"/>
    <p:sldId id="261" r:id="rId16"/>
    <p:sldId id="264" r:id="rId17"/>
    <p:sldId id="263" r:id="rId18"/>
    <p:sldId id="266" r:id="rId19"/>
    <p:sldId id="265" r:id="rId20"/>
    <p:sldId id="268" r:id="rId21"/>
    <p:sldId id="267" r:id="rId22"/>
    <p:sldId id="270" r:id="rId23"/>
    <p:sldId id="272" r:id="rId24"/>
    <p:sldId id="269" r:id="rId25"/>
    <p:sldId id="273" r:id="rId26"/>
    <p:sldId id="285" r:id="rId27"/>
    <p:sldId id="284" r:id="rId28"/>
    <p:sldId id="274"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FZkU+sBRnYbghL48LzjVsw==" hashData="CvW4A7zoh0TWHTXuSfnlC8TUKJWuIBIc98xew53imRSWm59oWstzUE7V4gAoFR+qQxfeJr5S11CvrYFKB7pgsw=="/>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6980" autoAdjust="0"/>
    <p:restoredTop sz="94660"/>
  </p:normalViewPr>
  <p:slideViewPr>
    <p:cSldViewPr snapToGrid="0">
      <p:cViewPr varScale="1">
        <p:scale>
          <a:sx n="120" d="100"/>
          <a:sy n="120" d="100"/>
        </p:scale>
        <p:origin x="1266" y="10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A46F057-A8BD-4B7C-AF12-A174FE72A4F5}" type="datetimeFigureOut">
              <a:rPr lang="en-US" smtClean="0"/>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A4E2C0-255F-462F-A780-78C0DC19D53E}" type="slidenum">
              <a:rPr lang="en-US" smtClean="0"/>
              <a:t>‹#›</a:t>
            </a:fld>
            <a:endParaRPr lang="en-US" dirty="0"/>
          </a:p>
        </p:txBody>
      </p:sp>
    </p:spTree>
    <p:extLst>
      <p:ext uri="{BB962C8B-B14F-4D97-AF65-F5344CB8AC3E}">
        <p14:creationId xmlns:p14="http://schemas.microsoft.com/office/powerpoint/2010/main" val="3001672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46F057-A8BD-4B7C-AF12-A174FE72A4F5}" type="datetimeFigureOut">
              <a:rPr lang="en-US" smtClean="0"/>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A4E2C0-255F-462F-A780-78C0DC19D53E}" type="slidenum">
              <a:rPr lang="en-US" smtClean="0"/>
              <a:t>‹#›</a:t>
            </a:fld>
            <a:endParaRPr lang="en-US" dirty="0"/>
          </a:p>
        </p:txBody>
      </p:sp>
    </p:spTree>
    <p:extLst>
      <p:ext uri="{BB962C8B-B14F-4D97-AF65-F5344CB8AC3E}">
        <p14:creationId xmlns:p14="http://schemas.microsoft.com/office/powerpoint/2010/main" val="2190219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46F057-A8BD-4B7C-AF12-A174FE72A4F5}" type="datetimeFigureOut">
              <a:rPr lang="en-US" smtClean="0"/>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A4E2C0-255F-462F-A780-78C0DC19D53E}" type="slidenum">
              <a:rPr lang="en-US" smtClean="0"/>
              <a:t>‹#›</a:t>
            </a:fld>
            <a:endParaRPr lang="en-US" dirty="0"/>
          </a:p>
        </p:txBody>
      </p:sp>
    </p:spTree>
    <p:extLst>
      <p:ext uri="{BB962C8B-B14F-4D97-AF65-F5344CB8AC3E}">
        <p14:creationId xmlns:p14="http://schemas.microsoft.com/office/powerpoint/2010/main" val="3615804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46F057-A8BD-4B7C-AF12-A174FE72A4F5}" type="datetimeFigureOut">
              <a:rPr lang="en-US" smtClean="0"/>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A4E2C0-255F-462F-A780-78C0DC19D53E}" type="slidenum">
              <a:rPr lang="en-US" smtClean="0"/>
              <a:t>‹#›</a:t>
            </a:fld>
            <a:endParaRPr lang="en-US" dirty="0"/>
          </a:p>
        </p:txBody>
      </p:sp>
    </p:spTree>
    <p:extLst>
      <p:ext uri="{BB962C8B-B14F-4D97-AF65-F5344CB8AC3E}">
        <p14:creationId xmlns:p14="http://schemas.microsoft.com/office/powerpoint/2010/main" val="3800985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46F057-A8BD-4B7C-AF12-A174FE72A4F5}" type="datetimeFigureOut">
              <a:rPr lang="en-US" smtClean="0"/>
              <a:t>12/16/2024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A4E2C0-255F-462F-A780-78C0DC19D53E}" type="slidenum">
              <a:rPr lang="en-US" smtClean="0"/>
              <a:t>‹#›</a:t>
            </a:fld>
            <a:endParaRPr lang="en-US" dirty="0"/>
          </a:p>
        </p:txBody>
      </p:sp>
    </p:spTree>
    <p:extLst>
      <p:ext uri="{BB962C8B-B14F-4D97-AF65-F5344CB8AC3E}">
        <p14:creationId xmlns:p14="http://schemas.microsoft.com/office/powerpoint/2010/main" val="3354720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46F057-A8BD-4B7C-AF12-A174FE72A4F5}" type="datetimeFigureOut">
              <a:rPr lang="en-US" smtClean="0"/>
              <a:t>12/16/2024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A4E2C0-255F-462F-A780-78C0DC19D53E}" type="slidenum">
              <a:rPr lang="en-US" smtClean="0"/>
              <a:t>‹#›</a:t>
            </a:fld>
            <a:endParaRPr lang="en-US" dirty="0"/>
          </a:p>
        </p:txBody>
      </p:sp>
    </p:spTree>
    <p:extLst>
      <p:ext uri="{BB962C8B-B14F-4D97-AF65-F5344CB8AC3E}">
        <p14:creationId xmlns:p14="http://schemas.microsoft.com/office/powerpoint/2010/main" val="492539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A46F057-A8BD-4B7C-AF12-A174FE72A4F5}" type="datetimeFigureOut">
              <a:rPr lang="en-US" smtClean="0"/>
              <a:t>12/16/2024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AA4E2C0-255F-462F-A780-78C0DC19D53E}" type="slidenum">
              <a:rPr lang="en-US" smtClean="0"/>
              <a:t>‹#›</a:t>
            </a:fld>
            <a:endParaRPr lang="en-US" dirty="0"/>
          </a:p>
        </p:txBody>
      </p:sp>
    </p:spTree>
    <p:extLst>
      <p:ext uri="{BB962C8B-B14F-4D97-AF65-F5344CB8AC3E}">
        <p14:creationId xmlns:p14="http://schemas.microsoft.com/office/powerpoint/2010/main" val="672231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46F057-A8BD-4B7C-AF12-A174FE72A4F5}" type="datetimeFigureOut">
              <a:rPr lang="en-US" smtClean="0"/>
              <a:t>12/16/2024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AA4E2C0-255F-462F-A780-78C0DC19D53E}" type="slidenum">
              <a:rPr lang="en-US" smtClean="0"/>
              <a:t>‹#›</a:t>
            </a:fld>
            <a:endParaRPr lang="en-US" dirty="0"/>
          </a:p>
        </p:txBody>
      </p:sp>
    </p:spTree>
    <p:extLst>
      <p:ext uri="{BB962C8B-B14F-4D97-AF65-F5344CB8AC3E}">
        <p14:creationId xmlns:p14="http://schemas.microsoft.com/office/powerpoint/2010/main" val="523394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46F057-A8BD-4B7C-AF12-A174FE72A4F5}" type="datetimeFigureOut">
              <a:rPr lang="en-US" smtClean="0"/>
              <a:t>12/16/2024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AA4E2C0-255F-462F-A780-78C0DC19D53E}" type="slidenum">
              <a:rPr lang="en-US" smtClean="0"/>
              <a:t>‹#›</a:t>
            </a:fld>
            <a:endParaRPr lang="en-US" dirty="0"/>
          </a:p>
        </p:txBody>
      </p:sp>
    </p:spTree>
    <p:extLst>
      <p:ext uri="{BB962C8B-B14F-4D97-AF65-F5344CB8AC3E}">
        <p14:creationId xmlns:p14="http://schemas.microsoft.com/office/powerpoint/2010/main" val="766522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46F057-A8BD-4B7C-AF12-A174FE72A4F5}" type="datetimeFigureOut">
              <a:rPr lang="en-US" smtClean="0"/>
              <a:t>12/16/2024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A4E2C0-255F-462F-A780-78C0DC19D53E}" type="slidenum">
              <a:rPr lang="en-US" smtClean="0"/>
              <a:t>‹#›</a:t>
            </a:fld>
            <a:endParaRPr lang="en-US" dirty="0"/>
          </a:p>
        </p:txBody>
      </p:sp>
    </p:spTree>
    <p:extLst>
      <p:ext uri="{BB962C8B-B14F-4D97-AF65-F5344CB8AC3E}">
        <p14:creationId xmlns:p14="http://schemas.microsoft.com/office/powerpoint/2010/main" val="309842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46F057-A8BD-4B7C-AF12-A174FE72A4F5}" type="datetimeFigureOut">
              <a:rPr lang="en-US" smtClean="0"/>
              <a:t>12/16/2024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A4E2C0-255F-462F-A780-78C0DC19D53E}" type="slidenum">
              <a:rPr lang="en-US" smtClean="0"/>
              <a:t>‹#›</a:t>
            </a:fld>
            <a:endParaRPr lang="en-US" dirty="0"/>
          </a:p>
        </p:txBody>
      </p:sp>
    </p:spTree>
    <p:extLst>
      <p:ext uri="{BB962C8B-B14F-4D97-AF65-F5344CB8AC3E}">
        <p14:creationId xmlns:p14="http://schemas.microsoft.com/office/powerpoint/2010/main" val="24650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46F057-A8BD-4B7C-AF12-A174FE72A4F5}" type="datetimeFigureOut">
              <a:rPr lang="en-US" smtClean="0"/>
              <a:t>12/16/2024</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A4E2C0-255F-462F-A780-78C0DC19D53E}" type="slidenum">
              <a:rPr lang="en-US" smtClean="0"/>
              <a:t>‹#›</a:t>
            </a:fld>
            <a:endParaRPr lang="en-US" dirty="0"/>
          </a:p>
        </p:txBody>
      </p:sp>
    </p:spTree>
    <p:extLst>
      <p:ext uri="{BB962C8B-B14F-4D97-AF65-F5344CB8AC3E}">
        <p14:creationId xmlns:p14="http://schemas.microsoft.com/office/powerpoint/2010/main" val="11021968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2AF04BF-E6C9-740E-EADA-747A656D6C8F}"/>
              </a:ext>
            </a:extLst>
          </p:cNvPr>
          <p:cNvSpPr txBox="1"/>
          <p:nvPr/>
        </p:nvSpPr>
        <p:spPr>
          <a:xfrm>
            <a:off x="0" y="223013"/>
            <a:ext cx="4400550" cy="2308324"/>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4800" b="0" i="0" u="none" strike="noStrike" kern="1200" cap="none" spc="0" normalizeH="0" baseline="0" noProof="0" dirty="0">
                <a:ln>
                  <a:noFill/>
                </a:ln>
                <a:solidFill>
                  <a:prstClr val="white"/>
                </a:solidFill>
                <a:effectLst/>
                <a:uLnTx/>
                <a:uFillTx/>
                <a:latin typeface="Calibri" panose="020F0502020204030204"/>
                <a:ea typeface="+mn-ea"/>
                <a:cs typeface="+mn-cs"/>
              </a:rPr>
              <a:t>A Christian According To Peter.</a:t>
            </a:r>
          </a:p>
        </p:txBody>
      </p:sp>
      <p:sp>
        <p:nvSpPr>
          <p:cNvPr id="5" name="TextBox 4">
            <a:extLst>
              <a:ext uri="{FF2B5EF4-FFF2-40B4-BE49-F238E27FC236}">
                <a16:creationId xmlns:a16="http://schemas.microsoft.com/office/drawing/2014/main" id="{487AD06A-20EE-4BE4-C4D0-15CE8537E9E3}"/>
              </a:ext>
            </a:extLst>
          </p:cNvPr>
          <p:cNvSpPr txBox="1"/>
          <p:nvPr/>
        </p:nvSpPr>
        <p:spPr>
          <a:xfrm>
            <a:off x="654202" y="2949934"/>
            <a:ext cx="3149586" cy="31700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white"/>
                </a:solidFill>
                <a:effectLst/>
                <a:uLnTx/>
                <a:uFillTx/>
                <a:latin typeface="Calibri" panose="020F0502020204030204"/>
                <a:ea typeface="+mn-ea"/>
                <a:cs typeface="+mn-cs"/>
              </a:rPr>
              <a:t>Lesson Three: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pitchFamily="34" charset="0"/>
                <a:ea typeface="Times New Roman" panose="02020603050405020304" pitchFamily="18" charset="0"/>
                <a:cs typeface="+mn-cs"/>
              </a:rPr>
              <a:t>1Peter 1:15 but as He who called you is holy, you also be holy in all your conduct,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white"/>
                </a:solidFill>
                <a:effectLst/>
                <a:uLnTx/>
                <a:uFillTx/>
                <a:latin typeface="Calibri" panose="020F0502020204030204" pitchFamily="34" charset="0"/>
                <a:ea typeface="Times New Roman" panose="02020603050405020304" pitchFamily="18" charset="0"/>
                <a:cs typeface="+mn-cs"/>
              </a:rPr>
              <a:t> 16 because it is written, "Be holy, for I am holy."</a:t>
            </a:r>
          </a:p>
        </p:txBody>
      </p:sp>
      <p:pic>
        <p:nvPicPr>
          <p:cNvPr id="2" name="Picture 3" descr="C:\Users\Kris\Downloads\833px-Rembrandt_van_Rijn_-_St._Peter_in_Prison_(The_Apostle_Peter_Kneeling)_-_Google_Art_Project.jpg">
            <a:extLst>
              <a:ext uri="{FF2B5EF4-FFF2-40B4-BE49-F238E27FC236}">
                <a16:creationId xmlns:a16="http://schemas.microsoft.com/office/drawing/2014/main" id="{B75EE389-97EC-6CA1-4A08-46F4CA8B79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08367" y="1027159"/>
            <a:ext cx="4460943" cy="48036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98227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3D15A7-4A73-28C5-8B29-805F640A05C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0DE5CA9-F47F-0AD3-3E63-8944FAB69E0A}"/>
              </a:ext>
            </a:extLst>
          </p:cNvPr>
          <p:cNvSpPr txBox="1"/>
          <p:nvPr/>
        </p:nvSpPr>
        <p:spPr>
          <a:xfrm>
            <a:off x="-8391" y="2496"/>
            <a:ext cx="9144000" cy="584775"/>
          </a:xfrm>
          <a:prstGeom prst="rect">
            <a:avLst/>
          </a:prstGeom>
          <a:solidFill>
            <a:sysClr val="windowText" lastClr="000000"/>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prstClr val="white"/>
                </a:solidFill>
                <a:effectLst/>
                <a:uLnTx/>
                <a:uFillTx/>
              </a:rPr>
              <a:t>Christian – Be Holy In All Your Conduct</a:t>
            </a:r>
          </a:p>
        </p:txBody>
      </p:sp>
      <p:sp>
        <p:nvSpPr>
          <p:cNvPr id="4" name="TextBox 3">
            <a:extLst>
              <a:ext uri="{FF2B5EF4-FFF2-40B4-BE49-F238E27FC236}">
                <a16:creationId xmlns:a16="http://schemas.microsoft.com/office/drawing/2014/main" id="{13428125-8269-BDAD-1EDA-E789E29C7142}"/>
              </a:ext>
            </a:extLst>
          </p:cNvPr>
          <p:cNvSpPr txBox="1"/>
          <p:nvPr/>
        </p:nvSpPr>
        <p:spPr>
          <a:xfrm>
            <a:off x="318052" y="834886"/>
            <a:ext cx="8658971" cy="5478449"/>
          </a:xfrm>
          <a:prstGeom prst="rect">
            <a:avLst/>
          </a:prstGeom>
          <a:noFill/>
        </p:spPr>
        <p:txBody>
          <a:bodyPr wrap="square">
            <a:spAutoFit/>
          </a:bodyPr>
          <a:lstStyle/>
          <a:p>
            <a:pPr marL="0" marR="0">
              <a:lnSpc>
                <a:spcPct val="115000"/>
              </a:lnSpc>
              <a:spcAft>
                <a:spcPts val="1000"/>
              </a:spcAft>
            </a:pP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Peter gives another contrast :Mind of Christ is contrasted with mind of the world,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1000"/>
              </a:spcAft>
            </a:pPr>
            <a:r>
              <a:rPr lang="en-US" sz="24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1 Pet 4:1-2.</a:t>
            </a:r>
            <a:r>
              <a:rPr lang="en-US" sz="24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 </a:t>
            </a: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Therefore, since </a:t>
            </a:r>
            <a:r>
              <a:rPr lang="en-US" sz="2000" u="sng"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Christ s</a:t>
            </a: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uffered for us in the flesh, arm </a:t>
            </a:r>
            <a:r>
              <a:rPr lang="en-US" sz="2000" u="sng"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yourselves also with the same mind</a:t>
            </a:r>
            <a:r>
              <a:rPr lang="en-US" sz="2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for he who has suffered in the flesh has ceased from sin, 2 that he no longer should live the rest of his time in the flesh for the lusts of men, but for the will of God.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100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1000"/>
              </a:spcAf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We Must be sober. (clarity of mind, able to discern, sound judgment.) Peter repeats this in thought in:</a:t>
            </a:r>
            <a:r>
              <a:rPr lang="en-US" sz="2000" dirty="0">
                <a:latin typeface="Calibri" panose="020F0502020204030204" pitchFamily="34" charset="0"/>
                <a:ea typeface="Times New Roman" panose="02020603050405020304" pitchFamily="18" charset="0"/>
                <a:cs typeface="Times New Roman" panose="02020603050405020304" pitchFamily="18" charset="0"/>
              </a:rPr>
              <a:t> </a:t>
            </a:r>
            <a:r>
              <a:rPr lang="en-US" sz="24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1Peter 5:8 </a:t>
            </a:r>
            <a:r>
              <a:rPr lang="en-US" sz="2000" u="sng" dirty="0">
                <a:effectLst/>
                <a:latin typeface="Arial" panose="020B0604020202020204" pitchFamily="34" charset="0"/>
                <a:ea typeface="Times New Roman" panose="02020603050405020304" pitchFamily="18" charset="0"/>
                <a:cs typeface="Times New Roman" panose="02020603050405020304" pitchFamily="18" charset="0"/>
              </a:rPr>
              <a:t>Be sober</a:t>
            </a:r>
            <a:r>
              <a:rPr lang="en-US" sz="2000" dirty="0">
                <a:effectLst/>
                <a:latin typeface="Arial" panose="020B0604020202020204" pitchFamily="34" charset="0"/>
                <a:ea typeface="Times New Roman" panose="02020603050405020304" pitchFamily="18" charset="0"/>
                <a:cs typeface="Times New Roman" panose="02020603050405020304" pitchFamily="18" charset="0"/>
              </a:rPr>
              <a:t>, be vigilant; because your adversary the devil walks about like a roaring lion, seeking whom he may devour.</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1000"/>
              </a:spcAft>
            </a:pPr>
            <a:r>
              <a:rPr lang="en-US" sz="2000" u="sng" dirty="0">
                <a:effectLst/>
                <a:latin typeface="Arial" panose="020B0604020202020204" pitchFamily="34" charset="0"/>
                <a:ea typeface="Times New Roman" panose="02020603050405020304" pitchFamily="18" charset="0"/>
                <a:cs typeface="Times New Roman" panose="02020603050405020304" pitchFamily="18" charset="0"/>
              </a:rPr>
              <a:t>And if we don’t have our minds girded up. If we hesitate – </a:t>
            </a:r>
            <a:r>
              <a:rPr lang="en-US" sz="2000" u="sng" dirty="0" err="1">
                <a:effectLst/>
                <a:latin typeface="Arial" panose="020B0604020202020204" pitchFamily="34" charset="0"/>
                <a:ea typeface="Times New Roman" panose="02020603050405020304" pitchFamily="18" charset="0"/>
                <a:cs typeface="Times New Roman" panose="02020603050405020304" pitchFamily="18" charset="0"/>
              </a:rPr>
              <a:t>satan</a:t>
            </a:r>
            <a:r>
              <a:rPr lang="en-US" sz="2000" u="sng" dirty="0">
                <a:effectLst/>
                <a:latin typeface="Arial" panose="020B0604020202020204" pitchFamily="34" charset="0"/>
                <a:ea typeface="Times New Roman" panose="02020603050405020304" pitchFamily="18" charset="0"/>
                <a:cs typeface="Times New Roman" panose="02020603050405020304" pitchFamily="18" charset="0"/>
              </a:rPr>
              <a:t> will get us.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1000"/>
              </a:spcAft>
            </a:pPr>
            <a:r>
              <a:rPr lang="en-US" sz="2000" dirty="0">
                <a:effectLst/>
                <a:latin typeface="Arial" panose="020B0604020202020204" pitchFamily="34" charset="0"/>
                <a:ea typeface="Times New Roman" panose="02020603050405020304" pitchFamily="18" charset="0"/>
                <a:cs typeface="Times New Roman" panose="02020603050405020304" pitchFamily="18" charset="0"/>
              </a:rPr>
              <a:t>Friend,…………… Are </a:t>
            </a:r>
            <a:r>
              <a:rPr lang="en-US" sz="2000" b="1" u="sng" dirty="0">
                <a:effectLst/>
                <a:latin typeface="Arial" panose="020B0604020202020204" pitchFamily="34" charset="0"/>
                <a:ea typeface="Times New Roman" panose="02020603050405020304" pitchFamily="18" charset="0"/>
                <a:cs typeface="Times New Roman" panose="02020603050405020304" pitchFamily="18" charset="0"/>
              </a:rPr>
              <a:t>you</a:t>
            </a:r>
            <a:r>
              <a:rPr lang="en-US" sz="2000" dirty="0">
                <a:effectLst/>
                <a:latin typeface="Arial" panose="020B0604020202020204" pitchFamily="34" charset="0"/>
                <a:ea typeface="Times New Roman" panose="02020603050405020304" pitchFamily="18" charset="0"/>
                <a:cs typeface="Times New Roman" panose="02020603050405020304" pitchFamily="18" charset="0"/>
              </a:rPr>
              <a:t> ready in your mind to be holy?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80975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FD4ADC-0A05-79D2-7174-9F7DAA8CBC48}"/>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29D91AC-585B-ECBB-CD54-3454861A8C9C}"/>
              </a:ext>
            </a:extLst>
          </p:cNvPr>
          <p:cNvSpPr txBox="1"/>
          <p:nvPr/>
        </p:nvSpPr>
        <p:spPr>
          <a:xfrm>
            <a:off x="-8391" y="2496"/>
            <a:ext cx="9144000" cy="584775"/>
          </a:xfrm>
          <a:prstGeom prst="rect">
            <a:avLst/>
          </a:prstGeom>
          <a:solidFill>
            <a:sysClr val="windowText" lastClr="000000"/>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prstClr val="white"/>
                </a:solidFill>
                <a:effectLst/>
                <a:uLnTx/>
                <a:uFillTx/>
              </a:rPr>
              <a:t>Christian – Be Holy In All Your Conduct</a:t>
            </a:r>
          </a:p>
        </p:txBody>
      </p:sp>
      <p:sp>
        <p:nvSpPr>
          <p:cNvPr id="7" name="TextBox 6">
            <a:extLst>
              <a:ext uri="{FF2B5EF4-FFF2-40B4-BE49-F238E27FC236}">
                <a16:creationId xmlns:a16="http://schemas.microsoft.com/office/drawing/2014/main" id="{4E03C923-0975-246C-1573-111B499D8BBE}"/>
              </a:ext>
            </a:extLst>
          </p:cNvPr>
          <p:cNvSpPr txBox="1"/>
          <p:nvPr/>
        </p:nvSpPr>
        <p:spPr>
          <a:xfrm>
            <a:off x="413468" y="866692"/>
            <a:ext cx="8412480" cy="5386090"/>
          </a:xfrm>
          <a:prstGeom prst="rect">
            <a:avLst/>
          </a:prstGeom>
          <a:noFill/>
        </p:spPr>
        <p:txBody>
          <a:bodyPr wrap="square">
            <a:spAutoFit/>
          </a:bodyPr>
          <a:lstStyle/>
          <a:p>
            <a:r>
              <a:rPr lang="en-US" sz="2400" dirty="0"/>
              <a:t>But it’s not good enough for holiness to just stay in our minds…</a:t>
            </a:r>
          </a:p>
          <a:p>
            <a:r>
              <a:rPr lang="en-US" sz="2400" dirty="0"/>
              <a:t>Holiness manifest itself in our action. </a:t>
            </a:r>
          </a:p>
          <a:p>
            <a:endParaRPr lang="en-US" sz="2400" dirty="0"/>
          </a:p>
          <a:p>
            <a:r>
              <a:rPr lang="en-US" sz="2400" dirty="0"/>
              <a:t>Our father is holy. We are his children – he expects us to be holy.</a:t>
            </a:r>
          </a:p>
          <a:p>
            <a:r>
              <a:rPr lang="en-US" sz="2400" dirty="0"/>
              <a:t>1.  As children obey their parents, we obey our Father, who is holy.</a:t>
            </a:r>
          </a:p>
          <a:p>
            <a:r>
              <a:rPr lang="en-US" sz="2400" dirty="0"/>
              <a:t>2.  In obedience… </a:t>
            </a:r>
            <a:r>
              <a:rPr lang="en-US" sz="2400" u="sng" dirty="0"/>
              <a:t>the mind is submissive to God</a:t>
            </a:r>
            <a:r>
              <a:rPr lang="en-US" sz="2400" dirty="0"/>
              <a:t>…, resulting in holy  conduct.</a:t>
            </a:r>
          </a:p>
          <a:p>
            <a:endParaRPr lang="en-US" sz="2400" dirty="0"/>
          </a:p>
          <a:p>
            <a:r>
              <a:rPr lang="en-US" sz="3200" dirty="0"/>
              <a:t>Submissiveness is a hard thing to learn. </a:t>
            </a:r>
          </a:p>
          <a:p>
            <a:endParaRPr lang="en-US" sz="2400" dirty="0"/>
          </a:p>
          <a:p>
            <a:r>
              <a:rPr lang="en-US" sz="2400" dirty="0"/>
              <a:t>Now consider this: Our holiness is affected – either strengthened or compromised – by what we join up with (have fellowship with). Do we associate with people or groups that might compromise our holiness?  </a:t>
            </a:r>
          </a:p>
        </p:txBody>
      </p:sp>
      <p:sp>
        <p:nvSpPr>
          <p:cNvPr id="3" name="Rectangle: Rounded Corners 2">
            <a:extLst>
              <a:ext uri="{FF2B5EF4-FFF2-40B4-BE49-F238E27FC236}">
                <a16:creationId xmlns:a16="http://schemas.microsoft.com/office/drawing/2014/main" id="{B77A4172-39D4-FC1E-9960-621DC845AED0}"/>
              </a:ext>
            </a:extLst>
          </p:cNvPr>
          <p:cNvSpPr/>
          <p:nvPr/>
        </p:nvSpPr>
        <p:spPr>
          <a:xfrm>
            <a:off x="270344" y="4651512"/>
            <a:ext cx="8587409" cy="1677725"/>
          </a:xfrm>
          <a:prstGeom prst="round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55523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B3FDCB-A936-645D-7A58-73399777975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2A796E80-0688-AF45-0338-B276BFE2B4B0}"/>
              </a:ext>
            </a:extLst>
          </p:cNvPr>
          <p:cNvSpPr txBox="1"/>
          <p:nvPr/>
        </p:nvSpPr>
        <p:spPr>
          <a:xfrm>
            <a:off x="-8391" y="2496"/>
            <a:ext cx="9144000" cy="584775"/>
          </a:xfrm>
          <a:prstGeom prst="rect">
            <a:avLst/>
          </a:prstGeom>
          <a:solidFill>
            <a:sysClr val="windowText" lastClr="000000"/>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prstClr val="white"/>
                </a:solidFill>
                <a:effectLst/>
                <a:uLnTx/>
                <a:uFillTx/>
              </a:rPr>
              <a:t>Christian – Be Holy In All Your Conduct</a:t>
            </a:r>
          </a:p>
        </p:txBody>
      </p:sp>
      <p:sp>
        <p:nvSpPr>
          <p:cNvPr id="4" name="TextBox 3">
            <a:extLst>
              <a:ext uri="{FF2B5EF4-FFF2-40B4-BE49-F238E27FC236}">
                <a16:creationId xmlns:a16="http://schemas.microsoft.com/office/drawing/2014/main" id="{D6455A55-4A56-A729-9E4C-1B8FE842DE13}"/>
              </a:ext>
            </a:extLst>
          </p:cNvPr>
          <p:cNvSpPr txBox="1"/>
          <p:nvPr/>
        </p:nvSpPr>
        <p:spPr>
          <a:xfrm>
            <a:off x="644057" y="857345"/>
            <a:ext cx="8078526" cy="5324535"/>
          </a:xfrm>
          <a:prstGeom prst="rect">
            <a:avLst/>
          </a:prstGeom>
          <a:noFill/>
        </p:spPr>
        <p:txBody>
          <a:bodyPr wrap="square">
            <a:spAutoFit/>
          </a:bodyPr>
          <a:lstStyle/>
          <a:p>
            <a:r>
              <a:rPr lang="en-US" sz="2400" dirty="0"/>
              <a:t>Our thinking and our conduct is a serious matter. </a:t>
            </a:r>
            <a:r>
              <a:rPr lang="en-US" sz="2400" u="sng" dirty="0"/>
              <a:t>Satan wants us to think anything goes</a:t>
            </a:r>
            <a:r>
              <a:rPr lang="en-US" sz="2400" dirty="0"/>
              <a:t>. You believe and do what you want to do and I will believe and do what I want to. ….That’s what </a:t>
            </a:r>
            <a:r>
              <a:rPr lang="en-US" sz="2400" b="1" dirty="0"/>
              <a:t>Nadab and Abihu </a:t>
            </a:r>
            <a:r>
              <a:rPr lang="en-US" sz="2400" dirty="0"/>
              <a:t>did and they were religious people. </a:t>
            </a:r>
          </a:p>
          <a:p>
            <a:endParaRPr lang="en-US" sz="2400" dirty="0"/>
          </a:p>
          <a:p>
            <a:r>
              <a:rPr lang="en-US" sz="2400" dirty="0"/>
              <a:t>Now look at </a:t>
            </a:r>
            <a:r>
              <a:rPr lang="en-US" sz="2800" b="1" dirty="0">
                <a:solidFill>
                  <a:srgbClr val="0070C0"/>
                </a:solidFill>
              </a:rPr>
              <a:t>1 Pet.1:17</a:t>
            </a:r>
            <a:r>
              <a:rPr lang="en-US" sz="2400" dirty="0"/>
              <a:t>. And if you call on the Father, who without partiality judges according to each one's work, conduct yourselves throughout the time of your stay here in fear;</a:t>
            </a:r>
          </a:p>
          <a:p>
            <a:endParaRPr lang="en-US" sz="2400" dirty="0"/>
          </a:p>
          <a:p>
            <a:r>
              <a:rPr lang="en-US" sz="2400" dirty="0"/>
              <a:t>So we notice in </a:t>
            </a:r>
            <a:r>
              <a:rPr lang="en-US" sz="2400" b="1" dirty="0">
                <a:solidFill>
                  <a:srgbClr val="0070C0"/>
                </a:solidFill>
              </a:rPr>
              <a:t>v 17 </a:t>
            </a:r>
            <a:r>
              <a:rPr lang="en-US" sz="2400" dirty="0"/>
              <a:t>we will be judged by our holiness.   </a:t>
            </a:r>
          </a:p>
          <a:p>
            <a:r>
              <a:rPr lang="en-US" sz="2400" dirty="0"/>
              <a:t>The word "if" is used as the introduction of a another thought that being accepted, establishes a definite duty…. conduct yourselves throughout the time of your stay here in fear; </a:t>
            </a:r>
          </a:p>
          <a:p>
            <a:r>
              <a:rPr lang="en-US" sz="2400" dirty="0"/>
              <a:t>So our heavenly Father is our judge</a:t>
            </a:r>
            <a:r>
              <a:rPr lang="en-US" dirty="0"/>
              <a:t>;</a:t>
            </a:r>
          </a:p>
        </p:txBody>
      </p:sp>
    </p:spTree>
    <p:extLst>
      <p:ext uri="{BB962C8B-B14F-4D97-AF65-F5344CB8AC3E}">
        <p14:creationId xmlns:p14="http://schemas.microsoft.com/office/powerpoint/2010/main" val="3652550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4B075C-26F8-9BC4-A8AD-96062C0D8065}"/>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289B3A7-8D2B-9331-D288-B98588731C84}"/>
              </a:ext>
            </a:extLst>
          </p:cNvPr>
          <p:cNvSpPr txBox="1"/>
          <p:nvPr/>
        </p:nvSpPr>
        <p:spPr>
          <a:xfrm>
            <a:off x="-8391" y="2496"/>
            <a:ext cx="9144000" cy="584775"/>
          </a:xfrm>
          <a:prstGeom prst="rect">
            <a:avLst/>
          </a:prstGeom>
          <a:solidFill>
            <a:sysClr val="windowText" lastClr="000000"/>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prstClr val="white"/>
                </a:solidFill>
                <a:effectLst/>
                <a:uLnTx/>
                <a:uFillTx/>
              </a:rPr>
              <a:t>Christian – Be Holy In All Your Conduct</a:t>
            </a:r>
          </a:p>
        </p:txBody>
      </p:sp>
      <p:sp>
        <p:nvSpPr>
          <p:cNvPr id="4" name="TextBox 3">
            <a:extLst>
              <a:ext uri="{FF2B5EF4-FFF2-40B4-BE49-F238E27FC236}">
                <a16:creationId xmlns:a16="http://schemas.microsoft.com/office/drawing/2014/main" id="{13337BC9-C153-F6FD-AC0F-B29E8C65119B}"/>
              </a:ext>
            </a:extLst>
          </p:cNvPr>
          <p:cNvSpPr txBox="1"/>
          <p:nvPr/>
        </p:nvSpPr>
        <p:spPr>
          <a:xfrm>
            <a:off x="429370" y="811033"/>
            <a:ext cx="8269357" cy="6053339"/>
          </a:xfrm>
          <a:prstGeom prst="rect">
            <a:avLst/>
          </a:prstGeom>
          <a:noFill/>
        </p:spPr>
        <p:txBody>
          <a:bodyPr wrap="square">
            <a:spAutoFit/>
          </a:bodyPr>
          <a:lstStyle/>
          <a:p>
            <a:r>
              <a:rPr lang="en-US" sz="2400" dirty="0"/>
              <a:t>Someone will say. Oh that’s great. God loves me. Well God is not going to judge us based on his love. He already demonstrated his love.</a:t>
            </a:r>
          </a:p>
          <a:p>
            <a:endParaRPr lang="en-US" sz="2400" dirty="0"/>
          </a:p>
          <a:p>
            <a:r>
              <a:rPr lang="en-US" sz="3200" dirty="0"/>
              <a:t>The</a:t>
            </a:r>
            <a:r>
              <a:rPr lang="en-US" sz="2400" dirty="0"/>
              <a:t> judgment is to be "according to every man's work"; and </a:t>
            </a:r>
          </a:p>
          <a:p>
            <a:r>
              <a:rPr lang="en-US" sz="2400" dirty="0"/>
              <a:t> </a:t>
            </a:r>
            <a:r>
              <a:rPr lang="en-US" sz="3200" dirty="0"/>
              <a:t>The</a:t>
            </a:r>
            <a:r>
              <a:rPr lang="en-US" sz="2400" dirty="0"/>
              <a:t> judgment is to be conducted "without respect of persons," (with complete fairness and impartiality). Judgment is based on </a:t>
            </a:r>
            <a:r>
              <a:rPr lang="en-US" sz="2400" b="1" dirty="0">
                <a:solidFill>
                  <a:srgbClr val="FF0000"/>
                </a:solidFill>
              </a:rPr>
              <a:t>JUSTICE</a:t>
            </a:r>
          </a:p>
          <a:p>
            <a:r>
              <a:rPr lang="en-US" sz="2400" dirty="0"/>
              <a:t>The phrase, "without respect of persons," is the translation of one Greek word, </a:t>
            </a:r>
            <a:r>
              <a:rPr lang="en-US" sz="2400" dirty="0" err="1"/>
              <a:t>aprosopoleptos</a:t>
            </a:r>
            <a:r>
              <a:rPr lang="en-US" sz="2400" dirty="0"/>
              <a:t>, an adverb indicating complete impartiality, meaning literally, "who does not receive face." (See Thayer.)….(Lady Justice – blindfold and holding scale)</a:t>
            </a:r>
          </a:p>
          <a:p>
            <a:r>
              <a:rPr lang="en-US" sz="2400" u="sng" dirty="0"/>
              <a:t>God does not judge individuals on the basis of education, wealth, cultural background or social position, but with reference to our work</a:t>
            </a:r>
            <a:r>
              <a:rPr lang="en-US" sz="2400" dirty="0"/>
              <a:t>. </a:t>
            </a:r>
          </a:p>
        </p:txBody>
      </p:sp>
    </p:spTree>
    <p:extLst>
      <p:ext uri="{BB962C8B-B14F-4D97-AF65-F5344CB8AC3E}">
        <p14:creationId xmlns:p14="http://schemas.microsoft.com/office/powerpoint/2010/main" val="2528255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33DE4F-92B5-641E-DAD4-54DFEE6983B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B96FCCE-32EC-104A-F44E-056BAB8E2902}"/>
              </a:ext>
            </a:extLst>
          </p:cNvPr>
          <p:cNvSpPr txBox="1"/>
          <p:nvPr/>
        </p:nvSpPr>
        <p:spPr>
          <a:xfrm>
            <a:off x="-8391" y="2496"/>
            <a:ext cx="9144000" cy="584775"/>
          </a:xfrm>
          <a:prstGeom prst="rect">
            <a:avLst/>
          </a:prstGeom>
          <a:solidFill>
            <a:sysClr val="windowText" lastClr="000000"/>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prstClr val="white"/>
                </a:solidFill>
                <a:effectLst/>
                <a:uLnTx/>
                <a:uFillTx/>
              </a:rPr>
              <a:t>Christian – Be Holy In All Your Conduct</a:t>
            </a:r>
          </a:p>
        </p:txBody>
      </p:sp>
      <p:sp>
        <p:nvSpPr>
          <p:cNvPr id="4" name="TextBox 3">
            <a:extLst>
              <a:ext uri="{FF2B5EF4-FFF2-40B4-BE49-F238E27FC236}">
                <a16:creationId xmlns:a16="http://schemas.microsoft.com/office/drawing/2014/main" id="{310A0489-1777-62B6-AC46-9D44953AFABC}"/>
              </a:ext>
            </a:extLst>
          </p:cNvPr>
          <p:cNvSpPr txBox="1"/>
          <p:nvPr/>
        </p:nvSpPr>
        <p:spPr>
          <a:xfrm>
            <a:off x="596348" y="1796995"/>
            <a:ext cx="7832035" cy="3046988"/>
          </a:xfrm>
          <a:prstGeom prst="rect">
            <a:avLst/>
          </a:prstGeom>
          <a:noFill/>
        </p:spPr>
        <p:txBody>
          <a:bodyPr wrap="square">
            <a:spAutoFit/>
          </a:bodyPr>
          <a:lstStyle/>
          <a:p>
            <a:r>
              <a:rPr lang="en-US" sz="3200" b="1" dirty="0">
                <a:solidFill>
                  <a:srgbClr val="0070C0"/>
                </a:solidFill>
              </a:rPr>
              <a:t>1 Peter 1:16 because it is written, "Be holy, for I am holy."</a:t>
            </a:r>
          </a:p>
          <a:p>
            <a:endParaRPr lang="en-US" sz="3200" b="1" dirty="0">
              <a:solidFill>
                <a:srgbClr val="0070C0"/>
              </a:solidFill>
            </a:endParaRPr>
          </a:p>
          <a:p>
            <a:r>
              <a:rPr lang="en-US" sz="3200" dirty="0"/>
              <a:t>Religion is in part imitation.</a:t>
            </a:r>
          </a:p>
          <a:p>
            <a:r>
              <a:rPr lang="en-US" sz="3200" dirty="0"/>
              <a:t>Heathenism creates “god” according to its own corrupt mind.</a:t>
            </a:r>
          </a:p>
        </p:txBody>
      </p:sp>
      <p:sp>
        <p:nvSpPr>
          <p:cNvPr id="6" name="TextBox 5">
            <a:extLst>
              <a:ext uri="{FF2B5EF4-FFF2-40B4-BE49-F238E27FC236}">
                <a16:creationId xmlns:a16="http://schemas.microsoft.com/office/drawing/2014/main" id="{6009653B-CD63-3EB8-AD9C-BC1AE20858E3}"/>
              </a:ext>
            </a:extLst>
          </p:cNvPr>
          <p:cNvSpPr txBox="1"/>
          <p:nvPr/>
        </p:nvSpPr>
        <p:spPr>
          <a:xfrm>
            <a:off x="0" y="782063"/>
            <a:ext cx="9135609" cy="58477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C00000"/>
                </a:solidFill>
                <a:effectLst/>
                <a:uLnTx/>
                <a:uFillTx/>
                <a:latin typeface="Calibri" panose="020F0502020204030204"/>
                <a:ea typeface="+mn-ea"/>
                <a:cs typeface="+mn-cs"/>
              </a:rPr>
              <a:t>The Christian Has a Perfect Pattern Of Holiness.</a:t>
            </a:r>
          </a:p>
        </p:txBody>
      </p:sp>
    </p:spTree>
    <p:extLst>
      <p:ext uri="{BB962C8B-B14F-4D97-AF65-F5344CB8AC3E}">
        <p14:creationId xmlns:p14="http://schemas.microsoft.com/office/powerpoint/2010/main" val="41228191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87014F-884D-290C-C7E0-D01DF5F4DD58}"/>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A6DA055-EE10-1CDB-F686-343B2C29BEF4}"/>
              </a:ext>
            </a:extLst>
          </p:cNvPr>
          <p:cNvSpPr txBox="1"/>
          <p:nvPr/>
        </p:nvSpPr>
        <p:spPr>
          <a:xfrm>
            <a:off x="-8391" y="2496"/>
            <a:ext cx="9144000" cy="584775"/>
          </a:xfrm>
          <a:prstGeom prst="rect">
            <a:avLst/>
          </a:prstGeom>
          <a:solidFill>
            <a:sysClr val="windowText" lastClr="000000"/>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prstClr val="white"/>
                </a:solidFill>
                <a:effectLst/>
                <a:uLnTx/>
                <a:uFillTx/>
              </a:rPr>
              <a:t>Christian – Be Holy In All Your Conduct</a:t>
            </a:r>
          </a:p>
        </p:txBody>
      </p:sp>
      <p:sp>
        <p:nvSpPr>
          <p:cNvPr id="4" name="TextBox 3">
            <a:extLst>
              <a:ext uri="{FF2B5EF4-FFF2-40B4-BE49-F238E27FC236}">
                <a16:creationId xmlns:a16="http://schemas.microsoft.com/office/drawing/2014/main" id="{A79BC8C7-6535-DF83-8274-84BDC552034A}"/>
              </a:ext>
            </a:extLst>
          </p:cNvPr>
          <p:cNvSpPr txBox="1"/>
          <p:nvPr/>
        </p:nvSpPr>
        <p:spPr>
          <a:xfrm>
            <a:off x="898496" y="2027582"/>
            <a:ext cx="7251591" cy="3970318"/>
          </a:xfrm>
          <a:prstGeom prst="rect">
            <a:avLst/>
          </a:prstGeom>
          <a:noFill/>
        </p:spPr>
        <p:txBody>
          <a:bodyPr wrap="square">
            <a:spAutoFit/>
          </a:bodyPr>
          <a:lstStyle/>
          <a:p>
            <a:r>
              <a:rPr lang="en-US" sz="2800" dirty="0"/>
              <a:t>The Christian is to imitate God.</a:t>
            </a:r>
          </a:p>
          <a:p>
            <a:r>
              <a:rPr lang="en-US" sz="2800" b="1" dirty="0">
                <a:solidFill>
                  <a:srgbClr val="0070C0"/>
                </a:solidFill>
              </a:rPr>
              <a:t>Eph. 5:1Therefore be </a:t>
            </a:r>
            <a:r>
              <a:rPr lang="en-US" sz="2800" b="1" u="sng" dirty="0">
                <a:solidFill>
                  <a:srgbClr val="0070C0"/>
                </a:solidFill>
              </a:rPr>
              <a:t>imitators</a:t>
            </a:r>
            <a:r>
              <a:rPr lang="en-US" sz="2800" b="1" dirty="0">
                <a:solidFill>
                  <a:srgbClr val="0070C0"/>
                </a:solidFill>
              </a:rPr>
              <a:t> </a:t>
            </a:r>
            <a:r>
              <a:rPr lang="en-US" sz="2800" b="1" u="sng" dirty="0">
                <a:solidFill>
                  <a:srgbClr val="0070C0"/>
                </a:solidFill>
              </a:rPr>
              <a:t>of God </a:t>
            </a:r>
            <a:r>
              <a:rPr lang="en-US" sz="2800" b="1" dirty="0">
                <a:solidFill>
                  <a:srgbClr val="0070C0"/>
                </a:solidFill>
              </a:rPr>
              <a:t>as dear children.</a:t>
            </a:r>
          </a:p>
          <a:p>
            <a:r>
              <a:rPr lang="en-US" sz="2800" b="1" dirty="0">
                <a:solidFill>
                  <a:srgbClr val="0070C0"/>
                </a:solidFill>
              </a:rPr>
              <a:t> </a:t>
            </a:r>
          </a:p>
          <a:p>
            <a:r>
              <a:rPr lang="en-US" sz="2800" dirty="0"/>
              <a:t>When one follows Christ </a:t>
            </a:r>
            <a:r>
              <a:rPr lang="en-US" sz="2800" b="1" dirty="0">
                <a:solidFill>
                  <a:srgbClr val="0070C0"/>
                </a:solidFill>
              </a:rPr>
              <a:t>(1Pet. 2:21) </a:t>
            </a:r>
            <a:r>
              <a:rPr lang="en-US" sz="2800" dirty="0"/>
              <a:t>he imitates.</a:t>
            </a:r>
          </a:p>
          <a:p>
            <a:r>
              <a:rPr lang="en-US" sz="2800" dirty="0"/>
              <a:t>For to this you were called, because Christ also suffered for us, leaving us an example, that you should follow His steps:</a:t>
            </a:r>
          </a:p>
        </p:txBody>
      </p:sp>
      <p:sp>
        <p:nvSpPr>
          <p:cNvPr id="5" name="TextBox 4">
            <a:extLst>
              <a:ext uri="{FF2B5EF4-FFF2-40B4-BE49-F238E27FC236}">
                <a16:creationId xmlns:a16="http://schemas.microsoft.com/office/drawing/2014/main" id="{94C962A1-F61D-2B40-1587-0FAC9C75CE9B}"/>
              </a:ext>
            </a:extLst>
          </p:cNvPr>
          <p:cNvSpPr txBox="1"/>
          <p:nvPr/>
        </p:nvSpPr>
        <p:spPr>
          <a:xfrm>
            <a:off x="0" y="782063"/>
            <a:ext cx="9135609" cy="58477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C00000"/>
                </a:solidFill>
                <a:effectLst/>
                <a:uLnTx/>
                <a:uFillTx/>
                <a:latin typeface="Calibri" panose="020F0502020204030204"/>
                <a:ea typeface="+mn-ea"/>
                <a:cs typeface="+mn-cs"/>
              </a:rPr>
              <a:t>The Christian Has a Perfect Pattern Of Holiness.</a:t>
            </a:r>
          </a:p>
        </p:txBody>
      </p:sp>
    </p:spTree>
    <p:extLst>
      <p:ext uri="{BB962C8B-B14F-4D97-AF65-F5344CB8AC3E}">
        <p14:creationId xmlns:p14="http://schemas.microsoft.com/office/powerpoint/2010/main" val="21143546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BFBEEE-09D0-AB0C-BB7E-5DBE6DF6930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89A5282-85F3-2A10-3AA3-846984415CF7}"/>
              </a:ext>
            </a:extLst>
          </p:cNvPr>
          <p:cNvSpPr txBox="1"/>
          <p:nvPr/>
        </p:nvSpPr>
        <p:spPr>
          <a:xfrm>
            <a:off x="-8391" y="2496"/>
            <a:ext cx="9144000" cy="584775"/>
          </a:xfrm>
          <a:prstGeom prst="rect">
            <a:avLst/>
          </a:prstGeom>
          <a:solidFill>
            <a:sysClr val="windowText" lastClr="000000"/>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prstClr val="white"/>
                </a:solidFill>
                <a:effectLst/>
                <a:uLnTx/>
                <a:uFillTx/>
              </a:rPr>
              <a:t>Christian – Be Holy In All Your Conduct</a:t>
            </a:r>
          </a:p>
        </p:txBody>
      </p:sp>
      <p:sp>
        <p:nvSpPr>
          <p:cNvPr id="4" name="TextBox 3">
            <a:extLst>
              <a:ext uri="{FF2B5EF4-FFF2-40B4-BE49-F238E27FC236}">
                <a16:creationId xmlns:a16="http://schemas.microsoft.com/office/drawing/2014/main" id="{0A4E9457-7797-3F0E-752A-CDC937BAD686}"/>
              </a:ext>
            </a:extLst>
          </p:cNvPr>
          <p:cNvSpPr txBox="1"/>
          <p:nvPr/>
        </p:nvSpPr>
        <p:spPr>
          <a:xfrm>
            <a:off x="596348" y="3043391"/>
            <a:ext cx="7665058" cy="3354765"/>
          </a:xfrm>
          <a:prstGeom prst="rect">
            <a:avLst/>
          </a:prstGeom>
          <a:noFill/>
        </p:spPr>
        <p:txBody>
          <a:bodyPr wrap="square">
            <a:spAutoFit/>
          </a:bodyPr>
          <a:lstStyle/>
          <a:p>
            <a:r>
              <a:rPr lang="en-US" sz="2400" dirty="0"/>
              <a:t>In dealing with the world, (that sphere of lust and disobedience controlled by Satan, </a:t>
            </a:r>
            <a:r>
              <a:rPr lang="en-US" sz="2400" b="1" dirty="0">
                <a:solidFill>
                  <a:srgbClr val="0070C0"/>
                </a:solidFill>
              </a:rPr>
              <a:t>Eph.2:1-3</a:t>
            </a:r>
            <a:r>
              <a:rPr lang="en-US" sz="2400" dirty="0"/>
              <a:t>) the Christian is:</a:t>
            </a:r>
          </a:p>
          <a:p>
            <a:endParaRPr lang="en-US" sz="2000" dirty="0"/>
          </a:p>
          <a:p>
            <a:r>
              <a:rPr lang="en-US" sz="2400" dirty="0"/>
              <a:t>1.To be transformed, and not to conform. </a:t>
            </a:r>
            <a:r>
              <a:rPr lang="en-US" sz="2400" b="1" dirty="0">
                <a:solidFill>
                  <a:srgbClr val="0070C0"/>
                </a:solidFill>
              </a:rPr>
              <a:t>Rom. 12:1-2</a:t>
            </a:r>
          </a:p>
          <a:p>
            <a:endParaRPr lang="en-US" sz="2400" dirty="0"/>
          </a:p>
          <a:p>
            <a:r>
              <a:rPr lang="en-US" sz="2400" dirty="0"/>
              <a:t>2.To keep himself unspotted from the world. </a:t>
            </a:r>
            <a:r>
              <a:rPr lang="en-US" sz="2400" b="1" dirty="0">
                <a:solidFill>
                  <a:srgbClr val="0070C0"/>
                </a:solidFill>
              </a:rPr>
              <a:t>James 1:27</a:t>
            </a:r>
          </a:p>
          <a:p>
            <a:endParaRPr lang="en-US" sz="2400" dirty="0"/>
          </a:p>
          <a:p>
            <a:r>
              <a:rPr lang="en-US" sz="2400" dirty="0"/>
              <a:t>3.To refrain from making friends with the world </a:t>
            </a:r>
            <a:r>
              <a:rPr lang="en-US" sz="2400" b="1" dirty="0">
                <a:solidFill>
                  <a:srgbClr val="0070C0"/>
                </a:solidFill>
              </a:rPr>
              <a:t>James 4:4 </a:t>
            </a:r>
          </a:p>
        </p:txBody>
      </p:sp>
      <p:sp>
        <p:nvSpPr>
          <p:cNvPr id="6" name="TextBox 5">
            <a:extLst>
              <a:ext uri="{FF2B5EF4-FFF2-40B4-BE49-F238E27FC236}">
                <a16:creationId xmlns:a16="http://schemas.microsoft.com/office/drawing/2014/main" id="{AFFDA549-6F7D-B2C2-E014-4C99F03200AD}"/>
              </a:ext>
            </a:extLst>
          </p:cNvPr>
          <p:cNvSpPr txBox="1"/>
          <p:nvPr/>
        </p:nvSpPr>
        <p:spPr>
          <a:xfrm>
            <a:off x="0" y="786689"/>
            <a:ext cx="9135609" cy="1077218"/>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C00000"/>
                </a:solidFill>
                <a:effectLst/>
                <a:uLnTx/>
                <a:uFillTx/>
                <a:latin typeface="Calibri" panose="020F0502020204030204"/>
                <a:ea typeface="+mn-ea"/>
                <a:cs typeface="+mn-cs"/>
              </a:rPr>
              <a:t>The Christian is to Be Holy In All Manner Of Living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C00000"/>
                </a:solidFill>
                <a:effectLst/>
                <a:uLnTx/>
                <a:uFillTx/>
                <a:latin typeface="Calibri" panose="020F0502020204030204"/>
                <a:ea typeface="+mn-ea"/>
                <a:cs typeface="+mn-cs"/>
              </a:rPr>
              <a:t>1Pet.1:15</a:t>
            </a:r>
          </a:p>
        </p:txBody>
      </p:sp>
      <p:sp>
        <p:nvSpPr>
          <p:cNvPr id="3" name="TextBox 2">
            <a:extLst>
              <a:ext uri="{FF2B5EF4-FFF2-40B4-BE49-F238E27FC236}">
                <a16:creationId xmlns:a16="http://schemas.microsoft.com/office/drawing/2014/main" id="{CCA6E30F-1D85-96E5-C5C9-58A262FD8CD6}"/>
              </a:ext>
            </a:extLst>
          </p:cNvPr>
          <p:cNvSpPr txBox="1"/>
          <p:nvPr/>
        </p:nvSpPr>
        <p:spPr>
          <a:xfrm>
            <a:off x="604299" y="1892410"/>
            <a:ext cx="8006964" cy="954107"/>
          </a:xfrm>
          <a:prstGeom prst="rect">
            <a:avLst/>
          </a:prstGeom>
          <a:noFill/>
        </p:spPr>
        <p:txBody>
          <a:bodyPr wrap="square" rtlCol="0">
            <a:spAutoFit/>
          </a:bodyPr>
          <a:lstStyle/>
          <a:p>
            <a:r>
              <a:rPr lang="en-US" sz="2800" b="1" dirty="0">
                <a:solidFill>
                  <a:srgbClr val="0070C0"/>
                </a:solidFill>
              </a:rPr>
              <a:t>1Peter 1:15 </a:t>
            </a:r>
            <a:r>
              <a:rPr lang="en-US" sz="2800" dirty="0"/>
              <a:t>but as He who called you is holy, you also be holy in all your conduct,</a:t>
            </a:r>
          </a:p>
        </p:txBody>
      </p:sp>
    </p:spTree>
    <p:extLst>
      <p:ext uri="{BB962C8B-B14F-4D97-AF65-F5344CB8AC3E}">
        <p14:creationId xmlns:p14="http://schemas.microsoft.com/office/powerpoint/2010/main" val="18183616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B254FD-9911-4D88-AA16-33F72E6ADA1B}"/>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D7922EB3-CEF2-94E5-6B15-DB4E70B28279}"/>
              </a:ext>
            </a:extLst>
          </p:cNvPr>
          <p:cNvSpPr txBox="1"/>
          <p:nvPr/>
        </p:nvSpPr>
        <p:spPr>
          <a:xfrm>
            <a:off x="-8391" y="2496"/>
            <a:ext cx="9144000" cy="584775"/>
          </a:xfrm>
          <a:prstGeom prst="rect">
            <a:avLst/>
          </a:prstGeom>
          <a:solidFill>
            <a:sysClr val="windowText" lastClr="000000"/>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prstClr val="white"/>
                </a:solidFill>
                <a:effectLst/>
                <a:uLnTx/>
                <a:uFillTx/>
              </a:rPr>
              <a:t>Christian – Be Holy In All Your Conduct</a:t>
            </a:r>
          </a:p>
        </p:txBody>
      </p:sp>
      <p:sp>
        <p:nvSpPr>
          <p:cNvPr id="4" name="TextBox 3">
            <a:extLst>
              <a:ext uri="{FF2B5EF4-FFF2-40B4-BE49-F238E27FC236}">
                <a16:creationId xmlns:a16="http://schemas.microsoft.com/office/drawing/2014/main" id="{BA6A323B-2118-4CD7-AD2C-D0FBE532D421}"/>
              </a:ext>
            </a:extLst>
          </p:cNvPr>
          <p:cNvSpPr txBox="1"/>
          <p:nvPr/>
        </p:nvSpPr>
        <p:spPr>
          <a:xfrm>
            <a:off x="469128" y="1932167"/>
            <a:ext cx="8253454" cy="3108543"/>
          </a:xfrm>
          <a:prstGeom prst="rect">
            <a:avLst/>
          </a:prstGeom>
          <a:noFill/>
        </p:spPr>
        <p:txBody>
          <a:bodyPr wrap="square">
            <a:spAutoFit/>
          </a:bodyPr>
          <a:lstStyle/>
          <a:p>
            <a:r>
              <a:rPr lang="en-US" sz="2800" dirty="0"/>
              <a:t>In marriage, the Christian Is to be different.</a:t>
            </a:r>
          </a:p>
          <a:p>
            <a:endParaRPr lang="en-US" sz="2800" dirty="0"/>
          </a:p>
          <a:p>
            <a:r>
              <a:rPr lang="en-US" sz="2800" dirty="0"/>
              <a:t>Hold the marriage tie as sacred</a:t>
            </a:r>
          </a:p>
          <a:p>
            <a:r>
              <a:rPr lang="en-US" sz="2800" b="1" dirty="0">
                <a:solidFill>
                  <a:srgbClr val="0070C0"/>
                </a:solidFill>
              </a:rPr>
              <a:t>Matt.19:1-9</a:t>
            </a:r>
          </a:p>
          <a:p>
            <a:endParaRPr lang="en-US" sz="2800" dirty="0"/>
          </a:p>
          <a:p>
            <a:r>
              <a:rPr lang="en-US" sz="2800" dirty="0"/>
              <a:t>Be faithful to the marriage contract</a:t>
            </a:r>
          </a:p>
          <a:p>
            <a:r>
              <a:rPr lang="en-US" sz="2800" b="1" dirty="0">
                <a:solidFill>
                  <a:srgbClr val="0070C0"/>
                </a:solidFill>
              </a:rPr>
              <a:t>1Thess.4:3-6</a:t>
            </a:r>
          </a:p>
        </p:txBody>
      </p:sp>
      <p:sp>
        <p:nvSpPr>
          <p:cNvPr id="5" name="TextBox 4">
            <a:extLst>
              <a:ext uri="{FF2B5EF4-FFF2-40B4-BE49-F238E27FC236}">
                <a16:creationId xmlns:a16="http://schemas.microsoft.com/office/drawing/2014/main" id="{188357AC-30C4-3415-0406-8FC998B57500}"/>
              </a:ext>
            </a:extLst>
          </p:cNvPr>
          <p:cNvSpPr txBox="1"/>
          <p:nvPr/>
        </p:nvSpPr>
        <p:spPr>
          <a:xfrm>
            <a:off x="0" y="786689"/>
            <a:ext cx="9135609" cy="1077218"/>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C00000"/>
                </a:solidFill>
                <a:effectLst/>
                <a:uLnTx/>
                <a:uFillTx/>
                <a:latin typeface="Calibri" panose="020F0502020204030204"/>
                <a:ea typeface="+mn-ea"/>
                <a:cs typeface="+mn-cs"/>
              </a:rPr>
              <a:t>The Christian is to Be Holy In All Manner Of Living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C00000"/>
                </a:solidFill>
                <a:effectLst/>
                <a:uLnTx/>
                <a:uFillTx/>
                <a:latin typeface="Calibri" panose="020F0502020204030204"/>
                <a:ea typeface="+mn-ea"/>
                <a:cs typeface="+mn-cs"/>
              </a:rPr>
              <a:t>1Pet.1:15</a:t>
            </a:r>
          </a:p>
        </p:txBody>
      </p:sp>
      <p:sp>
        <p:nvSpPr>
          <p:cNvPr id="3" name="TextBox 2">
            <a:extLst>
              <a:ext uri="{FF2B5EF4-FFF2-40B4-BE49-F238E27FC236}">
                <a16:creationId xmlns:a16="http://schemas.microsoft.com/office/drawing/2014/main" id="{87B94264-B166-A287-1A98-EA2B009E08C3}"/>
              </a:ext>
            </a:extLst>
          </p:cNvPr>
          <p:cNvSpPr txBox="1"/>
          <p:nvPr/>
        </p:nvSpPr>
        <p:spPr>
          <a:xfrm>
            <a:off x="516835" y="4882105"/>
            <a:ext cx="8253454" cy="1477328"/>
          </a:xfrm>
          <a:prstGeom prst="rect">
            <a:avLst/>
          </a:prstGeom>
          <a:noFill/>
        </p:spPr>
        <p:txBody>
          <a:bodyPr wrap="square" rtlCol="0">
            <a:spAutoFit/>
          </a:bodyPr>
          <a:lstStyle/>
          <a:p>
            <a:r>
              <a:rPr lang="en-US" b="1" dirty="0">
                <a:solidFill>
                  <a:srgbClr val="0070C0"/>
                </a:solidFill>
              </a:rPr>
              <a:t>1Thess. 4:3 </a:t>
            </a:r>
            <a:r>
              <a:rPr lang="en-US" dirty="0"/>
              <a:t>For this is the will of God, your sanctification: that you should abstain from sexual immorality; 4 that each of you should know how to possess his own vessel in sanctification and honor, 5 not in passion of lust, like the Gentiles who do not know God; 6 that no one should take advantage of and defraud his brother in this matter, because the Lord is the avenger of all such, as we also forewarned you and testified</a:t>
            </a:r>
          </a:p>
        </p:txBody>
      </p:sp>
    </p:spTree>
    <p:extLst>
      <p:ext uri="{BB962C8B-B14F-4D97-AF65-F5344CB8AC3E}">
        <p14:creationId xmlns:p14="http://schemas.microsoft.com/office/powerpoint/2010/main" val="28229764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7802FC-05CD-D6D6-FA7D-C610E8339E5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5FA72F0-626B-BE22-CE9F-7E3BA7813955}"/>
              </a:ext>
            </a:extLst>
          </p:cNvPr>
          <p:cNvSpPr txBox="1"/>
          <p:nvPr/>
        </p:nvSpPr>
        <p:spPr>
          <a:xfrm>
            <a:off x="-8391" y="2496"/>
            <a:ext cx="9144000" cy="584775"/>
          </a:xfrm>
          <a:prstGeom prst="rect">
            <a:avLst/>
          </a:prstGeom>
          <a:solidFill>
            <a:sysClr val="windowText" lastClr="000000"/>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prstClr val="white"/>
                </a:solidFill>
                <a:effectLst/>
                <a:uLnTx/>
                <a:uFillTx/>
              </a:rPr>
              <a:t>Christian – Be Holy In All Your Conduct</a:t>
            </a:r>
          </a:p>
        </p:txBody>
      </p:sp>
      <p:sp>
        <p:nvSpPr>
          <p:cNvPr id="4" name="TextBox 3">
            <a:extLst>
              <a:ext uri="{FF2B5EF4-FFF2-40B4-BE49-F238E27FC236}">
                <a16:creationId xmlns:a16="http://schemas.microsoft.com/office/drawing/2014/main" id="{4D6DF481-CE8C-CE6B-74D0-6A9EF4C9F2C3}"/>
              </a:ext>
            </a:extLst>
          </p:cNvPr>
          <p:cNvSpPr txBox="1"/>
          <p:nvPr/>
        </p:nvSpPr>
        <p:spPr>
          <a:xfrm>
            <a:off x="397565" y="2266122"/>
            <a:ext cx="8245503" cy="3847207"/>
          </a:xfrm>
          <a:prstGeom prst="rect">
            <a:avLst/>
          </a:prstGeom>
          <a:noFill/>
        </p:spPr>
        <p:txBody>
          <a:bodyPr wrap="square">
            <a:spAutoFit/>
          </a:bodyPr>
          <a:lstStyle/>
          <a:p>
            <a:r>
              <a:rPr lang="en-US" sz="2800" dirty="0"/>
              <a:t>In business, the Christian is to be different.</a:t>
            </a:r>
          </a:p>
          <a:p>
            <a:endParaRPr lang="en-US" sz="2800" dirty="0"/>
          </a:p>
          <a:p>
            <a:pPr marL="457200" indent="-457200">
              <a:buFont typeface="Arial" panose="020B0604020202020204" pitchFamily="34" charset="0"/>
              <a:buChar char="•"/>
            </a:pPr>
            <a:r>
              <a:rPr lang="en-US" sz="2800" dirty="0"/>
              <a:t>He is to be honest.</a:t>
            </a:r>
          </a:p>
          <a:p>
            <a:r>
              <a:rPr lang="en-US" sz="2800" b="1" dirty="0">
                <a:solidFill>
                  <a:srgbClr val="0070C0"/>
                </a:solidFill>
              </a:rPr>
              <a:t>Rom.12:17 </a:t>
            </a:r>
            <a:r>
              <a:rPr lang="en-US" sz="2400" dirty="0">
                <a:solidFill>
                  <a:srgbClr val="0070C0"/>
                </a:solidFill>
              </a:rPr>
              <a:t>Repay no one evil for evil. Have regard for good things in the sight of all men.</a:t>
            </a:r>
          </a:p>
          <a:p>
            <a:endParaRPr lang="en-US" sz="2800" b="1" dirty="0">
              <a:solidFill>
                <a:srgbClr val="0070C0"/>
              </a:solidFill>
            </a:endParaRPr>
          </a:p>
          <a:p>
            <a:pPr marL="457200" indent="-457200">
              <a:buFont typeface="Arial" panose="020B0604020202020204" pitchFamily="34" charset="0"/>
              <a:buChar char="•"/>
            </a:pPr>
            <a:r>
              <a:rPr lang="en-US" sz="2800" dirty="0"/>
              <a:t>He is to be industrious</a:t>
            </a:r>
          </a:p>
          <a:p>
            <a:r>
              <a:rPr lang="en-US" sz="2800" b="1" dirty="0">
                <a:solidFill>
                  <a:srgbClr val="0070C0"/>
                </a:solidFill>
              </a:rPr>
              <a:t>2Thess.3:10 </a:t>
            </a:r>
            <a:r>
              <a:rPr lang="en-US" sz="2400" dirty="0">
                <a:solidFill>
                  <a:srgbClr val="0070C0"/>
                </a:solidFill>
              </a:rPr>
              <a:t>For even when we were with you, we commanded you this: If anyone will not work, neither shall he eat.</a:t>
            </a:r>
          </a:p>
        </p:txBody>
      </p:sp>
      <p:sp>
        <p:nvSpPr>
          <p:cNvPr id="5" name="TextBox 4">
            <a:extLst>
              <a:ext uri="{FF2B5EF4-FFF2-40B4-BE49-F238E27FC236}">
                <a16:creationId xmlns:a16="http://schemas.microsoft.com/office/drawing/2014/main" id="{CA1C8C00-7F3B-6CEE-8B92-7B6A328F4520}"/>
              </a:ext>
            </a:extLst>
          </p:cNvPr>
          <p:cNvSpPr txBox="1"/>
          <p:nvPr/>
        </p:nvSpPr>
        <p:spPr>
          <a:xfrm>
            <a:off x="0" y="786689"/>
            <a:ext cx="9135609" cy="1077218"/>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C00000"/>
                </a:solidFill>
                <a:effectLst/>
                <a:uLnTx/>
                <a:uFillTx/>
                <a:latin typeface="Calibri" panose="020F0502020204030204"/>
                <a:ea typeface="+mn-ea"/>
                <a:cs typeface="+mn-cs"/>
              </a:rPr>
              <a:t>The Christian is to Be Holy In All Manner Of Living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C00000"/>
                </a:solidFill>
                <a:effectLst/>
                <a:uLnTx/>
                <a:uFillTx/>
                <a:latin typeface="Calibri" panose="020F0502020204030204"/>
                <a:ea typeface="+mn-ea"/>
                <a:cs typeface="+mn-cs"/>
              </a:rPr>
              <a:t>1Pet.1:15</a:t>
            </a:r>
          </a:p>
        </p:txBody>
      </p:sp>
    </p:spTree>
    <p:extLst>
      <p:ext uri="{BB962C8B-B14F-4D97-AF65-F5344CB8AC3E}">
        <p14:creationId xmlns:p14="http://schemas.microsoft.com/office/powerpoint/2010/main" val="36872711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999D6B-F4EE-05C5-1FDC-DCA31488675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0B712C6-8E5B-A9A4-C832-AB194129BBD1}"/>
              </a:ext>
            </a:extLst>
          </p:cNvPr>
          <p:cNvSpPr txBox="1"/>
          <p:nvPr/>
        </p:nvSpPr>
        <p:spPr>
          <a:xfrm>
            <a:off x="-8391" y="2496"/>
            <a:ext cx="9144000" cy="584775"/>
          </a:xfrm>
          <a:prstGeom prst="rect">
            <a:avLst/>
          </a:prstGeom>
          <a:solidFill>
            <a:sysClr val="windowText" lastClr="000000"/>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prstClr val="white"/>
                </a:solidFill>
                <a:effectLst/>
                <a:uLnTx/>
                <a:uFillTx/>
              </a:rPr>
              <a:t>Christian – Be Holy In All Your Conduct</a:t>
            </a:r>
          </a:p>
        </p:txBody>
      </p:sp>
      <p:sp>
        <p:nvSpPr>
          <p:cNvPr id="4" name="TextBox 3">
            <a:extLst>
              <a:ext uri="{FF2B5EF4-FFF2-40B4-BE49-F238E27FC236}">
                <a16:creationId xmlns:a16="http://schemas.microsoft.com/office/drawing/2014/main" id="{7ACCDAFF-535F-980A-9E22-63DC9F266B6A}"/>
              </a:ext>
            </a:extLst>
          </p:cNvPr>
          <p:cNvSpPr txBox="1"/>
          <p:nvPr/>
        </p:nvSpPr>
        <p:spPr>
          <a:xfrm>
            <a:off x="357809" y="1987826"/>
            <a:ext cx="8611261" cy="4524315"/>
          </a:xfrm>
          <a:prstGeom prst="rect">
            <a:avLst/>
          </a:prstGeom>
          <a:noFill/>
        </p:spPr>
        <p:txBody>
          <a:bodyPr wrap="square">
            <a:spAutoFit/>
          </a:bodyPr>
          <a:lstStyle/>
          <a:p>
            <a:r>
              <a:rPr lang="en-US" sz="2800" dirty="0"/>
              <a:t>In recreation, the Christian is to be different.</a:t>
            </a:r>
          </a:p>
          <a:p>
            <a:pPr marL="457200" indent="-457200">
              <a:buFont typeface="Arial" panose="020B0604020202020204" pitchFamily="34" charset="0"/>
              <a:buChar char="•"/>
            </a:pPr>
            <a:r>
              <a:rPr lang="en-US" sz="2800" dirty="0"/>
              <a:t>Puts the kingdom first in life.</a:t>
            </a:r>
          </a:p>
          <a:p>
            <a:r>
              <a:rPr lang="en-US" sz="2800" b="1" dirty="0">
                <a:solidFill>
                  <a:srgbClr val="0070C0"/>
                </a:solidFill>
              </a:rPr>
              <a:t>Matt.6:33 </a:t>
            </a:r>
            <a:r>
              <a:rPr lang="en-US" sz="2400" dirty="0"/>
              <a:t>"But seek first the kingdom of God and His righteousness, and all these things shall be added to you.</a:t>
            </a:r>
          </a:p>
          <a:p>
            <a:endParaRPr lang="en-US" sz="2800" dirty="0"/>
          </a:p>
          <a:p>
            <a:pPr marL="457200" indent="-457200">
              <a:buFont typeface="Arial" panose="020B0604020202020204" pitchFamily="34" charset="0"/>
              <a:buChar char="•"/>
            </a:pPr>
            <a:r>
              <a:rPr lang="en-US" sz="2800" dirty="0"/>
              <a:t>Seeks to let men see influence Jesus has had in his life.</a:t>
            </a:r>
          </a:p>
          <a:p>
            <a:r>
              <a:rPr lang="en-US" sz="2800" b="1" dirty="0">
                <a:solidFill>
                  <a:srgbClr val="0070C0"/>
                </a:solidFill>
              </a:rPr>
              <a:t>Matt.5:14-16 </a:t>
            </a:r>
            <a:r>
              <a:rPr lang="en-US" sz="2400" dirty="0"/>
              <a:t>"You are the light of the world. A city that is set on a hill cannot be hidden. 15 "Nor do they light a lamp and put it under a basket, but on a lampstand, and it gives light to all who are in the house. 16 "Let your light so shine before men, that they may see your good works and glorify your Father in heaven.</a:t>
            </a:r>
          </a:p>
        </p:txBody>
      </p:sp>
      <p:sp>
        <p:nvSpPr>
          <p:cNvPr id="5" name="TextBox 4">
            <a:extLst>
              <a:ext uri="{FF2B5EF4-FFF2-40B4-BE49-F238E27FC236}">
                <a16:creationId xmlns:a16="http://schemas.microsoft.com/office/drawing/2014/main" id="{74EF8FFA-CACE-75D6-4821-16893433D2BF}"/>
              </a:ext>
            </a:extLst>
          </p:cNvPr>
          <p:cNvSpPr txBox="1"/>
          <p:nvPr/>
        </p:nvSpPr>
        <p:spPr>
          <a:xfrm>
            <a:off x="0" y="786689"/>
            <a:ext cx="9135609" cy="1077218"/>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C00000"/>
                </a:solidFill>
                <a:effectLst/>
                <a:uLnTx/>
                <a:uFillTx/>
                <a:latin typeface="Calibri" panose="020F0502020204030204"/>
                <a:ea typeface="+mn-ea"/>
                <a:cs typeface="+mn-cs"/>
              </a:rPr>
              <a:t>The Christian is to Be Holy In All Manner Of Living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srgbClr val="C00000"/>
                </a:solidFill>
                <a:effectLst/>
                <a:uLnTx/>
                <a:uFillTx/>
                <a:latin typeface="Calibri" panose="020F0502020204030204"/>
                <a:ea typeface="+mn-ea"/>
                <a:cs typeface="+mn-cs"/>
              </a:rPr>
              <a:t>1Pet.1:15</a:t>
            </a:r>
          </a:p>
        </p:txBody>
      </p:sp>
    </p:spTree>
    <p:extLst>
      <p:ext uri="{BB962C8B-B14F-4D97-AF65-F5344CB8AC3E}">
        <p14:creationId xmlns:p14="http://schemas.microsoft.com/office/powerpoint/2010/main" val="29275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0B9D42-3661-6981-35F6-042DFCD5030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0B2D6B8-AFCA-9940-7A49-7BCF15CBC800}"/>
              </a:ext>
            </a:extLst>
          </p:cNvPr>
          <p:cNvSpPr txBox="1"/>
          <p:nvPr/>
        </p:nvSpPr>
        <p:spPr>
          <a:xfrm>
            <a:off x="-8391" y="2496"/>
            <a:ext cx="9144000" cy="584775"/>
          </a:xfrm>
          <a:prstGeom prst="rect">
            <a:avLst/>
          </a:prstGeom>
          <a:solidFill>
            <a:sysClr val="windowText" lastClr="000000"/>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prstClr val="white"/>
                </a:solidFill>
                <a:effectLst/>
                <a:uLnTx/>
                <a:uFillTx/>
              </a:rPr>
              <a:t>A Christian According To Peter</a:t>
            </a:r>
          </a:p>
        </p:txBody>
      </p:sp>
      <p:sp>
        <p:nvSpPr>
          <p:cNvPr id="3" name="TextBox 2">
            <a:extLst>
              <a:ext uri="{FF2B5EF4-FFF2-40B4-BE49-F238E27FC236}">
                <a16:creationId xmlns:a16="http://schemas.microsoft.com/office/drawing/2014/main" id="{7C0E4A13-EEC4-AAA6-8208-62C8A11B62F0}"/>
              </a:ext>
            </a:extLst>
          </p:cNvPr>
          <p:cNvSpPr txBox="1"/>
          <p:nvPr/>
        </p:nvSpPr>
        <p:spPr>
          <a:xfrm>
            <a:off x="429370" y="811037"/>
            <a:ext cx="8325016" cy="156966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prstClr val="black"/>
                </a:solidFill>
                <a:effectLst/>
                <a:uLnTx/>
                <a:uFillTx/>
                <a:latin typeface="Arial Black" panose="020B0A04020102020204" pitchFamily="34" charset="0"/>
              </a:rPr>
              <a:t>Lesson 1</a:t>
            </a:r>
            <a:r>
              <a:rPr kumimoji="0" lang="en-US" sz="2400" b="0" i="0" u="none" strike="noStrike" kern="0" cap="none" spc="0" normalizeH="0" baseline="0" noProof="0" dirty="0">
                <a:ln>
                  <a:noFill/>
                </a:ln>
                <a:solidFill>
                  <a:prstClr val="black"/>
                </a:solidFill>
                <a:effectLst/>
                <a:uLnTx/>
                <a:uFillTx/>
              </a:rPr>
              <a:t>.   </a:t>
            </a:r>
            <a:r>
              <a:rPr kumimoji="0" lang="en-US" sz="2400" b="0" i="0" u="sng" strike="noStrike" kern="0" cap="none" spc="0" normalizeH="0" baseline="0" noProof="0" dirty="0">
                <a:ln>
                  <a:noFill/>
                </a:ln>
                <a:solidFill>
                  <a:prstClr val="black"/>
                </a:solidFill>
                <a:effectLst/>
                <a:uLnTx/>
                <a:uFillTx/>
              </a:rPr>
              <a:t>Acts 11:26</a:t>
            </a:r>
            <a:r>
              <a:rPr kumimoji="0" lang="en-US" sz="2400" b="0" i="0" u="none" strike="noStrike" kern="0" cap="none" spc="0" normalizeH="0" baseline="0" noProof="0" dirty="0">
                <a:ln>
                  <a:noFill/>
                </a:ln>
                <a:solidFill>
                  <a:prstClr val="black"/>
                </a:solidFill>
                <a:effectLst/>
                <a:uLnTx/>
                <a:uFillTx/>
              </a:rPr>
              <a:t>,  </a:t>
            </a:r>
            <a:r>
              <a:rPr kumimoji="0" lang="en-US" sz="2400" b="0" i="0" u="sng" strike="noStrike" kern="0" cap="none" spc="0" normalizeH="0" baseline="0" noProof="0" dirty="0">
                <a:ln>
                  <a:noFill/>
                </a:ln>
                <a:solidFill>
                  <a:prstClr val="black"/>
                </a:solidFill>
                <a:effectLst/>
                <a:uLnTx/>
                <a:uFillTx/>
              </a:rPr>
              <a:t>Acts 26:28</a:t>
            </a:r>
            <a:r>
              <a:rPr kumimoji="0" lang="en-US" sz="2400" b="0" i="0" u="none" strike="noStrike" kern="0" cap="none" spc="0" normalizeH="0" baseline="0" noProof="0" dirty="0">
                <a:ln>
                  <a:noFill/>
                </a:ln>
                <a:solidFill>
                  <a:prstClr val="black"/>
                </a:solidFill>
                <a:effectLst/>
                <a:uLnTx/>
                <a:uFillTx/>
              </a:rPr>
              <a:t>,  </a:t>
            </a:r>
            <a:r>
              <a:rPr kumimoji="0" lang="en-US" sz="2400" b="0" i="0" u="sng" strike="noStrike" kern="0" cap="none" spc="0" normalizeH="0" baseline="0" noProof="0" dirty="0">
                <a:ln>
                  <a:noFill/>
                </a:ln>
                <a:solidFill>
                  <a:prstClr val="black"/>
                </a:solidFill>
                <a:effectLst/>
                <a:uLnTx/>
                <a:uFillTx/>
              </a:rPr>
              <a:t>1Peter 4:16</a:t>
            </a:r>
            <a:r>
              <a:rPr kumimoji="0" lang="en-US" sz="2400" b="0" i="0" u="none" strike="noStrike" kern="0" cap="none" spc="0" normalizeH="0" baseline="0" noProof="0" dirty="0">
                <a:ln>
                  <a:noFill/>
                </a:ln>
                <a:solidFill>
                  <a:prstClr val="black"/>
                </a:solidFill>
                <a:effectLst/>
                <a:uLnTx/>
                <a:uFillTx/>
              </a:rPr>
              <a:t>,  </a:t>
            </a:r>
            <a:r>
              <a:rPr kumimoji="0" lang="en-US" sz="2400" b="0" i="0" u="sng" strike="noStrike" kern="0" cap="none" spc="0" normalizeH="0" baseline="0" noProof="0" dirty="0">
                <a:ln>
                  <a:noFill/>
                </a:ln>
                <a:solidFill>
                  <a:prstClr val="black"/>
                </a:solidFill>
                <a:effectLst/>
                <a:uLnTx/>
                <a:uFillTx/>
              </a:rPr>
              <a:t>Isaiah 62:1-2</a:t>
            </a:r>
            <a:r>
              <a:rPr kumimoji="0" lang="en-US" sz="2400" b="0" i="0" u="none" strike="noStrike" kern="0" cap="none" spc="0" normalizeH="0" baseline="0" noProof="0" dirty="0">
                <a:ln>
                  <a:noFill/>
                </a:ln>
                <a:solidFill>
                  <a:prstClr val="black"/>
                </a:solidFill>
                <a:effectLst/>
                <a:uLnTx/>
                <a:uFillTx/>
              </a:rPr>
              <a: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prstClr val="black"/>
                </a:solidFill>
                <a:effectLst/>
                <a:uLnTx/>
                <a:uFillTx/>
              </a:rPr>
              <a:t>1) A Christian is a taught disciple.  2) A Christian is one who is persuaded.  3) A Christian is one who is willing to suffer for doing right.    </a:t>
            </a:r>
          </a:p>
        </p:txBody>
      </p:sp>
      <p:sp>
        <p:nvSpPr>
          <p:cNvPr id="4" name="TextBox 3">
            <a:extLst>
              <a:ext uri="{FF2B5EF4-FFF2-40B4-BE49-F238E27FC236}">
                <a16:creationId xmlns:a16="http://schemas.microsoft.com/office/drawing/2014/main" id="{8340DBCB-4F53-923D-8D62-B4BB04117A06}"/>
              </a:ext>
            </a:extLst>
          </p:cNvPr>
          <p:cNvSpPr txBox="1"/>
          <p:nvPr/>
        </p:nvSpPr>
        <p:spPr>
          <a:xfrm>
            <a:off x="445273" y="2554637"/>
            <a:ext cx="8110329" cy="1938992"/>
          </a:xfrm>
          <a:prstGeom prst="rect">
            <a:avLst/>
          </a:prstGeom>
          <a:noFill/>
        </p:spPr>
        <p:txBody>
          <a:bodyPr wrap="square">
            <a:spAutoFit/>
          </a:bodyPr>
          <a:lstStyle/>
          <a:p>
            <a:pPr marR="0" lvl="0" algn="l" defTabSz="914400" rtl="0" eaLnBrk="1" fontAlgn="auto" latinLnBrk="0" hangingPunct="1">
              <a:spcBef>
                <a:spcPts val="0"/>
              </a:spcBef>
              <a:spcAft>
                <a:spcPts val="0"/>
              </a:spcAft>
              <a:buClrTx/>
              <a:buSzTx/>
              <a:tabLst/>
              <a:defRPr/>
            </a:pPr>
            <a:r>
              <a:rPr kumimoji="0" lang="en-US" sz="2400" b="0" i="0" u="none" strike="noStrike" kern="0" cap="none" spc="0" normalizeH="0" baseline="0" noProof="0" dirty="0">
                <a:ln>
                  <a:noFill/>
                </a:ln>
                <a:solidFill>
                  <a:srgbClr val="FF0000"/>
                </a:solidFill>
                <a:effectLst/>
                <a:uLnTx/>
                <a:uFillTx/>
                <a:latin typeface="Arial Black" panose="020B0A04020102020204" pitchFamily="34" charset="0"/>
              </a:rPr>
              <a:t>Lesson 2</a:t>
            </a:r>
            <a:r>
              <a:rPr kumimoji="0" lang="en-US" sz="2400" b="0" i="0" u="none" strike="noStrike" kern="0" cap="none" spc="0" normalizeH="0" baseline="0" noProof="0" dirty="0">
                <a:ln>
                  <a:noFill/>
                </a:ln>
                <a:solidFill>
                  <a:srgbClr val="FF0000"/>
                </a:solidFill>
                <a:effectLst/>
                <a:uLnTx/>
                <a:uFillTx/>
              </a:rPr>
              <a:t>.</a:t>
            </a:r>
            <a:r>
              <a:rPr kumimoji="0" lang="en-US" sz="2400" b="0" i="0" u="none" strike="noStrike" kern="0" cap="none" spc="0" normalizeH="0" baseline="0" noProof="0" dirty="0">
                <a:ln>
                  <a:noFill/>
                </a:ln>
                <a:solidFill>
                  <a:prstClr val="black"/>
                </a:solidFill>
                <a:effectLst/>
                <a:uLnTx/>
                <a:uFillTx/>
              </a:rPr>
              <a:t>  Obedient Children - 1) </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God’s grace offers salvation.  2) We must obey the gospel to enjoy salvation and to be children  of God. 3) We must be born again to be children of God.  4) The Christian lives a life of obedience to please the father and receive His grace.</a:t>
            </a:r>
          </a:p>
        </p:txBody>
      </p:sp>
    </p:spTree>
    <p:extLst>
      <p:ext uri="{BB962C8B-B14F-4D97-AF65-F5344CB8AC3E}">
        <p14:creationId xmlns:p14="http://schemas.microsoft.com/office/powerpoint/2010/main" val="18831600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2754EC-4E80-0ACF-D7E3-66378F73062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6045258D-34E3-CDB2-A1AC-4E0921F801F4}"/>
              </a:ext>
            </a:extLst>
          </p:cNvPr>
          <p:cNvSpPr txBox="1"/>
          <p:nvPr/>
        </p:nvSpPr>
        <p:spPr>
          <a:xfrm>
            <a:off x="-8391" y="2496"/>
            <a:ext cx="9144000" cy="584775"/>
          </a:xfrm>
          <a:prstGeom prst="rect">
            <a:avLst/>
          </a:prstGeom>
          <a:solidFill>
            <a:sysClr val="windowText" lastClr="000000"/>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prstClr val="white"/>
                </a:solidFill>
                <a:effectLst/>
                <a:uLnTx/>
                <a:uFillTx/>
              </a:rPr>
              <a:t>Christian – Be Holy In All Your Conduct</a:t>
            </a:r>
          </a:p>
        </p:txBody>
      </p:sp>
      <p:sp>
        <p:nvSpPr>
          <p:cNvPr id="4" name="TextBox 3">
            <a:extLst>
              <a:ext uri="{FF2B5EF4-FFF2-40B4-BE49-F238E27FC236}">
                <a16:creationId xmlns:a16="http://schemas.microsoft.com/office/drawing/2014/main" id="{1013C978-EB74-E202-1B3E-B74E9C5B901A}"/>
              </a:ext>
            </a:extLst>
          </p:cNvPr>
          <p:cNvSpPr txBox="1"/>
          <p:nvPr/>
        </p:nvSpPr>
        <p:spPr>
          <a:xfrm>
            <a:off x="683812" y="1447138"/>
            <a:ext cx="7887694" cy="3600986"/>
          </a:xfrm>
          <a:prstGeom prst="rect">
            <a:avLst/>
          </a:prstGeom>
          <a:noFill/>
        </p:spPr>
        <p:txBody>
          <a:bodyPr wrap="square">
            <a:spAutoFit/>
          </a:bodyPr>
          <a:lstStyle/>
          <a:p>
            <a:pPr marL="457200" indent="-457200">
              <a:buFont typeface="Arial" panose="020B0604020202020204" pitchFamily="34" charset="0"/>
              <a:buChar char="•"/>
            </a:pPr>
            <a:r>
              <a:rPr lang="en-US" sz="2800" dirty="0"/>
              <a:t>He lives in view of the Lord’s return.</a:t>
            </a:r>
          </a:p>
          <a:p>
            <a:r>
              <a:rPr lang="en-US" sz="2800" b="1" dirty="0">
                <a:solidFill>
                  <a:srgbClr val="0070C0"/>
                </a:solidFill>
              </a:rPr>
              <a:t>1Peter 1:13 </a:t>
            </a:r>
            <a:r>
              <a:rPr lang="en-US" sz="2000" dirty="0"/>
              <a:t>Therefore gird up the loins of your mind, be sober, and rest your hope fully upon the grace that is to be brought to you at the revelation of Jesus Christ;</a:t>
            </a:r>
          </a:p>
          <a:p>
            <a:endParaRPr lang="en-US" sz="2000" b="1" dirty="0">
              <a:solidFill>
                <a:srgbClr val="0070C0"/>
              </a:solidFill>
            </a:endParaRPr>
          </a:p>
          <a:p>
            <a:pPr marL="457200" indent="-457200">
              <a:buFont typeface="Arial" panose="020B0604020202020204" pitchFamily="34" charset="0"/>
              <a:buChar char="•"/>
            </a:pPr>
            <a:r>
              <a:rPr lang="en-US" sz="2800" dirty="0"/>
              <a:t>The Christian interprets his thoughts and actions in light of the second coming.</a:t>
            </a:r>
          </a:p>
          <a:p>
            <a:r>
              <a:rPr lang="en-US" sz="2800" b="1" dirty="0">
                <a:solidFill>
                  <a:srgbClr val="0070C0"/>
                </a:solidFill>
              </a:rPr>
              <a:t>2Peter 3:10-12 </a:t>
            </a:r>
          </a:p>
          <a:p>
            <a:endParaRPr lang="en-US" sz="2800" dirty="0"/>
          </a:p>
        </p:txBody>
      </p:sp>
      <p:sp>
        <p:nvSpPr>
          <p:cNvPr id="6" name="TextBox 5">
            <a:extLst>
              <a:ext uri="{FF2B5EF4-FFF2-40B4-BE49-F238E27FC236}">
                <a16:creationId xmlns:a16="http://schemas.microsoft.com/office/drawing/2014/main" id="{78FCB3CE-04F4-5695-F1E6-FFAB9093761D}"/>
              </a:ext>
            </a:extLst>
          </p:cNvPr>
          <p:cNvSpPr txBox="1"/>
          <p:nvPr/>
        </p:nvSpPr>
        <p:spPr>
          <a:xfrm>
            <a:off x="0" y="785391"/>
            <a:ext cx="9135609" cy="584775"/>
          </a:xfrm>
          <a:prstGeom prst="rect">
            <a:avLst/>
          </a:prstGeom>
          <a:noFill/>
        </p:spPr>
        <p:txBody>
          <a:bodyPr wrap="square">
            <a:spAutoFit/>
          </a:bodyPr>
          <a:lstStyle/>
          <a:p>
            <a:pPr algn="ctr"/>
            <a:r>
              <a:rPr lang="en-US" sz="3200" b="1" dirty="0">
                <a:solidFill>
                  <a:srgbClr val="C00000"/>
                </a:solidFill>
              </a:rPr>
              <a:t>The Christian is Motivated To Be Holy</a:t>
            </a:r>
          </a:p>
        </p:txBody>
      </p:sp>
      <p:sp>
        <p:nvSpPr>
          <p:cNvPr id="3" name="TextBox 2">
            <a:extLst>
              <a:ext uri="{FF2B5EF4-FFF2-40B4-BE49-F238E27FC236}">
                <a16:creationId xmlns:a16="http://schemas.microsoft.com/office/drawing/2014/main" id="{65BEC119-28A7-C567-E534-AD6D8C7995A0}"/>
              </a:ext>
            </a:extLst>
          </p:cNvPr>
          <p:cNvSpPr txBox="1"/>
          <p:nvPr/>
        </p:nvSpPr>
        <p:spPr>
          <a:xfrm>
            <a:off x="683813" y="4643562"/>
            <a:ext cx="8189844" cy="2031325"/>
          </a:xfrm>
          <a:prstGeom prst="rect">
            <a:avLst/>
          </a:prstGeom>
          <a:noFill/>
        </p:spPr>
        <p:txBody>
          <a:bodyPr wrap="square" rtlCol="0">
            <a:spAutoFit/>
          </a:bodyPr>
          <a:lstStyle/>
          <a:p>
            <a:r>
              <a:rPr lang="en-US" dirty="0"/>
              <a:t>But the day of the Lord will come as a thief in the night, in which the heavens will pass away with a great noise, and the elements will melt with fervent heat; both the earth and the works that are in it will be burned up.</a:t>
            </a:r>
          </a:p>
          <a:p>
            <a:r>
              <a:rPr lang="en-US" dirty="0"/>
              <a:t> 11 Therefore, since all these things will be dissolved, what manner of persons ought you to be in holy conduct and godliness,</a:t>
            </a:r>
          </a:p>
          <a:p>
            <a:r>
              <a:rPr lang="en-US" dirty="0"/>
              <a:t> 12 looking for and hastening the coming of the day of God, because of which the heavens will be dissolved, being on fire, and the elements will melt with fervent heat?</a:t>
            </a:r>
          </a:p>
        </p:txBody>
      </p:sp>
    </p:spTree>
    <p:extLst>
      <p:ext uri="{BB962C8B-B14F-4D97-AF65-F5344CB8AC3E}">
        <p14:creationId xmlns:p14="http://schemas.microsoft.com/office/powerpoint/2010/main" val="3978483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C2F49F-0AB3-03F4-67E5-6D291FFB20F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C9C66B5D-8E62-96A1-2EB6-D0D80969E9DC}"/>
              </a:ext>
            </a:extLst>
          </p:cNvPr>
          <p:cNvSpPr txBox="1"/>
          <p:nvPr/>
        </p:nvSpPr>
        <p:spPr>
          <a:xfrm>
            <a:off x="-8391" y="2496"/>
            <a:ext cx="9144000" cy="584775"/>
          </a:xfrm>
          <a:prstGeom prst="rect">
            <a:avLst/>
          </a:prstGeom>
          <a:solidFill>
            <a:sysClr val="windowText" lastClr="000000"/>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prstClr val="white"/>
                </a:solidFill>
                <a:effectLst/>
                <a:uLnTx/>
                <a:uFillTx/>
              </a:rPr>
              <a:t>Christian – Be Holy In All Your Conduct</a:t>
            </a:r>
          </a:p>
        </p:txBody>
      </p:sp>
      <p:sp>
        <p:nvSpPr>
          <p:cNvPr id="4" name="TextBox 3">
            <a:extLst>
              <a:ext uri="{FF2B5EF4-FFF2-40B4-BE49-F238E27FC236}">
                <a16:creationId xmlns:a16="http://schemas.microsoft.com/office/drawing/2014/main" id="{C8CEE614-3E06-EF9E-0466-FF5DD7F08358}"/>
              </a:ext>
            </a:extLst>
          </p:cNvPr>
          <p:cNvSpPr txBox="1"/>
          <p:nvPr/>
        </p:nvSpPr>
        <p:spPr>
          <a:xfrm>
            <a:off x="930303" y="1741337"/>
            <a:ext cx="7657106" cy="4401205"/>
          </a:xfrm>
          <a:prstGeom prst="rect">
            <a:avLst/>
          </a:prstGeom>
          <a:noFill/>
        </p:spPr>
        <p:txBody>
          <a:bodyPr wrap="square">
            <a:spAutoFit/>
          </a:bodyPr>
          <a:lstStyle/>
          <a:p>
            <a:r>
              <a:rPr lang="en-US" sz="2800" dirty="0"/>
              <a:t>The Christian knows that he must stand before God in judgment.</a:t>
            </a:r>
          </a:p>
          <a:p>
            <a:r>
              <a:rPr lang="en-US" sz="2800" b="1" dirty="0">
                <a:solidFill>
                  <a:srgbClr val="0070C0"/>
                </a:solidFill>
              </a:rPr>
              <a:t>1Peter 1:17</a:t>
            </a:r>
          </a:p>
          <a:p>
            <a:r>
              <a:rPr lang="en-US" sz="2800" b="1" dirty="0">
                <a:solidFill>
                  <a:srgbClr val="0070C0"/>
                </a:solidFill>
              </a:rPr>
              <a:t>1Peter 4:5</a:t>
            </a:r>
          </a:p>
          <a:p>
            <a:endParaRPr lang="en-US" sz="2800" dirty="0"/>
          </a:p>
          <a:p>
            <a:r>
              <a:rPr lang="en-US" sz="2800" dirty="0"/>
              <a:t>One must give account for deeds done in the body.</a:t>
            </a:r>
          </a:p>
          <a:p>
            <a:r>
              <a:rPr lang="en-US" sz="2800" b="1" dirty="0">
                <a:solidFill>
                  <a:srgbClr val="0070C0"/>
                </a:solidFill>
              </a:rPr>
              <a:t>2Cor.5:11</a:t>
            </a:r>
          </a:p>
          <a:p>
            <a:endParaRPr lang="en-US" sz="2800" dirty="0"/>
          </a:p>
          <a:p>
            <a:r>
              <a:rPr lang="en-US" sz="2800" dirty="0"/>
              <a:t>God shall judge men in righteousness.</a:t>
            </a:r>
          </a:p>
          <a:p>
            <a:r>
              <a:rPr lang="en-US" sz="2800" b="1" dirty="0">
                <a:solidFill>
                  <a:srgbClr val="0070C0"/>
                </a:solidFill>
              </a:rPr>
              <a:t>Acts 17:30-31</a:t>
            </a:r>
          </a:p>
        </p:txBody>
      </p:sp>
      <p:sp>
        <p:nvSpPr>
          <p:cNvPr id="5" name="TextBox 4">
            <a:extLst>
              <a:ext uri="{FF2B5EF4-FFF2-40B4-BE49-F238E27FC236}">
                <a16:creationId xmlns:a16="http://schemas.microsoft.com/office/drawing/2014/main" id="{06D3E2E1-E9F4-BC6D-F0E0-9C278C5E1AB3}"/>
              </a:ext>
            </a:extLst>
          </p:cNvPr>
          <p:cNvSpPr txBox="1"/>
          <p:nvPr/>
        </p:nvSpPr>
        <p:spPr>
          <a:xfrm>
            <a:off x="0" y="785391"/>
            <a:ext cx="9135609" cy="584775"/>
          </a:xfrm>
          <a:prstGeom prst="rect">
            <a:avLst/>
          </a:prstGeom>
          <a:noFill/>
        </p:spPr>
        <p:txBody>
          <a:bodyPr wrap="square">
            <a:spAutoFit/>
          </a:bodyPr>
          <a:lstStyle/>
          <a:p>
            <a:pPr algn="ctr"/>
            <a:r>
              <a:rPr lang="en-US" sz="3200" b="1" dirty="0">
                <a:solidFill>
                  <a:srgbClr val="C00000"/>
                </a:solidFill>
              </a:rPr>
              <a:t>The Christian is Motivated To Be Holy</a:t>
            </a:r>
          </a:p>
        </p:txBody>
      </p:sp>
    </p:spTree>
    <p:extLst>
      <p:ext uri="{BB962C8B-B14F-4D97-AF65-F5344CB8AC3E}">
        <p14:creationId xmlns:p14="http://schemas.microsoft.com/office/powerpoint/2010/main" val="23427849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7678DE-B732-6CC6-D885-AC720ABDD88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29299A8B-CDE8-0DEC-E315-772256F12026}"/>
              </a:ext>
            </a:extLst>
          </p:cNvPr>
          <p:cNvSpPr txBox="1"/>
          <p:nvPr/>
        </p:nvSpPr>
        <p:spPr>
          <a:xfrm>
            <a:off x="-8391" y="2496"/>
            <a:ext cx="9144000" cy="584775"/>
          </a:xfrm>
          <a:prstGeom prst="rect">
            <a:avLst/>
          </a:prstGeom>
          <a:solidFill>
            <a:sysClr val="windowText" lastClr="000000"/>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prstClr val="white"/>
                </a:solidFill>
                <a:effectLst/>
                <a:uLnTx/>
                <a:uFillTx/>
              </a:rPr>
              <a:t>Christian – Be Holy In All Your Conduct</a:t>
            </a:r>
          </a:p>
        </p:txBody>
      </p:sp>
      <p:sp>
        <p:nvSpPr>
          <p:cNvPr id="4" name="TextBox 3">
            <a:extLst>
              <a:ext uri="{FF2B5EF4-FFF2-40B4-BE49-F238E27FC236}">
                <a16:creationId xmlns:a16="http://schemas.microsoft.com/office/drawing/2014/main" id="{E05FC0C6-EBB0-8F10-FDA2-7E457EF2B397}"/>
              </a:ext>
            </a:extLst>
          </p:cNvPr>
          <p:cNvSpPr txBox="1"/>
          <p:nvPr/>
        </p:nvSpPr>
        <p:spPr>
          <a:xfrm>
            <a:off x="755374" y="1796995"/>
            <a:ext cx="7752522" cy="4832092"/>
          </a:xfrm>
          <a:prstGeom prst="rect">
            <a:avLst/>
          </a:prstGeom>
          <a:noFill/>
        </p:spPr>
        <p:txBody>
          <a:bodyPr wrap="square">
            <a:spAutoFit/>
          </a:bodyPr>
          <a:lstStyle/>
          <a:p>
            <a:r>
              <a:rPr lang="en-US" sz="2800" dirty="0"/>
              <a:t>The Christian lives in gratitude for the death of Christ.</a:t>
            </a:r>
          </a:p>
          <a:p>
            <a:r>
              <a:rPr lang="en-US" sz="2800" b="1" dirty="0">
                <a:solidFill>
                  <a:srgbClr val="0070C0"/>
                </a:solidFill>
              </a:rPr>
              <a:t>1Peter 1:18-19</a:t>
            </a:r>
          </a:p>
          <a:p>
            <a:endParaRPr lang="en-US" sz="2800" dirty="0"/>
          </a:p>
          <a:p>
            <a:endParaRPr lang="en-US" sz="2800" dirty="0"/>
          </a:p>
          <a:p>
            <a:r>
              <a:rPr lang="en-US" sz="2800" dirty="0"/>
              <a:t>The Lord died that men might be different.</a:t>
            </a:r>
          </a:p>
          <a:p>
            <a:r>
              <a:rPr lang="en-US" sz="2800" b="1" dirty="0">
                <a:solidFill>
                  <a:srgbClr val="0070C0"/>
                </a:solidFill>
              </a:rPr>
              <a:t>Titus 2:11-14</a:t>
            </a:r>
          </a:p>
          <a:p>
            <a:endParaRPr lang="en-US" sz="2800" dirty="0"/>
          </a:p>
          <a:p>
            <a:r>
              <a:rPr lang="en-US" sz="2800" dirty="0"/>
              <a:t>We are reminded of Jesus’ death when we eat the Lord’s Supper</a:t>
            </a:r>
          </a:p>
          <a:p>
            <a:r>
              <a:rPr lang="en-US" sz="2800" b="1" dirty="0">
                <a:solidFill>
                  <a:srgbClr val="0070C0"/>
                </a:solidFill>
              </a:rPr>
              <a:t>1Cor.11:23-26</a:t>
            </a:r>
          </a:p>
        </p:txBody>
      </p:sp>
      <p:sp>
        <p:nvSpPr>
          <p:cNvPr id="5" name="TextBox 4">
            <a:extLst>
              <a:ext uri="{FF2B5EF4-FFF2-40B4-BE49-F238E27FC236}">
                <a16:creationId xmlns:a16="http://schemas.microsoft.com/office/drawing/2014/main" id="{559D19EF-316A-D20A-9136-A129B078D9CA}"/>
              </a:ext>
            </a:extLst>
          </p:cNvPr>
          <p:cNvSpPr txBox="1"/>
          <p:nvPr/>
        </p:nvSpPr>
        <p:spPr>
          <a:xfrm>
            <a:off x="0" y="785391"/>
            <a:ext cx="9135609" cy="584775"/>
          </a:xfrm>
          <a:prstGeom prst="rect">
            <a:avLst/>
          </a:prstGeom>
          <a:noFill/>
        </p:spPr>
        <p:txBody>
          <a:bodyPr wrap="square">
            <a:spAutoFit/>
          </a:bodyPr>
          <a:lstStyle/>
          <a:p>
            <a:pPr algn="ctr"/>
            <a:r>
              <a:rPr lang="en-US" sz="3200" b="1" dirty="0">
                <a:solidFill>
                  <a:srgbClr val="C00000"/>
                </a:solidFill>
              </a:rPr>
              <a:t>The Christian is Motivated To Be Holy</a:t>
            </a:r>
          </a:p>
        </p:txBody>
      </p:sp>
      <p:sp>
        <p:nvSpPr>
          <p:cNvPr id="3" name="TextBox 2">
            <a:extLst>
              <a:ext uri="{FF2B5EF4-FFF2-40B4-BE49-F238E27FC236}">
                <a16:creationId xmlns:a16="http://schemas.microsoft.com/office/drawing/2014/main" id="{FED86381-522E-14BF-56F8-B6E95E630168}"/>
              </a:ext>
            </a:extLst>
          </p:cNvPr>
          <p:cNvSpPr txBox="1"/>
          <p:nvPr/>
        </p:nvSpPr>
        <p:spPr>
          <a:xfrm>
            <a:off x="3116911" y="2297927"/>
            <a:ext cx="5796501" cy="1477328"/>
          </a:xfrm>
          <a:prstGeom prst="rect">
            <a:avLst/>
          </a:prstGeom>
          <a:noFill/>
          <a:ln w="19050">
            <a:solidFill>
              <a:schemeClr val="tx1"/>
            </a:solidFill>
          </a:ln>
        </p:spPr>
        <p:txBody>
          <a:bodyPr wrap="square" rtlCol="0">
            <a:spAutoFit/>
          </a:bodyPr>
          <a:lstStyle/>
          <a:p>
            <a:r>
              <a:rPr lang="en-US" dirty="0"/>
              <a:t>knowing that you were not redeemed with corruptible things, like silver or gold, from your aimless conduct received by tradition from your fathers,</a:t>
            </a:r>
          </a:p>
          <a:p>
            <a:r>
              <a:rPr lang="en-US" dirty="0"/>
              <a:t> 19 but with the precious blood of Christ, as of a lamb without blemish and without spot.</a:t>
            </a:r>
          </a:p>
        </p:txBody>
      </p:sp>
    </p:spTree>
    <p:extLst>
      <p:ext uri="{BB962C8B-B14F-4D97-AF65-F5344CB8AC3E}">
        <p14:creationId xmlns:p14="http://schemas.microsoft.com/office/powerpoint/2010/main" val="18192205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5B15AD-98B3-F45A-7EE3-F65FC556A580}"/>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7F9D3595-F380-AF1D-EC1D-EA01A158CFE5}"/>
              </a:ext>
            </a:extLst>
          </p:cNvPr>
          <p:cNvSpPr txBox="1"/>
          <p:nvPr/>
        </p:nvSpPr>
        <p:spPr>
          <a:xfrm>
            <a:off x="-8391" y="2496"/>
            <a:ext cx="9144000" cy="584775"/>
          </a:xfrm>
          <a:prstGeom prst="rect">
            <a:avLst/>
          </a:prstGeom>
          <a:solidFill>
            <a:sysClr val="windowText" lastClr="000000"/>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prstClr val="white"/>
                </a:solidFill>
                <a:effectLst/>
                <a:uLnTx/>
                <a:uFillTx/>
              </a:rPr>
              <a:t>Christian – Be Holy In All Your Conduct</a:t>
            </a:r>
          </a:p>
        </p:txBody>
      </p:sp>
      <p:sp>
        <p:nvSpPr>
          <p:cNvPr id="4" name="TextBox 3">
            <a:extLst>
              <a:ext uri="{FF2B5EF4-FFF2-40B4-BE49-F238E27FC236}">
                <a16:creationId xmlns:a16="http://schemas.microsoft.com/office/drawing/2014/main" id="{008E7477-CB9C-7FE3-6878-84465C7210C3}"/>
              </a:ext>
            </a:extLst>
          </p:cNvPr>
          <p:cNvSpPr txBox="1"/>
          <p:nvPr/>
        </p:nvSpPr>
        <p:spPr>
          <a:xfrm>
            <a:off x="500932" y="834887"/>
            <a:ext cx="8134185" cy="5262979"/>
          </a:xfrm>
          <a:prstGeom prst="rect">
            <a:avLst/>
          </a:prstGeom>
          <a:noFill/>
        </p:spPr>
        <p:txBody>
          <a:bodyPr wrap="square">
            <a:spAutoFit/>
          </a:bodyPr>
          <a:lstStyle/>
          <a:p>
            <a:r>
              <a:rPr lang="en-US" sz="2800" dirty="0"/>
              <a:t>The Christian </a:t>
            </a:r>
            <a:r>
              <a:rPr lang="en-US" sz="2800" u="sng" dirty="0"/>
              <a:t>is not sanctified by a direct operation of the Holy Spirit.</a:t>
            </a:r>
          </a:p>
          <a:p>
            <a:endParaRPr lang="en-US" sz="2800" dirty="0"/>
          </a:p>
          <a:p>
            <a:r>
              <a:rPr lang="en-US" sz="2800" dirty="0"/>
              <a:t>The gospel call separates the Christian from the world.</a:t>
            </a:r>
          </a:p>
          <a:p>
            <a:endParaRPr lang="en-US" sz="2800" dirty="0"/>
          </a:p>
          <a:p>
            <a:r>
              <a:rPr lang="en-US" sz="2800" b="1" dirty="0">
                <a:solidFill>
                  <a:srgbClr val="0070C0"/>
                </a:solidFill>
              </a:rPr>
              <a:t>1Peter 1:15  </a:t>
            </a:r>
            <a:r>
              <a:rPr lang="en-US" sz="2800" dirty="0"/>
              <a:t>but as He who called you is holy, you also be holy in all your conduct,</a:t>
            </a:r>
          </a:p>
          <a:p>
            <a:endParaRPr lang="en-US" sz="2800" b="1" dirty="0">
              <a:solidFill>
                <a:srgbClr val="0070C0"/>
              </a:solidFill>
            </a:endParaRPr>
          </a:p>
          <a:p>
            <a:r>
              <a:rPr lang="en-US" sz="2800" b="1" dirty="0">
                <a:solidFill>
                  <a:srgbClr val="0070C0"/>
                </a:solidFill>
              </a:rPr>
              <a:t>2Thess. 3:13-14 </a:t>
            </a:r>
            <a:r>
              <a:rPr lang="en-US" sz="2800" dirty="0"/>
              <a:t>But as for you, brethren, do not grow weary in doing good. 14 And if anyone does not obey our word in this epistle, note that person and do not keep company with him, that he may be ashamed.</a:t>
            </a:r>
          </a:p>
        </p:txBody>
      </p:sp>
    </p:spTree>
    <p:extLst>
      <p:ext uri="{BB962C8B-B14F-4D97-AF65-F5344CB8AC3E}">
        <p14:creationId xmlns:p14="http://schemas.microsoft.com/office/powerpoint/2010/main" val="35373318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1DF319-67E3-BF57-C663-8C64E56498F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C412868-0AA5-4802-ADF3-898B06FB0CB7}"/>
              </a:ext>
            </a:extLst>
          </p:cNvPr>
          <p:cNvSpPr txBox="1"/>
          <p:nvPr/>
        </p:nvSpPr>
        <p:spPr>
          <a:xfrm>
            <a:off x="-8391" y="2496"/>
            <a:ext cx="9144000" cy="584775"/>
          </a:xfrm>
          <a:prstGeom prst="rect">
            <a:avLst/>
          </a:prstGeom>
          <a:solidFill>
            <a:sysClr val="windowText" lastClr="000000"/>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prstClr val="white"/>
                </a:solidFill>
                <a:effectLst/>
                <a:uLnTx/>
                <a:uFillTx/>
              </a:rPr>
              <a:t>Christian – Be Holy In All Your Conduct</a:t>
            </a:r>
          </a:p>
        </p:txBody>
      </p:sp>
      <p:sp>
        <p:nvSpPr>
          <p:cNvPr id="4" name="TextBox 3">
            <a:extLst>
              <a:ext uri="{FF2B5EF4-FFF2-40B4-BE49-F238E27FC236}">
                <a16:creationId xmlns:a16="http://schemas.microsoft.com/office/drawing/2014/main" id="{4ECA3E88-4E40-5B13-4027-AAB67EE917BB}"/>
              </a:ext>
            </a:extLst>
          </p:cNvPr>
          <p:cNvSpPr txBox="1"/>
          <p:nvPr/>
        </p:nvSpPr>
        <p:spPr>
          <a:xfrm>
            <a:off x="532737" y="890546"/>
            <a:ext cx="8022866" cy="5170646"/>
          </a:xfrm>
          <a:prstGeom prst="rect">
            <a:avLst/>
          </a:prstGeom>
          <a:noFill/>
        </p:spPr>
        <p:txBody>
          <a:bodyPr wrap="square">
            <a:spAutoFit/>
          </a:bodyPr>
          <a:lstStyle/>
          <a:p>
            <a:pPr marL="457200" indent="-457200">
              <a:buFont typeface="Arial" panose="020B0604020202020204" pitchFamily="34" charset="0"/>
              <a:buChar char="•"/>
            </a:pPr>
            <a:r>
              <a:rPr lang="en-US" sz="2800" dirty="0"/>
              <a:t>The Christian must “come out- and be separate.”</a:t>
            </a:r>
          </a:p>
          <a:p>
            <a:r>
              <a:rPr lang="en-US" sz="2800" b="1" dirty="0">
                <a:solidFill>
                  <a:srgbClr val="0070C0"/>
                </a:solidFill>
              </a:rPr>
              <a:t>2Cor.7:1 </a:t>
            </a:r>
            <a:r>
              <a:rPr lang="en-US" dirty="0"/>
              <a:t>Therefore, having these promises, beloved, let us cleanse ourselves from all filthiness of the flesh and spirit, perfecting holiness in the fear of God.</a:t>
            </a:r>
          </a:p>
          <a:p>
            <a:endParaRPr lang="en-US" sz="2800" b="1" dirty="0">
              <a:solidFill>
                <a:srgbClr val="0070C0"/>
              </a:solidFill>
            </a:endParaRPr>
          </a:p>
          <a:p>
            <a:pPr marL="457200" indent="-457200">
              <a:buFont typeface="Arial" panose="020B0604020202020204" pitchFamily="34" charset="0"/>
              <a:buChar char="•"/>
            </a:pPr>
            <a:r>
              <a:rPr lang="en-US" sz="2800" dirty="0"/>
              <a:t>Holiness is necessary if eternal life is realized</a:t>
            </a:r>
          </a:p>
          <a:p>
            <a:r>
              <a:rPr lang="en-US" sz="2800" b="1" dirty="0">
                <a:solidFill>
                  <a:srgbClr val="0070C0"/>
                </a:solidFill>
              </a:rPr>
              <a:t>Heb.12:14  </a:t>
            </a:r>
            <a:r>
              <a:rPr lang="en-US" sz="2000" dirty="0"/>
              <a:t>Pursue peace with all people, and holiness, without which no one will see the Lord:</a:t>
            </a:r>
          </a:p>
          <a:p>
            <a:endParaRPr lang="en-US" sz="2800" b="1" dirty="0">
              <a:solidFill>
                <a:srgbClr val="0070C0"/>
              </a:solidFill>
            </a:endParaRPr>
          </a:p>
          <a:p>
            <a:pPr marL="457200" indent="-457200">
              <a:buFont typeface="Arial" panose="020B0604020202020204" pitchFamily="34" charset="0"/>
              <a:buChar char="•"/>
            </a:pPr>
            <a:r>
              <a:rPr lang="en-US" sz="2800" dirty="0"/>
              <a:t>People are being constantly pressured to conform, to follow the crowd; God’s people are different.</a:t>
            </a:r>
          </a:p>
          <a:p>
            <a:r>
              <a:rPr lang="en-US" sz="2800" b="1" dirty="0">
                <a:solidFill>
                  <a:srgbClr val="0070C0"/>
                </a:solidFill>
              </a:rPr>
              <a:t>1John3:1 </a:t>
            </a:r>
            <a:r>
              <a:rPr lang="en-US" sz="2000" dirty="0"/>
              <a:t>Behold what manner of love the Father has bestowed on us, that we should be called children of God! Therefore the world does not know us, because it did not know Him.</a:t>
            </a:r>
          </a:p>
        </p:txBody>
      </p:sp>
    </p:spTree>
    <p:extLst>
      <p:ext uri="{BB962C8B-B14F-4D97-AF65-F5344CB8AC3E}">
        <p14:creationId xmlns:p14="http://schemas.microsoft.com/office/powerpoint/2010/main" val="14331233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32A162-5E35-79E4-695B-FEB0261315A1}"/>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BD1C17BB-989F-AB03-0E26-6583F273D615}"/>
              </a:ext>
            </a:extLst>
          </p:cNvPr>
          <p:cNvSpPr txBox="1"/>
          <p:nvPr/>
        </p:nvSpPr>
        <p:spPr>
          <a:xfrm>
            <a:off x="-8391" y="2496"/>
            <a:ext cx="9144000" cy="584775"/>
          </a:xfrm>
          <a:prstGeom prst="rect">
            <a:avLst/>
          </a:prstGeom>
          <a:solidFill>
            <a:sysClr val="windowText" lastClr="000000"/>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prstClr val="white"/>
                </a:solidFill>
                <a:effectLst/>
                <a:uLnTx/>
                <a:uFillTx/>
              </a:rPr>
              <a:t>Christian – Be Holy In All Your Conduct</a:t>
            </a:r>
          </a:p>
        </p:txBody>
      </p:sp>
      <p:sp>
        <p:nvSpPr>
          <p:cNvPr id="4" name="TextBox 3">
            <a:extLst>
              <a:ext uri="{FF2B5EF4-FFF2-40B4-BE49-F238E27FC236}">
                <a16:creationId xmlns:a16="http://schemas.microsoft.com/office/drawing/2014/main" id="{661736EF-77C0-6AA1-C6DD-09908E67AE69}"/>
              </a:ext>
            </a:extLst>
          </p:cNvPr>
          <p:cNvSpPr txBox="1"/>
          <p:nvPr/>
        </p:nvSpPr>
        <p:spPr>
          <a:xfrm>
            <a:off x="532737" y="866692"/>
            <a:ext cx="8030818" cy="5752217"/>
          </a:xfrm>
          <a:prstGeom prst="rect">
            <a:avLst/>
          </a:prstGeom>
          <a:noFill/>
        </p:spPr>
        <p:txBody>
          <a:bodyPr wrap="square">
            <a:spAutoFit/>
          </a:bodyPr>
          <a:lstStyle/>
          <a:p>
            <a:r>
              <a:rPr lang="en-US" sz="3200" dirty="0"/>
              <a:t>Do we understand how holy God cannot be approached by unholy man? Friend, do we understand how holy God views sin. </a:t>
            </a:r>
          </a:p>
          <a:p>
            <a:endParaRPr lang="en-US" sz="2400" dirty="0"/>
          </a:p>
          <a:p>
            <a:r>
              <a:rPr lang="en-US" sz="2400" dirty="0"/>
              <a:t>God being infinite in grace and mercy, cannot because of his justice, let sin go unpunished. Oh why would you and I want to commit sin when we know what awaits us if we do? And even more amazing, how can some who know this, consent to live in sin day after day.</a:t>
            </a:r>
          </a:p>
          <a:p>
            <a:endParaRPr lang="en-US" sz="2400" dirty="0"/>
          </a:p>
          <a:p>
            <a:r>
              <a:rPr lang="en-US" sz="2400" dirty="0"/>
              <a:t>Some people say that God demonstrated his justice in the OT and then demonstrated his love in the NT. I would not agree with that. God gave us very small glimpses of his justice in the OT. But he has not demonstrated it yet.</a:t>
            </a:r>
          </a:p>
        </p:txBody>
      </p:sp>
    </p:spTree>
    <p:extLst>
      <p:ext uri="{BB962C8B-B14F-4D97-AF65-F5344CB8AC3E}">
        <p14:creationId xmlns:p14="http://schemas.microsoft.com/office/powerpoint/2010/main" val="26028946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4E34C3-0A14-BE4B-FB7B-62A6F61F7E47}"/>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5F8CA94-A3A9-DCBB-DA2E-24C33BD448DD}"/>
              </a:ext>
            </a:extLst>
          </p:cNvPr>
          <p:cNvSpPr txBox="1"/>
          <p:nvPr/>
        </p:nvSpPr>
        <p:spPr>
          <a:xfrm>
            <a:off x="-8391" y="2496"/>
            <a:ext cx="9144000" cy="584775"/>
          </a:xfrm>
          <a:prstGeom prst="rect">
            <a:avLst/>
          </a:prstGeom>
          <a:solidFill>
            <a:sysClr val="windowText" lastClr="000000"/>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prstClr val="white"/>
                </a:solidFill>
                <a:effectLst/>
                <a:uLnTx/>
                <a:uFillTx/>
              </a:rPr>
              <a:t>Christian – Be Holy In All Your Conduct</a:t>
            </a:r>
          </a:p>
        </p:txBody>
      </p:sp>
      <p:sp>
        <p:nvSpPr>
          <p:cNvPr id="4" name="TextBox 3">
            <a:extLst>
              <a:ext uri="{FF2B5EF4-FFF2-40B4-BE49-F238E27FC236}">
                <a16:creationId xmlns:a16="http://schemas.microsoft.com/office/drawing/2014/main" id="{647ED244-D696-436A-216F-DA1332D4F49B}"/>
              </a:ext>
            </a:extLst>
          </p:cNvPr>
          <p:cNvSpPr txBox="1"/>
          <p:nvPr/>
        </p:nvSpPr>
        <p:spPr>
          <a:xfrm>
            <a:off x="516834" y="1073426"/>
            <a:ext cx="7800229" cy="5033109"/>
          </a:xfrm>
          <a:prstGeom prst="rect">
            <a:avLst/>
          </a:prstGeom>
          <a:noFill/>
        </p:spPr>
        <p:txBody>
          <a:bodyPr wrap="square">
            <a:spAutoFit/>
          </a:bodyPr>
          <a:lstStyle/>
          <a:p>
            <a:pPr marL="0" marR="0">
              <a:lnSpc>
                <a:spcPct val="115000"/>
              </a:lnSpc>
              <a:spcAft>
                <a:spcPts val="1000"/>
              </a:spcAft>
            </a:pPr>
            <a:r>
              <a:rPr lang="en-US" sz="2800" dirty="0">
                <a:effectLst/>
                <a:latin typeface="Arial" panose="020B0604020202020204" pitchFamily="34" charset="0"/>
                <a:ea typeface="Times New Roman" panose="02020603050405020304" pitchFamily="18" charset="0"/>
                <a:cs typeface="Times New Roman" panose="02020603050405020304" pitchFamily="18" charset="0"/>
              </a:rPr>
              <a:t>Consider in the NT. When the soldiers mocked Jesus,…. did we see his holy justice? No….. </a:t>
            </a:r>
          </a:p>
          <a:p>
            <a:pPr marL="0" marR="0">
              <a:lnSpc>
                <a:spcPct val="115000"/>
              </a:lnSpc>
              <a:spcAft>
                <a:spcPts val="1000"/>
              </a:spcAft>
            </a:pPr>
            <a:endParaRPr lang="en-US" sz="28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nSpc>
                <a:spcPct val="115000"/>
              </a:lnSpc>
              <a:spcAft>
                <a:spcPts val="1000"/>
              </a:spcAft>
            </a:pPr>
            <a:r>
              <a:rPr lang="en-US" sz="2800" dirty="0">
                <a:effectLst/>
                <a:latin typeface="Arial" panose="020B0604020202020204" pitchFamily="34" charset="0"/>
                <a:ea typeface="Times New Roman" panose="02020603050405020304" pitchFamily="18" charset="0"/>
                <a:cs typeface="Times New Roman" panose="02020603050405020304" pitchFamily="18" charset="0"/>
              </a:rPr>
              <a:t>When they spat on Jesus, did we see the holy justice of God? No…... </a:t>
            </a:r>
          </a:p>
          <a:p>
            <a:pPr marL="0" marR="0">
              <a:lnSpc>
                <a:spcPct val="115000"/>
              </a:lnSpc>
              <a:spcAft>
                <a:spcPts val="1000"/>
              </a:spcAft>
            </a:pPr>
            <a:endParaRPr lang="en-US" sz="28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nSpc>
                <a:spcPct val="115000"/>
              </a:lnSpc>
              <a:spcAft>
                <a:spcPts val="1000"/>
              </a:spcAft>
            </a:pPr>
            <a:r>
              <a:rPr lang="en-US" sz="2800" dirty="0">
                <a:effectLst/>
                <a:latin typeface="Arial" panose="020B0604020202020204" pitchFamily="34" charset="0"/>
                <a:ea typeface="Times New Roman" panose="02020603050405020304" pitchFamily="18" charset="0"/>
                <a:cs typeface="Times New Roman" panose="02020603050405020304" pitchFamily="18" charset="0"/>
              </a:rPr>
              <a:t>What about when they drove nails through the hand and feet of Christ?........No God withheld his holy justice.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23323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392F06-F51B-878B-237D-134EC1FD88AE}"/>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63167AB-F862-C474-FE95-F01CFD37B907}"/>
              </a:ext>
            </a:extLst>
          </p:cNvPr>
          <p:cNvSpPr txBox="1"/>
          <p:nvPr/>
        </p:nvSpPr>
        <p:spPr>
          <a:xfrm>
            <a:off x="-8391" y="2496"/>
            <a:ext cx="9144000" cy="584775"/>
          </a:xfrm>
          <a:prstGeom prst="rect">
            <a:avLst/>
          </a:prstGeom>
          <a:solidFill>
            <a:sysClr val="windowText" lastClr="000000"/>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prstClr val="white"/>
                </a:solidFill>
                <a:effectLst/>
                <a:uLnTx/>
                <a:uFillTx/>
              </a:rPr>
              <a:t>Christian – Be Holy In All Your Conduct</a:t>
            </a:r>
          </a:p>
        </p:txBody>
      </p:sp>
      <p:sp>
        <p:nvSpPr>
          <p:cNvPr id="4" name="TextBox 3">
            <a:extLst>
              <a:ext uri="{FF2B5EF4-FFF2-40B4-BE49-F238E27FC236}">
                <a16:creationId xmlns:a16="http://schemas.microsoft.com/office/drawing/2014/main" id="{F0574EA3-A2BA-0D9A-EFE5-EE4A26FA5963}"/>
              </a:ext>
            </a:extLst>
          </p:cNvPr>
          <p:cNvSpPr txBox="1"/>
          <p:nvPr/>
        </p:nvSpPr>
        <p:spPr>
          <a:xfrm>
            <a:off x="882595" y="1089329"/>
            <a:ext cx="7585544" cy="5135124"/>
          </a:xfrm>
          <a:prstGeom prst="rect">
            <a:avLst/>
          </a:prstGeom>
          <a:noFill/>
        </p:spPr>
        <p:txBody>
          <a:bodyPr wrap="square">
            <a:spAutoFit/>
          </a:bodyPr>
          <a:lstStyle/>
          <a:p>
            <a:pPr marL="0" marR="0">
              <a:lnSpc>
                <a:spcPct val="115000"/>
              </a:lnSpc>
              <a:spcAft>
                <a:spcPts val="1000"/>
              </a:spcAft>
            </a:pPr>
            <a:r>
              <a:rPr lang="en-US" sz="2400" dirty="0">
                <a:effectLst/>
                <a:latin typeface="Arial" panose="020B0604020202020204" pitchFamily="34" charset="0"/>
                <a:ea typeface="Times New Roman" panose="02020603050405020304" pitchFamily="18" charset="0"/>
                <a:cs typeface="Times New Roman" panose="02020603050405020304" pitchFamily="18" charset="0"/>
              </a:rPr>
              <a:t>But now look  at </a:t>
            </a:r>
            <a:r>
              <a:rPr lang="en-US" sz="32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2Thess.1:6.</a:t>
            </a:r>
            <a:r>
              <a:rPr lang="en-US" sz="2400" dirty="0">
                <a:effectLst/>
                <a:latin typeface="Arial" panose="020B0604020202020204" pitchFamily="34" charset="0"/>
                <a:ea typeface="Times New Roman" panose="02020603050405020304" pitchFamily="18" charset="0"/>
                <a:cs typeface="Times New Roman" panose="02020603050405020304" pitchFamily="18" charset="0"/>
              </a:rPr>
              <a:t> since it is a righteous thing with God to repay with tribulation those who trouble you,7 and to give you who are troubled rest with us when the Lord Jesus is revealed from heaven with His mighty angels,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1000"/>
              </a:spcAft>
            </a:pPr>
            <a:r>
              <a:rPr lang="en-US" sz="2400" dirty="0">
                <a:effectLst/>
                <a:latin typeface="Arial" panose="020B0604020202020204" pitchFamily="34" charset="0"/>
                <a:ea typeface="Times New Roman" panose="02020603050405020304" pitchFamily="18" charset="0"/>
                <a:cs typeface="Times New Roman" panose="02020603050405020304" pitchFamily="18" charset="0"/>
              </a:rPr>
              <a:t> 8 in flaming fire taking vengeance on those who do not know God, and on those who do not obey the gospel of our Lord Jesus Christ.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1000"/>
              </a:spcAft>
            </a:pPr>
            <a:r>
              <a:rPr lang="en-US" sz="2400" dirty="0">
                <a:effectLst/>
                <a:latin typeface="Arial" panose="020B0604020202020204" pitchFamily="34" charset="0"/>
                <a:ea typeface="Times New Roman" panose="02020603050405020304" pitchFamily="18" charset="0"/>
                <a:cs typeface="Times New Roman" panose="02020603050405020304" pitchFamily="18" charset="0"/>
              </a:rPr>
              <a:t> 9 These shall be punished with everlasting destruction from the presence of the Lord and from the glory of His power,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459234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A6BCB4-6A90-198D-D15C-14F8A7E2D72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ECAAF5B4-F739-1568-3A0E-C5C5472CEF77}"/>
              </a:ext>
            </a:extLst>
          </p:cNvPr>
          <p:cNvSpPr txBox="1"/>
          <p:nvPr/>
        </p:nvSpPr>
        <p:spPr>
          <a:xfrm>
            <a:off x="-8391" y="2496"/>
            <a:ext cx="9144000" cy="584775"/>
          </a:xfrm>
          <a:prstGeom prst="rect">
            <a:avLst/>
          </a:prstGeom>
          <a:solidFill>
            <a:sysClr val="windowText" lastClr="000000"/>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prstClr val="white"/>
                </a:solidFill>
                <a:effectLst/>
                <a:uLnTx/>
                <a:uFillTx/>
              </a:rPr>
              <a:t>Christian – Be Holy In All Your Conduct</a:t>
            </a:r>
          </a:p>
        </p:txBody>
      </p:sp>
      <p:sp>
        <p:nvSpPr>
          <p:cNvPr id="6" name="TextBox 5">
            <a:extLst>
              <a:ext uri="{FF2B5EF4-FFF2-40B4-BE49-F238E27FC236}">
                <a16:creationId xmlns:a16="http://schemas.microsoft.com/office/drawing/2014/main" id="{043A90FC-BED4-A466-11B5-CAD638BAAB15}"/>
              </a:ext>
            </a:extLst>
          </p:cNvPr>
          <p:cNvSpPr txBox="1"/>
          <p:nvPr/>
        </p:nvSpPr>
        <p:spPr>
          <a:xfrm>
            <a:off x="636104" y="1041621"/>
            <a:ext cx="7832035" cy="5262979"/>
          </a:xfrm>
          <a:prstGeom prst="rect">
            <a:avLst/>
          </a:prstGeom>
          <a:noFill/>
        </p:spPr>
        <p:txBody>
          <a:bodyPr wrap="square">
            <a:spAutoFit/>
          </a:bodyPr>
          <a:lstStyle/>
          <a:p>
            <a:r>
              <a:rPr lang="en-US" sz="2800" dirty="0"/>
              <a:t>Friend, has your sin separated you from holy God?</a:t>
            </a:r>
          </a:p>
          <a:p>
            <a:r>
              <a:rPr lang="en-US" sz="2800" dirty="0"/>
              <a:t> If you have never been baptized for the remission of your past sins – you need to do it.</a:t>
            </a:r>
          </a:p>
          <a:p>
            <a:r>
              <a:rPr lang="en-US" sz="2800" dirty="0"/>
              <a:t>But don’t do it because I say you need to do it. Don’t do it because your friends have been baptized. Don’t do it to please your family. </a:t>
            </a:r>
          </a:p>
          <a:p>
            <a:endParaRPr lang="en-US" sz="2800" dirty="0"/>
          </a:p>
          <a:p>
            <a:r>
              <a:rPr lang="en-US" sz="2800" dirty="0"/>
              <a:t> Friend, You need to be a Christian because you feel the pain that your sin has caused in the death of Christ. You need to be a Christian because you are cut to the heart. And then you need to start living a holy life.</a:t>
            </a:r>
          </a:p>
        </p:txBody>
      </p:sp>
    </p:spTree>
    <p:extLst>
      <p:ext uri="{BB962C8B-B14F-4D97-AF65-F5344CB8AC3E}">
        <p14:creationId xmlns:p14="http://schemas.microsoft.com/office/powerpoint/2010/main" val="402345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85AB1C-615E-3095-5868-CE931D16CB6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85608821-0B6A-202A-3F4F-E014AF35AA73}"/>
              </a:ext>
            </a:extLst>
          </p:cNvPr>
          <p:cNvSpPr txBox="1"/>
          <p:nvPr/>
        </p:nvSpPr>
        <p:spPr>
          <a:xfrm>
            <a:off x="-8391" y="2496"/>
            <a:ext cx="9144000" cy="584775"/>
          </a:xfrm>
          <a:prstGeom prst="rect">
            <a:avLst/>
          </a:prstGeom>
          <a:solidFill>
            <a:sysClr val="windowText" lastClr="000000"/>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prstClr val="white"/>
                </a:solidFill>
                <a:effectLst/>
                <a:uLnTx/>
                <a:uFillTx/>
              </a:rPr>
              <a:t>Christian – Be Holy In All Your Conduct</a:t>
            </a:r>
          </a:p>
        </p:txBody>
      </p:sp>
      <p:sp>
        <p:nvSpPr>
          <p:cNvPr id="8" name="TextBox 7">
            <a:extLst>
              <a:ext uri="{FF2B5EF4-FFF2-40B4-BE49-F238E27FC236}">
                <a16:creationId xmlns:a16="http://schemas.microsoft.com/office/drawing/2014/main" id="{84A89F09-7007-8A9A-6293-98B83AD3EAD5}"/>
              </a:ext>
            </a:extLst>
          </p:cNvPr>
          <p:cNvSpPr txBox="1"/>
          <p:nvPr/>
        </p:nvSpPr>
        <p:spPr>
          <a:xfrm>
            <a:off x="548640" y="787179"/>
            <a:ext cx="7760472" cy="5478423"/>
          </a:xfrm>
          <a:prstGeom prst="rect">
            <a:avLst/>
          </a:prstGeom>
          <a:noFill/>
        </p:spPr>
        <p:txBody>
          <a:bodyPr wrap="square">
            <a:spAutoFit/>
          </a:bodyPr>
          <a:lstStyle/>
          <a:p>
            <a:r>
              <a:rPr lang="en-US" sz="2800" b="1" dirty="0">
                <a:solidFill>
                  <a:srgbClr val="C00000"/>
                </a:solidFill>
              </a:rPr>
              <a:t>Purpose statement- </a:t>
            </a:r>
            <a:r>
              <a:rPr lang="en-US" sz="2800" dirty="0"/>
              <a:t>The Christian MUST live a life of separation from the world.</a:t>
            </a:r>
          </a:p>
          <a:p>
            <a:endParaRPr lang="en-US" sz="2800" dirty="0"/>
          </a:p>
          <a:p>
            <a:r>
              <a:rPr lang="en-US" sz="2800" dirty="0" err="1"/>
              <a:t>Holy:the</a:t>
            </a:r>
            <a:r>
              <a:rPr lang="en-US" sz="2800" dirty="0"/>
              <a:t> root meaning of </a:t>
            </a:r>
            <a:r>
              <a:rPr lang="en-US" sz="2800" dirty="0" err="1"/>
              <a:t>hagios</a:t>
            </a:r>
            <a:r>
              <a:rPr lang="en-US" sz="2800" dirty="0"/>
              <a:t> (holy) is DIFFERENT.</a:t>
            </a:r>
          </a:p>
          <a:p>
            <a:endParaRPr lang="en-US" sz="2800" dirty="0"/>
          </a:p>
          <a:p>
            <a:r>
              <a:rPr lang="en-US" sz="3200" u="sng" dirty="0"/>
              <a:t>The </a:t>
            </a:r>
            <a:r>
              <a:rPr lang="en-US" sz="3600" b="1" u="sng" dirty="0">
                <a:solidFill>
                  <a:srgbClr val="0070C0"/>
                </a:solidFill>
              </a:rPr>
              <a:t>temple</a:t>
            </a:r>
            <a:r>
              <a:rPr lang="en-US" sz="3200" u="sng" dirty="0"/>
              <a:t> was holy</a:t>
            </a:r>
            <a:r>
              <a:rPr lang="en-US" sz="3200" dirty="0"/>
              <a:t> </a:t>
            </a:r>
            <a:r>
              <a:rPr lang="en-US" sz="2800" dirty="0"/>
              <a:t>because it was different from other buildings.</a:t>
            </a:r>
          </a:p>
          <a:p>
            <a:r>
              <a:rPr lang="en-US" sz="3200" u="sng" dirty="0"/>
              <a:t>The </a:t>
            </a:r>
            <a:r>
              <a:rPr lang="en-US" sz="3600" b="1" u="sng" dirty="0">
                <a:solidFill>
                  <a:srgbClr val="0070C0"/>
                </a:solidFill>
              </a:rPr>
              <a:t>Sabbath</a:t>
            </a:r>
            <a:r>
              <a:rPr lang="en-US" sz="3200" u="sng" dirty="0"/>
              <a:t> was holy</a:t>
            </a:r>
            <a:r>
              <a:rPr lang="en-US" sz="3200" dirty="0"/>
              <a:t> </a:t>
            </a:r>
            <a:r>
              <a:rPr lang="en-US" sz="2800" dirty="0"/>
              <a:t>because it was different from other days.</a:t>
            </a:r>
          </a:p>
          <a:p>
            <a:r>
              <a:rPr lang="en-US" sz="3200" u="sng" dirty="0"/>
              <a:t>The </a:t>
            </a:r>
            <a:r>
              <a:rPr lang="en-US" sz="3600" b="1" u="sng" dirty="0">
                <a:solidFill>
                  <a:srgbClr val="0070C0"/>
                </a:solidFill>
              </a:rPr>
              <a:t>Christian</a:t>
            </a:r>
            <a:r>
              <a:rPr lang="en-US" sz="3200" u="sng" dirty="0"/>
              <a:t> is holy </a:t>
            </a:r>
            <a:r>
              <a:rPr lang="en-US" sz="2800" dirty="0"/>
              <a:t>because he is different from other men.</a:t>
            </a:r>
          </a:p>
          <a:p>
            <a:endParaRPr lang="en-US" dirty="0"/>
          </a:p>
        </p:txBody>
      </p:sp>
    </p:spTree>
    <p:extLst>
      <p:ext uri="{BB962C8B-B14F-4D97-AF65-F5344CB8AC3E}">
        <p14:creationId xmlns:p14="http://schemas.microsoft.com/office/powerpoint/2010/main" val="731479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90A711-5EEF-79C2-95F5-5D24B4FE0405}"/>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C87AD9E-DFE6-3D6B-3874-6AFC4CB7AEB0}"/>
              </a:ext>
            </a:extLst>
          </p:cNvPr>
          <p:cNvSpPr txBox="1"/>
          <p:nvPr/>
        </p:nvSpPr>
        <p:spPr>
          <a:xfrm>
            <a:off x="-8391" y="2496"/>
            <a:ext cx="9144000" cy="584775"/>
          </a:xfrm>
          <a:prstGeom prst="rect">
            <a:avLst/>
          </a:prstGeom>
          <a:solidFill>
            <a:sysClr val="windowText" lastClr="000000"/>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prstClr val="white"/>
                </a:solidFill>
                <a:effectLst/>
                <a:uLnTx/>
                <a:uFillTx/>
              </a:rPr>
              <a:t>Christian – Be Holy In All Your Conduct</a:t>
            </a:r>
          </a:p>
        </p:txBody>
      </p:sp>
      <p:sp>
        <p:nvSpPr>
          <p:cNvPr id="4" name="TextBox 3">
            <a:extLst>
              <a:ext uri="{FF2B5EF4-FFF2-40B4-BE49-F238E27FC236}">
                <a16:creationId xmlns:a16="http://schemas.microsoft.com/office/drawing/2014/main" id="{1E68BD45-FB1E-28BA-E90F-E68859219F55}"/>
              </a:ext>
            </a:extLst>
          </p:cNvPr>
          <p:cNvSpPr txBox="1"/>
          <p:nvPr/>
        </p:nvSpPr>
        <p:spPr>
          <a:xfrm>
            <a:off x="485030" y="1121134"/>
            <a:ext cx="8014913" cy="4524315"/>
          </a:xfrm>
          <a:prstGeom prst="rect">
            <a:avLst/>
          </a:prstGeom>
          <a:noFill/>
        </p:spPr>
        <p:txBody>
          <a:bodyPr wrap="square">
            <a:spAutoFit/>
          </a:bodyPr>
          <a:lstStyle/>
          <a:p>
            <a:r>
              <a:rPr lang="en-US" sz="3200" dirty="0"/>
              <a:t>Christians are </a:t>
            </a:r>
            <a:r>
              <a:rPr lang="en-US" sz="3200" u="sng" dirty="0"/>
              <a:t>called</a:t>
            </a:r>
            <a:r>
              <a:rPr lang="en-US" sz="3200" dirty="0"/>
              <a:t> to be a holy people.</a:t>
            </a:r>
          </a:p>
          <a:p>
            <a:endParaRPr lang="en-US" sz="3200" dirty="0"/>
          </a:p>
          <a:p>
            <a:r>
              <a:rPr lang="en-US" sz="3200" u="sng" dirty="0"/>
              <a:t>Called</a:t>
            </a:r>
            <a:r>
              <a:rPr lang="en-US" sz="3200" dirty="0"/>
              <a:t> by the gospel. </a:t>
            </a:r>
            <a:r>
              <a:rPr lang="en-US" sz="3200" b="1" dirty="0">
                <a:solidFill>
                  <a:srgbClr val="0070C0"/>
                </a:solidFill>
              </a:rPr>
              <a:t>2Thess.2:13-14</a:t>
            </a:r>
            <a:r>
              <a:rPr lang="en-US" sz="3200" dirty="0"/>
              <a:t>.</a:t>
            </a:r>
          </a:p>
          <a:p>
            <a:endParaRPr lang="en-US" sz="3200" dirty="0"/>
          </a:p>
          <a:p>
            <a:r>
              <a:rPr lang="en-US" sz="3200" dirty="0"/>
              <a:t>The design of the calling:</a:t>
            </a:r>
          </a:p>
          <a:p>
            <a:r>
              <a:rPr lang="en-US" sz="3200" dirty="0"/>
              <a:t>sanctification of the whole life to God.</a:t>
            </a:r>
          </a:p>
          <a:p>
            <a:endParaRPr lang="en-US" sz="3200" dirty="0"/>
          </a:p>
          <a:p>
            <a:r>
              <a:rPr lang="en-US" sz="3200" dirty="0"/>
              <a:t>God has always demanded holiness of His people. </a:t>
            </a:r>
            <a:r>
              <a:rPr lang="en-US" sz="3200" b="1" dirty="0">
                <a:solidFill>
                  <a:srgbClr val="0070C0"/>
                </a:solidFill>
              </a:rPr>
              <a:t>Lev.9:2   11:44-45   20:7, 26</a:t>
            </a:r>
          </a:p>
        </p:txBody>
      </p:sp>
    </p:spTree>
    <p:extLst>
      <p:ext uri="{BB962C8B-B14F-4D97-AF65-F5344CB8AC3E}">
        <p14:creationId xmlns:p14="http://schemas.microsoft.com/office/powerpoint/2010/main" val="3918983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62E824-2A80-56AF-EF61-CC7BF3C5059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A5DEA1B6-21ED-961B-34B5-E94D1876D04C}"/>
              </a:ext>
            </a:extLst>
          </p:cNvPr>
          <p:cNvSpPr txBox="1"/>
          <p:nvPr/>
        </p:nvSpPr>
        <p:spPr>
          <a:xfrm>
            <a:off x="-8391" y="2496"/>
            <a:ext cx="9144000" cy="584775"/>
          </a:xfrm>
          <a:prstGeom prst="rect">
            <a:avLst/>
          </a:prstGeom>
          <a:solidFill>
            <a:sysClr val="windowText" lastClr="000000"/>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prstClr val="white"/>
                </a:solidFill>
                <a:effectLst/>
                <a:uLnTx/>
                <a:uFillTx/>
              </a:rPr>
              <a:t>Christian – Be Holy In All Your Conduct</a:t>
            </a:r>
          </a:p>
        </p:txBody>
      </p:sp>
      <p:sp>
        <p:nvSpPr>
          <p:cNvPr id="5" name="TextBox 4">
            <a:extLst>
              <a:ext uri="{FF2B5EF4-FFF2-40B4-BE49-F238E27FC236}">
                <a16:creationId xmlns:a16="http://schemas.microsoft.com/office/drawing/2014/main" id="{B9B5AB51-6CA9-4462-1198-BED9B7AF7B2B}"/>
              </a:ext>
            </a:extLst>
          </p:cNvPr>
          <p:cNvSpPr txBox="1"/>
          <p:nvPr/>
        </p:nvSpPr>
        <p:spPr>
          <a:xfrm>
            <a:off x="612249" y="775002"/>
            <a:ext cx="8038769" cy="6109365"/>
          </a:xfrm>
          <a:prstGeom prst="rect">
            <a:avLst/>
          </a:prstGeom>
          <a:noFill/>
        </p:spPr>
        <p:txBody>
          <a:bodyPr wrap="square">
            <a:spAutoFit/>
          </a:bodyPr>
          <a:lstStyle/>
          <a:p>
            <a:pPr marL="0" marR="0">
              <a:spcAft>
                <a:spcPts val="1000"/>
              </a:spcAft>
            </a:pPr>
            <a:r>
              <a:rPr lang="en-US" sz="3200" b="1" dirty="0">
                <a:solidFill>
                  <a:srgbClr val="0070C0"/>
                </a:solidFill>
                <a:effectLst/>
                <a:ea typeface="Times New Roman" panose="02020603050405020304" pitchFamily="18" charset="0"/>
                <a:cs typeface="Times New Roman" panose="02020603050405020304" pitchFamily="18" charset="0"/>
              </a:rPr>
              <a:t>Lev.10:2-3 </a:t>
            </a:r>
            <a:r>
              <a:rPr lang="en-US" sz="2600" dirty="0">
                <a:effectLst/>
                <a:ea typeface="Times New Roman" panose="02020603050405020304" pitchFamily="18" charset="0"/>
                <a:cs typeface="Times New Roman" panose="02020603050405020304" pitchFamily="18" charset="0"/>
              </a:rPr>
              <a:t>Then Nadab and Abihu, the sons of Aaron, each took his censer and put fire in it, put incense on it, and offered profane fire before the LORD, which He had not commanded them.</a:t>
            </a:r>
            <a:r>
              <a:rPr lang="en-US" sz="2600" dirty="0">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2 So fire went out from the LORD and devoured them, and they died before the LORD.</a:t>
            </a:r>
            <a:r>
              <a:rPr lang="en-US" sz="2600" dirty="0">
                <a:ea typeface="Times New Roman" panose="02020603050405020304" pitchFamily="18" charset="0"/>
                <a:cs typeface="Times New Roman" panose="02020603050405020304" pitchFamily="18" charset="0"/>
              </a:rPr>
              <a:t> </a:t>
            </a:r>
            <a:r>
              <a:rPr lang="en-US" sz="2600" dirty="0">
                <a:effectLst/>
                <a:ea typeface="Times New Roman" panose="02020603050405020304" pitchFamily="18" charset="0"/>
                <a:cs typeface="Times New Roman" panose="02020603050405020304" pitchFamily="18" charset="0"/>
              </a:rPr>
              <a:t>3 And Moses said to Aaron, "This is what the LORD spoke, saying: 'By those who come near Me </a:t>
            </a:r>
            <a:r>
              <a:rPr lang="en-US" sz="2600" u="sng" dirty="0">
                <a:effectLst/>
                <a:ea typeface="Times New Roman" panose="02020603050405020304" pitchFamily="18" charset="0"/>
                <a:cs typeface="Times New Roman" panose="02020603050405020304" pitchFamily="18" charset="0"/>
              </a:rPr>
              <a:t>I must be regarded as holy</a:t>
            </a:r>
            <a:r>
              <a:rPr lang="en-US" sz="2600" dirty="0">
                <a:effectLst/>
                <a:ea typeface="Times New Roman" panose="02020603050405020304" pitchFamily="18" charset="0"/>
                <a:cs typeface="Times New Roman" panose="02020603050405020304" pitchFamily="18" charset="0"/>
              </a:rPr>
              <a:t>; And before all the people I must be glorified.'" So Aaron held his peace. NKJV</a:t>
            </a:r>
            <a:endParaRPr lang="en-US" sz="2600" dirty="0">
              <a:effectLst/>
              <a:ea typeface="Calibri" panose="020F0502020204030204" pitchFamily="34" charset="0"/>
              <a:cs typeface="Times New Roman" panose="02020603050405020304" pitchFamily="18" charset="0"/>
            </a:endParaRPr>
          </a:p>
          <a:p>
            <a:pPr marL="0" marR="0">
              <a:spcAft>
                <a:spcPts val="1000"/>
              </a:spcAft>
            </a:pPr>
            <a:r>
              <a:rPr lang="en-US" sz="2400" dirty="0">
                <a:effectLst/>
                <a:ea typeface="Times New Roman" panose="02020603050405020304" pitchFamily="18" charset="0"/>
                <a:cs typeface="Times New Roman" panose="02020603050405020304" pitchFamily="18" charset="0"/>
              </a:rPr>
              <a:t> </a:t>
            </a:r>
            <a:endParaRPr lang="en-US" sz="2400" dirty="0">
              <a:effectLst/>
              <a:ea typeface="Calibri" panose="020F0502020204030204" pitchFamily="34" charset="0"/>
              <a:cs typeface="Times New Roman" panose="02020603050405020304" pitchFamily="18" charset="0"/>
            </a:endParaRPr>
          </a:p>
          <a:p>
            <a:pPr marL="0" marR="0">
              <a:spcAft>
                <a:spcPts val="1000"/>
              </a:spcAft>
            </a:pPr>
            <a:r>
              <a:rPr lang="en-US" sz="2600" dirty="0">
                <a:effectLst/>
                <a:ea typeface="Times New Roman" panose="02020603050405020304" pitchFamily="18" charset="0"/>
                <a:cs typeface="Times New Roman" panose="02020603050405020304" pitchFamily="18" charset="0"/>
              </a:rPr>
              <a:t>KJV v3. This is it that the LORD </a:t>
            </a:r>
            <a:r>
              <a:rPr lang="en-US" sz="2600" dirty="0" err="1">
                <a:effectLst/>
                <a:ea typeface="Times New Roman" panose="02020603050405020304" pitchFamily="18" charset="0"/>
                <a:cs typeface="Times New Roman" panose="02020603050405020304" pitchFamily="18" charset="0"/>
              </a:rPr>
              <a:t>spake</a:t>
            </a:r>
            <a:r>
              <a:rPr lang="en-US" sz="2600" dirty="0">
                <a:effectLst/>
                <a:ea typeface="Times New Roman" panose="02020603050405020304" pitchFamily="18" charset="0"/>
                <a:cs typeface="Times New Roman" panose="02020603050405020304" pitchFamily="18" charset="0"/>
              </a:rPr>
              <a:t>, saying, </a:t>
            </a:r>
            <a:r>
              <a:rPr lang="en-US" sz="2600" u="sng" dirty="0">
                <a:effectLst/>
                <a:ea typeface="Times New Roman" panose="02020603050405020304" pitchFamily="18" charset="0"/>
                <a:cs typeface="Times New Roman" panose="02020603050405020304" pitchFamily="18" charset="0"/>
              </a:rPr>
              <a:t>I will be sanctified in them that come nigh me</a:t>
            </a:r>
            <a:r>
              <a:rPr lang="en-US" sz="2600" dirty="0">
                <a:effectLst/>
                <a:ea typeface="Times New Roman" panose="02020603050405020304" pitchFamily="18" charset="0"/>
                <a:cs typeface="Times New Roman" panose="02020603050405020304" pitchFamily="18" charset="0"/>
              </a:rPr>
              <a:t>, and before all the people I will be glorified. And Aaron held his peace.</a:t>
            </a:r>
            <a:endParaRPr lang="en-US" sz="2600" dirty="0">
              <a:effectLst/>
              <a:ea typeface="Calibri" panose="020F0502020204030204" pitchFamily="34" charset="0"/>
              <a:cs typeface="Times New Roman" panose="02020603050405020304" pitchFamily="18" charset="0"/>
            </a:endParaRPr>
          </a:p>
          <a:p>
            <a:pPr marL="0" marR="0">
              <a:spcAft>
                <a:spcPts val="1000"/>
              </a:spcAft>
            </a:pPr>
            <a:r>
              <a:rPr lang="en-US" sz="2400" dirty="0">
                <a:effectLst/>
                <a:ea typeface="Times New Roman" panose="02020603050405020304" pitchFamily="18" charset="0"/>
                <a:cs typeface="Times New Roman" panose="02020603050405020304" pitchFamily="18" charset="0"/>
              </a:rPr>
              <a:t> </a:t>
            </a:r>
            <a:endParaRPr lang="en-US"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71458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0DB258-ACEE-7515-0963-404018D5A852}"/>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F8594F9C-8F73-034C-B716-A33AAD73D298}"/>
              </a:ext>
            </a:extLst>
          </p:cNvPr>
          <p:cNvSpPr txBox="1"/>
          <p:nvPr/>
        </p:nvSpPr>
        <p:spPr>
          <a:xfrm>
            <a:off x="-8391" y="2496"/>
            <a:ext cx="9144000" cy="584775"/>
          </a:xfrm>
          <a:prstGeom prst="rect">
            <a:avLst/>
          </a:prstGeom>
          <a:solidFill>
            <a:sysClr val="windowText" lastClr="000000"/>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prstClr val="white"/>
                </a:solidFill>
                <a:effectLst/>
                <a:uLnTx/>
                <a:uFillTx/>
              </a:rPr>
              <a:t>Christian – Be Holy In All Your Conduct</a:t>
            </a:r>
          </a:p>
        </p:txBody>
      </p:sp>
      <p:sp>
        <p:nvSpPr>
          <p:cNvPr id="3" name="TextBox 2">
            <a:extLst>
              <a:ext uri="{FF2B5EF4-FFF2-40B4-BE49-F238E27FC236}">
                <a16:creationId xmlns:a16="http://schemas.microsoft.com/office/drawing/2014/main" id="{5EBE8864-5410-4431-B81C-D1FEB06712BC}"/>
              </a:ext>
            </a:extLst>
          </p:cNvPr>
          <p:cNvSpPr txBox="1"/>
          <p:nvPr/>
        </p:nvSpPr>
        <p:spPr>
          <a:xfrm>
            <a:off x="477078" y="1049572"/>
            <a:ext cx="8468139" cy="2123658"/>
          </a:xfrm>
          <a:prstGeom prst="rect">
            <a:avLst/>
          </a:prstGeom>
          <a:noFill/>
        </p:spPr>
        <p:txBody>
          <a:bodyPr wrap="square" rtlCol="0">
            <a:spAutoFit/>
          </a:bodyPr>
          <a:lstStyle/>
          <a:p>
            <a:r>
              <a:rPr lang="en-US" sz="3600" dirty="0"/>
              <a:t>Holy – </a:t>
            </a:r>
            <a:r>
              <a:rPr lang="en-US" sz="3200" dirty="0"/>
              <a:t>W.E Vine:</a:t>
            </a:r>
          </a:p>
          <a:p>
            <a:endParaRPr lang="en-US" sz="3200" dirty="0"/>
          </a:p>
          <a:p>
            <a:r>
              <a:rPr lang="en-US" sz="3200" b="0" dirty="0"/>
              <a:t>pure” and “devoted</a:t>
            </a:r>
            <a:endParaRPr lang="en-US" sz="3200" dirty="0"/>
          </a:p>
          <a:p>
            <a:r>
              <a:rPr lang="en-US" sz="3200" dirty="0"/>
              <a:t>devoted” or “dedicated” to a particular purpose: </a:t>
            </a:r>
            <a:endParaRPr lang="en-US" sz="3200" dirty="0">
              <a:solidFill>
                <a:srgbClr val="0000FF"/>
              </a:solidFill>
            </a:endParaRPr>
          </a:p>
        </p:txBody>
      </p:sp>
      <p:sp>
        <p:nvSpPr>
          <p:cNvPr id="6" name="TextBox 5">
            <a:extLst>
              <a:ext uri="{FF2B5EF4-FFF2-40B4-BE49-F238E27FC236}">
                <a16:creationId xmlns:a16="http://schemas.microsoft.com/office/drawing/2014/main" id="{F45B5571-77A6-826E-D303-C182C085A692}"/>
              </a:ext>
            </a:extLst>
          </p:cNvPr>
          <p:cNvSpPr txBox="1"/>
          <p:nvPr/>
        </p:nvSpPr>
        <p:spPr>
          <a:xfrm>
            <a:off x="604299" y="3635532"/>
            <a:ext cx="8006964" cy="2554545"/>
          </a:xfrm>
          <a:prstGeom prst="rect">
            <a:avLst/>
          </a:prstGeom>
          <a:noFill/>
        </p:spPr>
        <p:txBody>
          <a:bodyPr wrap="square">
            <a:spAutoFit/>
          </a:bodyPr>
          <a:lstStyle/>
          <a:p>
            <a:r>
              <a:rPr lang="en-US" sz="3200" b="1" dirty="0">
                <a:solidFill>
                  <a:srgbClr val="0070C0"/>
                </a:solidFill>
              </a:rPr>
              <a:t>Lev. 21:6 </a:t>
            </a:r>
            <a:r>
              <a:rPr lang="en-US" sz="3200" dirty="0"/>
              <a:t>'They shall be </a:t>
            </a:r>
            <a:r>
              <a:rPr lang="en-US" sz="3200" u="sng" dirty="0"/>
              <a:t>holy to their God </a:t>
            </a:r>
            <a:r>
              <a:rPr lang="en-US" sz="3200" dirty="0"/>
              <a:t>and </a:t>
            </a:r>
            <a:r>
              <a:rPr lang="en-US" sz="3200" u="sng" dirty="0"/>
              <a:t>not profane the name of their God</a:t>
            </a:r>
            <a:r>
              <a:rPr lang="en-US" sz="3200" dirty="0"/>
              <a:t>, for they offer the offerings of the LORD made by fire, and the bread of their God; </a:t>
            </a:r>
            <a:r>
              <a:rPr lang="en-US" sz="3200" u="sng" dirty="0"/>
              <a:t>therefore they shall be holy.</a:t>
            </a:r>
          </a:p>
        </p:txBody>
      </p:sp>
    </p:spTree>
    <p:extLst>
      <p:ext uri="{BB962C8B-B14F-4D97-AF65-F5344CB8AC3E}">
        <p14:creationId xmlns:p14="http://schemas.microsoft.com/office/powerpoint/2010/main" val="2889205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479BEB-0665-4987-BB21-BBC2C13D1008}"/>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55682BF4-A9CF-DC7B-89C2-438E125637F7}"/>
              </a:ext>
            </a:extLst>
          </p:cNvPr>
          <p:cNvSpPr txBox="1"/>
          <p:nvPr/>
        </p:nvSpPr>
        <p:spPr>
          <a:xfrm>
            <a:off x="-8391" y="2496"/>
            <a:ext cx="9144000" cy="584775"/>
          </a:xfrm>
          <a:prstGeom prst="rect">
            <a:avLst/>
          </a:prstGeom>
          <a:solidFill>
            <a:sysClr val="windowText" lastClr="000000"/>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prstClr val="white"/>
                </a:solidFill>
                <a:effectLst/>
                <a:uLnTx/>
                <a:uFillTx/>
              </a:rPr>
              <a:t>Christian – Be Holy In All Your Conduct</a:t>
            </a:r>
          </a:p>
        </p:txBody>
      </p:sp>
      <p:sp>
        <p:nvSpPr>
          <p:cNvPr id="5" name="TextBox 4">
            <a:extLst>
              <a:ext uri="{FF2B5EF4-FFF2-40B4-BE49-F238E27FC236}">
                <a16:creationId xmlns:a16="http://schemas.microsoft.com/office/drawing/2014/main" id="{029AE149-053E-88DC-20EC-E6244B0AA05C}"/>
              </a:ext>
            </a:extLst>
          </p:cNvPr>
          <p:cNvSpPr txBox="1"/>
          <p:nvPr/>
        </p:nvSpPr>
        <p:spPr>
          <a:xfrm>
            <a:off x="1009816" y="1908314"/>
            <a:ext cx="7036904" cy="3277192"/>
          </a:xfrm>
          <a:prstGeom prst="rect">
            <a:avLst/>
          </a:prstGeom>
          <a:noFill/>
        </p:spPr>
        <p:txBody>
          <a:bodyPr wrap="square">
            <a:spAutoFit/>
          </a:bodyPr>
          <a:lstStyle/>
          <a:p>
            <a:pPr marL="0" marR="0">
              <a:spcAft>
                <a:spcPts val="1000"/>
              </a:spcAft>
            </a:pPr>
            <a:r>
              <a:rPr lang="en-US" sz="2400" dirty="0">
                <a:effectLst/>
                <a:ea typeface="Times New Roman" panose="02020603050405020304" pitchFamily="18" charset="0"/>
                <a:cs typeface="Times New Roman" panose="02020603050405020304" pitchFamily="18" charset="0"/>
              </a:rPr>
              <a:t> </a:t>
            </a:r>
            <a:r>
              <a:rPr lang="en-US" sz="4000" b="1" dirty="0">
                <a:solidFill>
                  <a:srgbClr val="0070C0"/>
                </a:solidFill>
                <a:effectLst/>
                <a:ea typeface="Times New Roman" panose="02020603050405020304" pitchFamily="18" charset="0"/>
              </a:rPr>
              <a:t>Lev. 20:26 </a:t>
            </a:r>
            <a:r>
              <a:rPr lang="en-US" sz="4000" u="sng" dirty="0">
                <a:effectLst/>
                <a:ea typeface="Times New Roman" panose="02020603050405020304" pitchFamily="18" charset="0"/>
              </a:rPr>
              <a:t>'And you shall be holy to Me, for I the LORD am holy</a:t>
            </a:r>
            <a:r>
              <a:rPr lang="en-US" sz="4000" dirty="0">
                <a:effectLst/>
                <a:ea typeface="Times New Roman" panose="02020603050405020304" pitchFamily="18" charset="0"/>
              </a:rPr>
              <a:t>, and </a:t>
            </a:r>
            <a:r>
              <a:rPr lang="en-US" sz="4000" b="1" dirty="0">
                <a:effectLst/>
                <a:ea typeface="Times New Roman" panose="02020603050405020304" pitchFamily="18" charset="0"/>
              </a:rPr>
              <a:t>have separated you </a:t>
            </a:r>
            <a:r>
              <a:rPr lang="en-US" sz="4000" dirty="0">
                <a:effectLst/>
                <a:ea typeface="Times New Roman" panose="02020603050405020304" pitchFamily="18" charset="0"/>
              </a:rPr>
              <a:t>from the peoples, that you should be Mine</a:t>
            </a:r>
            <a:endParaRPr lang="en-US" sz="4000" dirty="0"/>
          </a:p>
        </p:txBody>
      </p:sp>
    </p:spTree>
    <p:extLst>
      <p:ext uri="{BB962C8B-B14F-4D97-AF65-F5344CB8AC3E}">
        <p14:creationId xmlns:p14="http://schemas.microsoft.com/office/powerpoint/2010/main" val="2260192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CB3AFA-D01D-AA8F-0015-1EEDE1704FB4}"/>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3964419-7B0E-8367-9EC2-ECBAED8B161F}"/>
              </a:ext>
            </a:extLst>
          </p:cNvPr>
          <p:cNvSpPr txBox="1"/>
          <p:nvPr/>
        </p:nvSpPr>
        <p:spPr>
          <a:xfrm>
            <a:off x="-8391" y="2496"/>
            <a:ext cx="9144000" cy="584775"/>
          </a:xfrm>
          <a:prstGeom prst="rect">
            <a:avLst/>
          </a:prstGeom>
          <a:solidFill>
            <a:sysClr val="windowText" lastClr="000000"/>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prstClr val="white"/>
                </a:solidFill>
                <a:effectLst/>
                <a:uLnTx/>
                <a:uFillTx/>
              </a:rPr>
              <a:t>Christian – Be Holy In All Your Conduct</a:t>
            </a:r>
          </a:p>
        </p:txBody>
      </p:sp>
      <p:sp>
        <p:nvSpPr>
          <p:cNvPr id="5" name="TextBox 4">
            <a:extLst>
              <a:ext uri="{FF2B5EF4-FFF2-40B4-BE49-F238E27FC236}">
                <a16:creationId xmlns:a16="http://schemas.microsoft.com/office/drawing/2014/main" id="{00D235E0-70E0-6B63-1344-BAD9118DEFFE}"/>
              </a:ext>
            </a:extLst>
          </p:cNvPr>
          <p:cNvSpPr txBox="1"/>
          <p:nvPr/>
        </p:nvSpPr>
        <p:spPr>
          <a:xfrm>
            <a:off x="540689" y="1137037"/>
            <a:ext cx="7649155" cy="5021888"/>
          </a:xfrm>
          <a:prstGeom prst="rect">
            <a:avLst/>
          </a:prstGeom>
          <a:noFill/>
        </p:spPr>
        <p:txBody>
          <a:bodyPr wrap="square">
            <a:spAutoFit/>
          </a:bodyPr>
          <a:lstStyle/>
          <a:p>
            <a:pPr marL="0" marR="0">
              <a:lnSpc>
                <a:spcPct val="115000"/>
              </a:lnSpc>
              <a:spcAft>
                <a:spcPts val="1000"/>
              </a:spcAft>
            </a:pPr>
            <a:r>
              <a:rPr lang="en-US" sz="2000" dirty="0">
                <a:effectLst/>
                <a:latin typeface="Arial" panose="020B0604020202020204" pitchFamily="34" charset="0"/>
                <a:ea typeface="Calibri" panose="020F0502020204030204" pitchFamily="34" charset="0"/>
                <a:cs typeface="Times New Roman" panose="02020603050405020304" pitchFamily="18" charset="0"/>
              </a:rPr>
              <a:t>The salvation of souls depends on living a holy life.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Aft>
                <a:spcPts val="1000"/>
              </a:spcAft>
            </a:pPr>
            <a:r>
              <a:rPr lang="en-US" sz="32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Eph.1:3 </a:t>
            </a:r>
            <a:r>
              <a:rPr lang="en-US" sz="2000" dirty="0">
                <a:effectLst/>
                <a:latin typeface="Arial" panose="020B0604020202020204" pitchFamily="34" charset="0"/>
                <a:ea typeface="Calibri" panose="020F0502020204030204" pitchFamily="34" charset="0"/>
                <a:cs typeface="Times New Roman" panose="02020603050405020304" pitchFamily="18" charset="0"/>
              </a:rPr>
              <a:t>Blessed be the God and Father of our Lord Jesus Christ, who has blessed us with every spiritual blessing in the heavenly places in Christ, 4 just as He chose us in Him before the foundation of the world, that we should be </a:t>
            </a:r>
            <a:r>
              <a:rPr lang="en-US" sz="2000" u="sng" dirty="0">
                <a:effectLst/>
                <a:latin typeface="Arial" panose="020B0604020202020204" pitchFamily="34" charset="0"/>
                <a:ea typeface="Calibri" panose="020F0502020204030204" pitchFamily="34" charset="0"/>
                <a:cs typeface="Times New Roman" panose="02020603050405020304" pitchFamily="18" charset="0"/>
              </a:rPr>
              <a:t>holy</a:t>
            </a:r>
            <a:r>
              <a:rPr lang="en-US" sz="2000" dirty="0">
                <a:effectLst/>
                <a:latin typeface="Arial" panose="020B0604020202020204" pitchFamily="34" charset="0"/>
                <a:ea typeface="Calibri" panose="020F0502020204030204" pitchFamily="34" charset="0"/>
                <a:cs typeface="Times New Roman" panose="02020603050405020304" pitchFamily="18" charset="0"/>
              </a:rPr>
              <a:t> and without </a:t>
            </a:r>
            <a:r>
              <a:rPr lang="en-US" sz="2000" u="sng" dirty="0">
                <a:effectLst/>
                <a:latin typeface="Arial" panose="020B0604020202020204" pitchFamily="34" charset="0"/>
                <a:ea typeface="Calibri" panose="020F0502020204030204" pitchFamily="34" charset="0"/>
                <a:cs typeface="Times New Roman" panose="02020603050405020304" pitchFamily="18" charset="0"/>
              </a:rPr>
              <a:t>blame</a:t>
            </a:r>
            <a:r>
              <a:rPr lang="en-US" sz="2000" dirty="0">
                <a:effectLst/>
                <a:latin typeface="Arial" panose="020B0604020202020204" pitchFamily="34" charset="0"/>
                <a:ea typeface="Calibri" panose="020F0502020204030204" pitchFamily="34" charset="0"/>
                <a:cs typeface="Times New Roman" panose="02020603050405020304" pitchFamily="18" charset="0"/>
              </a:rPr>
              <a:t> before </a:t>
            </a:r>
            <a:r>
              <a:rPr lang="en-US" sz="2000" u="sng" dirty="0">
                <a:effectLst/>
                <a:latin typeface="Arial" panose="020B0604020202020204" pitchFamily="34" charset="0"/>
                <a:ea typeface="Calibri" panose="020F0502020204030204" pitchFamily="34" charset="0"/>
                <a:cs typeface="Times New Roman" panose="02020603050405020304" pitchFamily="18" charset="0"/>
              </a:rPr>
              <a:t>Him</a:t>
            </a:r>
            <a:r>
              <a:rPr lang="en-US" sz="2000" dirty="0">
                <a:effectLst/>
                <a:latin typeface="Arial" panose="020B0604020202020204" pitchFamily="34" charset="0"/>
                <a:ea typeface="Calibri" panose="020F0502020204030204" pitchFamily="34" charset="0"/>
                <a:cs typeface="Times New Roman" panose="02020603050405020304" pitchFamily="18" charset="0"/>
              </a:rPr>
              <a:t> in </a:t>
            </a:r>
            <a:r>
              <a:rPr lang="en-US" sz="2000" u="sng" dirty="0">
                <a:effectLst/>
                <a:latin typeface="Arial" panose="020B0604020202020204" pitchFamily="34" charset="0"/>
                <a:ea typeface="Calibri" panose="020F0502020204030204" pitchFamily="34" charset="0"/>
                <a:cs typeface="Times New Roman" panose="02020603050405020304" pitchFamily="18" charset="0"/>
              </a:rPr>
              <a:t>love</a:t>
            </a:r>
            <a:r>
              <a:rPr lang="en-US" sz="2000" dirty="0">
                <a:effectLst/>
                <a:latin typeface="Arial" panose="020B0604020202020204" pitchFamily="34" charset="0"/>
                <a:ea typeface="Calibri" panose="020F0502020204030204" pitchFamily="34" charset="0"/>
                <a:cs typeface="Times New Roman" panose="02020603050405020304" pitchFamily="18" charset="0"/>
              </a:rPr>
              <a:t>,</a:t>
            </a:r>
          </a:p>
          <a:p>
            <a:pPr marL="0" marR="0">
              <a:spcAft>
                <a:spcPts val="100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Aft>
                <a:spcPts val="1000"/>
              </a:spcAft>
            </a:pPr>
            <a:r>
              <a:rPr lang="en-US" sz="3200" b="1"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Eph.5:25 </a:t>
            </a:r>
            <a:r>
              <a:rPr lang="en-US" sz="2000" dirty="0">
                <a:effectLst/>
                <a:latin typeface="Arial" panose="020B0604020202020204" pitchFamily="34" charset="0"/>
                <a:ea typeface="Calibri" panose="020F0502020204030204" pitchFamily="34" charset="0"/>
                <a:cs typeface="Times New Roman" panose="02020603050405020304" pitchFamily="18" charset="0"/>
              </a:rPr>
              <a:t>Husbands, love your wives, just as Christ also loved the church and gave Himself for her, 26 that He might </a:t>
            </a:r>
            <a:r>
              <a:rPr lang="en-US" sz="2000" u="sng" dirty="0">
                <a:effectLst/>
                <a:latin typeface="Arial" panose="020B0604020202020204" pitchFamily="34" charset="0"/>
                <a:ea typeface="Calibri" panose="020F0502020204030204" pitchFamily="34" charset="0"/>
                <a:cs typeface="Times New Roman" panose="02020603050405020304" pitchFamily="18" charset="0"/>
              </a:rPr>
              <a:t>sanctify </a:t>
            </a:r>
            <a:r>
              <a:rPr lang="en-US" sz="2000" dirty="0">
                <a:effectLst/>
                <a:latin typeface="Arial" panose="020B0604020202020204" pitchFamily="34" charset="0"/>
                <a:ea typeface="Calibri" panose="020F0502020204030204" pitchFamily="34" charset="0"/>
                <a:cs typeface="Times New Roman" panose="02020603050405020304" pitchFamily="18" charset="0"/>
              </a:rPr>
              <a:t>and </a:t>
            </a:r>
            <a:r>
              <a:rPr lang="en-US" sz="2000" u="sng" dirty="0">
                <a:effectLst/>
                <a:latin typeface="Arial" panose="020B0604020202020204" pitchFamily="34" charset="0"/>
                <a:ea typeface="Calibri" panose="020F0502020204030204" pitchFamily="34" charset="0"/>
                <a:cs typeface="Times New Roman" panose="02020603050405020304" pitchFamily="18" charset="0"/>
              </a:rPr>
              <a:t>cleanse her</a:t>
            </a:r>
            <a:r>
              <a:rPr lang="en-US" sz="2000" dirty="0">
                <a:effectLst/>
                <a:latin typeface="Arial" panose="020B0604020202020204" pitchFamily="34" charset="0"/>
                <a:ea typeface="Calibri" panose="020F0502020204030204" pitchFamily="34" charset="0"/>
                <a:cs typeface="Times New Roman" panose="02020603050405020304" pitchFamily="18" charset="0"/>
              </a:rPr>
              <a:t> with the washing of water by the word,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Aft>
                <a:spcPts val="1000"/>
              </a:spcAft>
            </a:pPr>
            <a:r>
              <a:rPr lang="en-US" sz="2000" dirty="0">
                <a:effectLst/>
                <a:latin typeface="Arial" panose="020B0604020202020204" pitchFamily="34" charset="0"/>
                <a:ea typeface="Calibri" panose="020F0502020204030204" pitchFamily="34" charset="0"/>
                <a:cs typeface="Times New Roman" panose="02020603050405020304" pitchFamily="18" charset="0"/>
              </a:rPr>
              <a:t> 27 that He might present her to Himself a </a:t>
            </a:r>
            <a:r>
              <a:rPr lang="en-US" sz="2000" u="sng" dirty="0">
                <a:effectLst/>
                <a:latin typeface="Arial" panose="020B0604020202020204" pitchFamily="34" charset="0"/>
                <a:ea typeface="Calibri" panose="020F0502020204030204" pitchFamily="34" charset="0"/>
                <a:cs typeface="Times New Roman" panose="02020603050405020304" pitchFamily="18" charset="0"/>
              </a:rPr>
              <a:t>glorious</a:t>
            </a:r>
            <a:r>
              <a:rPr lang="en-US" sz="2000" dirty="0">
                <a:effectLst/>
                <a:latin typeface="Arial" panose="020B0604020202020204" pitchFamily="34" charset="0"/>
                <a:ea typeface="Calibri" panose="020F0502020204030204" pitchFamily="34" charset="0"/>
                <a:cs typeface="Times New Roman" panose="02020603050405020304" pitchFamily="18" charset="0"/>
              </a:rPr>
              <a:t> church, </a:t>
            </a:r>
            <a:r>
              <a:rPr lang="en-US" sz="2000" u="sng" dirty="0">
                <a:effectLst/>
                <a:latin typeface="Arial" panose="020B0604020202020204" pitchFamily="34" charset="0"/>
                <a:ea typeface="Calibri" panose="020F0502020204030204" pitchFamily="34" charset="0"/>
                <a:cs typeface="Times New Roman" panose="02020603050405020304" pitchFamily="18" charset="0"/>
              </a:rPr>
              <a:t>not having spot</a:t>
            </a:r>
            <a:r>
              <a:rPr lang="en-US" sz="2000" dirty="0">
                <a:effectLst/>
                <a:latin typeface="Arial" panose="020B0604020202020204" pitchFamily="34" charset="0"/>
                <a:ea typeface="Calibri" panose="020F0502020204030204" pitchFamily="34" charset="0"/>
                <a:cs typeface="Times New Roman" panose="02020603050405020304" pitchFamily="18" charset="0"/>
              </a:rPr>
              <a:t> </a:t>
            </a:r>
            <a:r>
              <a:rPr lang="en-US" sz="2000" u="sng" dirty="0">
                <a:effectLst/>
                <a:latin typeface="Arial" panose="020B0604020202020204" pitchFamily="34" charset="0"/>
                <a:ea typeface="Calibri" panose="020F0502020204030204" pitchFamily="34" charset="0"/>
                <a:cs typeface="Times New Roman" panose="02020603050405020304" pitchFamily="18" charset="0"/>
              </a:rPr>
              <a:t>or wrinkle</a:t>
            </a:r>
            <a:r>
              <a:rPr lang="en-US" sz="2000" dirty="0">
                <a:effectLst/>
                <a:latin typeface="Arial" panose="020B0604020202020204" pitchFamily="34" charset="0"/>
                <a:ea typeface="Calibri" panose="020F0502020204030204" pitchFamily="34" charset="0"/>
                <a:cs typeface="Times New Roman" panose="02020603050405020304" pitchFamily="18" charset="0"/>
              </a:rPr>
              <a:t> or any such thing, but that she should be </a:t>
            </a:r>
            <a:r>
              <a:rPr lang="en-US" sz="2000" u="sng" dirty="0">
                <a:effectLst/>
                <a:latin typeface="Arial" panose="020B0604020202020204" pitchFamily="34" charset="0"/>
                <a:ea typeface="Calibri" panose="020F0502020204030204" pitchFamily="34" charset="0"/>
                <a:cs typeface="Times New Roman" panose="02020603050405020304" pitchFamily="18" charset="0"/>
              </a:rPr>
              <a:t>holy</a:t>
            </a:r>
            <a:r>
              <a:rPr lang="en-US" sz="2000" dirty="0">
                <a:effectLst/>
                <a:latin typeface="Arial" panose="020B0604020202020204" pitchFamily="34" charset="0"/>
                <a:ea typeface="Calibri" panose="020F0502020204030204" pitchFamily="34" charset="0"/>
                <a:cs typeface="Times New Roman" panose="02020603050405020304" pitchFamily="18" charset="0"/>
              </a:rPr>
              <a:t> and </a:t>
            </a:r>
            <a:r>
              <a:rPr lang="en-US" sz="2000" u="sng" dirty="0">
                <a:effectLst/>
                <a:latin typeface="Arial" panose="020B0604020202020204" pitchFamily="34" charset="0"/>
                <a:ea typeface="Calibri" panose="020F0502020204030204" pitchFamily="34" charset="0"/>
                <a:cs typeface="Times New Roman" panose="02020603050405020304" pitchFamily="18" charset="0"/>
              </a:rPr>
              <a:t>without</a:t>
            </a:r>
            <a:r>
              <a:rPr lang="en-US" sz="2000" dirty="0">
                <a:effectLst/>
                <a:latin typeface="Arial" panose="020B0604020202020204" pitchFamily="34" charset="0"/>
                <a:ea typeface="Calibri" panose="020F0502020204030204" pitchFamily="34" charset="0"/>
                <a:cs typeface="Times New Roman" panose="02020603050405020304" pitchFamily="18" charset="0"/>
              </a:rPr>
              <a:t> </a:t>
            </a:r>
            <a:r>
              <a:rPr lang="en-US" sz="2000" u="sng" dirty="0">
                <a:effectLst/>
                <a:latin typeface="Arial" panose="020B0604020202020204" pitchFamily="34" charset="0"/>
                <a:ea typeface="Calibri" panose="020F0502020204030204" pitchFamily="34" charset="0"/>
                <a:cs typeface="Times New Roman" panose="02020603050405020304" pitchFamily="18" charset="0"/>
              </a:rPr>
              <a:t>blemish.</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28987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65C174-9C9C-68CE-57BC-5A09A164A559}"/>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438A80D3-DDD3-3473-40B9-2C0BBE3604A9}"/>
              </a:ext>
            </a:extLst>
          </p:cNvPr>
          <p:cNvSpPr txBox="1"/>
          <p:nvPr/>
        </p:nvSpPr>
        <p:spPr>
          <a:xfrm>
            <a:off x="-8391" y="2496"/>
            <a:ext cx="9144000" cy="584775"/>
          </a:xfrm>
          <a:prstGeom prst="rect">
            <a:avLst/>
          </a:prstGeom>
          <a:solidFill>
            <a:sysClr val="windowText" lastClr="000000"/>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0" i="0" u="none" strike="noStrike" kern="0" cap="none" spc="0" normalizeH="0" baseline="0" noProof="0" dirty="0">
                <a:ln>
                  <a:noFill/>
                </a:ln>
                <a:solidFill>
                  <a:prstClr val="white"/>
                </a:solidFill>
                <a:effectLst/>
                <a:uLnTx/>
                <a:uFillTx/>
              </a:rPr>
              <a:t>Christian – Be Holy In All Your Conduct</a:t>
            </a:r>
          </a:p>
        </p:txBody>
      </p:sp>
      <p:sp>
        <p:nvSpPr>
          <p:cNvPr id="9" name="TextBox 8">
            <a:extLst>
              <a:ext uri="{FF2B5EF4-FFF2-40B4-BE49-F238E27FC236}">
                <a16:creationId xmlns:a16="http://schemas.microsoft.com/office/drawing/2014/main" id="{0CD8AA53-0F4F-6028-4C68-1A6FE2E9113F}"/>
              </a:ext>
            </a:extLst>
          </p:cNvPr>
          <p:cNvSpPr txBox="1"/>
          <p:nvPr/>
        </p:nvSpPr>
        <p:spPr>
          <a:xfrm>
            <a:off x="318053" y="922352"/>
            <a:ext cx="8507894" cy="5509200"/>
          </a:xfrm>
          <a:prstGeom prst="rect">
            <a:avLst/>
          </a:prstGeom>
          <a:noFill/>
        </p:spPr>
        <p:txBody>
          <a:bodyPr wrap="square">
            <a:spAutoFit/>
          </a:bodyPr>
          <a:lstStyle/>
          <a:p>
            <a:r>
              <a:rPr lang="en-US" sz="2000" dirty="0"/>
              <a:t>God…is our standard of holiness…. because it is written, "Be holy, for I am holy."</a:t>
            </a:r>
          </a:p>
          <a:p>
            <a:r>
              <a:rPr lang="en-US" sz="2400" b="1" dirty="0">
                <a:solidFill>
                  <a:srgbClr val="0070C0"/>
                </a:solidFill>
              </a:rPr>
              <a:t>1 Peter 1:15,  1Peter 3:15</a:t>
            </a:r>
          </a:p>
          <a:p>
            <a:endParaRPr lang="en-US" sz="2000" dirty="0"/>
          </a:p>
          <a:p>
            <a:r>
              <a:rPr lang="en-US" sz="2000" dirty="0"/>
              <a:t>Here God, as a perfect pattern of holiness, is set forth for us to follow. </a:t>
            </a:r>
          </a:p>
          <a:p>
            <a:r>
              <a:rPr lang="en-US" sz="2000" dirty="0"/>
              <a:t> (tape measure)</a:t>
            </a:r>
          </a:p>
          <a:p>
            <a:endParaRPr lang="en-US" sz="2000" dirty="0"/>
          </a:p>
          <a:p>
            <a:r>
              <a:rPr lang="en-US" sz="2000" dirty="0"/>
              <a:t>So how do we get started being holy? Peter tells us how.</a:t>
            </a:r>
          </a:p>
          <a:p>
            <a:r>
              <a:rPr lang="en-US" sz="2000" dirty="0"/>
              <a:t>Holiness begins in the mind, </a:t>
            </a:r>
          </a:p>
          <a:p>
            <a:endParaRPr lang="en-US" sz="2000" dirty="0"/>
          </a:p>
          <a:p>
            <a:r>
              <a:rPr lang="en-US" sz="2400" b="1" dirty="0">
                <a:solidFill>
                  <a:srgbClr val="0070C0"/>
                </a:solidFill>
              </a:rPr>
              <a:t>1 Peter 1:13 </a:t>
            </a:r>
            <a:r>
              <a:rPr lang="en-US" sz="2000" dirty="0"/>
              <a:t>Therefore gird up the loins of your mind, be sober, and rest your hope fully upon the grace that is to be brought to you at the revelation of Jesus Christ; </a:t>
            </a:r>
          </a:p>
          <a:p>
            <a:endParaRPr lang="en-US" sz="2000" dirty="0"/>
          </a:p>
          <a:p>
            <a:r>
              <a:rPr lang="en-US" sz="2000" dirty="0"/>
              <a:t>Must Gird Up the Loins of Your Mind,  to be prepared, ready mind; unimpeded, </a:t>
            </a:r>
          </a:p>
          <a:p>
            <a:endParaRPr lang="en-US" sz="2000" dirty="0"/>
          </a:p>
          <a:p>
            <a:r>
              <a:rPr lang="en-US" sz="2400" b="1" dirty="0">
                <a:solidFill>
                  <a:srgbClr val="0070C0"/>
                </a:solidFill>
              </a:rPr>
              <a:t>1 Pet.1:14. </a:t>
            </a:r>
            <a:r>
              <a:rPr lang="en-US" sz="2000" dirty="0"/>
              <a:t>as obedient children, not conforming yourselves to the former lusts, as in your ignorance; </a:t>
            </a:r>
          </a:p>
        </p:txBody>
      </p:sp>
    </p:spTree>
    <p:extLst>
      <p:ext uri="{BB962C8B-B14F-4D97-AF65-F5344CB8AC3E}">
        <p14:creationId xmlns:p14="http://schemas.microsoft.com/office/powerpoint/2010/main" val="414286402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765</TotalTime>
  <Words>3099</Words>
  <Application>Microsoft Office PowerPoint</Application>
  <PresentationFormat>On-screen Show (4:3)</PresentationFormat>
  <Paragraphs>219</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Arial Black</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New Lebanon church of Christ</dc:creator>
  <cp:lastModifiedBy>New Lebanon church of Christ</cp:lastModifiedBy>
  <cp:revision>13</cp:revision>
  <dcterms:created xsi:type="dcterms:W3CDTF">2024-12-02T16:40:19Z</dcterms:created>
  <dcterms:modified xsi:type="dcterms:W3CDTF">2024-12-16T10:12:29Z</dcterms:modified>
</cp:coreProperties>
</file>