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1"/>
  </p:notesMasterIdLst>
  <p:sldIdLst>
    <p:sldId id="260" r:id="rId3"/>
    <p:sldId id="261" r:id="rId4"/>
    <p:sldId id="275" r:id="rId5"/>
    <p:sldId id="577" r:id="rId6"/>
    <p:sldId id="575" r:id="rId7"/>
    <p:sldId id="513" r:id="rId8"/>
    <p:sldId id="521" r:id="rId9"/>
    <p:sldId id="279" r:id="rId10"/>
    <p:sldId id="543" r:id="rId11"/>
    <p:sldId id="552" r:id="rId12"/>
    <p:sldId id="458" r:id="rId13"/>
    <p:sldId id="277" r:id="rId14"/>
    <p:sldId id="563" r:id="rId15"/>
    <p:sldId id="565" r:id="rId16"/>
    <p:sldId id="572" r:id="rId17"/>
    <p:sldId id="411" r:id="rId18"/>
    <p:sldId id="278" r:id="rId19"/>
    <p:sldId id="276" r:id="rId20"/>
    <p:sldId id="318" r:id="rId21"/>
    <p:sldId id="484" r:id="rId22"/>
    <p:sldId id="488" r:id="rId23"/>
    <p:sldId id="573" r:id="rId24"/>
    <p:sldId id="574" r:id="rId25"/>
    <p:sldId id="282" r:id="rId26"/>
    <p:sldId id="281" r:id="rId27"/>
    <p:sldId id="280" r:id="rId28"/>
    <p:sldId id="283" r:id="rId29"/>
    <p:sldId id="5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6y/JdChuDzeIsHegGhF/0w==" hashData="GxnirUqquuAVGg2W1Jyzhq3oFVyKD+2uoGU4BWukFdeeTDkLLf+Bg5H0CtR6UxsgtNpBFPpfKyXD+nl+oEnTx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66" y="120"/>
      </p:cViewPr>
      <p:guideLst/>
    </p:cSldViewPr>
  </p:slideViewPr>
  <p:notesTextViewPr>
    <p:cViewPr>
      <p:scale>
        <a:sx n="1" d="1"/>
        <a:sy n="1" d="1"/>
      </p:scale>
      <p:origin x="0" y="0"/>
    </p:cViewPr>
  </p:notesTextViewPr>
  <p:sorterViewPr>
    <p:cViewPr>
      <p:scale>
        <a:sx n="100" d="100"/>
        <a:sy n="100" d="100"/>
      </p:scale>
      <p:origin x="0" y="-1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1737C-EB6E-4A98-9870-CBE34814B985}" type="datetimeFigureOut">
              <a:rPr lang="en-US" smtClean="0"/>
              <a:t>12/22/2024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B46C92-8681-440F-B485-707F0454B9C7}" type="slidenum">
              <a:rPr lang="en-US" smtClean="0"/>
              <a:t>‹#›</a:t>
            </a:fld>
            <a:endParaRPr lang="en-US"/>
          </a:p>
        </p:txBody>
      </p:sp>
    </p:spTree>
    <p:extLst>
      <p:ext uri="{BB962C8B-B14F-4D97-AF65-F5344CB8AC3E}">
        <p14:creationId xmlns:p14="http://schemas.microsoft.com/office/powerpoint/2010/main" val="408414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mosaic shows the</a:t>
            </a:r>
            <a:r>
              <a:rPr lang="en-US" sz="1200" kern="1200" baseline="0" dirty="0">
                <a:solidFill>
                  <a:schemeClr val="tx1"/>
                </a:solidFill>
                <a:effectLst/>
                <a:latin typeface="+mn-lt"/>
                <a:ea typeface="+mn-ea"/>
                <a:cs typeface="+mn-cs"/>
              </a:rPr>
              <a:t> last king of Persia, Darius III, fleeing in his chariot from Alexander the Great. </a:t>
            </a:r>
            <a:r>
              <a:rPr lang="en-US" sz="1200" kern="1200" dirty="0">
                <a:solidFill>
                  <a:schemeClr val="tx1"/>
                </a:solidFill>
                <a:effectLst/>
                <a:latin typeface="+mn-lt"/>
                <a:ea typeface="+mn-ea"/>
                <a:cs typeface="+mn-cs"/>
              </a:rPr>
              <a:t>Although this mosaic dates to the late 2nd century BC (</a:t>
            </a:r>
            <a:r>
              <a:rPr lang="en-US" dirty="0"/>
              <a:t>125–120 BC</a:t>
            </a:r>
            <a:r>
              <a:rPr lang="en-US" sz="1200" kern="1200" dirty="0">
                <a:solidFill>
                  <a:schemeClr val="tx1"/>
                </a:solidFill>
                <a:effectLst/>
                <a:latin typeface="+mn-lt"/>
                <a:ea typeface="+mn-ea"/>
                <a:cs typeface="+mn-cs"/>
              </a:rPr>
              <a:t>), it is thought to be a </a:t>
            </a:r>
            <a:r>
              <a:rPr lang="en-US" dirty="0"/>
              <a:t>copy of an</a:t>
            </a:r>
            <a:r>
              <a:rPr lang="en-US" baseline="0" dirty="0"/>
              <a:t> earlier, </a:t>
            </a:r>
            <a:r>
              <a:rPr lang="en-US" dirty="0"/>
              <a:t>4th century BC painting by </a:t>
            </a:r>
            <a:r>
              <a:rPr lang="en-US" dirty="0" err="1"/>
              <a:t>Philoxenos</a:t>
            </a:r>
            <a:r>
              <a:rPr lang="en-US" dirty="0"/>
              <a:t>. It comes from the </a:t>
            </a:r>
            <a:r>
              <a:rPr lang="en-US" i="1" dirty="0"/>
              <a:t>exedra</a:t>
            </a:r>
            <a:r>
              <a:rPr lang="en-US" dirty="0"/>
              <a:t> of the House of the Faun at Pompeii. It was photographed in</a:t>
            </a:r>
            <a:r>
              <a:rPr lang="en-US" sz="1200" kern="1200" dirty="0">
                <a:solidFill>
                  <a:schemeClr val="tx1"/>
                </a:solidFill>
                <a:effectLst/>
                <a:latin typeface="+mn-lt"/>
                <a:ea typeface="+mn-ea"/>
                <a:cs typeface="+mn-cs"/>
              </a:rPr>
              <a:t> the Naples Archaeological Museum</a:t>
            </a:r>
            <a:r>
              <a:rPr lang="en-US" dirty="0"/>
              <a:t>.</a:t>
            </a:r>
            <a:endParaRPr lang="en-US" dirty="0">
              <a:cs typeface="Calibri"/>
            </a:endParaRPr>
          </a:p>
          <a:p>
            <a:endParaRPr lang="en-US" dirty="0"/>
          </a:p>
          <a:p>
            <a:r>
              <a:rPr lang="en-US" dirty="0"/>
              <a:t>tb0515170676</a:t>
            </a:r>
            <a:endParaRPr lang="ja-JP"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641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71DFB-4943-4537-842F-CAE432A7283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sz="1200" dirty="0"/>
              <a:t>This example of jewelry from the Roman world was photographed at the Beirut National Museum.</a:t>
            </a:r>
          </a:p>
          <a:p>
            <a:endParaRPr lang="en-US" sz="1200" dirty="0"/>
          </a:p>
          <a:p>
            <a:r>
              <a:rPr lang="en-US" sz="1200" dirty="0"/>
              <a:t>adr090509451</a:t>
            </a:r>
            <a:endParaRPr lang="en-US" dirty="0"/>
          </a:p>
        </p:txBody>
      </p:sp>
    </p:spTree>
    <p:extLst>
      <p:ext uri="{BB962C8B-B14F-4D97-AF65-F5344CB8AC3E}">
        <p14:creationId xmlns:p14="http://schemas.microsoft.com/office/powerpoint/2010/main" val="2692337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71DFB-4943-4537-842F-CAE432A7283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sz="1200" baseline="0" dirty="0"/>
              <a:t>This encaustic mummy portrait depicts a woman with earrings of gold and pearl, and a pearl necklace. It was photographed at </a:t>
            </a:r>
            <a:r>
              <a:rPr lang="fr-FR" dirty="0"/>
              <a:t>the </a:t>
            </a:r>
            <a:r>
              <a:rPr lang="en-US" dirty="0"/>
              <a:t>Strasbourg Museum of Fine Arts</a:t>
            </a:r>
            <a:r>
              <a:rPr lang="fr-FR" dirty="0"/>
              <a:t>. </a:t>
            </a:r>
            <a:r>
              <a:rPr lang="en-US" sz="1200" baseline="0" dirty="0"/>
              <a:t>This image comes from </a:t>
            </a:r>
            <a:r>
              <a:rPr lang="en-US" dirty="0" err="1"/>
              <a:t>Edelseider</a:t>
            </a:r>
            <a:r>
              <a:rPr lang="en-US" dirty="0"/>
              <a:t> and is licensed under CC BY-SA 3.0, via Wikimedia Commons: https://commons.wikimedia.org/wiki/File:Fayum_StrasbourgMBA.JPG.</a:t>
            </a:r>
          </a:p>
          <a:p>
            <a:endParaRPr lang="en-US" sz="1200" baseline="0" dirty="0"/>
          </a:p>
          <a:p>
            <a:r>
              <a:rPr lang="en-US" sz="1200" baseline="0" dirty="0"/>
              <a:t>wiki06212013133927193492</a:t>
            </a:r>
          </a:p>
        </p:txBody>
      </p:sp>
    </p:spTree>
    <p:extLst>
      <p:ext uri="{BB962C8B-B14F-4D97-AF65-F5344CB8AC3E}">
        <p14:creationId xmlns:p14="http://schemas.microsoft.com/office/powerpoint/2010/main" val="2698696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71DFB-4943-4537-842F-CAE432A7283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Perfume</a:t>
            </a:r>
            <a:r>
              <a:rPr lang="en-US" baseline="0" dirty="0">
                <a:cs typeface="Calibri"/>
              </a:rPr>
              <a:t> was so precious in the Greco-Roman world that it was kept in small bottles that were often expensive in their own right. The small glass bottles shown in this display were used for perfume and are made of various colors of glass. </a:t>
            </a:r>
            <a:r>
              <a:rPr lang="en-US" dirty="0">
                <a:cs typeface="Calibri"/>
              </a:rPr>
              <a:t>This display was photographed at the Eretz Israel</a:t>
            </a:r>
            <a:r>
              <a:rPr lang="en-US" baseline="0" dirty="0">
                <a:cs typeface="Calibri"/>
              </a:rPr>
              <a:t> Museum in Tel Aviv</a:t>
            </a:r>
            <a:r>
              <a:rPr lang="en-US" dirty="0">
                <a:cs typeface="Calibri"/>
              </a:rPr>
              <a:t>.</a:t>
            </a:r>
            <a:endParaRPr lang="en-US" dirty="0"/>
          </a:p>
          <a:p>
            <a:endParaRPr lang="en-US" dirty="0"/>
          </a:p>
          <a:p>
            <a:r>
              <a:rPr lang="en-US" dirty="0">
                <a:latin typeface="+mn-lt"/>
                <a:cs typeface="Calibri"/>
              </a:rPr>
              <a:t>adr1806295264</a:t>
            </a:r>
            <a:endParaRPr lang="ja-JP" dirty="0"/>
          </a:p>
        </p:txBody>
      </p:sp>
    </p:spTree>
    <p:extLst>
      <p:ext uri="{BB962C8B-B14F-4D97-AF65-F5344CB8AC3E}">
        <p14:creationId xmlns:p14="http://schemas.microsoft.com/office/powerpoint/2010/main" val="228518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encaustic painting on sycamore wood portrays a young woman who is beautiful without being ostentatious. Significantly, she is portrayed with a wreath of olive leaves, but otherwise has no jewelry. Many of the mummy portraits of this period included the depiction of expensive jewelry with gold, pearls, and precious stones. This portrait was photographed at the </a:t>
            </a:r>
            <a:r>
              <a:rPr lang="en-US" dirty="0" err="1"/>
              <a:t>Liebieghaus</a:t>
            </a:r>
            <a:r>
              <a:rPr lang="en-US" dirty="0"/>
              <a:t> sculpture collection, Frankfurt am Main. This image comes from Carole </a:t>
            </a:r>
            <a:r>
              <a:rPr lang="en-US" dirty="0" err="1"/>
              <a:t>Raddato</a:t>
            </a:r>
            <a:r>
              <a:rPr lang="en-US" dirty="0"/>
              <a:t> and is licensed under CC BY-SA 2.0, via Wikimedia Commons: https://commons.wikimedia.org/wiki/File:Mummy_portrait_of_a_girl,_AD_120-150,_Roman_Egypt,_wax_encaustic_painting_on_sycamore_wood,_Liebieghaus,_Frankfurt_am_Main_(14304151412).jpg.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wiki05252014121514304151412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9733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verb “to silence” (Gk. </a:t>
            </a:r>
            <a:r>
              <a:rPr lang="en-US" sz="1200" i="1" dirty="0" err="1"/>
              <a:t>phimoō</a:t>
            </a:r>
            <a:r>
              <a:rPr lang="en-US" sz="1200" dirty="0"/>
              <a:t>, </a:t>
            </a:r>
            <a:r>
              <a:rPr lang="el-GR" sz="1200" b="0" kern="1200" dirty="0">
                <a:solidFill>
                  <a:schemeClr val="tx1"/>
                </a:solidFill>
                <a:latin typeface="+mn-lt"/>
                <a:ea typeface="+mn-ea"/>
                <a:cs typeface="+mn-cs"/>
              </a:rPr>
              <a:t>φιμόω</a:t>
            </a:r>
            <a:r>
              <a:rPr lang="en-US" sz="1200" dirty="0"/>
              <a:t>) means to cease from speaking (cf. Mark 1:25). Harpocrates</a:t>
            </a:r>
            <a:r>
              <a:rPr lang="en-US" sz="1200" baseline="0" dirty="0"/>
              <a:t> was the Greek god of silence, secrets, and confidentiality. His name is a Hellenized form of his Egyptian namesake, the Horus child </a:t>
            </a:r>
            <a:r>
              <a:rPr lang="en-US" i="1" dirty="0" err="1"/>
              <a:t>Har</a:t>
            </a:r>
            <a:r>
              <a:rPr lang="en-US" i="1" dirty="0"/>
              <a:t>-pa-</a:t>
            </a:r>
            <a:r>
              <a:rPr lang="en-US" i="1" dirty="0" err="1"/>
              <a:t>khered</a:t>
            </a:r>
            <a:r>
              <a:rPr lang="en-US" i="1" dirty="0"/>
              <a:t>. </a:t>
            </a:r>
            <a:r>
              <a:rPr lang="en-US" i="0" dirty="0"/>
              <a:t>Figurines</a:t>
            </a:r>
            <a:r>
              <a:rPr lang="en-US" i="0" baseline="0" dirty="0"/>
              <a:t> and statues of Harpocrates were quite common in the Roman world. </a:t>
            </a:r>
            <a:r>
              <a:rPr lang="en-US" dirty="0"/>
              <a:t>Augustine of Hippo commented on their</a:t>
            </a:r>
            <a:r>
              <a:rPr lang="en-US" baseline="0" dirty="0"/>
              <a:t> iconic gesture of holding a finger to the lips, “</a:t>
            </a:r>
            <a:r>
              <a:rPr lang="en-US" dirty="0"/>
              <a:t>And since in practically all the temples where Serapis and Isis were worshiped there was also a figure that seemed to enjoin silence by a finger pressed against its lips, Varro thinks this had the same meaning, that no mention should be made of their having been human beings” (</a:t>
            </a:r>
            <a:r>
              <a:rPr lang="en-US" i="1" dirty="0"/>
              <a:t>The City of God</a:t>
            </a:r>
            <a:r>
              <a:rPr lang="en-US" dirty="0"/>
              <a:t>, XVIII). This bronze statue was photographed at the </a:t>
            </a:r>
            <a:r>
              <a:rPr lang="en-US" sz="1200" dirty="0"/>
              <a:t>Alexandria National Museum.</a:t>
            </a:r>
          </a:p>
          <a:p>
            <a:endParaRPr lang="en-US" sz="1200" dirty="0"/>
          </a:p>
          <a:p>
            <a:r>
              <a:rPr lang="en-US" dirty="0"/>
              <a:t>adr1603268111</a:t>
            </a: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268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freedom as a potential</a:t>
            </a:r>
            <a:r>
              <a:rPr lang="en-US" baseline="0" dirty="0"/>
              <a:t> “covering” for evil is illustrated here by a young woman with a grotesque theater mask of an older, bearded male. The mask would function as a covering for her face, allowing her to conceal her true identity in a theatrical setting. </a:t>
            </a:r>
            <a:r>
              <a:rPr lang="en-US" sz="1200" b="0" i="0" u="none" strike="noStrike" kern="1200" baseline="0" dirty="0">
                <a:solidFill>
                  <a:schemeClr val="tx1"/>
                </a:solidFill>
                <a:latin typeface="+mn-lt"/>
                <a:ea typeface="+mn-ea"/>
                <a:cs typeface="+mn-cs"/>
              </a:rPr>
              <a:t>It is thought that the young woman represents </a:t>
            </a:r>
            <a:r>
              <a:rPr lang="en-US" dirty="0"/>
              <a:t>Melpomene, the Greek muse of Tragedy. This sculpture comes from Petra and was photographed at the Jordan Museum in Amman.</a:t>
            </a:r>
          </a:p>
          <a:p>
            <a:endParaRPr lang="en-US" dirty="0"/>
          </a:p>
          <a:p>
            <a:r>
              <a:rPr lang="en-US" dirty="0"/>
              <a:t>tb031115484r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640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71DFB-4943-4537-842F-CAE432A7283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verb “honor” (Gk. </a:t>
            </a:r>
            <a:r>
              <a:rPr lang="en-US" sz="1200" i="1" dirty="0" err="1"/>
              <a:t>timaō</a:t>
            </a:r>
            <a:r>
              <a:rPr lang="en-US" sz="1200" dirty="0"/>
              <a:t>, </a:t>
            </a:r>
            <a:r>
              <a:rPr lang="el-GR" sz="1200" b="0" kern="1200" dirty="0">
                <a:solidFill>
                  <a:schemeClr val="tx1"/>
                </a:solidFill>
                <a:latin typeface="+mn-lt"/>
                <a:ea typeface="+mn-ea"/>
                <a:cs typeface="+mn-cs"/>
              </a:rPr>
              <a:t>τιμάω</a:t>
            </a:r>
            <a:r>
              <a:rPr lang="en-US" sz="1200" dirty="0"/>
              <a:t>) means</a:t>
            </a:r>
            <a:r>
              <a:rPr lang="en-US" sz="1200" baseline="0" dirty="0"/>
              <a:t> to show high regard or reverence for someone. In this case, Peter instructs his audience that they were to honor the “king” (Gk. </a:t>
            </a:r>
            <a:r>
              <a:rPr lang="en-US" sz="1200" i="1" baseline="0" dirty="0" err="1"/>
              <a:t>basileus</a:t>
            </a:r>
            <a:r>
              <a:rPr lang="en-US" sz="1200" baseline="0" dirty="0"/>
              <a:t>, </a:t>
            </a:r>
            <a:r>
              <a:rPr lang="el-GR" sz="1200" b="0" kern="1200" dirty="0">
                <a:solidFill>
                  <a:schemeClr val="tx1"/>
                </a:solidFill>
                <a:latin typeface="+mn-lt"/>
                <a:ea typeface="+mn-ea"/>
                <a:cs typeface="+mn-cs"/>
              </a:rPr>
              <a:t>βασιλεύς</a:t>
            </a:r>
            <a:r>
              <a:rPr lang="en-US" sz="1200" baseline="0" dirty="0"/>
              <a:t>). As noted above (v. 13), the Romans avoided the use of the word “king” for their highest leader for historical reasons, preferring to use titles such as Caesar for their emperor/dictator. The title “Caesar” evolved from </a:t>
            </a:r>
            <a:r>
              <a:rPr lang="en-US" dirty="0"/>
              <a:t>a surname of the Julian gens in Rome and became the basic designation for the Roman emperor </a:t>
            </a:r>
            <a:r>
              <a:rPr lang="en-US" sz="1200" baseline="0" dirty="0"/>
              <a:t>(cf. Acts 25:11-12).</a:t>
            </a:r>
            <a:endParaRPr lang="en-US" sz="1200" dirty="0"/>
          </a:p>
          <a:p>
            <a:endParaRPr lang="en-US" sz="1200" dirty="0"/>
          </a:p>
          <a:p>
            <a:r>
              <a:rPr lang="en-US" sz="1200" dirty="0"/>
              <a:t>The coin shown here depicts a laureate bust of the Roman emperor Nero. It was issued right around the time of the writing of 1 Peter, and thus illustrates the “king” who ruled at that time. The inscription reads “</a:t>
            </a:r>
            <a:r>
              <a:rPr lang="en-US" sz="1200" i="0" dirty="0"/>
              <a:t>Nero Claudius</a:t>
            </a:r>
            <a:r>
              <a:rPr lang="en-US" sz="1200" i="0" baseline="0" dirty="0"/>
              <a:t> Caesar Augustus </a:t>
            </a:r>
            <a:r>
              <a:rPr lang="en-US" sz="1200" i="0" baseline="0" dirty="0" err="1"/>
              <a:t>Germanicus</a:t>
            </a:r>
            <a:r>
              <a:rPr lang="en-US" sz="1200" i="0" baseline="0" dirty="0"/>
              <a:t> Pontifex Maximus [high priest] </a:t>
            </a:r>
            <a:r>
              <a:rPr lang="en-US" i="0" dirty="0" err="1"/>
              <a:t>Tribunicia</a:t>
            </a:r>
            <a:r>
              <a:rPr lang="en-US" i="0" dirty="0"/>
              <a:t> </a:t>
            </a:r>
            <a:r>
              <a:rPr lang="en-US" i="0" dirty="0" err="1"/>
              <a:t>Potestas</a:t>
            </a:r>
            <a:r>
              <a:rPr lang="en-US" i="0" dirty="0"/>
              <a:t> [with tribune power] Imperator [emperor]</a:t>
            </a:r>
            <a:r>
              <a:rPr lang="en-US" i="0" baseline="0" dirty="0"/>
              <a:t> Pater </a:t>
            </a:r>
            <a:r>
              <a:rPr lang="en-US" i="0" baseline="0" dirty="0" err="1"/>
              <a:t>Patriae</a:t>
            </a:r>
            <a:r>
              <a:rPr lang="en-US" i="0" baseline="0" dirty="0"/>
              <a:t> [father of the country]” (Lat. </a:t>
            </a:r>
            <a:r>
              <a:rPr lang="en-US" sz="1200" dirty="0"/>
              <a:t>NERO CLAVD CAESAR AVG GER PM TR P IMP P P)</a:t>
            </a:r>
            <a:r>
              <a:rPr lang="en-US" i="0" baseline="0" dirty="0"/>
              <a:t>. This coin was photographed at the </a:t>
            </a:r>
            <a:r>
              <a:rPr lang="en-US" sz="1200" dirty="0"/>
              <a:t>Ashmolean Museum at the University of Oxford.</a:t>
            </a:r>
          </a:p>
          <a:p>
            <a:endParaRPr lang="en-US" sz="1200" dirty="0"/>
          </a:p>
          <a:p>
            <a:r>
              <a:rPr lang="en-US" sz="1200" dirty="0"/>
              <a:t>adr1305249758</a:t>
            </a:r>
            <a:endParaRPr lang="en-US" dirty="0"/>
          </a:p>
        </p:txBody>
      </p:sp>
    </p:spTree>
    <p:extLst>
      <p:ext uri="{BB962C8B-B14F-4D97-AF65-F5344CB8AC3E}">
        <p14:creationId xmlns:p14="http://schemas.microsoft.com/office/powerpoint/2010/main" val="401860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Slaves were also employed in larger households as scribes and record keepers, sometimes entrusted to administer large amounts of money. This detail from a Roman sarcophagus depicts such a slave with a large set of writing tablets. An inscription on this sarcophagus identifies the reclining master as the lawyer </a:t>
            </a:r>
            <a:r>
              <a:rPr lang="en-US" dirty="0" err="1"/>
              <a:t>Valerius</a:t>
            </a:r>
            <a:r>
              <a:rPr lang="en-US" dirty="0"/>
              <a:t> </a:t>
            </a:r>
            <a:r>
              <a:rPr lang="en-US" dirty="0" err="1"/>
              <a:t>Petronianus</a:t>
            </a:r>
            <a:r>
              <a:rPr lang="en-US" dirty="0"/>
              <a:t>.</a:t>
            </a:r>
            <a:r>
              <a:rPr lang="en-US" baseline="0" dirty="0"/>
              <a:t> This relief was photographed at the Archaeological Museum of Milan. This image comes from </a:t>
            </a:r>
            <a:r>
              <a:rPr lang="en-US" dirty="0"/>
              <a:t>Giovanni </a:t>
            </a:r>
            <a:r>
              <a:rPr lang="en-US" dirty="0" err="1"/>
              <a:t>Dall’Orto</a:t>
            </a:r>
            <a:r>
              <a:rPr lang="en-US" dirty="0"/>
              <a:t> and is in the p</a:t>
            </a:r>
            <a:r>
              <a:rPr lang="en-US" baseline="0" dirty="0"/>
              <a:t>ublic domain, via Wikimedia Commons: https://commons.wikimedia.org/wiki/File:Sarcofago_avvocato_Valerius_Petrnianus-optimized.jpg.</a:t>
            </a:r>
          </a:p>
          <a:p>
            <a:endParaRPr lang="en-US" baseline="0" dirty="0"/>
          </a:p>
          <a:p>
            <a:r>
              <a:rPr lang="en-US" baseline="0" dirty="0"/>
              <a:t>wiki032120051141246954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2360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Masters were given wide latitude to treat their slaves as they wished, even to the point of killing them. Although it was probably reserved for slaves who tended to be rebellious,</a:t>
            </a:r>
            <a:r>
              <a:rPr lang="en-US" sz="1200" kern="1200" baseline="0" dirty="0">
                <a:solidFill>
                  <a:schemeClr val="tx1"/>
                </a:solidFill>
                <a:effectLst/>
                <a:latin typeface="+mn-lt"/>
                <a:ea typeface="+mn-ea"/>
                <a:cs typeface="+mn-cs"/>
              </a:rPr>
              <a:t> disruptive, or to run away</a:t>
            </a:r>
            <a:r>
              <a:rPr lang="en-US" sz="1200" kern="1200" dirty="0">
                <a:solidFill>
                  <a:schemeClr val="tx1"/>
                </a:solidFill>
                <a:effectLst/>
                <a:latin typeface="+mn-lt"/>
                <a:ea typeface="+mn-ea"/>
                <a:cs typeface="+mn-cs"/>
              </a:rPr>
              <a:t>, slaves</a:t>
            </a:r>
            <a:r>
              <a:rPr lang="en-US" sz="1200" kern="1200" baseline="0" dirty="0">
                <a:solidFill>
                  <a:schemeClr val="tx1"/>
                </a:solidFill>
                <a:effectLst/>
                <a:latin typeface="+mn-lt"/>
                <a:ea typeface="+mn-ea"/>
                <a:cs typeface="+mn-cs"/>
              </a:rPr>
              <a:t> were sometimes forced to wear manacles or chains. </a:t>
            </a:r>
            <a:r>
              <a:rPr lang="en-US" sz="1200" kern="1200" dirty="0">
                <a:solidFill>
                  <a:schemeClr val="tx1"/>
                </a:solidFill>
                <a:effectLst/>
                <a:latin typeface="+mn-lt"/>
                <a:ea typeface="+mn-ea"/>
                <a:cs typeface="+mn-cs"/>
              </a:rPr>
              <a:t>This set of slave chains was photographed at the Spartacus Exhibit, a temporary exhibition at the Ara Pacis Museum in Rome.</a:t>
            </a:r>
          </a:p>
          <a:p>
            <a:endParaRPr lang="en-US" dirty="0"/>
          </a:p>
          <a:p>
            <a:r>
              <a:rPr lang="en-US" dirty="0"/>
              <a:t>tb0518174080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3995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painting was photographed at the Brooklyn Museum in New York City. </a:t>
            </a:r>
            <a:r>
              <a:rPr lang="en-US" dirty="0"/>
              <a:t>This image comes is in the public domain, via the Brooklyn Museum: https://www.brooklynmuseum.org/opencollection/objects/4578.</a:t>
            </a:r>
          </a:p>
          <a:p>
            <a:endParaRPr lang="en-US" dirty="0"/>
          </a:p>
          <a:p>
            <a:r>
              <a:rPr lang="en-US" dirty="0"/>
              <a:t>bmny4578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6455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idea of following in someone</a:t>
            </a:r>
            <a:r>
              <a:rPr lang="en-US" dirty="0">
                <a:cs typeface="Calibri"/>
              </a:rPr>
              <a:t>’</a:t>
            </a:r>
            <a:r>
              <a:rPr lang="en-US" baseline="0" dirty="0"/>
              <a:t>s steps is illustrated here by a</a:t>
            </a:r>
            <a:r>
              <a:rPr lang="en-US" dirty="0"/>
              <a:t> line of hikers following a leader.</a:t>
            </a:r>
          </a:p>
          <a:p>
            <a:endParaRPr lang="en-US" dirty="0"/>
          </a:p>
          <a:p>
            <a:r>
              <a:rPr lang="en-US" dirty="0"/>
              <a:t>tb030106472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0134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46F057-A8BD-4B7C-AF12-A174FE72A4F5}"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4E2C0-255F-462F-A780-78C0DC19D53E}" type="slidenum">
              <a:rPr lang="en-US" smtClean="0"/>
              <a:t>‹#›</a:t>
            </a:fld>
            <a:endParaRPr lang="en-US"/>
          </a:p>
        </p:txBody>
      </p:sp>
    </p:spTree>
    <p:extLst>
      <p:ext uri="{BB962C8B-B14F-4D97-AF65-F5344CB8AC3E}">
        <p14:creationId xmlns:p14="http://schemas.microsoft.com/office/powerpoint/2010/main" val="1796125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6F057-A8BD-4B7C-AF12-A174FE72A4F5}"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4E2C0-255F-462F-A780-78C0DC19D53E}" type="slidenum">
              <a:rPr lang="en-US" smtClean="0"/>
              <a:t>‹#›</a:t>
            </a:fld>
            <a:endParaRPr lang="en-US"/>
          </a:p>
        </p:txBody>
      </p:sp>
    </p:spTree>
    <p:extLst>
      <p:ext uri="{BB962C8B-B14F-4D97-AF65-F5344CB8AC3E}">
        <p14:creationId xmlns:p14="http://schemas.microsoft.com/office/powerpoint/2010/main" val="3790491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6F057-A8BD-4B7C-AF12-A174FE72A4F5}"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4E2C0-255F-462F-A780-78C0DC19D53E}" type="slidenum">
              <a:rPr lang="en-US" smtClean="0"/>
              <a:t>‹#›</a:t>
            </a:fld>
            <a:endParaRPr lang="en-US"/>
          </a:p>
        </p:txBody>
      </p:sp>
    </p:spTree>
    <p:extLst>
      <p:ext uri="{BB962C8B-B14F-4D97-AF65-F5344CB8AC3E}">
        <p14:creationId xmlns:p14="http://schemas.microsoft.com/office/powerpoint/2010/main" val="1647319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754077-4F67-407A-91D1-C0F87332270D}"/>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7">
            <a:extLst>
              <a:ext uri="{FF2B5EF4-FFF2-40B4-BE49-F238E27FC236}">
                <a16:creationId xmlns:a16="http://schemas.microsoft.com/office/drawing/2014/main" id="{946CDFF6-DC76-4CE0-8A46-71F5DB7AC7D6}"/>
              </a:ext>
            </a:extLst>
          </p:cNvPr>
          <p:cNvSpPr>
            <a:spLocks noGrp="1"/>
          </p:cNvSpPr>
          <p:nvPr>
            <p:ph type="title" hasCustomPrompt="1"/>
          </p:nvPr>
        </p:nvSpPr>
        <p:spPr>
          <a:xfrm>
            <a:off x="0" y="3227832"/>
            <a:ext cx="9144000" cy="585216"/>
          </a:xfrm>
          <a:noFill/>
        </p:spPr>
        <p:txBody>
          <a:bodyPr anchor="ctr" anchorCtr="0">
            <a:noAutofit/>
          </a:bodyPr>
          <a:lstStyle>
            <a:lvl1pPr marL="0" algn="ctr" defTabSz="914400" rtl="0" eaLnBrk="1" fontAlgn="base" latinLnBrk="0" hangingPunct="1">
              <a:spcBef>
                <a:spcPct val="0"/>
              </a:spcBef>
              <a:spcAft>
                <a:spcPct val="0"/>
              </a:spcAft>
              <a:defRPr lang="en-US" sz="2800" b="1" i="0" cap="all" spc="300" baseline="0" dirty="0">
                <a:solidFill>
                  <a:srgbClr val="FEFFFF"/>
                </a:solidFill>
                <a:latin typeface="+mj-lt"/>
                <a:cs typeface="Calibri" panose="020F0502020204030204" pitchFamily="34" charset="0"/>
              </a:defRPr>
            </a:lvl1pPr>
          </a:lstStyle>
          <a:p>
            <a:r>
              <a:rPr lang="en-US" dirty="0"/>
              <a:t>Chapter</a:t>
            </a:r>
          </a:p>
        </p:txBody>
      </p:sp>
    </p:spTree>
    <p:extLst>
      <p:ext uri="{BB962C8B-B14F-4D97-AF65-F5344CB8AC3E}">
        <p14:creationId xmlns:p14="http://schemas.microsoft.com/office/powerpoint/2010/main" val="1805610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i="0">
                <a:solidFill>
                  <a:srgbClr val="FEFFFF"/>
                </a:solidFill>
                <a:latin typeface="Calibri" panose="020F0502020204030204" pitchFamily="34" charset="0"/>
                <a:cs typeface="Calibri" panose="020F0502020204030204" pitchFamily="34" charset="0"/>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Calibri" panose="020F0502020204030204" pitchFamily="34" charset="0"/>
                <a:ea typeface="+mn-ea"/>
                <a:cs typeface="Calibri" panose="020F0502020204030204" pitchFamily="34" charset="0"/>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55465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74817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6F057-A8BD-4B7C-AF12-A174FE72A4F5}"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4E2C0-255F-462F-A780-78C0DC19D53E}" type="slidenum">
              <a:rPr lang="en-US" smtClean="0"/>
              <a:t>‹#›</a:t>
            </a:fld>
            <a:endParaRPr lang="en-US"/>
          </a:p>
        </p:txBody>
      </p:sp>
    </p:spTree>
    <p:extLst>
      <p:ext uri="{BB962C8B-B14F-4D97-AF65-F5344CB8AC3E}">
        <p14:creationId xmlns:p14="http://schemas.microsoft.com/office/powerpoint/2010/main" val="253435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6F057-A8BD-4B7C-AF12-A174FE72A4F5}"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4E2C0-255F-462F-A780-78C0DC19D53E}" type="slidenum">
              <a:rPr lang="en-US" smtClean="0"/>
              <a:t>‹#›</a:t>
            </a:fld>
            <a:endParaRPr lang="en-US"/>
          </a:p>
        </p:txBody>
      </p:sp>
    </p:spTree>
    <p:extLst>
      <p:ext uri="{BB962C8B-B14F-4D97-AF65-F5344CB8AC3E}">
        <p14:creationId xmlns:p14="http://schemas.microsoft.com/office/powerpoint/2010/main" val="2144836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46F057-A8BD-4B7C-AF12-A174FE72A4F5}" type="datetimeFigureOut">
              <a:rPr lang="en-US" smtClean="0"/>
              <a:t>12/22/2024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4E2C0-255F-462F-A780-78C0DC19D53E}" type="slidenum">
              <a:rPr lang="en-US" smtClean="0"/>
              <a:t>‹#›</a:t>
            </a:fld>
            <a:endParaRPr lang="en-US"/>
          </a:p>
        </p:txBody>
      </p:sp>
    </p:spTree>
    <p:extLst>
      <p:ext uri="{BB962C8B-B14F-4D97-AF65-F5344CB8AC3E}">
        <p14:creationId xmlns:p14="http://schemas.microsoft.com/office/powerpoint/2010/main" val="2164633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46F057-A8BD-4B7C-AF12-A174FE72A4F5}" type="datetimeFigureOut">
              <a:rPr lang="en-US" smtClean="0"/>
              <a:t>12/22/2024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A4E2C0-255F-462F-A780-78C0DC19D53E}" type="slidenum">
              <a:rPr lang="en-US" smtClean="0"/>
              <a:t>‹#›</a:t>
            </a:fld>
            <a:endParaRPr lang="en-US"/>
          </a:p>
        </p:txBody>
      </p:sp>
    </p:spTree>
    <p:extLst>
      <p:ext uri="{BB962C8B-B14F-4D97-AF65-F5344CB8AC3E}">
        <p14:creationId xmlns:p14="http://schemas.microsoft.com/office/powerpoint/2010/main" val="2776926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46F057-A8BD-4B7C-AF12-A174FE72A4F5}" type="datetimeFigureOut">
              <a:rPr lang="en-US" smtClean="0"/>
              <a:t>12/22/2024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A4E2C0-255F-462F-A780-78C0DC19D53E}" type="slidenum">
              <a:rPr lang="en-US" smtClean="0"/>
              <a:t>‹#›</a:t>
            </a:fld>
            <a:endParaRPr lang="en-US"/>
          </a:p>
        </p:txBody>
      </p:sp>
    </p:spTree>
    <p:extLst>
      <p:ext uri="{BB962C8B-B14F-4D97-AF65-F5344CB8AC3E}">
        <p14:creationId xmlns:p14="http://schemas.microsoft.com/office/powerpoint/2010/main" val="2148443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6F057-A8BD-4B7C-AF12-A174FE72A4F5}" type="datetimeFigureOut">
              <a:rPr lang="en-US" smtClean="0"/>
              <a:t>12/22/2024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A4E2C0-255F-462F-A780-78C0DC19D53E}" type="slidenum">
              <a:rPr lang="en-US" smtClean="0"/>
              <a:t>‹#›</a:t>
            </a:fld>
            <a:endParaRPr lang="en-US"/>
          </a:p>
        </p:txBody>
      </p:sp>
    </p:spTree>
    <p:extLst>
      <p:ext uri="{BB962C8B-B14F-4D97-AF65-F5344CB8AC3E}">
        <p14:creationId xmlns:p14="http://schemas.microsoft.com/office/powerpoint/2010/main" val="876363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6F057-A8BD-4B7C-AF12-A174FE72A4F5}" type="datetimeFigureOut">
              <a:rPr lang="en-US" smtClean="0"/>
              <a:t>12/22/2024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4E2C0-255F-462F-A780-78C0DC19D53E}" type="slidenum">
              <a:rPr lang="en-US" smtClean="0"/>
              <a:t>‹#›</a:t>
            </a:fld>
            <a:endParaRPr lang="en-US"/>
          </a:p>
        </p:txBody>
      </p:sp>
    </p:spTree>
    <p:extLst>
      <p:ext uri="{BB962C8B-B14F-4D97-AF65-F5344CB8AC3E}">
        <p14:creationId xmlns:p14="http://schemas.microsoft.com/office/powerpoint/2010/main" val="2832094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6F057-A8BD-4B7C-AF12-A174FE72A4F5}" type="datetimeFigureOut">
              <a:rPr lang="en-US" smtClean="0"/>
              <a:t>12/22/2024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4E2C0-255F-462F-A780-78C0DC19D53E}" type="slidenum">
              <a:rPr lang="en-US" smtClean="0"/>
              <a:t>‹#›</a:t>
            </a:fld>
            <a:endParaRPr lang="en-US"/>
          </a:p>
        </p:txBody>
      </p:sp>
    </p:spTree>
    <p:extLst>
      <p:ext uri="{BB962C8B-B14F-4D97-AF65-F5344CB8AC3E}">
        <p14:creationId xmlns:p14="http://schemas.microsoft.com/office/powerpoint/2010/main" val="216207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6F057-A8BD-4B7C-AF12-A174FE72A4F5}" type="datetimeFigureOut">
              <a:rPr lang="en-US" smtClean="0"/>
              <a:t>12/22/2024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A4E2C0-255F-462F-A780-78C0DC19D53E}" type="slidenum">
              <a:rPr lang="en-US" smtClean="0"/>
              <a:t>‹#›</a:t>
            </a:fld>
            <a:endParaRPr lang="en-US"/>
          </a:p>
        </p:txBody>
      </p:sp>
    </p:spTree>
    <p:extLst>
      <p:ext uri="{BB962C8B-B14F-4D97-AF65-F5344CB8AC3E}">
        <p14:creationId xmlns:p14="http://schemas.microsoft.com/office/powerpoint/2010/main" val="868708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12/22/2024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268647484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ref.ly/logosres/LLS:46.10.12;pos=5021" TargetMode="External"/><Relationship Id="rId2" Type="http://schemas.openxmlformats.org/officeDocument/2006/relationships/hyperlink" Target="https://ref.ly/logosres/LLS:46.10.12;pos=5259"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AF04BF-E6C9-740E-EADA-747A656D6C8F}"/>
              </a:ext>
            </a:extLst>
          </p:cNvPr>
          <p:cNvSpPr txBox="1"/>
          <p:nvPr/>
        </p:nvSpPr>
        <p:spPr>
          <a:xfrm>
            <a:off x="-254440" y="223013"/>
            <a:ext cx="4400550"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A Christian According To Peter.</a:t>
            </a:r>
          </a:p>
        </p:txBody>
      </p:sp>
      <p:sp>
        <p:nvSpPr>
          <p:cNvPr id="5" name="TextBox 4">
            <a:extLst>
              <a:ext uri="{FF2B5EF4-FFF2-40B4-BE49-F238E27FC236}">
                <a16:creationId xmlns:a16="http://schemas.microsoft.com/office/drawing/2014/main" id="{487AD06A-20EE-4BE4-C4D0-15CE8537E9E3}"/>
              </a:ext>
            </a:extLst>
          </p:cNvPr>
          <p:cNvSpPr txBox="1"/>
          <p:nvPr/>
        </p:nvSpPr>
        <p:spPr>
          <a:xfrm>
            <a:off x="495175" y="2949934"/>
            <a:ext cx="314958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 four: </a:t>
            </a:r>
          </a:p>
        </p:txBody>
      </p:sp>
      <p:pic>
        <p:nvPicPr>
          <p:cNvPr id="2" name="Picture 2" descr="C:\Users\Kris\Documents\Bolen\04 0Adds 2012\19 Museum\Rome Museums\Naples Museum\Mosaics\Mosaic of battle between Alexander and Darius, 125-120 BC probable copy of 4th c BC painting by Philoxenos, from exedra of House of Faun in Pompeii, tb0515170676.jpg">
            <a:extLst>
              <a:ext uri="{FF2B5EF4-FFF2-40B4-BE49-F238E27FC236}">
                <a16:creationId xmlns:a16="http://schemas.microsoft.com/office/drawing/2014/main" id="{8FBEF73C-5B54-F3F6-27F7-6AE75FD885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32"/>
          <a:stretch/>
        </p:blipFill>
        <p:spPr bwMode="auto">
          <a:xfrm>
            <a:off x="3927638" y="1534601"/>
            <a:ext cx="4826748" cy="3246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B35672A1-7D61-F13A-96EA-55994ED38C51}"/>
              </a:ext>
            </a:extLst>
          </p:cNvPr>
          <p:cNvSpPr txBox="1"/>
          <p:nvPr/>
        </p:nvSpPr>
        <p:spPr>
          <a:xfrm>
            <a:off x="512857" y="5302297"/>
            <a:ext cx="828923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1Peter 2:11 Beloved, I beg you as sojourners and pilgrims, abstain from fleshly lusts which war against the soul, 12 having your conduct honorable among the Gentiles, that when they speak against you as evildoers, they may, by your good works which they observe, glorify God in the day of visitation.</a:t>
            </a:r>
          </a:p>
        </p:txBody>
      </p:sp>
      <p:sp>
        <p:nvSpPr>
          <p:cNvPr id="7" name="TextBox 6">
            <a:extLst>
              <a:ext uri="{FF2B5EF4-FFF2-40B4-BE49-F238E27FC236}">
                <a16:creationId xmlns:a16="http://schemas.microsoft.com/office/drawing/2014/main" id="{8B42B9BA-DBFE-B64B-4075-DD708EDE483E}"/>
              </a:ext>
            </a:extLst>
          </p:cNvPr>
          <p:cNvSpPr txBox="1"/>
          <p:nvPr/>
        </p:nvSpPr>
        <p:spPr>
          <a:xfrm>
            <a:off x="500932" y="3633746"/>
            <a:ext cx="3149586" cy="954107"/>
          </a:xfrm>
          <a:prstGeom prst="rect">
            <a:avLst/>
          </a:prstGeom>
          <a:noFill/>
        </p:spPr>
        <p:txBody>
          <a:bodyPr wrap="square" rtlCol="0">
            <a:spAutoFit/>
          </a:bodyPr>
          <a:lstStyle/>
          <a:p>
            <a:pPr algn="ctr"/>
            <a:r>
              <a:rPr lang="en-US" sz="2800" dirty="0">
                <a:solidFill>
                  <a:schemeClr val="bg1"/>
                </a:solidFill>
              </a:rPr>
              <a:t>Abstaining and Attaining</a:t>
            </a:r>
          </a:p>
        </p:txBody>
      </p:sp>
    </p:spTree>
    <p:extLst>
      <p:ext uri="{BB962C8B-B14F-4D97-AF65-F5344CB8AC3E}">
        <p14:creationId xmlns:p14="http://schemas.microsoft.com/office/powerpoint/2010/main" val="3789822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posing for the camera&#10;&#10;Description automatically generated">
            <a:extLst>
              <a:ext uri="{FF2B5EF4-FFF2-40B4-BE49-F238E27FC236}">
                <a16:creationId xmlns:a16="http://schemas.microsoft.com/office/drawing/2014/main" id="{D8531F97-6100-4D11-9519-47589C27E7DB}"/>
              </a:ext>
            </a:extLst>
          </p:cNvPr>
          <p:cNvPicPr>
            <a:picLocks noChangeAspect="1"/>
          </p:cNvPicPr>
          <p:nvPr/>
        </p:nvPicPr>
        <p:blipFill rotWithShape="1">
          <a:blip r:embed="rId3">
            <a:extLst>
              <a:ext uri="{28A0092B-C50C-407E-A947-70E740481C1C}">
                <a14:useLocalDpi xmlns:a14="http://schemas.microsoft.com/office/drawing/2010/main" val="0"/>
              </a:ext>
            </a:extLst>
          </a:blip>
          <a:srcRect b="4677"/>
          <a:stretch/>
        </p:blipFill>
        <p:spPr>
          <a:xfrm>
            <a:off x="0" y="180480"/>
            <a:ext cx="9144000" cy="6677520"/>
          </a:xfrm>
          <a:prstGeom prst="rect">
            <a:avLst/>
          </a:prstGeom>
        </p:spPr>
      </p:pic>
      <p:sp>
        <p:nvSpPr>
          <p:cNvPr id="2" name="Text Placeholder 1"/>
          <p:cNvSpPr>
            <a:spLocks noGrp="1"/>
          </p:cNvSpPr>
          <p:nvPr>
            <p:ph type="body" sz="quarter" idx="10"/>
          </p:nvPr>
        </p:nvSpPr>
        <p:spPr/>
        <p:txBody>
          <a:bodyPr/>
          <a:lstStyle/>
          <a:p>
            <a:r>
              <a:rPr lang="en-US" dirty="0"/>
              <a:t>Melpomene, Greek muse, holding mask of Pan or Satyr, from Petra, 1st century AD</a:t>
            </a:r>
          </a:p>
        </p:txBody>
      </p:sp>
      <p:sp>
        <p:nvSpPr>
          <p:cNvPr id="3" name="Text Placeholder 2"/>
          <p:cNvSpPr>
            <a:spLocks noGrp="1"/>
          </p:cNvSpPr>
          <p:nvPr>
            <p:ph type="body" sz="quarter" idx="12"/>
          </p:nvPr>
        </p:nvSpPr>
        <p:spPr/>
        <p:txBody>
          <a:bodyPr/>
          <a:lstStyle/>
          <a:p>
            <a:r>
              <a:rPr lang="en-US" dirty="0"/>
              <a:t>2:16</a:t>
            </a:r>
          </a:p>
        </p:txBody>
      </p:sp>
      <p:sp>
        <p:nvSpPr>
          <p:cNvPr id="4" name="Title 3"/>
          <p:cNvSpPr>
            <a:spLocks noGrp="1"/>
          </p:cNvSpPr>
          <p:nvPr>
            <p:ph type="title"/>
          </p:nvPr>
        </p:nvSpPr>
        <p:spPr/>
        <p:txBody>
          <a:bodyPr/>
          <a:lstStyle/>
          <a:p>
            <a:r>
              <a:rPr lang="en-US" dirty="0"/>
              <a:t>Do not use your freedom as a covering for wickedness</a:t>
            </a:r>
          </a:p>
        </p:txBody>
      </p:sp>
    </p:spTree>
    <p:extLst>
      <p:ext uri="{BB962C8B-B14F-4D97-AF65-F5344CB8AC3E}">
        <p14:creationId xmlns:p14="http://schemas.microsoft.com/office/powerpoint/2010/main" val="268274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Bronze coin of Nero, giving his titles and likeness, AD 65</a:t>
            </a:r>
          </a:p>
        </p:txBody>
      </p:sp>
      <p:sp>
        <p:nvSpPr>
          <p:cNvPr id="4" name="Text Placeholder 3"/>
          <p:cNvSpPr>
            <a:spLocks noGrp="1"/>
          </p:cNvSpPr>
          <p:nvPr>
            <p:ph type="body" sz="quarter" idx="12"/>
          </p:nvPr>
        </p:nvSpPr>
        <p:spPr/>
        <p:txBody>
          <a:bodyPr/>
          <a:lstStyle/>
          <a:p>
            <a:r>
              <a:rPr lang="en-US"/>
              <a:t>2:17</a:t>
            </a:r>
            <a:endParaRPr lang="en-US" dirty="0"/>
          </a:p>
        </p:txBody>
      </p:sp>
      <p:sp>
        <p:nvSpPr>
          <p:cNvPr id="2" name="Title 1"/>
          <p:cNvSpPr>
            <a:spLocks noGrp="1"/>
          </p:cNvSpPr>
          <p:nvPr>
            <p:ph type="title"/>
          </p:nvPr>
        </p:nvSpPr>
        <p:spPr/>
        <p:txBody>
          <a:bodyPr/>
          <a:lstStyle/>
          <a:p>
            <a:r>
              <a:rPr lang="en-US" dirty="0"/>
              <a:t>Honor the king</a:t>
            </a:r>
          </a:p>
        </p:txBody>
      </p:sp>
      <p:pic>
        <p:nvPicPr>
          <p:cNvPr id="7" name="Picture 6">
            <a:extLst>
              <a:ext uri="{FF2B5EF4-FFF2-40B4-BE49-F238E27FC236}">
                <a16:creationId xmlns:a16="http://schemas.microsoft.com/office/drawing/2014/main" id="{571B6354-1427-4D28-B380-50177D61728E}"/>
              </a:ext>
            </a:extLst>
          </p:cNvPr>
          <p:cNvPicPr>
            <a:picLocks noChangeAspect="1"/>
          </p:cNvPicPr>
          <p:nvPr/>
        </p:nvPicPr>
        <p:blipFill rotWithShape="1">
          <a:blip r:embed="rId3">
            <a:extLst>
              <a:ext uri="{28A0092B-C50C-407E-A947-70E740481C1C}">
                <a14:useLocalDpi xmlns:a14="http://schemas.microsoft.com/office/drawing/2010/main" val="0"/>
              </a:ext>
            </a:extLst>
          </a:blip>
          <a:srcRect l="1976" r="2481"/>
          <a:stretch/>
        </p:blipFill>
        <p:spPr>
          <a:xfrm>
            <a:off x="0" y="369332"/>
            <a:ext cx="9144000" cy="6150340"/>
          </a:xfrm>
          <a:prstGeom prst="rect">
            <a:avLst/>
          </a:prstGeom>
        </p:spPr>
      </p:pic>
    </p:spTree>
    <p:extLst>
      <p:ext uri="{BB962C8B-B14F-4D97-AF65-F5344CB8AC3E}">
        <p14:creationId xmlns:p14="http://schemas.microsoft.com/office/powerpoint/2010/main" val="828951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AA1E0-0D2A-DAC4-C1A7-B1187D944E8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24E6FC7-CEEF-DA60-30F6-2E59B315F1BA}"/>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Abstaining and Attaining      </a:t>
            </a:r>
          </a:p>
        </p:txBody>
      </p:sp>
      <p:sp>
        <p:nvSpPr>
          <p:cNvPr id="4" name="TextBox 3">
            <a:extLst>
              <a:ext uri="{FF2B5EF4-FFF2-40B4-BE49-F238E27FC236}">
                <a16:creationId xmlns:a16="http://schemas.microsoft.com/office/drawing/2014/main" id="{E1278BA7-1A17-0657-A637-39A709898413}"/>
              </a:ext>
            </a:extLst>
          </p:cNvPr>
          <p:cNvSpPr txBox="1"/>
          <p:nvPr/>
        </p:nvSpPr>
        <p:spPr>
          <a:xfrm>
            <a:off x="572494" y="1645921"/>
            <a:ext cx="8118282" cy="4955203"/>
          </a:xfrm>
          <a:prstGeom prst="rect">
            <a:avLst/>
          </a:prstGeom>
          <a:noFill/>
          <a:ln w="19050">
            <a:solidFill>
              <a:schemeClr val="tx1"/>
            </a:solidFill>
          </a:ln>
        </p:spPr>
        <p:txBody>
          <a:bodyPr wrap="square">
            <a:spAutoFit/>
          </a:bodyPr>
          <a:lstStyle/>
          <a:p>
            <a:r>
              <a:rPr lang="en-US" sz="3600" b="1" dirty="0">
                <a:solidFill>
                  <a:srgbClr val="0070C0"/>
                </a:solidFill>
              </a:rPr>
              <a:t>1Peter 2:18 </a:t>
            </a:r>
            <a:r>
              <a:rPr lang="en-US" sz="2800" dirty="0"/>
              <a:t>Servants, be </a:t>
            </a:r>
            <a:r>
              <a:rPr lang="en-US" sz="2800" u="sng" dirty="0">
                <a:latin typeface="Aharoni" panose="02010803020104030203" pitchFamily="2" charset="-79"/>
                <a:cs typeface="Aharoni" panose="02010803020104030203" pitchFamily="2" charset="-79"/>
              </a:rPr>
              <a:t>submissive</a:t>
            </a:r>
            <a:r>
              <a:rPr lang="en-US" sz="2800" dirty="0"/>
              <a:t> to your masters with all fear, </a:t>
            </a:r>
            <a:r>
              <a:rPr lang="en-US" sz="2800" u="sng" dirty="0"/>
              <a:t>not only to the good and gentle</a:t>
            </a:r>
            <a:r>
              <a:rPr lang="en-US" sz="2800" dirty="0"/>
              <a:t>, </a:t>
            </a:r>
            <a:r>
              <a:rPr lang="en-US" sz="2800" u="sng" dirty="0"/>
              <a:t>but also to the harsh</a:t>
            </a:r>
            <a:r>
              <a:rPr lang="en-US" sz="2800" dirty="0"/>
              <a:t>.</a:t>
            </a:r>
          </a:p>
          <a:p>
            <a:r>
              <a:rPr lang="en-US" sz="2800" dirty="0"/>
              <a:t> 19 For this is commendable, if because of conscience toward God one endures grief, suffering wrongfully.</a:t>
            </a:r>
          </a:p>
          <a:p>
            <a:r>
              <a:rPr lang="en-US" sz="2800" dirty="0"/>
              <a:t> 20 For what credit is it if, when you are beaten for your faults, you take it patiently? But when you do good and suffer, if you take it patiently, this is commendable before God. 21 </a:t>
            </a:r>
            <a:r>
              <a:rPr lang="en-US" sz="2800" u="sng" dirty="0"/>
              <a:t>For to this you were called</a:t>
            </a:r>
            <a:r>
              <a:rPr lang="en-US" sz="2800" dirty="0"/>
              <a:t>, because Christ also suffered for us, leaving us an example, that you should follow His steps:</a:t>
            </a:r>
          </a:p>
        </p:txBody>
      </p:sp>
      <p:sp>
        <p:nvSpPr>
          <p:cNvPr id="5" name="TextBox 4">
            <a:extLst>
              <a:ext uri="{FF2B5EF4-FFF2-40B4-BE49-F238E27FC236}">
                <a16:creationId xmlns:a16="http://schemas.microsoft.com/office/drawing/2014/main" id="{71B2CEF1-1C4A-6B5F-D914-74586B28C9F6}"/>
              </a:ext>
            </a:extLst>
          </p:cNvPr>
          <p:cNvSpPr txBox="1"/>
          <p:nvPr/>
        </p:nvSpPr>
        <p:spPr>
          <a:xfrm>
            <a:off x="0" y="730393"/>
            <a:ext cx="9183316" cy="630429"/>
          </a:xfrm>
          <a:prstGeom prst="rect">
            <a:avLst/>
          </a:prstGeom>
          <a:noFill/>
        </p:spPr>
        <p:txBody>
          <a:bodyPr wrap="square">
            <a:spAutoFit/>
          </a:bodyPr>
          <a:lstStyle/>
          <a:p>
            <a:pPr marR="0" lvl="0" algn="ctr" defTabSz="914400" rtl="0" eaLnBrk="1" fontAlgn="auto" latinLnBrk="0" hangingPunct="1">
              <a:lnSpc>
                <a:spcPct val="150000"/>
              </a:lnSpc>
              <a:spcBef>
                <a:spcPts val="0"/>
              </a:spcBef>
              <a:spcAft>
                <a:spcPts val="0"/>
              </a:spcAft>
              <a:buClrTx/>
              <a:buSzTx/>
              <a:tabLst/>
              <a:defRPr/>
            </a:pPr>
            <a:r>
              <a:rPr kumimoji="0" lang="en-US" sz="2600" b="1" i="0" u="none" strike="noStrike" kern="1200" cap="none" spc="0" normalizeH="0" baseline="0" noProof="0" dirty="0">
                <a:ln>
                  <a:noFill/>
                </a:ln>
                <a:solidFill>
                  <a:srgbClr val="C00000"/>
                </a:solidFill>
                <a:effectLst/>
                <a:uLnTx/>
                <a:uFillTx/>
                <a:latin typeface="Calibri" panose="020F0502020204030204"/>
                <a:ea typeface="+mn-ea"/>
                <a:cs typeface="+mn-cs"/>
              </a:rPr>
              <a:t>3. The Christian’s Business Life Is A Sermon.  1Peter 2:18-24</a:t>
            </a:r>
          </a:p>
        </p:txBody>
      </p:sp>
    </p:spTree>
    <p:extLst>
      <p:ext uri="{BB962C8B-B14F-4D97-AF65-F5344CB8AC3E}">
        <p14:creationId xmlns:p14="http://schemas.microsoft.com/office/powerpoint/2010/main" val="3917001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Kris\Downloads\Sarcofago_avvocato_Valerius_Petrnianus-optim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1921"/>
            <a:ext cx="9144000" cy="661416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Relief of a household slave with writing tablets, circa AD 320</a:t>
            </a:r>
          </a:p>
        </p:txBody>
      </p:sp>
      <p:sp>
        <p:nvSpPr>
          <p:cNvPr id="3" name="Text Placeholder 2"/>
          <p:cNvSpPr>
            <a:spLocks noGrp="1"/>
          </p:cNvSpPr>
          <p:nvPr>
            <p:ph type="body" sz="quarter" idx="12"/>
          </p:nvPr>
        </p:nvSpPr>
        <p:spPr/>
        <p:txBody>
          <a:bodyPr/>
          <a:lstStyle/>
          <a:p>
            <a:r>
              <a:rPr lang="en-US" dirty="0"/>
              <a:t>2:18</a:t>
            </a:r>
          </a:p>
        </p:txBody>
      </p:sp>
      <p:sp>
        <p:nvSpPr>
          <p:cNvPr id="4" name="Title 3"/>
          <p:cNvSpPr>
            <a:spLocks noGrp="1"/>
          </p:cNvSpPr>
          <p:nvPr>
            <p:ph type="title"/>
          </p:nvPr>
        </p:nvSpPr>
        <p:spPr/>
        <p:txBody>
          <a:bodyPr/>
          <a:lstStyle/>
          <a:p>
            <a:r>
              <a:rPr lang="en-US" dirty="0"/>
              <a:t>Household slaves, be subject to your masters with all respect</a:t>
            </a:r>
          </a:p>
        </p:txBody>
      </p:sp>
    </p:spTree>
    <p:extLst>
      <p:ext uri="{BB962C8B-B14F-4D97-AF65-F5344CB8AC3E}">
        <p14:creationId xmlns:p14="http://schemas.microsoft.com/office/powerpoint/2010/main" val="1243343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ll, indoor, dog&#10;&#10;Description automatically generated">
            <a:extLst>
              <a:ext uri="{FF2B5EF4-FFF2-40B4-BE49-F238E27FC236}">
                <a16:creationId xmlns:a16="http://schemas.microsoft.com/office/drawing/2014/main" id="{126AC6CF-9AB8-E644-9967-2855C300F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72" y="0"/>
            <a:ext cx="7481455" cy="6858000"/>
          </a:xfrm>
          <a:prstGeom prst="rect">
            <a:avLst/>
          </a:prstGeom>
        </p:spPr>
      </p:pic>
      <p:sp>
        <p:nvSpPr>
          <p:cNvPr id="2" name="Text Placeholder 1">
            <a:extLst>
              <a:ext uri="{FF2B5EF4-FFF2-40B4-BE49-F238E27FC236}">
                <a16:creationId xmlns:a16="http://schemas.microsoft.com/office/drawing/2014/main" id="{72CE57CD-4B1B-403C-B8AA-34954C9FBB4C}"/>
              </a:ext>
            </a:extLst>
          </p:cNvPr>
          <p:cNvSpPr>
            <a:spLocks noGrp="1"/>
          </p:cNvSpPr>
          <p:nvPr>
            <p:ph type="body" sz="quarter" idx="10"/>
          </p:nvPr>
        </p:nvSpPr>
        <p:spPr/>
        <p:txBody>
          <a:bodyPr/>
          <a:lstStyle/>
          <a:p>
            <a:r>
              <a:rPr lang="en-US" dirty="0"/>
              <a:t>Iron chains worn by slaves, 1st century AD</a:t>
            </a:r>
          </a:p>
        </p:txBody>
      </p:sp>
      <p:sp>
        <p:nvSpPr>
          <p:cNvPr id="3" name="Text Placeholder 2">
            <a:extLst>
              <a:ext uri="{FF2B5EF4-FFF2-40B4-BE49-F238E27FC236}">
                <a16:creationId xmlns:a16="http://schemas.microsoft.com/office/drawing/2014/main" id="{4C02E18F-2CA2-44E0-9178-530AB01E23A2}"/>
              </a:ext>
            </a:extLst>
          </p:cNvPr>
          <p:cNvSpPr>
            <a:spLocks noGrp="1"/>
          </p:cNvSpPr>
          <p:nvPr>
            <p:ph type="body" sz="quarter" idx="12"/>
          </p:nvPr>
        </p:nvSpPr>
        <p:spPr/>
        <p:txBody>
          <a:bodyPr/>
          <a:lstStyle/>
          <a:p>
            <a:r>
              <a:rPr lang="en-US" dirty="0"/>
              <a:t>2:18</a:t>
            </a:r>
          </a:p>
        </p:txBody>
      </p:sp>
      <p:sp>
        <p:nvSpPr>
          <p:cNvPr id="4" name="Title 3">
            <a:extLst>
              <a:ext uri="{FF2B5EF4-FFF2-40B4-BE49-F238E27FC236}">
                <a16:creationId xmlns:a16="http://schemas.microsoft.com/office/drawing/2014/main" id="{519517EE-50E8-464D-ADD9-09A49043E409}"/>
              </a:ext>
            </a:extLst>
          </p:cNvPr>
          <p:cNvSpPr>
            <a:spLocks noGrp="1"/>
          </p:cNvSpPr>
          <p:nvPr>
            <p:ph type="title"/>
          </p:nvPr>
        </p:nvSpPr>
        <p:spPr/>
        <p:txBody>
          <a:bodyPr/>
          <a:lstStyle/>
          <a:p>
            <a:r>
              <a:rPr lang="en-US" dirty="0"/>
              <a:t>But also to harsh masters</a:t>
            </a:r>
          </a:p>
        </p:txBody>
      </p:sp>
    </p:spTree>
    <p:extLst>
      <p:ext uri="{BB962C8B-B14F-4D97-AF65-F5344CB8AC3E}">
        <p14:creationId xmlns:p14="http://schemas.microsoft.com/office/powerpoint/2010/main" val="375695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068"/>
          <a:stretch/>
        </p:blipFill>
        <p:spPr>
          <a:xfrm>
            <a:off x="0" y="0"/>
            <a:ext cx="9144000" cy="6858000"/>
          </a:xfrm>
          <a:prstGeom prst="rect">
            <a:avLst/>
          </a:prstGeom>
        </p:spPr>
      </p:pic>
      <p:sp>
        <p:nvSpPr>
          <p:cNvPr id="2" name="Text Placeholder 1"/>
          <p:cNvSpPr>
            <a:spLocks noGrp="1"/>
          </p:cNvSpPr>
          <p:nvPr>
            <p:ph type="body" sz="quarter" idx="10"/>
          </p:nvPr>
        </p:nvSpPr>
        <p:spPr/>
        <p:txBody>
          <a:bodyPr/>
          <a:lstStyle/>
          <a:p>
            <a:r>
              <a:rPr lang="en-US" i="1" dirty="0"/>
              <a:t>Jesus Falls Beneath the Cross</a:t>
            </a:r>
            <a:r>
              <a:rPr lang="en-US" dirty="0"/>
              <a:t>, by James Tissot, circa 1899</a:t>
            </a:r>
          </a:p>
        </p:txBody>
      </p:sp>
      <p:sp>
        <p:nvSpPr>
          <p:cNvPr id="3" name="Text Placeholder 2"/>
          <p:cNvSpPr>
            <a:spLocks noGrp="1"/>
          </p:cNvSpPr>
          <p:nvPr>
            <p:ph type="body" sz="quarter" idx="12"/>
          </p:nvPr>
        </p:nvSpPr>
        <p:spPr/>
        <p:txBody>
          <a:bodyPr/>
          <a:lstStyle/>
          <a:p>
            <a:r>
              <a:rPr lang="en-US" dirty="0"/>
              <a:t>2:21</a:t>
            </a:r>
          </a:p>
        </p:txBody>
      </p:sp>
      <p:sp>
        <p:nvSpPr>
          <p:cNvPr id="4" name="Title 3"/>
          <p:cNvSpPr>
            <a:spLocks noGrp="1"/>
          </p:cNvSpPr>
          <p:nvPr>
            <p:ph type="title"/>
          </p:nvPr>
        </p:nvSpPr>
        <p:spPr/>
        <p:txBody>
          <a:bodyPr/>
          <a:lstStyle/>
          <a:p>
            <a:r>
              <a:rPr lang="en-US" dirty="0"/>
              <a:t>Christ also suffered for you, leaving an example for you to follow in His steps</a:t>
            </a:r>
          </a:p>
        </p:txBody>
      </p:sp>
    </p:spTree>
    <p:extLst>
      <p:ext uri="{BB962C8B-B14F-4D97-AF65-F5344CB8AC3E}">
        <p14:creationId xmlns:p14="http://schemas.microsoft.com/office/powerpoint/2010/main" val="1055732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297985-F5ED-4F9C-A51F-11ED0CCAC639}"/>
              </a:ext>
            </a:extLst>
          </p:cNvPr>
          <p:cNvPicPr>
            <a:picLocks noChangeAspect="1"/>
          </p:cNvPicPr>
          <p:nvPr/>
        </p:nvPicPr>
        <p:blipFill rotWithShape="1">
          <a:blip r:embed="rId3">
            <a:extLst>
              <a:ext uri="{28A0092B-C50C-407E-A947-70E740481C1C}">
                <a14:useLocalDpi xmlns:a14="http://schemas.microsoft.com/office/drawing/2010/main" val="0"/>
              </a:ext>
            </a:extLst>
          </a:blip>
          <a:srcRect r="1131"/>
          <a:stretch/>
        </p:blipFill>
        <p:spPr>
          <a:xfrm>
            <a:off x="-1" y="369332"/>
            <a:ext cx="9144001" cy="6150340"/>
          </a:xfrm>
          <a:prstGeom prst="rect">
            <a:avLst/>
          </a:prstGeom>
        </p:spPr>
      </p:pic>
      <p:sp>
        <p:nvSpPr>
          <p:cNvPr id="2" name="Text Placeholder 1">
            <a:extLst>
              <a:ext uri="{FF2B5EF4-FFF2-40B4-BE49-F238E27FC236}">
                <a16:creationId xmlns:a16="http://schemas.microsoft.com/office/drawing/2014/main" id="{60774CAD-F6BB-4CD6-B980-A639BE453B85}"/>
              </a:ext>
            </a:extLst>
          </p:cNvPr>
          <p:cNvSpPr>
            <a:spLocks noGrp="1"/>
          </p:cNvSpPr>
          <p:nvPr>
            <p:ph type="body" sz="quarter" idx="10"/>
          </p:nvPr>
        </p:nvSpPr>
        <p:spPr/>
        <p:txBody>
          <a:bodyPr/>
          <a:lstStyle/>
          <a:p>
            <a:r>
              <a:rPr lang="en-US" dirty="0"/>
              <a:t>Israeli kids hiking at Nahal Bokek in the Judean wilderness</a:t>
            </a:r>
          </a:p>
        </p:txBody>
      </p:sp>
      <p:sp>
        <p:nvSpPr>
          <p:cNvPr id="3" name="Text Placeholder 2">
            <a:extLst>
              <a:ext uri="{FF2B5EF4-FFF2-40B4-BE49-F238E27FC236}">
                <a16:creationId xmlns:a16="http://schemas.microsoft.com/office/drawing/2014/main" id="{6E560B25-7C50-4A1B-95BC-7FD0E3E0CCE2}"/>
              </a:ext>
            </a:extLst>
          </p:cNvPr>
          <p:cNvSpPr>
            <a:spLocks noGrp="1"/>
          </p:cNvSpPr>
          <p:nvPr>
            <p:ph type="body" sz="quarter" idx="12"/>
          </p:nvPr>
        </p:nvSpPr>
        <p:spPr/>
        <p:txBody>
          <a:bodyPr/>
          <a:lstStyle/>
          <a:p>
            <a:r>
              <a:rPr lang="en-US" dirty="0"/>
              <a:t>2:21</a:t>
            </a:r>
          </a:p>
        </p:txBody>
      </p:sp>
      <p:sp>
        <p:nvSpPr>
          <p:cNvPr id="4" name="Title 3">
            <a:extLst>
              <a:ext uri="{FF2B5EF4-FFF2-40B4-BE49-F238E27FC236}">
                <a16:creationId xmlns:a16="http://schemas.microsoft.com/office/drawing/2014/main" id="{03FAA983-278C-4E87-A3F4-25425529FF9B}"/>
              </a:ext>
            </a:extLst>
          </p:cNvPr>
          <p:cNvSpPr>
            <a:spLocks noGrp="1"/>
          </p:cNvSpPr>
          <p:nvPr>
            <p:ph type="title"/>
          </p:nvPr>
        </p:nvSpPr>
        <p:spPr/>
        <p:txBody>
          <a:bodyPr/>
          <a:lstStyle/>
          <a:p>
            <a:r>
              <a:rPr lang="en-US" dirty="0"/>
              <a:t>Christ also suffered for you, leaving an example for you to follow in His steps</a:t>
            </a:r>
          </a:p>
        </p:txBody>
      </p:sp>
    </p:spTree>
    <p:extLst>
      <p:ext uri="{BB962C8B-B14F-4D97-AF65-F5344CB8AC3E}">
        <p14:creationId xmlns:p14="http://schemas.microsoft.com/office/powerpoint/2010/main" val="1186438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87827-394E-6086-5BD7-D5A07B323CC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EC2503F-6B6C-C957-F860-AF87EC04FB85}"/>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Abstaining and Attaining      </a:t>
            </a:r>
          </a:p>
        </p:txBody>
      </p:sp>
      <p:sp>
        <p:nvSpPr>
          <p:cNvPr id="4" name="TextBox 3">
            <a:extLst>
              <a:ext uri="{FF2B5EF4-FFF2-40B4-BE49-F238E27FC236}">
                <a16:creationId xmlns:a16="http://schemas.microsoft.com/office/drawing/2014/main" id="{8ECBE2D8-3844-4075-8F91-B7A9E00A585F}"/>
              </a:ext>
            </a:extLst>
          </p:cNvPr>
          <p:cNvSpPr txBox="1"/>
          <p:nvPr/>
        </p:nvSpPr>
        <p:spPr>
          <a:xfrm>
            <a:off x="604300" y="1256306"/>
            <a:ext cx="7967206" cy="4955203"/>
          </a:xfrm>
          <a:prstGeom prst="rect">
            <a:avLst/>
          </a:prstGeom>
          <a:noFill/>
          <a:ln w="19050">
            <a:solidFill>
              <a:schemeClr val="tx1"/>
            </a:solidFill>
          </a:ln>
        </p:spPr>
        <p:txBody>
          <a:bodyPr wrap="square">
            <a:spAutoFit/>
          </a:bodyPr>
          <a:lstStyle/>
          <a:p>
            <a:r>
              <a:rPr lang="en-US" sz="3600" b="1" dirty="0">
                <a:solidFill>
                  <a:srgbClr val="0070C0"/>
                </a:solidFill>
              </a:rPr>
              <a:t>1Peter 2:22 </a:t>
            </a:r>
            <a:r>
              <a:rPr lang="en-US" sz="2800" dirty="0"/>
              <a:t>"Who committed no sin, Nor was </a:t>
            </a:r>
            <a:r>
              <a:rPr lang="en-US" sz="2800" u="sng" dirty="0"/>
              <a:t>deceit</a:t>
            </a:r>
            <a:r>
              <a:rPr lang="en-US" sz="2800" dirty="0"/>
              <a:t> found in His mouth";</a:t>
            </a:r>
          </a:p>
          <a:p>
            <a:r>
              <a:rPr lang="en-US" sz="2800" dirty="0"/>
              <a:t> 23 who, when He was reviled, did not revile in return; </a:t>
            </a:r>
            <a:r>
              <a:rPr lang="en-US" sz="2800" u="sng" dirty="0"/>
              <a:t>when He suffered</a:t>
            </a:r>
            <a:r>
              <a:rPr lang="en-US" sz="2800" dirty="0"/>
              <a:t>, </a:t>
            </a:r>
            <a:r>
              <a:rPr lang="en-US" sz="2800" u="sng" dirty="0"/>
              <a:t>He did not threaten</a:t>
            </a:r>
            <a:r>
              <a:rPr lang="en-US" sz="2800" dirty="0"/>
              <a:t>, but committed Himself to Him who judges righteously;</a:t>
            </a:r>
          </a:p>
          <a:p>
            <a:r>
              <a:rPr lang="en-US" sz="2800" dirty="0"/>
              <a:t> 24 who Himself bore our sins in His own body on the tree, that we, having died to sins, might live for righteousness--by whose stripes you were healed.</a:t>
            </a:r>
          </a:p>
          <a:p>
            <a:r>
              <a:rPr lang="en-US" sz="2800" dirty="0"/>
              <a:t> 25 For you were like sheep going astray, but have now returned to the Shepherd and Overseer of your souls.</a:t>
            </a:r>
          </a:p>
        </p:txBody>
      </p:sp>
    </p:spTree>
    <p:extLst>
      <p:ext uri="{BB962C8B-B14F-4D97-AF65-F5344CB8AC3E}">
        <p14:creationId xmlns:p14="http://schemas.microsoft.com/office/powerpoint/2010/main" val="1733121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0CC34-8242-897F-9AA4-58512320196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21B833A-E607-F62D-45E8-92267A67DE36}"/>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Abstaining and Attaining      </a:t>
            </a:r>
          </a:p>
        </p:txBody>
      </p:sp>
      <p:sp>
        <p:nvSpPr>
          <p:cNvPr id="4" name="TextBox 3">
            <a:extLst>
              <a:ext uri="{FF2B5EF4-FFF2-40B4-BE49-F238E27FC236}">
                <a16:creationId xmlns:a16="http://schemas.microsoft.com/office/drawing/2014/main" id="{EA2B660C-5436-24E8-F009-917977238919}"/>
              </a:ext>
            </a:extLst>
          </p:cNvPr>
          <p:cNvSpPr txBox="1"/>
          <p:nvPr/>
        </p:nvSpPr>
        <p:spPr>
          <a:xfrm>
            <a:off x="691766" y="1971924"/>
            <a:ext cx="7553739" cy="4524315"/>
          </a:xfrm>
          <a:prstGeom prst="rect">
            <a:avLst/>
          </a:prstGeom>
          <a:noFill/>
          <a:ln w="19050">
            <a:solidFill>
              <a:schemeClr val="tx1"/>
            </a:solidFill>
          </a:ln>
        </p:spPr>
        <p:txBody>
          <a:bodyPr wrap="square">
            <a:spAutoFit/>
          </a:bodyPr>
          <a:lstStyle/>
          <a:p>
            <a:r>
              <a:rPr lang="en-US" sz="3200" b="1" dirty="0">
                <a:solidFill>
                  <a:srgbClr val="0070C0"/>
                </a:solidFill>
              </a:rPr>
              <a:t>1Peter 3:1 </a:t>
            </a:r>
            <a:r>
              <a:rPr lang="en-US" sz="3200" dirty="0"/>
              <a:t>Wives, likewise, be </a:t>
            </a:r>
            <a:r>
              <a:rPr lang="en-US" sz="3200" dirty="0">
                <a:latin typeface="Aharoni" panose="02010803020104030203" pitchFamily="2" charset="-79"/>
                <a:cs typeface="Aharoni" panose="02010803020104030203" pitchFamily="2" charset="-79"/>
              </a:rPr>
              <a:t>submissive</a:t>
            </a:r>
            <a:r>
              <a:rPr lang="en-US" sz="3200" dirty="0"/>
              <a:t> to your own husbands, that even if some do not obey the word, </a:t>
            </a:r>
            <a:r>
              <a:rPr lang="en-US" sz="3200" u="sng" dirty="0"/>
              <a:t>they, without a word, may be won</a:t>
            </a:r>
            <a:r>
              <a:rPr lang="en-US" sz="3200" dirty="0"/>
              <a:t> by </a:t>
            </a:r>
            <a:r>
              <a:rPr lang="en-US" sz="3200" u="sng" dirty="0"/>
              <a:t>the conduct</a:t>
            </a:r>
            <a:r>
              <a:rPr lang="en-US" sz="3200" dirty="0"/>
              <a:t> of their wives,</a:t>
            </a:r>
          </a:p>
          <a:p>
            <a:r>
              <a:rPr lang="en-US" sz="3200" dirty="0"/>
              <a:t> 2 when they observe your </a:t>
            </a:r>
            <a:r>
              <a:rPr lang="en-US" sz="3200" u="sng" dirty="0"/>
              <a:t>chaste conduct </a:t>
            </a:r>
            <a:r>
              <a:rPr lang="en-US" sz="3200" dirty="0"/>
              <a:t>accompanied by </a:t>
            </a:r>
            <a:r>
              <a:rPr lang="en-US" sz="3200" u="sng" dirty="0"/>
              <a:t>fear</a:t>
            </a:r>
            <a:r>
              <a:rPr lang="en-US" sz="3200" dirty="0"/>
              <a:t>.</a:t>
            </a:r>
          </a:p>
          <a:p>
            <a:r>
              <a:rPr lang="en-US" sz="3200" dirty="0"/>
              <a:t> 3 Do not let your adornment be merely outward--arranging the hair, wearing gold, or putting on fine apparel--</a:t>
            </a:r>
          </a:p>
        </p:txBody>
      </p:sp>
      <p:sp>
        <p:nvSpPr>
          <p:cNvPr id="5" name="TextBox 4">
            <a:extLst>
              <a:ext uri="{FF2B5EF4-FFF2-40B4-BE49-F238E27FC236}">
                <a16:creationId xmlns:a16="http://schemas.microsoft.com/office/drawing/2014/main" id="{4FE40BE2-544E-6263-38CC-6F0E5FEAC6E1}"/>
              </a:ext>
            </a:extLst>
          </p:cNvPr>
          <p:cNvSpPr txBox="1"/>
          <p:nvPr/>
        </p:nvSpPr>
        <p:spPr>
          <a:xfrm>
            <a:off x="-8391" y="754248"/>
            <a:ext cx="9144000" cy="671851"/>
          </a:xfrm>
          <a:prstGeom prst="rect">
            <a:avLst/>
          </a:prstGeom>
          <a:noFill/>
        </p:spPr>
        <p:txBody>
          <a:bodyPr wrap="square">
            <a:spAutoFit/>
          </a:bodyPr>
          <a:lstStyle/>
          <a:p>
            <a:pPr marR="0" lvl="0" algn="ctr" defTabSz="914400" rtl="0" eaLnBrk="1" fontAlgn="auto" latinLnBrk="0" hangingPunct="1">
              <a:lnSpc>
                <a:spcPct val="150000"/>
              </a:lnSpc>
              <a:spcBef>
                <a:spcPts val="0"/>
              </a:spcBef>
              <a:spcAft>
                <a:spcPts val="0"/>
              </a:spcAft>
              <a:buClrTx/>
              <a:buSzTx/>
              <a:tabLst/>
              <a:defRPr/>
            </a:pP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4. The Power Of a Godly Life In The Home.  1Peter 3:1-7</a:t>
            </a:r>
          </a:p>
        </p:txBody>
      </p:sp>
    </p:spTree>
    <p:extLst>
      <p:ext uri="{BB962C8B-B14F-4D97-AF65-F5344CB8AC3E}">
        <p14:creationId xmlns:p14="http://schemas.microsoft.com/office/powerpoint/2010/main" val="3322963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010"/>
            <a:ext cx="9144000" cy="6697980"/>
          </a:xfrm>
          <a:prstGeom prst="rect">
            <a:avLst/>
          </a:prstGeom>
        </p:spPr>
      </p:pic>
      <p:sp>
        <p:nvSpPr>
          <p:cNvPr id="3" name="Text Placeholder 2"/>
          <p:cNvSpPr>
            <a:spLocks noGrp="1"/>
          </p:cNvSpPr>
          <p:nvPr>
            <p:ph type="body" sz="quarter" idx="10"/>
          </p:nvPr>
        </p:nvSpPr>
        <p:spPr/>
        <p:txBody>
          <a:bodyPr/>
          <a:lstStyle/>
          <a:p>
            <a:r>
              <a:rPr lang="en-US" dirty="0"/>
              <a:t>Roman gold and semi-precious stones necklace, from Tyre, Roman period</a:t>
            </a:r>
          </a:p>
        </p:txBody>
      </p:sp>
      <p:sp>
        <p:nvSpPr>
          <p:cNvPr id="4" name="Text Placeholder 3"/>
          <p:cNvSpPr>
            <a:spLocks noGrp="1"/>
          </p:cNvSpPr>
          <p:nvPr>
            <p:ph type="body" sz="quarter" idx="12"/>
          </p:nvPr>
        </p:nvSpPr>
        <p:spPr/>
        <p:txBody>
          <a:bodyPr/>
          <a:lstStyle/>
          <a:p>
            <a:r>
              <a:rPr lang="en-US" dirty="0"/>
              <a:t>3:3</a:t>
            </a:r>
          </a:p>
        </p:txBody>
      </p:sp>
      <p:sp>
        <p:nvSpPr>
          <p:cNvPr id="2" name="Title 1"/>
          <p:cNvSpPr>
            <a:spLocks noGrp="1"/>
          </p:cNvSpPr>
          <p:nvPr>
            <p:ph type="title"/>
          </p:nvPr>
        </p:nvSpPr>
        <p:spPr/>
        <p:txBody>
          <a:bodyPr/>
          <a:lstStyle/>
          <a:p>
            <a:r>
              <a:rPr lang="en-US" dirty="0"/>
              <a:t>Do not let your adornment be external, like braided hair, gold jewelry, or fine clothing</a:t>
            </a:r>
          </a:p>
        </p:txBody>
      </p:sp>
    </p:spTree>
    <p:extLst>
      <p:ext uri="{BB962C8B-B14F-4D97-AF65-F5344CB8AC3E}">
        <p14:creationId xmlns:p14="http://schemas.microsoft.com/office/powerpoint/2010/main" val="3007299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B9D42-3661-6981-35F6-042DFCD5030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0B2D6B8-AFCA-9940-7A49-7BCF15CBC800}"/>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A Christian According To Peter</a:t>
            </a:r>
          </a:p>
        </p:txBody>
      </p:sp>
      <p:sp>
        <p:nvSpPr>
          <p:cNvPr id="3" name="TextBox 2">
            <a:extLst>
              <a:ext uri="{FF2B5EF4-FFF2-40B4-BE49-F238E27FC236}">
                <a16:creationId xmlns:a16="http://schemas.microsoft.com/office/drawing/2014/main" id="{7C0E4A13-EEC4-AAA6-8208-62C8A11B62F0}"/>
              </a:ext>
            </a:extLst>
          </p:cNvPr>
          <p:cNvSpPr txBox="1"/>
          <p:nvPr/>
        </p:nvSpPr>
        <p:spPr>
          <a:xfrm>
            <a:off x="429370" y="811037"/>
            <a:ext cx="832501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Black" panose="020B0A04020102020204" pitchFamily="34" charset="0"/>
                <a:ea typeface="+mn-ea"/>
                <a:cs typeface="+mn-cs"/>
              </a:rPr>
              <a:t>Lesson 1</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400" b="0" i="0" u="sng" strike="noStrike" kern="0" cap="none" spc="0" normalizeH="0" baseline="0" noProof="0" dirty="0">
                <a:ln>
                  <a:noFill/>
                </a:ln>
                <a:solidFill>
                  <a:prstClr val="black"/>
                </a:solidFill>
                <a:effectLst/>
                <a:uLnTx/>
                <a:uFillTx/>
                <a:latin typeface="Calibri" panose="020F0502020204030204"/>
                <a:ea typeface="+mn-ea"/>
                <a:cs typeface="+mn-cs"/>
              </a:rPr>
              <a:t>Acts 11:26</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400" b="0" i="0" u="sng" strike="noStrike" kern="0" cap="none" spc="0" normalizeH="0" baseline="0" noProof="0" dirty="0">
                <a:ln>
                  <a:noFill/>
                </a:ln>
                <a:solidFill>
                  <a:prstClr val="black"/>
                </a:solidFill>
                <a:effectLst/>
                <a:uLnTx/>
                <a:uFillTx/>
                <a:latin typeface="Calibri" panose="020F0502020204030204"/>
                <a:ea typeface="+mn-ea"/>
                <a:cs typeface="+mn-cs"/>
              </a:rPr>
              <a:t>Acts 26:28</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400" b="0" i="0" u="sng" strike="noStrike" kern="0" cap="none" spc="0" normalizeH="0" baseline="0" noProof="0" dirty="0">
                <a:ln>
                  <a:noFill/>
                </a:ln>
                <a:solidFill>
                  <a:prstClr val="black"/>
                </a:solidFill>
                <a:effectLst/>
                <a:uLnTx/>
                <a:uFillTx/>
                <a:latin typeface="Calibri" panose="020F0502020204030204"/>
                <a:ea typeface="+mn-ea"/>
                <a:cs typeface="+mn-cs"/>
              </a:rPr>
              <a:t>1Peter 4:16</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400" b="0" i="0" u="sng" strike="noStrike" kern="0" cap="none" spc="0" normalizeH="0" baseline="0" noProof="0" dirty="0">
                <a:ln>
                  <a:noFill/>
                </a:ln>
                <a:solidFill>
                  <a:prstClr val="black"/>
                </a:solidFill>
                <a:effectLst/>
                <a:uLnTx/>
                <a:uFillTx/>
                <a:latin typeface="Calibri" panose="020F0502020204030204"/>
                <a:ea typeface="+mn-ea"/>
                <a:cs typeface="+mn-cs"/>
              </a:rPr>
              <a:t>Isaiah 62:1-2</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1) A Christian is a taught disciple.  2) A Christian is one who is persuaded.  3) A Christian is one who is willing to suffer for doing right.    </a:t>
            </a:r>
          </a:p>
        </p:txBody>
      </p:sp>
      <p:sp>
        <p:nvSpPr>
          <p:cNvPr id="4" name="TextBox 3">
            <a:extLst>
              <a:ext uri="{FF2B5EF4-FFF2-40B4-BE49-F238E27FC236}">
                <a16:creationId xmlns:a16="http://schemas.microsoft.com/office/drawing/2014/main" id="{8340DBCB-4F53-923D-8D62-B4BB04117A06}"/>
              </a:ext>
            </a:extLst>
          </p:cNvPr>
          <p:cNvSpPr txBox="1"/>
          <p:nvPr/>
        </p:nvSpPr>
        <p:spPr>
          <a:xfrm>
            <a:off x="445273" y="2554637"/>
            <a:ext cx="8110329"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Arial Black" panose="020B0A04020102020204" pitchFamily="34" charset="0"/>
                <a:ea typeface="+mn-ea"/>
                <a:cs typeface="+mn-cs"/>
              </a:rPr>
              <a:t>Lesson 2</a:t>
            </a:r>
            <a:r>
              <a:rPr kumimoji="0" lang="en-US" sz="2400" b="0" i="0" u="none" strike="noStrike" kern="0" cap="none" spc="0" normalizeH="0" baseline="0" noProof="0" dirty="0">
                <a:ln>
                  <a:noFill/>
                </a:ln>
                <a:solidFill>
                  <a:srgbClr val="FF0000"/>
                </a:solidFill>
                <a:effectLst/>
                <a:uLnTx/>
                <a:uFillTx/>
                <a:latin typeface="Calibri" panose="020F0502020204030204"/>
                <a:ea typeface="+mn-ea"/>
                <a:cs typeface="+mn-cs"/>
              </a:rPr>
              <a:t>.</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400" b="0" i="0" u="sng" strike="noStrike" kern="0" cap="none" spc="0" normalizeH="0" baseline="0" noProof="0" dirty="0">
                <a:ln>
                  <a:noFill/>
                </a:ln>
                <a:solidFill>
                  <a:prstClr val="black"/>
                </a:solidFill>
                <a:effectLst/>
                <a:uLnTx/>
                <a:uFillTx/>
                <a:latin typeface="Calibri" panose="020F0502020204030204"/>
                <a:ea typeface="+mn-ea"/>
                <a:cs typeface="+mn-cs"/>
              </a:rPr>
              <a:t>Obedient Children </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- 1)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God’s grace offers salvation.  2) We must obey the gospel to enjoy salvation and to be children  of God. 3) We must be born again to be children of God.  4) The Christian lives a life of obedience to please the father and receive His grace.</a:t>
            </a:r>
          </a:p>
        </p:txBody>
      </p:sp>
      <p:sp>
        <p:nvSpPr>
          <p:cNvPr id="6" name="TextBox 5">
            <a:extLst>
              <a:ext uri="{FF2B5EF4-FFF2-40B4-BE49-F238E27FC236}">
                <a16:creationId xmlns:a16="http://schemas.microsoft.com/office/drawing/2014/main" id="{152DBFE3-8828-81BC-D156-3B5FE374999A}"/>
              </a:ext>
            </a:extLst>
          </p:cNvPr>
          <p:cNvSpPr txBox="1"/>
          <p:nvPr/>
        </p:nvSpPr>
        <p:spPr>
          <a:xfrm>
            <a:off x="490995" y="4697428"/>
            <a:ext cx="8056655" cy="19389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0C0"/>
                </a:solidFill>
                <a:effectLst/>
                <a:uLnTx/>
                <a:uFillTx/>
                <a:latin typeface="Arial Black" panose="020B0A04020102020204" pitchFamily="34" charset="0"/>
                <a:ea typeface="+mn-ea"/>
                <a:cs typeface="+mn-cs"/>
              </a:rPr>
              <a:t>Lesson 3</a:t>
            </a:r>
            <a:r>
              <a:rPr kumimoji="0" lang="en-US" sz="2400" b="0" i="0" u="none" strike="noStrike" kern="0" cap="none" spc="0" normalizeH="0" baseline="0" noProof="0" dirty="0">
                <a:ln>
                  <a:noFill/>
                </a:ln>
                <a:solidFill>
                  <a:srgbClr val="0070C0"/>
                </a:solidFill>
                <a:effectLst/>
                <a:uLnTx/>
                <a:uFillTx/>
                <a:latin typeface="Calibri" panose="020F0502020204030204"/>
                <a:ea typeface="+mn-ea"/>
                <a:cs typeface="+mn-cs"/>
              </a:rPr>
              <a:t>.</a:t>
            </a: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400" b="0" i="0" u="sng" strike="noStrike" kern="0" cap="none" spc="0" normalizeH="0" baseline="0" noProof="0" dirty="0">
                <a:ln>
                  <a:noFill/>
                </a:ln>
                <a:solidFill>
                  <a:prstClr val="black"/>
                </a:solidFill>
                <a:effectLst/>
                <a:uLnTx/>
                <a:uFillTx/>
                <a:latin typeface="Calibri" panose="020F0502020204030204"/>
                <a:ea typeface="+mn-ea"/>
                <a:cs typeface="+mn-cs"/>
              </a:rPr>
              <a:t>Be holy for I am holy</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Christian MUST live a life of separation from the world. We are children of the Father. The Father has set a pattern for His children to follow. Holy God cannot be approached by unholy man. We must come out and be separate from the world.</a:t>
            </a:r>
          </a:p>
        </p:txBody>
      </p:sp>
    </p:spTree>
    <p:extLst>
      <p:ext uri="{BB962C8B-B14F-4D97-AF65-F5344CB8AC3E}">
        <p14:creationId xmlns:p14="http://schemas.microsoft.com/office/powerpoint/2010/main" val="1883160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ris\Documents\Bolen\Mummy painting of a woman, from Fayum, Egypt, Fayum_StrasbourgMBA, wiki Edelseider.JPG"/>
          <p:cNvPicPr>
            <a:picLocks noChangeAspect="1" noChangeArrowheads="1"/>
          </p:cNvPicPr>
          <p:nvPr/>
        </p:nvPicPr>
        <p:blipFill rotWithShape="1">
          <a:blip r:embed="rId3">
            <a:extLst>
              <a:ext uri="{28A0092B-C50C-407E-A947-70E740481C1C}">
                <a14:useLocalDpi xmlns:a14="http://schemas.microsoft.com/office/drawing/2010/main" val="0"/>
              </a:ext>
            </a:extLst>
          </a:blip>
          <a:srcRect t="10918" b="7454"/>
          <a:stretch/>
        </p:blipFill>
        <p:spPr bwMode="auto">
          <a:xfrm>
            <a:off x="2466975" y="0"/>
            <a:ext cx="4210050" cy="6705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p:nvPr>
        </p:nvSpPr>
        <p:spPr/>
        <p:txBody>
          <a:bodyPr/>
          <a:lstStyle/>
          <a:p>
            <a:r>
              <a:rPr lang="en-US" dirty="0"/>
              <a:t>Mummy painting of a woman with expensive jewelry, Roman period</a:t>
            </a:r>
          </a:p>
        </p:txBody>
      </p:sp>
      <p:sp>
        <p:nvSpPr>
          <p:cNvPr id="4" name="Text Placeholder 3"/>
          <p:cNvSpPr>
            <a:spLocks noGrp="1"/>
          </p:cNvSpPr>
          <p:nvPr>
            <p:ph type="body" sz="quarter" idx="12"/>
          </p:nvPr>
        </p:nvSpPr>
        <p:spPr/>
        <p:txBody>
          <a:bodyPr/>
          <a:lstStyle/>
          <a:p>
            <a:r>
              <a:rPr lang="en-US" dirty="0"/>
              <a:t>3:3</a:t>
            </a:r>
          </a:p>
        </p:txBody>
      </p:sp>
      <p:sp>
        <p:nvSpPr>
          <p:cNvPr id="2" name="Title 1"/>
          <p:cNvSpPr>
            <a:spLocks noGrp="1"/>
          </p:cNvSpPr>
          <p:nvPr>
            <p:ph type="title"/>
          </p:nvPr>
        </p:nvSpPr>
        <p:spPr/>
        <p:txBody>
          <a:bodyPr/>
          <a:lstStyle/>
          <a:p>
            <a:r>
              <a:rPr lang="en-US" dirty="0"/>
              <a:t>Do not let your adornment be external, like braided hair, gold jewelry, or fine clothing</a:t>
            </a:r>
          </a:p>
        </p:txBody>
      </p:sp>
    </p:spTree>
    <p:extLst>
      <p:ext uri="{BB962C8B-B14F-4D97-AF65-F5344CB8AC3E}">
        <p14:creationId xmlns:p14="http://schemas.microsoft.com/office/powerpoint/2010/main" val="1178232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Kris\Downloads\Roman glass perfume bottles in shape of dates, 1st-4th c AD, adr18062952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973"/>
            <a:ext cx="9144000" cy="654446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p:txBody>
          <a:bodyPr/>
          <a:lstStyle/>
          <a:p>
            <a:r>
              <a:rPr lang="en-US" dirty="0">
                <a:latin typeface="Calibri"/>
                <a:cs typeface="Calibri"/>
              </a:rPr>
              <a:t>Roman glass perfume bottles in the shape of dates, 1st–4th centuries AD</a:t>
            </a:r>
            <a:endParaRPr lang="ja-JP" dirty="0"/>
          </a:p>
        </p:txBody>
      </p:sp>
      <p:sp>
        <p:nvSpPr>
          <p:cNvPr id="8" name="Text Placeholder 7"/>
          <p:cNvSpPr>
            <a:spLocks noGrp="1"/>
          </p:cNvSpPr>
          <p:nvPr>
            <p:ph type="body" sz="quarter" idx="12"/>
          </p:nvPr>
        </p:nvSpPr>
        <p:spPr/>
        <p:txBody>
          <a:bodyPr/>
          <a:lstStyle/>
          <a:p>
            <a:r>
              <a:rPr lang="en-US">
                <a:latin typeface="Calibri"/>
                <a:cs typeface="Calibri"/>
              </a:rPr>
              <a:t>3:4</a:t>
            </a:r>
            <a:endParaRPr lang="en-US" dirty="0"/>
          </a:p>
        </p:txBody>
      </p:sp>
      <p:sp>
        <p:nvSpPr>
          <p:cNvPr id="3" name="Title 2"/>
          <p:cNvSpPr>
            <a:spLocks noGrp="1"/>
          </p:cNvSpPr>
          <p:nvPr>
            <p:ph type="title"/>
          </p:nvPr>
        </p:nvSpPr>
        <p:spPr/>
        <p:txBody>
          <a:bodyPr/>
          <a:lstStyle/>
          <a:p>
            <a:r>
              <a:rPr lang="en-US" dirty="0">
                <a:latin typeface="Calibri"/>
                <a:cs typeface="Calibri"/>
              </a:rPr>
              <a:t>With the imperishable quality of a meek and quiet spirit, which is precious in the sight of God</a:t>
            </a:r>
            <a:endParaRPr lang="ja-JP" altLang="en-US" dirty="0"/>
          </a:p>
        </p:txBody>
      </p:sp>
    </p:spTree>
    <p:extLst>
      <p:ext uri="{BB962C8B-B14F-4D97-AF65-F5344CB8AC3E}">
        <p14:creationId xmlns:p14="http://schemas.microsoft.com/office/powerpoint/2010/main" val="2440176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D7794-4D25-C958-3A9B-05FF93DA530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000A866-FDA7-9831-41F6-939289FD47B7}"/>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Abstaining and Attaining      </a:t>
            </a:r>
          </a:p>
        </p:txBody>
      </p:sp>
      <p:sp>
        <p:nvSpPr>
          <p:cNvPr id="4" name="TextBox 3">
            <a:extLst>
              <a:ext uri="{FF2B5EF4-FFF2-40B4-BE49-F238E27FC236}">
                <a16:creationId xmlns:a16="http://schemas.microsoft.com/office/drawing/2014/main" id="{8BE3AE3D-7130-820B-D582-E0C6641519D0}"/>
              </a:ext>
            </a:extLst>
          </p:cNvPr>
          <p:cNvSpPr txBox="1"/>
          <p:nvPr/>
        </p:nvSpPr>
        <p:spPr>
          <a:xfrm>
            <a:off x="516835" y="898497"/>
            <a:ext cx="8404527" cy="5509200"/>
          </a:xfrm>
          <a:prstGeom prst="rect">
            <a:avLst/>
          </a:prstGeom>
          <a:noFill/>
        </p:spPr>
        <p:txBody>
          <a:bodyPr wrap="square">
            <a:spAutoFit/>
          </a:bodyPr>
          <a:lstStyle/>
          <a:p>
            <a:r>
              <a:rPr lang="en-US" sz="3200" dirty="0">
                <a:cs typeface="Aharoni" panose="02010803020104030203" pitchFamily="2" charset="-79"/>
              </a:rPr>
              <a:t>submit</a:t>
            </a:r>
            <a:r>
              <a:rPr lang="en-US" sz="3200" dirty="0"/>
              <a:t> </a:t>
            </a:r>
          </a:p>
          <a:p>
            <a:endParaRPr lang="en-US" sz="3200" dirty="0"/>
          </a:p>
          <a:p>
            <a:r>
              <a:rPr lang="en-US" sz="3200" u="sng" dirty="0"/>
              <a:t>conduct</a:t>
            </a:r>
          </a:p>
          <a:p>
            <a:endParaRPr lang="en-US" sz="3200" u="sng" dirty="0"/>
          </a:p>
          <a:p>
            <a:r>
              <a:rPr lang="en-US" sz="3200" dirty="0"/>
              <a:t> </a:t>
            </a:r>
          </a:p>
          <a:p>
            <a:endParaRPr lang="en-US" sz="3200" u="sng" dirty="0"/>
          </a:p>
          <a:p>
            <a:r>
              <a:rPr lang="en-US" sz="3200" u="sng" dirty="0"/>
              <a:t>chaste conduct</a:t>
            </a:r>
          </a:p>
          <a:p>
            <a:r>
              <a:rPr lang="en-US" sz="3200" u="sng" dirty="0"/>
              <a:t> </a:t>
            </a:r>
          </a:p>
          <a:p>
            <a:endParaRPr lang="en-US" sz="3200" u="sng" dirty="0"/>
          </a:p>
          <a:p>
            <a:r>
              <a:rPr lang="en-US" sz="3200" u="sng" dirty="0"/>
              <a:t>fear</a:t>
            </a:r>
            <a:r>
              <a:rPr lang="en-US" sz="3200" dirty="0"/>
              <a:t>.</a:t>
            </a:r>
          </a:p>
          <a:p>
            <a:r>
              <a:rPr lang="en-US" sz="3200" dirty="0"/>
              <a:t> </a:t>
            </a:r>
          </a:p>
        </p:txBody>
      </p:sp>
      <p:sp>
        <p:nvSpPr>
          <p:cNvPr id="3" name="TextBox 2">
            <a:extLst>
              <a:ext uri="{FF2B5EF4-FFF2-40B4-BE49-F238E27FC236}">
                <a16:creationId xmlns:a16="http://schemas.microsoft.com/office/drawing/2014/main" id="{0BB570BF-9562-ED39-A8E2-2D9B6E63E108}"/>
              </a:ext>
            </a:extLst>
          </p:cNvPr>
          <p:cNvSpPr txBox="1"/>
          <p:nvPr/>
        </p:nvSpPr>
        <p:spPr>
          <a:xfrm>
            <a:off x="2528516" y="739471"/>
            <a:ext cx="6392846" cy="1015663"/>
          </a:xfrm>
          <a:prstGeom prst="rect">
            <a:avLst/>
          </a:prstGeom>
          <a:noFill/>
        </p:spPr>
        <p:txBody>
          <a:bodyPr wrap="square" rtlCol="0">
            <a:spAutoFit/>
          </a:bodyPr>
          <a:lstStyle/>
          <a:p>
            <a:r>
              <a:rPr lang="en-US" sz="2000" b="1" i="1" dirty="0">
                <a:solidFill>
                  <a:srgbClr val="000000"/>
                </a:solidFill>
                <a:effectLst/>
                <a:latin typeface="Sirba GRK"/>
              </a:rPr>
              <a:t>5293</a:t>
            </a:r>
            <a:r>
              <a:rPr lang="en-US" sz="2000" b="0" i="0" dirty="0">
                <a:solidFill>
                  <a:srgbClr val="000000"/>
                </a:solidFill>
                <a:effectLst/>
                <a:latin typeface="Sirba GRK"/>
              </a:rPr>
              <a:t>. </a:t>
            </a:r>
            <a:r>
              <a:rPr lang="en-US" sz="2000" b="1" i="0" dirty="0">
                <a:solidFill>
                  <a:srgbClr val="000000"/>
                </a:solidFill>
                <a:effectLst/>
                <a:latin typeface="Source Sans Pro" panose="020B0503030403020204" pitchFamily="34" charset="0"/>
              </a:rPr>
              <a:t>ὑπ</a:t>
            </a:r>
            <a:r>
              <a:rPr lang="en-US" sz="2000" b="1" i="0" dirty="0" err="1">
                <a:solidFill>
                  <a:srgbClr val="000000"/>
                </a:solidFill>
                <a:effectLst/>
                <a:latin typeface="Source Sans Pro" panose="020B0503030403020204" pitchFamily="34" charset="0"/>
              </a:rPr>
              <a:t>οτάσσω</a:t>
            </a:r>
            <a:r>
              <a:rPr lang="en-US" sz="2000" b="0" i="0" dirty="0">
                <a:solidFill>
                  <a:srgbClr val="000000"/>
                </a:solidFill>
                <a:effectLst/>
                <a:latin typeface="Sirba GRK"/>
              </a:rPr>
              <a:t> </a:t>
            </a:r>
            <a:r>
              <a:rPr lang="en-US" sz="2000" b="1" i="0" dirty="0" err="1">
                <a:solidFill>
                  <a:srgbClr val="000000"/>
                </a:solidFill>
                <a:effectLst/>
                <a:latin typeface="Charis SIL"/>
              </a:rPr>
              <a:t>hupotassō</a:t>
            </a:r>
            <a:r>
              <a:rPr lang="en-US" sz="2000" b="0" i="0" dirty="0">
                <a:solidFill>
                  <a:srgbClr val="000000"/>
                </a:solidFill>
                <a:effectLst/>
                <a:latin typeface="Sirba GRK"/>
              </a:rPr>
              <a:t>; from </a:t>
            </a:r>
            <a:r>
              <a:rPr lang="en-US" sz="2000" b="0" i="1" u="none" strike="noStrike" dirty="0">
                <a:effectLst/>
                <a:latin typeface="Sirba GRK"/>
                <a:hlinkClick r:id="rId2"/>
              </a:rPr>
              <a:t>5259</a:t>
            </a:r>
            <a:r>
              <a:rPr lang="en-US" sz="2000" b="0" i="0" dirty="0">
                <a:solidFill>
                  <a:srgbClr val="000000"/>
                </a:solidFill>
                <a:effectLst/>
                <a:latin typeface="Sirba GRK"/>
              </a:rPr>
              <a:t> and </a:t>
            </a:r>
            <a:r>
              <a:rPr lang="en-US" sz="2000" b="0" i="1" u="none" strike="noStrike" dirty="0">
                <a:effectLst/>
                <a:latin typeface="Sirba GRK"/>
                <a:hlinkClick r:id="rId3"/>
              </a:rPr>
              <a:t>5021</a:t>
            </a:r>
            <a:r>
              <a:rPr lang="en-US" sz="2000" b="0" i="1" dirty="0">
                <a:solidFill>
                  <a:srgbClr val="000000"/>
                </a:solidFill>
                <a:effectLst/>
                <a:latin typeface="Sirba GRK"/>
              </a:rPr>
              <a:t>; to place</a:t>
            </a:r>
            <a:r>
              <a:rPr lang="en-US" sz="2000" b="0" i="0" dirty="0">
                <a:solidFill>
                  <a:srgbClr val="000000"/>
                </a:solidFill>
                <a:effectLst/>
                <a:latin typeface="Sirba GRK"/>
              </a:rPr>
              <a:t> or </a:t>
            </a:r>
            <a:r>
              <a:rPr lang="en-US" sz="2000" b="0" i="1" dirty="0">
                <a:solidFill>
                  <a:srgbClr val="000000"/>
                </a:solidFill>
                <a:effectLst/>
                <a:latin typeface="Sirba GRK"/>
              </a:rPr>
              <a:t>rank under, to subject,</a:t>
            </a:r>
            <a:r>
              <a:rPr lang="en-US" sz="2000" b="0" i="0" dirty="0">
                <a:solidFill>
                  <a:srgbClr val="000000"/>
                </a:solidFill>
                <a:effectLst/>
                <a:latin typeface="Sirba GRK"/>
              </a:rPr>
              <a:t> mid. </a:t>
            </a:r>
            <a:r>
              <a:rPr lang="en-US" sz="2000" b="0" i="1" dirty="0">
                <a:solidFill>
                  <a:srgbClr val="000000"/>
                </a:solidFill>
                <a:effectLst/>
                <a:latin typeface="Sirba GRK"/>
              </a:rPr>
              <a:t>to obey</a:t>
            </a:r>
            <a:r>
              <a:rPr lang="en-US" sz="2000" b="0" i="0" dirty="0">
                <a:solidFill>
                  <a:srgbClr val="000000"/>
                </a:solidFill>
                <a:effectLst/>
                <a:latin typeface="Sirba GRK"/>
              </a:rPr>
              <a:t>:—put in subjection</a:t>
            </a:r>
            <a:endParaRPr lang="en-US" sz="2000" dirty="0"/>
          </a:p>
        </p:txBody>
      </p:sp>
      <p:sp>
        <p:nvSpPr>
          <p:cNvPr id="5" name="TextBox 4">
            <a:extLst>
              <a:ext uri="{FF2B5EF4-FFF2-40B4-BE49-F238E27FC236}">
                <a16:creationId xmlns:a16="http://schemas.microsoft.com/office/drawing/2014/main" id="{B95BAFB9-D54C-BAA7-E563-647757FF1789}"/>
              </a:ext>
            </a:extLst>
          </p:cNvPr>
          <p:cNvSpPr txBox="1"/>
          <p:nvPr/>
        </p:nvSpPr>
        <p:spPr>
          <a:xfrm>
            <a:off x="2528517" y="1916263"/>
            <a:ext cx="6249724" cy="1323439"/>
          </a:xfrm>
          <a:prstGeom prst="rect">
            <a:avLst/>
          </a:prstGeom>
          <a:noFill/>
        </p:spPr>
        <p:txBody>
          <a:bodyPr wrap="square" rtlCol="0">
            <a:spAutoFit/>
          </a:bodyPr>
          <a:lstStyle/>
          <a:p>
            <a:r>
              <a:rPr lang="en-US" sz="2000" b="1" dirty="0"/>
              <a:t>agoge (</a:t>
            </a:r>
            <a:r>
              <a:rPr lang="en-US" sz="2000" b="1" dirty="0" err="1"/>
              <a:t>ἀγωγή</a:t>
            </a:r>
            <a:r>
              <a:rPr lang="en-US" sz="2000" b="1" dirty="0"/>
              <a:t>, 72), </a:t>
            </a:r>
            <a:r>
              <a:rPr lang="en-US" sz="2000" dirty="0"/>
              <a:t>from ago, “to lead,” properly denotes “a teaching”; then, figuratively, “a training, discipline,” and so, the life led, a way or course of life, conduct,   V 2, p 120  2 Tim.3:10, RV, “conduct”; KJV, “manner of life.” See LIFE.¶</a:t>
            </a:r>
          </a:p>
        </p:txBody>
      </p:sp>
      <p:sp>
        <p:nvSpPr>
          <p:cNvPr id="6" name="TextBox 5">
            <a:extLst>
              <a:ext uri="{FF2B5EF4-FFF2-40B4-BE49-F238E27FC236}">
                <a16:creationId xmlns:a16="http://schemas.microsoft.com/office/drawing/2014/main" id="{AA205570-3BC2-A377-7275-EEE70DCB901D}"/>
              </a:ext>
            </a:extLst>
          </p:cNvPr>
          <p:cNvSpPr txBox="1"/>
          <p:nvPr/>
        </p:nvSpPr>
        <p:spPr>
          <a:xfrm>
            <a:off x="3236181" y="3244131"/>
            <a:ext cx="5486400" cy="2585323"/>
          </a:xfrm>
          <a:prstGeom prst="rect">
            <a:avLst/>
          </a:prstGeom>
          <a:noFill/>
        </p:spPr>
        <p:txBody>
          <a:bodyPr wrap="square" rtlCol="0">
            <a:spAutoFit/>
          </a:bodyPr>
          <a:lstStyle/>
          <a:p>
            <a:r>
              <a:rPr lang="en-US" dirty="0"/>
              <a:t>CHASTE</a:t>
            </a:r>
          </a:p>
          <a:p>
            <a:r>
              <a:rPr lang="en-US" dirty="0" err="1"/>
              <a:t>hagnos</a:t>
            </a:r>
            <a:r>
              <a:rPr lang="en-US" dirty="0"/>
              <a:t> (</a:t>
            </a:r>
            <a:r>
              <a:rPr lang="el-GR" dirty="0"/>
              <a:t>ἁγνός, 53) </a:t>
            </a:r>
            <a:r>
              <a:rPr lang="en-US" dirty="0"/>
              <a:t>signifies (a) “pure from every fault, immaculate,” 2 Cor. 7:11 (KJV, “clear”); Phil. 4:8; 1 Tim. 5:22; Jas. 3:17; 1 John 3:3 (in all which the RV rendering is “pure”), and 1 Pet. 3:2, “chaste”; (b) “pure from carnality, modest,” 2 Cor. 11:2, RV, “pure”; Titus 2:5, chaste. See CLEAR, HOLY, PURE.</a:t>
            </a:r>
          </a:p>
          <a:p>
            <a:endParaRPr lang="en-US" dirty="0"/>
          </a:p>
          <a:p>
            <a:endParaRPr lang="en-US" dirty="0"/>
          </a:p>
        </p:txBody>
      </p:sp>
    </p:spTree>
    <p:extLst>
      <p:ext uri="{BB962C8B-B14F-4D97-AF65-F5344CB8AC3E}">
        <p14:creationId xmlns:p14="http://schemas.microsoft.com/office/powerpoint/2010/main" val="2223522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C7776-2657-7B18-4B14-413053DC508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9E174CF-354D-06B8-E53E-D617CB198691}"/>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Abstaining and Attaining      </a:t>
            </a:r>
          </a:p>
        </p:txBody>
      </p:sp>
      <p:sp>
        <p:nvSpPr>
          <p:cNvPr id="8" name="TextBox 7">
            <a:extLst>
              <a:ext uri="{FF2B5EF4-FFF2-40B4-BE49-F238E27FC236}">
                <a16:creationId xmlns:a16="http://schemas.microsoft.com/office/drawing/2014/main" id="{71EC2CF4-DB43-8352-AE4C-0ABF4C806A50}"/>
              </a:ext>
            </a:extLst>
          </p:cNvPr>
          <p:cNvSpPr txBox="1"/>
          <p:nvPr/>
        </p:nvSpPr>
        <p:spPr>
          <a:xfrm>
            <a:off x="365760" y="834888"/>
            <a:ext cx="649025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Calibri" panose="020F0502020204030204"/>
                <a:ea typeface="+mn-ea"/>
                <a:cs typeface="+mn-cs"/>
              </a:rPr>
              <a:t>fear</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72FD623-56B4-A4CB-93F1-CD863EB4DA5B}"/>
              </a:ext>
            </a:extLst>
          </p:cNvPr>
          <p:cNvSpPr txBox="1"/>
          <p:nvPr/>
        </p:nvSpPr>
        <p:spPr>
          <a:xfrm>
            <a:off x="532736" y="1147876"/>
            <a:ext cx="8158039" cy="5632311"/>
          </a:xfrm>
          <a:prstGeom prst="rect">
            <a:avLst/>
          </a:prstGeom>
          <a:noFill/>
        </p:spPr>
        <p:txBody>
          <a:bodyPr wrap="square">
            <a:spAutoFit/>
          </a:bodyPr>
          <a:lstStyle/>
          <a:p>
            <a:endParaRPr lang="en-US" dirty="0"/>
          </a:p>
          <a:p>
            <a:r>
              <a:rPr lang="en-US" dirty="0" err="1"/>
              <a:t>phobos</a:t>
            </a:r>
            <a:r>
              <a:rPr lang="en-US" dirty="0"/>
              <a:t> (</a:t>
            </a:r>
            <a:r>
              <a:rPr lang="en-US" dirty="0" err="1"/>
              <a:t>φό</a:t>
            </a:r>
            <a:r>
              <a:rPr lang="en-US" dirty="0"/>
              <a:t>βος, 5401) </a:t>
            </a:r>
            <a:r>
              <a:rPr lang="en-US" u="sng" dirty="0"/>
              <a:t>first had the meaning of “flight</a:t>
            </a:r>
            <a:r>
              <a:rPr lang="en-US" dirty="0"/>
              <a:t>,” that which is caused by being  V 2, p 230   scared; then, “that which may cause flight,” (a) “fear, dread, terror,” always with this significance in the four Gospels; also e.g., in Acts 2:43; 19:17; 1 Cor. 2:3; 1 Tim. 5:20 (lit., “may have fear”); Heb. 2:15; 1 John 4:18; Rev. 11:11; 18:10, 15; </a:t>
            </a:r>
            <a:r>
              <a:rPr lang="en-US" u="sng" dirty="0"/>
              <a:t>by metonymy, that which causes “fear</a:t>
            </a:r>
            <a:r>
              <a:rPr lang="en-US" dirty="0"/>
              <a:t>,” Rom. 13:3; 1 Pet. 3:14, RV, “(their) fear,” KJV it seems best to understand it as </a:t>
            </a:r>
            <a:r>
              <a:rPr lang="en-US" u="sng" dirty="0"/>
              <a:t>that which is caused by the intimidation of adversaries; </a:t>
            </a:r>
          </a:p>
          <a:p>
            <a:pPr marL="342900" indent="-342900">
              <a:buAutoNum type="arabicPeriod"/>
            </a:pPr>
            <a:endParaRPr lang="en-US" dirty="0"/>
          </a:p>
          <a:p>
            <a:r>
              <a:rPr lang="en-US" dirty="0"/>
              <a:t>(b) “</a:t>
            </a:r>
            <a:r>
              <a:rPr lang="en-US" u="sng" dirty="0"/>
              <a:t>reverential fear,” (1) of God, as a controlling motive of the life</a:t>
            </a:r>
            <a:r>
              <a:rPr lang="en-US" dirty="0"/>
              <a:t>, in matters spiritual and moral, not a mere “fear” of His power and righteous retribution, but a </a:t>
            </a:r>
            <a:r>
              <a:rPr lang="en-US" u="sng" dirty="0"/>
              <a:t>wholesome dread of displeasing Him</a:t>
            </a:r>
            <a:r>
              <a:rPr lang="en-US" dirty="0"/>
              <a:t>, a “fear” which banishes the terror that shrinks from His presence, Rom. 8:15, 1 Pet. 1:17 (a comprehensive phrase: </a:t>
            </a:r>
          </a:p>
          <a:p>
            <a:pPr marL="342900" indent="-342900">
              <a:buAutoNum type="arabicPeriod"/>
            </a:pPr>
            <a:endParaRPr lang="en-US" dirty="0"/>
          </a:p>
          <a:p>
            <a:r>
              <a:rPr lang="en-US" u="sng" dirty="0"/>
              <a:t>the reverential “fear” of God will inspire a constant carefulness in dealing with others in His “fear</a:t>
            </a:r>
            <a:r>
              <a:rPr lang="en-US" dirty="0"/>
              <a:t>”); 3:2, 15; the association of “fear and trembling,” as, e.g., in Phil. 2:12, has in the Sept. a much sterner import, e.g., Gen. 9:2; Exod. 15:16; Deut. 2:25; 11:25; Ps. 55:5; Isa. 19:16; (2) of superiors, e.g., Rom. 13:7; 1 Pet. 2:18. See TERROR.</a:t>
            </a:r>
          </a:p>
          <a:p>
            <a:endParaRPr lang="en-US" dirty="0"/>
          </a:p>
          <a:p>
            <a:endParaRPr lang="en-US" dirty="0"/>
          </a:p>
        </p:txBody>
      </p:sp>
    </p:spTree>
    <p:extLst>
      <p:ext uri="{BB962C8B-B14F-4D97-AF65-F5344CB8AC3E}">
        <p14:creationId xmlns:p14="http://schemas.microsoft.com/office/powerpoint/2010/main" val="3684408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0AB97-3C19-1529-32CB-80C06758F84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DC83E60-44E6-E686-8B5C-F9C2C0CE7644}"/>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Abstaining and Attaining      </a:t>
            </a:r>
          </a:p>
        </p:txBody>
      </p:sp>
      <p:sp>
        <p:nvSpPr>
          <p:cNvPr id="4" name="TextBox 3">
            <a:extLst>
              <a:ext uri="{FF2B5EF4-FFF2-40B4-BE49-F238E27FC236}">
                <a16:creationId xmlns:a16="http://schemas.microsoft.com/office/drawing/2014/main" id="{F5FA0F93-C58A-0164-1BEA-65F4908DE287}"/>
              </a:ext>
            </a:extLst>
          </p:cNvPr>
          <p:cNvSpPr txBox="1"/>
          <p:nvPr/>
        </p:nvSpPr>
        <p:spPr>
          <a:xfrm>
            <a:off x="556591" y="1009816"/>
            <a:ext cx="8269357" cy="5564859"/>
          </a:xfrm>
          <a:prstGeom prst="rect">
            <a:avLst/>
          </a:prstGeom>
          <a:noFill/>
          <a:ln w="19050">
            <a:solidFill>
              <a:schemeClr val="tx1"/>
            </a:solidFill>
          </a:ln>
        </p:spPr>
        <p:txBody>
          <a:bodyPr wrap="square">
            <a:spAutoFit/>
          </a:bodyPr>
          <a:lstStyle/>
          <a:p>
            <a:r>
              <a:rPr lang="en-US" sz="3200" b="1" dirty="0">
                <a:solidFill>
                  <a:srgbClr val="0070C0"/>
                </a:solidFill>
              </a:rPr>
              <a:t>1Peter 3:4 </a:t>
            </a:r>
            <a:r>
              <a:rPr lang="en-US" sz="3200" dirty="0"/>
              <a:t>rather let it be </a:t>
            </a:r>
            <a:r>
              <a:rPr lang="en-US" sz="3200" dirty="0">
                <a:solidFill>
                  <a:srgbClr val="FF0000"/>
                </a:solidFill>
              </a:rPr>
              <a:t>the hidden person of the heart, with the incorruptible beauty of a gentle and quiet spirit</a:t>
            </a:r>
            <a:r>
              <a:rPr lang="en-US" sz="3200" dirty="0"/>
              <a:t>, which is very precious in the sight of God.</a:t>
            </a:r>
          </a:p>
          <a:p>
            <a:r>
              <a:rPr lang="en-US" sz="3200" dirty="0"/>
              <a:t> 5 For in this manner, in former times, the holy women who trusted in God also </a:t>
            </a:r>
            <a:r>
              <a:rPr lang="en-US" sz="3200" dirty="0">
                <a:solidFill>
                  <a:srgbClr val="FF0000"/>
                </a:solidFill>
              </a:rPr>
              <a:t>adorned themselves, </a:t>
            </a:r>
            <a:r>
              <a:rPr lang="en-US" sz="3200" u="sng" dirty="0">
                <a:solidFill>
                  <a:srgbClr val="FF0000"/>
                </a:solidFill>
              </a:rPr>
              <a:t>being submissive to their own husbands</a:t>
            </a:r>
            <a:r>
              <a:rPr lang="en-US" sz="3200" dirty="0">
                <a:solidFill>
                  <a:srgbClr val="FF0000"/>
                </a:solidFill>
              </a:rPr>
              <a:t>,</a:t>
            </a:r>
          </a:p>
          <a:p>
            <a:r>
              <a:rPr lang="en-US" sz="3200" dirty="0"/>
              <a:t> 6 as Sarah obeyed Abraham, calling him lord, whose daughters you are if you do good and are not afraid with any terror.</a:t>
            </a:r>
          </a:p>
        </p:txBody>
      </p:sp>
    </p:spTree>
    <p:extLst>
      <p:ext uri="{BB962C8B-B14F-4D97-AF65-F5344CB8AC3E}">
        <p14:creationId xmlns:p14="http://schemas.microsoft.com/office/powerpoint/2010/main" val="2000031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77684-A0EF-19CB-C772-E05AEAD890D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4B7F70C-F3BE-D829-C8A7-6653D5B3BDAC}"/>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Abstaining and Attaining      </a:t>
            </a:r>
          </a:p>
        </p:txBody>
      </p:sp>
      <p:sp>
        <p:nvSpPr>
          <p:cNvPr id="4" name="TextBox 3">
            <a:extLst>
              <a:ext uri="{FF2B5EF4-FFF2-40B4-BE49-F238E27FC236}">
                <a16:creationId xmlns:a16="http://schemas.microsoft.com/office/drawing/2014/main" id="{219252C1-A260-2E86-6384-66079C0E39A4}"/>
              </a:ext>
            </a:extLst>
          </p:cNvPr>
          <p:cNvSpPr txBox="1"/>
          <p:nvPr/>
        </p:nvSpPr>
        <p:spPr>
          <a:xfrm>
            <a:off x="508883" y="930304"/>
            <a:ext cx="8165989" cy="3108543"/>
          </a:xfrm>
          <a:prstGeom prst="rect">
            <a:avLst/>
          </a:prstGeom>
          <a:noFill/>
          <a:ln w="19050">
            <a:solidFill>
              <a:schemeClr val="tx1"/>
            </a:solidFill>
          </a:ln>
        </p:spPr>
        <p:txBody>
          <a:bodyPr wrap="square">
            <a:spAutoFit/>
          </a:bodyPr>
          <a:lstStyle/>
          <a:p>
            <a:r>
              <a:rPr lang="en-US" sz="3600" b="1" dirty="0">
                <a:solidFill>
                  <a:srgbClr val="0070C0"/>
                </a:solidFill>
              </a:rPr>
              <a:t>1Peter 3:7 </a:t>
            </a:r>
            <a:r>
              <a:rPr lang="en-US" sz="3200" dirty="0"/>
              <a:t>Husbands,</a:t>
            </a:r>
          </a:p>
          <a:p>
            <a:r>
              <a:rPr lang="en-US" sz="3200" dirty="0"/>
              <a:t>likewise, dwell with them with understanding, giving honor to the wife,</a:t>
            </a:r>
          </a:p>
          <a:p>
            <a:r>
              <a:rPr lang="en-US" sz="3200" dirty="0"/>
              <a:t>as to the weaker vessel,</a:t>
            </a:r>
          </a:p>
          <a:p>
            <a:r>
              <a:rPr lang="en-US" sz="3200" dirty="0"/>
              <a:t>and as being heirs together of the grace of life, that your prayers may not be hindered.</a:t>
            </a:r>
          </a:p>
        </p:txBody>
      </p:sp>
      <p:pic>
        <p:nvPicPr>
          <p:cNvPr id="3" name="Picture 2" descr="C:\Users\Kris\Documents\Bolen\PCB size\Eretz Israel Museum-pcb\Glass Pavilion\Hellenistic ribbed glass bowl, 1st c BC-1st c AD, adr1806295336.jpg">
            <a:extLst>
              <a:ext uri="{FF2B5EF4-FFF2-40B4-BE49-F238E27FC236}">
                <a16:creationId xmlns:a16="http://schemas.microsoft.com/office/drawing/2014/main" id="{B82D152D-084E-70C0-B94F-64DA1CA4F0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40" r="4035"/>
          <a:stretch/>
        </p:blipFill>
        <p:spPr bwMode="auto">
          <a:xfrm>
            <a:off x="782605" y="4214191"/>
            <a:ext cx="3328220" cy="2238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descr="C:\Users\Kris\Documents\Bolen\PCB size\Terra Sancta Museum-pcb\Nabatean plate, painted terracotta, mjb1903032154.jpg">
            <a:extLst>
              <a:ext uri="{FF2B5EF4-FFF2-40B4-BE49-F238E27FC236}">
                <a16:creationId xmlns:a16="http://schemas.microsoft.com/office/drawing/2014/main" id="{6BD11014-B0BD-57F8-B21B-B3915363F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4017" y="4265690"/>
            <a:ext cx="3188473" cy="21870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518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0740F-F432-DC62-BA9B-A3B75C5AD25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57A18B8-25FE-439B-E4BD-539F575E2F57}"/>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Abstaining and Attaining      </a:t>
            </a:r>
          </a:p>
        </p:txBody>
      </p:sp>
      <p:sp>
        <p:nvSpPr>
          <p:cNvPr id="4" name="TextBox 3">
            <a:extLst>
              <a:ext uri="{FF2B5EF4-FFF2-40B4-BE49-F238E27FC236}">
                <a16:creationId xmlns:a16="http://schemas.microsoft.com/office/drawing/2014/main" id="{C2C7F075-5F65-71FA-4877-A3AC0C2DFE06}"/>
              </a:ext>
            </a:extLst>
          </p:cNvPr>
          <p:cNvSpPr txBox="1"/>
          <p:nvPr/>
        </p:nvSpPr>
        <p:spPr>
          <a:xfrm>
            <a:off x="763328" y="1423283"/>
            <a:ext cx="7529885" cy="4524315"/>
          </a:xfrm>
          <a:prstGeom prst="rect">
            <a:avLst/>
          </a:prstGeom>
          <a:noFill/>
          <a:ln w="19050">
            <a:solidFill>
              <a:schemeClr val="tx1"/>
            </a:solidFill>
          </a:ln>
        </p:spPr>
        <p:txBody>
          <a:bodyPr wrap="square">
            <a:spAutoFit/>
          </a:bodyPr>
          <a:lstStyle/>
          <a:p>
            <a:r>
              <a:rPr lang="en-US" sz="3600" b="1" dirty="0">
                <a:solidFill>
                  <a:srgbClr val="0070C0"/>
                </a:solidFill>
              </a:rPr>
              <a:t>1Peter 3:8 </a:t>
            </a:r>
            <a:r>
              <a:rPr lang="en-US" sz="3600" dirty="0"/>
              <a:t>Finally, all of you </a:t>
            </a:r>
            <a:r>
              <a:rPr lang="en-US" sz="3600" u="sng" dirty="0"/>
              <a:t>be of one mind</a:t>
            </a:r>
            <a:r>
              <a:rPr lang="en-US" sz="3600" dirty="0"/>
              <a:t>, having </a:t>
            </a:r>
            <a:r>
              <a:rPr lang="en-US" sz="3600" u="sng" dirty="0"/>
              <a:t>compassion</a:t>
            </a:r>
            <a:r>
              <a:rPr lang="en-US" sz="3600" dirty="0"/>
              <a:t> for one another; </a:t>
            </a:r>
            <a:r>
              <a:rPr lang="en-US" sz="3600" u="sng" dirty="0"/>
              <a:t>love as brothers</a:t>
            </a:r>
            <a:r>
              <a:rPr lang="en-US" sz="3600" dirty="0"/>
              <a:t>, be </a:t>
            </a:r>
            <a:r>
              <a:rPr lang="en-US" sz="3600" u="sng" dirty="0"/>
              <a:t>tenderhearted</a:t>
            </a:r>
            <a:r>
              <a:rPr lang="en-US" sz="3600" dirty="0"/>
              <a:t>, be </a:t>
            </a:r>
            <a:r>
              <a:rPr lang="en-US" sz="3600" u="sng" dirty="0"/>
              <a:t>courteous</a:t>
            </a:r>
            <a:r>
              <a:rPr lang="en-US" sz="3600" dirty="0"/>
              <a:t>;</a:t>
            </a:r>
          </a:p>
          <a:p>
            <a:r>
              <a:rPr lang="en-US" sz="3600" dirty="0"/>
              <a:t> 9 not returning evil for evil or reviling for reviling, but on the contrary </a:t>
            </a:r>
            <a:r>
              <a:rPr lang="en-US" sz="3600" u="sng" dirty="0"/>
              <a:t>blessing</a:t>
            </a:r>
            <a:r>
              <a:rPr lang="en-US" sz="3600" dirty="0"/>
              <a:t>, knowing that you were called to this, that you may inherit a blessing.</a:t>
            </a:r>
          </a:p>
        </p:txBody>
      </p:sp>
    </p:spTree>
    <p:extLst>
      <p:ext uri="{BB962C8B-B14F-4D97-AF65-F5344CB8AC3E}">
        <p14:creationId xmlns:p14="http://schemas.microsoft.com/office/powerpoint/2010/main" val="1050802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F378B-4810-3608-6152-C8F78F49AA3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A9E77DC-FE20-5436-889B-F477A83FFB02}"/>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Abstaining and Attaining      </a:t>
            </a:r>
          </a:p>
        </p:txBody>
      </p:sp>
      <p:sp>
        <p:nvSpPr>
          <p:cNvPr id="4" name="TextBox 3">
            <a:extLst>
              <a:ext uri="{FF2B5EF4-FFF2-40B4-BE49-F238E27FC236}">
                <a16:creationId xmlns:a16="http://schemas.microsoft.com/office/drawing/2014/main" id="{A902AE39-4B70-89C6-CAEB-D84F71EF444D}"/>
              </a:ext>
            </a:extLst>
          </p:cNvPr>
          <p:cNvSpPr txBox="1"/>
          <p:nvPr/>
        </p:nvSpPr>
        <p:spPr>
          <a:xfrm>
            <a:off x="755374" y="1073427"/>
            <a:ext cx="7712765" cy="5139869"/>
          </a:xfrm>
          <a:prstGeom prst="rect">
            <a:avLst/>
          </a:prstGeom>
          <a:noFill/>
          <a:ln w="19050">
            <a:solidFill>
              <a:schemeClr val="tx1"/>
            </a:solidFill>
          </a:ln>
        </p:spPr>
        <p:txBody>
          <a:bodyPr wrap="square">
            <a:spAutoFit/>
          </a:bodyPr>
          <a:lstStyle/>
          <a:p>
            <a:r>
              <a:rPr lang="en-US" sz="4000" b="1" dirty="0">
                <a:solidFill>
                  <a:srgbClr val="0070C0"/>
                </a:solidFill>
              </a:rPr>
              <a:t>1Peter 3:10 </a:t>
            </a:r>
            <a:r>
              <a:rPr lang="en-US" sz="3200" dirty="0"/>
              <a:t>For "He who would love life And see good days, Let him </a:t>
            </a:r>
            <a:r>
              <a:rPr lang="en-US" sz="3200" u="sng" dirty="0"/>
              <a:t>refrain his tongue </a:t>
            </a:r>
            <a:r>
              <a:rPr lang="en-US" sz="3200" dirty="0"/>
              <a:t>from evil, And his lips from speaking deceit.</a:t>
            </a:r>
          </a:p>
          <a:p>
            <a:endParaRPr lang="en-US" sz="3200" dirty="0"/>
          </a:p>
          <a:p>
            <a:r>
              <a:rPr lang="en-US" sz="3200" dirty="0"/>
              <a:t> 11 Let him </a:t>
            </a:r>
            <a:r>
              <a:rPr lang="en-US" sz="3200" u="sng" dirty="0"/>
              <a:t>turn away from evil </a:t>
            </a:r>
            <a:r>
              <a:rPr lang="en-US" sz="3200" dirty="0"/>
              <a:t>and do good; Let him </a:t>
            </a:r>
            <a:r>
              <a:rPr lang="en-US" sz="3200" u="sng" dirty="0"/>
              <a:t>seek peace and pursue it</a:t>
            </a:r>
            <a:r>
              <a:rPr lang="en-US" sz="3200" dirty="0"/>
              <a:t>.</a:t>
            </a:r>
          </a:p>
          <a:p>
            <a:r>
              <a:rPr lang="en-US" sz="3200" dirty="0"/>
              <a:t> 12 For the eyes of the LORD are on the righteous, And His ears are open to their prayers; But the face of the LORD is against those who do evil."</a:t>
            </a:r>
          </a:p>
        </p:txBody>
      </p:sp>
    </p:spTree>
    <p:extLst>
      <p:ext uri="{BB962C8B-B14F-4D97-AF65-F5344CB8AC3E}">
        <p14:creationId xmlns:p14="http://schemas.microsoft.com/office/powerpoint/2010/main" val="2355146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2EF53-FE3B-F697-BCEF-BC169518BC0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7DF1A17-BA52-1AC8-0F38-2954B0118741}"/>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Abstaining and Attaining      </a:t>
            </a:r>
          </a:p>
        </p:txBody>
      </p:sp>
      <p:sp>
        <p:nvSpPr>
          <p:cNvPr id="3" name="TextBox 2">
            <a:extLst>
              <a:ext uri="{FF2B5EF4-FFF2-40B4-BE49-F238E27FC236}">
                <a16:creationId xmlns:a16="http://schemas.microsoft.com/office/drawing/2014/main" id="{DC04D1EA-86A6-FBE3-1BBE-DBF0F9F84BF0}"/>
              </a:ext>
            </a:extLst>
          </p:cNvPr>
          <p:cNvSpPr txBox="1"/>
          <p:nvPr/>
        </p:nvSpPr>
        <p:spPr>
          <a:xfrm>
            <a:off x="7948" y="787181"/>
            <a:ext cx="9135609" cy="1938992"/>
          </a:xfrm>
          <a:prstGeom prst="rect">
            <a:avLst/>
          </a:prstGeom>
          <a:noFill/>
        </p:spPr>
        <p:txBody>
          <a:bodyPr wrap="square" rtlCol="0">
            <a:spAutoFit/>
          </a:bodyPr>
          <a:lstStyle/>
          <a:p>
            <a:pPr algn="ctr"/>
            <a:r>
              <a:rPr lang="en-US" sz="6000" dirty="0">
                <a:solidFill>
                  <a:srgbClr val="0070C0"/>
                </a:solidFill>
                <a:latin typeface="French Script MT" panose="03020402040607040605" pitchFamily="66" charset="0"/>
              </a:rPr>
              <a:t>A Christian is one whose </a:t>
            </a:r>
          </a:p>
          <a:p>
            <a:pPr algn="ctr"/>
            <a:r>
              <a:rPr lang="en-US" sz="6000" dirty="0">
                <a:solidFill>
                  <a:srgbClr val="0070C0"/>
                </a:solidFill>
                <a:latin typeface="French Script MT" panose="03020402040607040605" pitchFamily="66" charset="0"/>
              </a:rPr>
              <a:t>life is a sermon. </a:t>
            </a:r>
          </a:p>
        </p:txBody>
      </p:sp>
      <p:sp>
        <p:nvSpPr>
          <p:cNvPr id="4" name="TextBox 3">
            <a:extLst>
              <a:ext uri="{FF2B5EF4-FFF2-40B4-BE49-F238E27FC236}">
                <a16:creationId xmlns:a16="http://schemas.microsoft.com/office/drawing/2014/main" id="{151624F9-A097-C319-7ECD-C37551BDE042}"/>
              </a:ext>
            </a:extLst>
          </p:cNvPr>
          <p:cNvSpPr txBox="1"/>
          <p:nvPr/>
        </p:nvSpPr>
        <p:spPr>
          <a:xfrm>
            <a:off x="397565" y="3220278"/>
            <a:ext cx="8245504" cy="2430922"/>
          </a:xfrm>
          <a:prstGeom prst="rect">
            <a:avLst/>
          </a:prstGeom>
          <a:noFill/>
          <a:ln w="19050">
            <a:solidFill>
              <a:schemeClr val="tx1"/>
            </a:solidFill>
          </a:ln>
        </p:spPr>
        <p:txBody>
          <a:bodyPr wrap="square" rtlCol="0">
            <a:spAutoFit/>
          </a:bodyPr>
          <a:lstStyle/>
          <a:p>
            <a:pPr marL="457200" indent="-457200">
              <a:lnSpc>
                <a:spcPct val="150000"/>
              </a:lnSpc>
              <a:buFont typeface="Arial" panose="020B0604020202020204" pitchFamily="34" charset="0"/>
              <a:buChar char="•"/>
            </a:pPr>
            <a:r>
              <a:rPr lang="en-US" sz="2600" dirty="0">
                <a:solidFill>
                  <a:srgbClr val="C00000"/>
                </a:solidFill>
              </a:rPr>
              <a:t>The Christian abstains from fleshly lusts.  </a:t>
            </a:r>
            <a:r>
              <a:rPr lang="en-US" sz="2600" dirty="0"/>
              <a:t>1Peter 2:11</a:t>
            </a:r>
          </a:p>
          <a:p>
            <a:pPr marL="457200" indent="-457200">
              <a:lnSpc>
                <a:spcPct val="150000"/>
              </a:lnSpc>
              <a:buFont typeface="Arial" panose="020B0604020202020204" pitchFamily="34" charset="0"/>
              <a:buChar char="•"/>
            </a:pPr>
            <a:r>
              <a:rPr lang="en-US" sz="2600" dirty="0">
                <a:solidFill>
                  <a:srgbClr val="C00000"/>
                </a:solidFill>
              </a:rPr>
              <a:t>The Christian Preaches Good Citizenship.  </a:t>
            </a:r>
            <a:r>
              <a:rPr lang="en-US" sz="2600" dirty="0"/>
              <a:t>1Peter 2:13-17</a:t>
            </a:r>
          </a:p>
          <a:p>
            <a:pPr marL="457200" indent="-457200">
              <a:lnSpc>
                <a:spcPct val="150000"/>
              </a:lnSpc>
              <a:buFont typeface="Arial" panose="020B0604020202020204" pitchFamily="34" charset="0"/>
              <a:buChar char="•"/>
            </a:pPr>
            <a:r>
              <a:rPr lang="en-US" sz="2600" dirty="0">
                <a:solidFill>
                  <a:srgbClr val="C00000"/>
                </a:solidFill>
              </a:rPr>
              <a:t>The Christian’s Business Life Is A Sermon.  </a:t>
            </a:r>
            <a:r>
              <a:rPr lang="en-US" sz="2600" dirty="0"/>
              <a:t>1Peter 2:18-24</a:t>
            </a:r>
          </a:p>
          <a:p>
            <a:pPr marL="457200" indent="-457200">
              <a:lnSpc>
                <a:spcPct val="150000"/>
              </a:lnSpc>
              <a:buFont typeface="Arial" panose="020B0604020202020204" pitchFamily="34" charset="0"/>
              <a:buChar char="•"/>
            </a:pPr>
            <a:r>
              <a:rPr lang="en-US" sz="2600" dirty="0">
                <a:solidFill>
                  <a:srgbClr val="C00000"/>
                </a:solidFill>
              </a:rPr>
              <a:t>The Power Of a Godly Life In The Home.  </a:t>
            </a:r>
            <a:r>
              <a:rPr lang="en-US" sz="2600" dirty="0"/>
              <a:t>1Peter 3:1-7</a:t>
            </a:r>
          </a:p>
        </p:txBody>
      </p:sp>
    </p:spTree>
    <p:extLst>
      <p:ext uri="{BB962C8B-B14F-4D97-AF65-F5344CB8AC3E}">
        <p14:creationId xmlns:p14="http://schemas.microsoft.com/office/powerpoint/2010/main" val="157933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5AB1C-615E-3095-5868-CE931D16CB6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5608821-0B6A-202A-3F4F-E014AF35AA73}"/>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Abstaining and Attaining      </a:t>
            </a:r>
          </a:p>
        </p:txBody>
      </p:sp>
      <p:sp>
        <p:nvSpPr>
          <p:cNvPr id="3" name="TextBox 2">
            <a:extLst>
              <a:ext uri="{FF2B5EF4-FFF2-40B4-BE49-F238E27FC236}">
                <a16:creationId xmlns:a16="http://schemas.microsoft.com/office/drawing/2014/main" id="{CE542CDF-11DA-BE21-C116-59E878C38DD7}"/>
              </a:ext>
            </a:extLst>
          </p:cNvPr>
          <p:cNvSpPr txBox="1"/>
          <p:nvPr/>
        </p:nvSpPr>
        <p:spPr>
          <a:xfrm>
            <a:off x="7948" y="1701581"/>
            <a:ext cx="9135609" cy="3693319"/>
          </a:xfrm>
          <a:prstGeom prst="rect">
            <a:avLst/>
          </a:prstGeom>
          <a:noFill/>
        </p:spPr>
        <p:txBody>
          <a:bodyPr wrap="square" rtlCol="0">
            <a:spAutoFit/>
          </a:bodyPr>
          <a:lstStyle/>
          <a:p>
            <a:pPr algn="ctr"/>
            <a:r>
              <a:rPr lang="en-US" sz="7200" dirty="0">
                <a:solidFill>
                  <a:srgbClr val="0070C0"/>
                </a:solidFill>
                <a:latin typeface="French Script MT" panose="03020402040607040605" pitchFamily="66" charset="0"/>
              </a:rPr>
              <a:t>A Christian is one whose </a:t>
            </a:r>
          </a:p>
          <a:p>
            <a:pPr algn="ctr"/>
            <a:r>
              <a:rPr lang="en-US" sz="7200" dirty="0">
                <a:solidFill>
                  <a:srgbClr val="0070C0"/>
                </a:solidFill>
                <a:latin typeface="French Script MT" panose="03020402040607040605" pitchFamily="66" charset="0"/>
              </a:rPr>
              <a:t>life is a sermon. </a:t>
            </a:r>
          </a:p>
          <a:p>
            <a:pPr algn="ctr"/>
            <a:endParaRPr lang="en-US" dirty="0"/>
          </a:p>
          <a:p>
            <a:pPr algn="ctr"/>
            <a:endParaRPr lang="en-US" dirty="0"/>
          </a:p>
          <a:p>
            <a:pPr algn="ctr"/>
            <a:endParaRPr lang="en-US" dirty="0"/>
          </a:p>
          <a:p>
            <a:pPr algn="ctr"/>
            <a:r>
              <a:rPr lang="en-US" sz="3600" dirty="0"/>
              <a:t>1 Peter 2:11  1Peter 3:7</a:t>
            </a:r>
          </a:p>
        </p:txBody>
      </p:sp>
    </p:spTree>
    <p:extLst>
      <p:ext uri="{BB962C8B-B14F-4D97-AF65-F5344CB8AC3E}">
        <p14:creationId xmlns:p14="http://schemas.microsoft.com/office/powerpoint/2010/main" val="731479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4C73A-059A-391F-FB3A-366074195E0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33F65F9-07E1-79E3-72DD-15D6AECF9503}"/>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Abstaining and Attaining      </a:t>
            </a:r>
          </a:p>
        </p:txBody>
      </p:sp>
      <p:sp>
        <p:nvSpPr>
          <p:cNvPr id="4" name="TextBox 3">
            <a:extLst>
              <a:ext uri="{FF2B5EF4-FFF2-40B4-BE49-F238E27FC236}">
                <a16:creationId xmlns:a16="http://schemas.microsoft.com/office/drawing/2014/main" id="{C7890420-F6BC-66C9-9545-A1A45B228D9C}"/>
              </a:ext>
            </a:extLst>
          </p:cNvPr>
          <p:cNvSpPr txBox="1"/>
          <p:nvPr/>
        </p:nvSpPr>
        <p:spPr>
          <a:xfrm>
            <a:off x="691763" y="1383526"/>
            <a:ext cx="7991061" cy="3970318"/>
          </a:xfrm>
          <a:prstGeom prst="rect">
            <a:avLst/>
          </a:prstGeom>
          <a:noFill/>
        </p:spPr>
        <p:txBody>
          <a:bodyPr wrap="square" rtlCol="0">
            <a:spAutoFit/>
          </a:bodyPr>
          <a:lstStyle/>
          <a:p>
            <a:r>
              <a:rPr lang="en-US" sz="3600" dirty="0"/>
              <a:t>Christianity is a very </a:t>
            </a:r>
            <a:r>
              <a:rPr lang="en-US" sz="3600" b="1" dirty="0"/>
              <a:t>PRACTICAL</a:t>
            </a:r>
            <a:r>
              <a:rPr lang="en-US" sz="3600" dirty="0"/>
              <a:t> religion.</a:t>
            </a:r>
          </a:p>
          <a:p>
            <a:endParaRPr lang="en-US" sz="3600" dirty="0"/>
          </a:p>
          <a:p>
            <a:r>
              <a:rPr lang="en-US" sz="3600" dirty="0"/>
              <a:t>Christianity is a </a:t>
            </a:r>
            <a:r>
              <a:rPr lang="en-US" sz="3600" b="1" dirty="0"/>
              <a:t>DAILY</a:t>
            </a:r>
            <a:r>
              <a:rPr lang="en-US" sz="3600" dirty="0"/>
              <a:t> religion.</a:t>
            </a:r>
          </a:p>
          <a:p>
            <a:endParaRPr lang="en-US" sz="3600" dirty="0"/>
          </a:p>
          <a:p>
            <a:r>
              <a:rPr lang="en-US" sz="3600" dirty="0"/>
              <a:t>Christianity </a:t>
            </a:r>
            <a:r>
              <a:rPr lang="en-US" sz="3600" b="1" dirty="0"/>
              <a:t>is not </a:t>
            </a:r>
            <a:r>
              <a:rPr lang="en-US" sz="3600" dirty="0"/>
              <a:t>a Sunday morning religion at 9 if you have nothing else going on then religion.</a:t>
            </a:r>
          </a:p>
        </p:txBody>
      </p:sp>
    </p:spTree>
    <p:extLst>
      <p:ext uri="{BB962C8B-B14F-4D97-AF65-F5344CB8AC3E}">
        <p14:creationId xmlns:p14="http://schemas.microsoft.com/office/powerpoint/2010/main" val="148951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6C71C-2E53-FC34-0EE7-563CD772546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359B470-15C5-517E-DF9C-175A8AB1EA41}"/>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Abstaining and Attaining      </a:t>
            </a:r>
          </a:p>
        </p:txBody>
      </p:sp>
      <p:sp>
        <p:nvSpPr>
          <p:cNvPr id="4" name="TextBox 3">
            <a:extLst>
              <a:ext uri="{FF2B5EF4-FFF2-40B4-BE49-F238E27FC236}">
                <a16:creationId xmlns:a16="http://schemas.microsoft.com/office/drawing/2014/main" id="{A667C102-89ED-DAF0-0B87-7B18614431C4}"/>
              </a:ext>
            </a:extLst>
          </p:cNvPr>
          <p:cNvSpPr txBox="1"/>
          <p:nvPr/>
        </p:nvSpPr>
        <p:spPr>
          <a:xfrm>
            <a:off x="389615" y="1653874"/>
            <a:ext cx="8213697" cy="4524315"/>
          </a:xfrm>
          <a:prstGeom prst="rect">
            <a:avLst/>
          </a:prstGeom>
          <a:noFill/>
          <a:ln w="19050">
            <a:solidFill>
              <a:schemeClr val="tx1"/>
            </a:solidFill>
          </a:ln>
        </p:spPr>
        <p:txBody>
          <a:bodyPr wrap="square">
            <a:spAutoFit/>
          </a:bodyPr>
          <a:lstStyle/>
          <a:p>
            <a:pPr algn="ctr"/>
            <a:r>
              <a:rPr lang="en-US" sz="3600" b="1" dirty="0">
                <a:solidFill>
                  <a:srgbClr val="0070C0"/>
                </a:solidFill>
              </a:rPr>
              <a:t>1Peter 2:11 </a:t>
            </a:r>
            <a:r>
              <a:rPr lang="en-US" sz="3600" dirty="0"/>
              <a:t>Beloved, I beg you as </a:t>
            </a:r>
            <a:r>
              <a:rPr lang="en-US" sz="3600" u="sng" dirty="0"/>
              <a:t>sojourners and pilgrims</a:t>
            </a:r>
            <a:r>
              <a:rPr lang="en-US" sz="3600" dirty="0"/>
              <a:t>, </a:t>
            </a:r>
            <a:r>
              <a:rPr lang="en-US" sz="3600" u="sng" dirty="0"/>
              <a:t>abstain</a:t>
            </a:r>
            <a:r>
              <a:rPr lang="en-US" sz="3600" dirty="0"/>
              <a:t> from </a:t>
            </a:r>
            <a:r>
              <a:rPr lang="en-US" sz="3600" u="sng" dirty="0"/>
              <a:t>fleshly lusts </a:t>
            </a:r>
            <a:r>
              <a:rPr lang="en-US" sz="3600" dirty="0"/>
              <a:t>which </a:t>
            </a:r>
            <a:r>
              <a:rPr lang="en-US" sz="3600" u="sng" dirty="0"/>
              <a:t>war against the soul</a:t>
            </a:r>
            <a:r>
              <a:rPr lang="en-US" sz="3600" dirty="0"/>
              <a:t>,</a:t>
            </a:r>
          </a:p>
          <a:p>
            <a:pPr algn="ctr"/>
            <a:r>
              <a:rPr lang="en-US" sz="3600" dirty="0"/>
              <a:t> 12 having your conduct honorable among the Gentiles, that when they speak against you as evildoers, they may, by your good works which they observe, glorify God in the day of visitation.</a:t>
            </a:r>
          </a:p>
        </p:txBody>
      </p:sp>
      <p:sp>
        <p:nvSpPr>
          <p:cNvPr id="7" name="TextBox 6">
            <a:extLst>
              <a:ext uri="{FF2B5EF4-FFF2-40B4-BE49-F238E27FC236}">
                <a16:creationId xmlns:a16="http://schemas.microsoft.com/office/drawing/2014/main" id="{37AB7DB8-09DB-98A1-E989-2ACE3DF7E26F}"/>
              </a:ext>
            </a:extLst>
          </p:cNvPr>
          <p:cNvSpPr txBox="1"/>
          <p:nvPr/>
        </p:nvSpPr>
        <p:spPr>
          <a:xfrm>
            <a:off x="1" y="793343"/>
            <a:ext cx="9135608" cy="523220"/>
          </a:xfrm>
          <a:prstGeom prst="rect">
            <a:avLst/>
          </a:prstGeom>
          <a:noFill/>
        </p:spPr>
        <p:txBody>
          <a:bodyPr wrap="square">
            <a:spAutoFit/>
          </a:bodyPr>
          <a:lstStyle/>
          <a:p>
            <a:pPr algn="ctr"/>
            <a:r>
              <a:rPr lang="en-US" sz="2800" b="1" dirty="0">
                <a:solidFill>
                  <a:srgbClr val="C00000"/>
                </a:solidFill>
              </a:rPr>
              <a:t>1. The Christian abstains from fleshly lusts. </a:t>
            </a:r>
          </a:p>
        </p:txBody>
      </p:sp>
    </p:spTree>
    <p:extLst>
      <p:ext uri="{BB962C8B-B14F-4D97-AF65-F5344CB8AC3E}">
        <p14:creationId xmlns:p14="http://schemas.microsoft.com/office/powerpoint/2010/main" val="2295076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ris\Documents\Bolen\04 0Adds 2012\19 Museum\Rome Museums\Naples Museum\Mosaics\Mosaic of battle between Alexander and Darius, 125-120 BC probable copy of 4th c BC painting by Philoxenos, from exedra of House of Faun in Pompeii, tb0515170676.jpg"/>
          <p:cNvPicPr>
            <a:picLocks noChangeAspect="1" noChangeArrowheads="1"/>
          </p:cNvPicPr>
          <p:nvPr/>
        </p:nvPicPr>
        <p:blipFill rotWithShape="1">
          <a:blip r:embed="rId3">
            <a:extLst>
              <a:ext uri="{28A0092B-C50C-407E-A947-70E740481C1C}">
                <a14:useLocalDpi xmlns:a14="http://schemas.microsoft.com/office/drawing/2010/main" val="0"/>
              </a:ext>
            </a:extLst>
          </a:blip>
          <a:srcRect r="832"/>
          <a:stretch/>
        </p:blipFill>
        <p:spPr bwMode="auto">
          <a:xfrm>
            <a:off x="0" y="369333"/>
            <a:ext cx="9144000" cy="6150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17CF7B7D-FC91-48D9-9B8B-2D4CD9252AC7}"/>
              </a:ext>
            </a:extLst>
          </p:cNvPr>
          <p:cNvSpPr>
            <a:spLocks noGrp="1"/>
          </p:cNvSpPr>
          <p:nvPr>
            <p:ph type="body" sz="quarter" idx="10"/>
          </p:nvPr>
        </p:nvSpPr>
        <p:spPr/>
        <p:txBody>
          <a:bodyPr/>
          <a:lstStyle/>
          <a:p>
            <a:r>
              <a:rPr lang="en-US" dirty="0"/>
              <a:t>Mosaic depicting the Persians fleeing from Alexander the Great, from Pompeii, 2nd century BC</a:t>
            </a:r>
          </a:p>
        </p:txBody>
      </p:sp>
      <p:sp>
        <p:nvSpPr>
          <p:cNvPr id="3" name="Text Placeholder 2">
            <a:extLst>
              <a:ext uri="{FF2B5EF4-FFF2-40B4-BE49-F238E27FC236}">
                <a16:creationId xmlns:a16="http://schemas.microsoft.com/office/drawing/2014/main" id="{E6AB672E-0895-4FAA-83E2-A78A9B4B1F72}"/>
              </a:ext>
            </a:extLst>
          </p:cNvPr>
          <p:cNvSpPr>
            <a:spLocks noGrp="1"/>
          </p:cNvSpPr>
          <p:nvPr>
            <p:ph type="body" sz="quarter" idx="12"/>
          </p:nvPr>
        </p:nvSpPr>
        <p:spPr/>
        <p:txBody>
          <a:bodyPr/>
          <a:lstStyle/>
          <a:p>
            <a:r>
              <a:rPr lang="en-US" dirty="0"/>
              <a:t>2:11</a:t>
            </a:r>
          </a:p>
        </p:txBody>
      </p:sp>
      <p:sp>
        <p:nvSpPr>
          <p:cNvPr id="4" name="Title 3">
            <a:extLst>
              <a:ext uri="{FF2B5EF4-FFF2-40B4-BE49-F238E27FC236}">
                <a16:creationId xmlns:a16="http://schemas.microsoft.com/office/drawing/2014/main" id="{125E1C34-EA4E-4516-A597-89D6853B1C04}"/>
              </a:ext>
            </a:extLst>
          </p:cNvPr>
          <p:cNvSpPr>
            <a:spLocks noGrp="1"/>
          </p:cNvSpPr>
          <p:nvPr>
            <p:ph type="title"/>
          </p:nvPr>
        </p:nvSpPr>
        <p:spPr/>
        <p:txBody>
          <a:bodyPr/>
          <a:lstStyle/>
          <a:p>
            <a:r>
              <a:rPr lang="en-US" dirty="0">
                <a:latin typeface="Calibri"/>
                <a:cs typeface="Calibri"/>
              </a:rPr>
              <a:t>To abstain from fleshly lusts, which war against the soul</a:t>
            </a:r>
            <a:endParaRPr lang="ja-JP" altLang="en-US" dirty="0"/>
          </a:p>
        </p:txBody>
      </p:sp>
    </p:spTree>
    <p:extLst>
      <p:ext uri="{BB962C8B-B14F-4D97-AF65-F5344CB8AC3E}">
        <p14:creationId xmlns:p14="http://schemas.microsoft.com/office/powerpoint/2010/main" val="3484970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CD27A0-D11A-45C6-8E2B-DB9C1AF75163}"/>
              </a:ext>
            </a:extLst>
          </p:cNvPr>
          <p:cNvSpPr>
            <a:spLocks noGrp="1"/>
          </p:cNvSpPr>
          <p:nvPr>
            <p:ph type="body" sz="quarter" idx="10"/>
          </p:nvPr>
        </p:nvSpPr>
        <p:spPr/>
        <p:txBody>
          <a:bodyPr/>
          <a:lstStyle/>
          <a:p>
            <a:r>
              <a:rPr lang="en-US" dirty="0"/>
              <a:t>Mummy portrait of a girl, circa AD 120–150</a:t>
            </a:r>
          </a:p>
        </p:txBody>
      </p:sp>
      <p:sp>
        <p:nvSpPr>
          <p:cNvPr id="3" name="Text Placeholder 2">
            <a:extLst>
              <a:ext uri="{FF2B5EF4-FFF2-40B4-BE49-F238E27FC236}">
                <a16:creationId xmlns:a16="http://schemas.microsoft.com/office/drawing/2014/main" id="{89870D4D-07D3-407F-8E3D-7405F2DD02D5}"/>
              </a:ext>
            </a:extLst>
          </p:cNvPr>
          <p:cNvSpPr>
            <a:spLocks noGrp="1"/>
          </p:cNvSpPr>
          <p:nvPr>
            <p:ph type="body" sz="quarter" idx="12"/>
          </p:nvPr>
        </p:nvSpPr>
        <p:spPr/>
        <p:txBody>
          <a:bodyPr/>
          <a:lstStyle/>
          <a:p>
            <a:r>
              <a:rPr lang="en-US" dirty="0"/>
              <a:t>2:12</a:t>
            </a:r>
          </a:p>
        </p:txBody>
      </p:sp>
      <p:sp>
        <p:nvSpPr>
          <p:cNvPr id="4" name="Title 3">
            <a:extLst>
              <a:ext uri="{FF2B5EF4-FFF2-40B4-BE49-F238E27FC236}">
                <a16:creationId xmlns:a16="http://schemas.microsoft.com/office/drawing/2014/main" id="{CF781914-808A-4DFB-9EDC-ACA7CFBB9C8C}"/>
              </a:ext>
            </a:extLst>
          </p:cNvPr>
          <p:cNvSpPr>
            <a:spLocks noGrp="1"/>
          </p:cNvSpPr>
          <p:nvPr>
            <p:ph type="title"/>
          </p:nvPr>
        </p:nvSpPr>
        <p:spPr/>
        <p:txBody>
          <a:bodyPr/>
          <a:lstStyle/>
          <a:p>
            <a:r>
              <a:rPr lang="en-US" dirty="0"/>
              <a:t>Keep your conduct excellent among the unbelievers</a:t>
            </a:r>
          </a:p>
        </p:txBody>
      </p:sp>
      <p:pic>
        <p:nvPicPr>
          <p:cNvPr id="3074" name="Picture 2" descr="C:\Users\Kris\Documents\Bolen\Mummy portrait of a girl, AD 120-150, Roman Egypt, wax encaustic painting on sycamore wood, Liebieghaus, Frankfurt am Main (14304151412) Radda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799" y="1234639"/>
            <a:ext cx="3736201" cy="45954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C7D3EAA-FCD6-FA7F-3D74-DA451CA3785F}"/>
              </a:ext>
            </a:extLst>
          </p:cNvPr>
          <p:cNvSpPr txBox="1"/>
          <p:nvPr/>
        </p:nvSpPr>
        <p:spPr>
          <a:xfrm>
            <a:off x="5088834" y="1478943"/>
            <a:ext cx="3657600" cy="3970318"/>
          </a:xfrm>
          <a:prstGeom prst="rect">
            <a:avLst/>
          </a:prstGeom>
          <a:noFill/>
        </p:spPr>
        <p:txBody>
          <a:bodyPr wrap="square" rtlCol="0">
            <a:spAutoFit/>
          </a:bodyPr>
          <a:lstStyle/>
          <a:p>
            <a:r>
              <a:rPr lang="en-US" sz="2800" dirty="0"/>
              <a:t>12 having your conduct honorable among the Gentiles, that when they speak against you as evildoers, they may, by your good works which they observe, glorify God in the day of visitation.</a:t>
            </a:r>
          </a:p>
        </p:txBody>
      </p:sp>
    </p:spTree>
    <p:extLst>
      <p:ext uri="{BB962C8B-B14F-4D97-AF65-F5344CB8AC3E}">
        <p14:creationId xmlns:p14="http://schemas.microsoft.com/office/powerpoint/2010/main" val="3213420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4F9B7-2EC7-FD43-57C9-FA179C99A5B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3219D36-AD0E-7793-3ECE-27B29419E521}"/>
              </a:ext>
            </a:extLst>
          </p:cNvPr>
          <p:cNvSpPr txBox="1"/>
          <p:nvPr/>
        </p:nvSpPr>
        <p:spPr>
          <a:xfrm>
            <a:off x="-8391" y="2496"/>
            <a:ext cx="9144000" cy="584775"/>
          </a:xfrm>
          <a:prstGeom prst="rect">
            <a:avLst/>
          </a:prstGeom>
          <a:solidFill>
            <a:sysClr val="windowText" lastClr="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rPr>
              <a:t>Christian –  Abstaining and Attaining      </a:t>
            </a:r>
          </a:p>
        </p:txBody>
      </p:sp>
      <p:sp>
        <p:nvSpPr>
          <p:cNvPr id="4" name="TextBox 3">
            <a:extLst>
              <a:ext uri="{FF2B5EF4-FFF2-40B4-BE49-F238E27FC236}">
                <a16:creationId xmlns:a16="http://schemas.microsoft.com/office/drawing/2014/main" id="{EC9093C6-250E-A3CA-D972-155105BFD797}"/>
              </a:ext>
            </a:extLst>
          </p:cNvPr>
          <p:cNvSpPr txBox="1"/>
          <p:nvPr/>
        </p:nvSpPr>
        <p:spPr>
          <a:xfrm>
            <a:off x="453227" y="1542555"/>
            <a:ext cx="8348871" cy="4955203"/>
          </a:xfrm>
          <a:prstGeom prst="rect">
            <a:avLst/>
          </a:prstGeom>
          <a:noFill/>
          <a:ln w="19050">
            <a:solidFill>
              <a:schemeClr val="tx1"/>
            </a:solidFill>
          </a:ln>
        </p:spPr>
        <p:txBody>
          <a:bodyPr wrap="square">
            <a:spAutoFit/>
          </a:bodyPr>
          <a:lstStyle/>
          <a:p>
            <a:r>
              <a:rPr lang="en-US" sz="3600" b="1" dirty="0">
                <a:solidFill>
                  <a:srgbClr val="0070C0"/>
                </a:solidFill>
              </a:rPr>
              <a:t>1Peter 2:13 </a:t>
            </a:r>
            <a:r>
              <a:rPr lang="en-US" sz="2800" dirty="0"/>
              <a:t>Therefore </a:t>
            </a:r>
            <a:r>
              <a:rPr lang="en-US" sz="2800" u="sng" dirty="0">
                <a:latin typeface="Aharoni" panose="02010803020104030203" pitchFamily="2" charset="-79"/>
                <a:cs typeface="Aharoni" panose="02010803020104030203" pitchFamily="2" charset="-79"/>
              </a:rPr>
              <a:t>submit</a:t>
            </a:r>
            <a:r>
              <a:rPr lang="en-US" sz="2800" dirty="0"/>
              <a:t> yourselves to every ordinance of man for the Lord's sake, </a:t>
            </a:r>
            <a:r>
              <a:rPr lang="en-US" sz="2800" u="sng" dirty="0"/>
              <a:t>whether to the king as supreme</a:t>
            </a:r>
            <a:r>
              <a:rPr lang="en-US" sz="2800" dirty="0"/>
              <a:t>, 14 </a:t>
            </a:r>
            <a:r>
              <a:rPr lang="en-US" sz="2800" u="sng" dirty="0"/>
              <a:t>or to governors</a:t>
            </a:r>
            <a:r>
              <a:rPr lang="en-US" sz="2800" dirty="0"/>
              <a:t>, as to </a:t>
            </a:r>
            <a:r>
              <a:rPr lang="en-US" sz="2800" u="sng" dirty="0"/>
              <a:t>those who are sent by him </a:t>
            </a:r>
            <a:r>
              <a:rPr lang="en-US" sz="2800" dirty="0"/>
              <a:t>for the punishment of evildoers and for the praise of those who do good.</a:t>
            </a:r>
          </a:p>
          <a:p>
            <a:endParaRPr lang="en-US" sz="2800" dirty="0"/>
          </a:p>
          <a:p>
            <a:r>
              <a:rPr lang="en-US" sz="2800" dirty="0"/>
              <a:t>15 </a:t>
            </a:r>
            <a:r>
              <a:rPr lang="en-US" sz="2800" u="sng" dirty="0"/>
              <a:t>For this is the will of God, that by doing good you may put to silence the ignorance of foolish men-</a:t>
            </a:r>
            <a:r>
              <a:rPr lang="en-US" sz="2800" dirty="0"/>
              <a:t>-</a:t>
            </a:r>
          </a:p>
          <a:p>
            <a:r>
              <a:rPr lang="en-US" sz="2800" dirty="0"/>
              <a:t>16 as free, yet not using liberty as a cloak for vice, but as bondservants of God. </a:t>
            </a:r>
            <a:r>
              <a:rPr lang="en-US" sz="2800" dirty="0">
                <a:solidFill>
                  <a:srgbClr val="C00000"/>
                </a:solidFill>
              </a:rPr>
              <a:t>17 Honor all people. Love the brotherhood. Fear God. Honor the king.</a:t>
            </a:r>
          </a:p>
        </p:txBody>
      </p:sp>
      <p:sp>
        <p:nvSpPr>
          <p:cNvPr id="5" name="TextBox 4">
            <a:extLst>
              <a:ext uri="{FF2B5EF4-FFF2-40B4-BE49-F238E27FC236}">
                <a16:creationId xmlns:a16="http://schemas.microsoft.com/office/drawing/2014/main" id="{9FC0B1F2-A3F5-65D8-2428-B6C86FF36C4E}"/>
              </a:ext>
            </a:extLst>
          </p:cNvPr>
          <p:cNvSpPr txBox="1"/>
          <p:nvPr/>
        </p:nvSpPr>
        <p:spPr>
          <a:xfrm>
            <a:off x="0" y="617337"/>
            <a:ext cx="9135609" cy="671851"/>
          </a:xfrm>
          <a:prstGeom prst="rect">
            <a:avLst/>
          </a:prstGeom>
          <a:noFill/>
        </p:spPr>
        <p:txBody>
          <a:bodyPr wrap="square">
            <a:spAutoFit/>
          </a:bodyPr>
          <a:lstStyle/>
          <a:p>
            <a:pPr algn="ctr">
              <a:lnSpc>
                <a:spcPct val="150000"/>
              </a:lnSpc>
            </a:pPr>
            <a:r>
              <a:rPr lang="en-US" sz="2800" b="1" dirty="0">
                <a:solidFill>
                  <a:srgbClr val="C00000"/>
                </a:solidFill>
              </a:rPr>
              <a:t>2. The Christian Preaches Good Citizenship.  1Peter 2:13-17</a:t>
            </a:r>
          </a:p>
        </p:txBody>
      </p:sp>
    </p:spTree>
    <p:extLst>
      <p:ext uri="{BB962C8B-B14F-4D97-AF65-F5344CB8AC3E}">
        <p14:creationId xmlns:p14="http://schemas.microsoft.com/office/powerpoint/2010/main" val="1145453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Kris\Documents\Bolen\04 0Adds 2012\07 Egypt\Alexandria National Museum\Alexandria, bronze god Harpocrates, Ptolemaic period, god of silence, adr1603268111.jpg"/>
          <p:cNvPicPr>
            <a:picLocks noChangeAspect="1" noChangeArrowheads="1"/>
          </p:cNvPicPr>
          <p:nvPr/>
        </p:nvPicPr>
        <p:blipFill rotWithShape="1">
          <a:blip r:embed="rId3">
            <a:extLst>
              <a:ext uri="{28A0092B-C50C-407E-A947-70E740481C1C}">
                <a14:useLocalDpi xmlns:a14="http://schemas.microsoft.com/office/drawing/2010/main" val="0"/>
              </a:ext>
            </a:extLst>
          </a:blip>
          <a:srcRect t="4456"/>
          <a:stretch/>
        </p:blipFill>
        <p:spPr bwMode="auto">
          <a:xfrm>
            <a:off x="2530177" y="-1"/>
            <a:ext cx="4083646"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Harpocrates, the god of silence, from Alexandria, Ptolemaic period, circa 200 BC</a:t>
            </a:r>
          </a:p>
        </p:txBody>
      </p:sp>
      <p:sp>
        <p:nvSpPr>
          <p:cNvPr id="8" name="Text Placeholder 2"/>
          <p:cNvSpPr>
            <a:spLocks noGrp="1"/>
          </p:cNvSpPr>
          <p:nvPr>
            <p:ph type="body" sz="quarter" idx="12"/>
          </p:nvPr>
        </p:nvSpPr>
        <p:spPr/>
        <p:txBody>
          <a:bodyPr/>
          <a:lstStyle/>
          <a:p>
            <a:r>
              <a:rPr lang="en-US" dirty="0">
                <a:latin typeface="Calibri"/>
                <a:cs typeface="Calibri"/>
              </a:rPr>
              <a:t>2:15</a:t>
            </a:r>
            <a:endParaRPr lang="en-US" dirty="0"/>
          </a:p>
        </p:txBody>
      </p:sp>
      <p:sp>
        <p:nvSpPr>
          <p:cNvPr id="9" name="Title 3"/>
          <p:cNvSpPr>
            <a:spLocks noGrp="1"/>
          </p:cNvSpPr>
          <p:nvPr>
            <p:ph type="title"/>
          </p:nvPr>
        </p:nvSpPr>
        <p:spPr/>
        <p:txBody>
          <a:bodyPr/>
          <a:lstStyle/>
          <a:p>
            <a:r>
              <a:rPr lang="en-US" dirty="0">
                <a:latin typeface="Calibri"/>
                <a:cs typeface="Calibri"/>
              </a:rPr>
              <a:t>For such is the will of God, that by doing right you might silence the ignorance of foolish men</a:t>
            </a:r>
            <a:endParaRPr lang="en-US" dirty="0"/>
          </a:p>
        </p:txBody>
      </p:sp>
    </p:spTree>
    <p:extLst>
      <p:ext uri="{BB962C8B-B14F-4D97-AF65-F5344CB8AC3E}">
        <p14:creationId xmlns:p14="http://schemas.microsoft.com/office/powerpoint/2010/main" val="166281433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hotoCompan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otoCompanion.potx" id="{156FBC7D-6AC8-4052-8D38-BB651D9D29B5}" vid="{07EA9D4B-09B1-4793-8212-CF3BEBDEEA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3164</Words>
  <Application>Microsoft Office PowerPoint</Application>
  <PresentationFormat>On-screen Show (4:3)</PresentationFormat>
  <Paragraphs>182</Paragraphs>
  <Slides>28</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Aharoni</vt:lpstr>
      <vt:lpstr>Arial</vt:lpstr>
      <vt:lpstr>Arial Black</vt:lpstr>
      <vt:lpstr>Calibri</vt:lpstr>
      <vt:lpstr>Calibri Light</vt:lpstr>
      <vt:lpstr>Charis SIL</vt:lpstr>
      <vt:lpstr>French Script MT</vt:lpstr>
      <vt:lpstr>Sirba GRK</vt:lpstr>
      <vt:lpstr>Source Sans Pro</vt:lpstr>
      <vt:lpstr>1_Office Theme</vt:lpstr>
      <vt:lpstr>PhotoCompanion</vt:lpstr>
      <vt:lpstr>PowerPoint Presentation</vt:lpstr>
      <vt:lpstr>PowerPoint Presentation</vt:lpstr>
      <vt:lpstr>PowerPoint Presentation</vt:lpstr>
      <vt:lpstr>PowerPoint Presentation</vt:lpstr>
      <vt:lpstr>PowerPoint Presentation</vt:lpstr>
      <vt:lpstr>To abstain from fleshly lusts, which war against the soul</vt:lpstr>
      <vt:lpstr>Keep your conduct excellent among the unbelievers</vt:lpstr>
      <vt:lpstr>PowerPoint Presentation</vt:lpstr>
      <vt:lpstr>For such is the will of God, that by doing right you might silence the ignorance of foolish men</vt:lpstr>
      <vt:lpstr>Do not use your freedom as a covering for wickedness</vt:lpstr>
      <vt:lpstr>Honor the king</vt:lpstr>
      <vt:lpstr>PowerPoint Presentation</vt:lpstr>
      <vt:lpstr>Household slaves, be subject to your masters with all respect</vt:lpstr>
      <vt:lpstr>But also to harsh masters</vt:lpstr>
      <vt:lpstr>Christ also suffered for you, leaving an example for you to follow in His steps</vt:lpstr>
      <vt:lpstr>Christ also suffered for you, leaving an example for you to follow in His steps</vt:lpstr>
      <vt:lpstr>PowerPoint Presentation</vt:lpstr>
      <vt:lpstr>PowerPoint Presentation</vt:lpstr>
      <vt:lpstr>Do not let your adornment be external, like braided hair, gold jewelry, or fine clothing</vt:lpstr>
      <vt:lpstr>Do not let your adornment be external, like braided hair, gold jewelry, or fine clothing</vt:lpstr>
      <vt:lpstr>With the imperishable quality of a meek and quiet spirit, which is precious in the sight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8</cp:revision>
  <dcterms:created xsi:type="dcterms:W3CDTF">2024-12-14T19:05:30Z</dcterms:created>
  <dcterms:modified xsi:type="dcterms:W3CDTF">2024-12-22T11:25:30Z</dcterms:modified>
</cp:coreProperties>
</file>