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578" r:id="rId3"/>
    <p:sldId id="593" r:id="rId4"/>
    <p:sldId id="564" r:id="rId5"/>
    <p:sldId id="584" r:id="rId6"/>
    <p:sldId id="591" r:id="rId7"/>
    <p:sldId id="595" r:id="rId8"/>
    <p:sldId id="567" r:id="rId9"/>
    <p:sldId id="586" r:id="rId10"/>
    <p:sldId id="596" r:id="rId11"/>
    <p:sldId id="576" r:id="rId12"/>
    <p:sldId id="577" r:id="rId13"/>
    <p:sldId id="583" r:id="rId14"/>
    <p:sldId id="574" r:id="rId15"/>
    <p:sldId id="568" r:id="rId16"/>
    <p:sldId id="589" r:id="rId17"/>
    <p:sldId id="594" r:id="rId18"/>
    <p:sldId id="587" r:id="rId19"/>
    <p:sldId id="566" r:id="rId20"/>
    <p:sldId id="569" r:id="rId21"/>
    <p:sldId id="592" r:id="rId22"/>
    <p:sldId id="598" r:id="rId23"/>
    <p:sldId id="600" r:id="rId24"/>
    <p:sldId id="597" r:id="rId25"/>
    <p:sldId id="581" r:id="rId26"/>
    <p:sldId id="31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uvTwQxI3zHlIXLAjMcXRQ==" hashData="81gDWcw4yfHIyiA3MQRAsud43fpjWbLNeQY8ZxZRrWD9io6fVNf7EkeoruTvEolV4wfvenjhaiaWPjSGd+7jz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120" d="100"/>
          <a:sy n="120" d="100"/>
        </p:scale>
        <p:origin x="1326"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5419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6249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561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5053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4447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485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3858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4918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8261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6047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2709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12/8/2024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455117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ref.ly/logosres/ws-913e8fea550b44018f3225747948d11c?ref=Bible.1Jn2.17&amp;off=111&amp;ctx=od+abideth+forever.%0a~All+of+the+vain+thi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ref.ly/logosres/ws-913e8fea550b44018f3225747948d11c?ref=Bible.1Jn2.17&amp;off=818&amp;ctx=r+true+fulfillment.%0a~As+Paul+put+it%3a%0aWe+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ref.ly/logosres/tn-vines?ref=GreekStrongs.4567&amp;off=156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ritos Flavored Tortilla Chips, Nacho Cheese">
            <a:extLst>
              <a:ext uri="{FF2B5EF4-FFF2-40B4-BE49-F238E27FC236}">
                <a16:creationId xmlns:a16="http://schemas.microsoft.com/office/drawing/2014/main" id="{C3B98A5B-20F1-3E6B-E851-922AAC4B3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3" y="1987"/>
            <a:ext cx="6885829" cy="688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88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D4581-C47E-05B6-0597-CBBE199E068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E1CBFCC-4C67-463E-B024-7E633965A26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9BE2A19-771B-2DC2-22D7-6D875DB169E5}"/>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3DD3A3-1403-F32F-1C84-4EDD3128243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0793019-13FB-E81E-FF0A-FBF1BC7B74A6}"/>
              </a:ext>
            </a:extLst>
          </p:cNvPr>
          <p:cNvSpPr txBox="1"/>
          <p:nvPr/>
        </p:nvSpPr>
        <p:spPr>
          <a:xfrm>
            <a:off x="1319917" y="2274075"/>
            <a:ext cx="6281530" cy="3477875"/>
          </a:xfrm>
          <a:prstGeom prst="rect">
            <a:avLst/>
          </a:prstGeom>
          <a:no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1John 2:17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And the world is passing away, and the lust of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but he who does the will of God abides forever.</a:t>
            </a:r>
          </a:p>
        </p:txBody>
      </p:sp>
      <p:sp>
        <p:nvSpPr>
          <p:cNvPr id="7" name="TextBox 6">
            <a:extLst>
              <a:ext uri="{FF2B5EF4-FFF2-40B4-BE49-F238E27FC236}">
                <a16:creationId xmlns:a16="http://schemas.microsoft.com/office/drawing/2014/main" id="{C9DE2539-7442-D276-3D54-F4AE4BC8C779}"/>
              </a:ext>
            </a:extLst>
          </p:cNvPr>
          <p:cNvSpPr txBox="1"/>
          <p:nvPr/>
        </p:nvSpPr>
        <p:spPr>
          <a:xfrm>
            <a:off x="0" y="906450"/>
            <a:ext cx="9135609"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Aharoni" panose="02010803020104030203" pitchFamily="2" charset="-79"/>
                <a:ea typeface="+mn-ea"/>
                <a:cs typeface="Aharoni" panose="02010803020104030203" pitchFamily="2" charset="-79"/>
              </a:rPr>
              <a:t>1. The Nature Of “This World</a:t>
            </a:r>
          </a:p>
        </p:txBody>
      </p:sp>
    </p:spTree>
    <p:extLst>
      <p:ext uri="{BB962C8B-B14F-4D97-AF65-F5344CB8AC3E}">
        <p14:creationId xmlns:p14="http://schemas.microsoft.com/office/powerpoint/2010/main" val="2347955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D0284-56E4-AB97-2CE9-FA54700506D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0216231-9A41-9642-BD9D-0D5B05921C0C}"/>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2560398-8493-10D7-74C5-3CFEC3FD8FC4}"/>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D30813B-798E-A201-2101-DAF475D124F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96BE9FA4-8BDB-DC10-07E0-CBC94A644604}"/>
              </a:ext>
            </a:extLst>
          </p:cNvPr>
          <p:cNvSpPr txBox="1"/>
          <p:nvPr/>
        </p:nvSpPr>
        <p:spPr>
          <a:xfrm>
            <a:off x="230588" y="850790"/>
            <a:ext cx="8841850" cy="5847755"/>
          </a:xfrm>
          <a:prstGeom prst="rect">
            <a:avLst/>
          </a:prstGeom>
          <a:noFill/>
        </p:spPr>
        <p:txBody>
          <a:bodyPr wrap="square">
            <a:spAutoFit/>
          </a:bodyPr>
          <a:lstStyle/>
          <a:p>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1John 2:17 </a:t>
            </a:r>
          </a:p>
          <a:p>
            <a:r>
              <a:rPr lang="en-US" sz="2200" dirty="0"/>
              <a:t>All of the vain things that charm, seduce and dominate the lives of people during their brief pilgrimage upon earth are actually endowed with no more permanence than a mirage. </a:t>
            </a:r>
          </a:p>
          <a:p>
            <a:endParaRPr lang="en-US" sz="2200" dirty="0"/>
          </a:p>
          <a:p>
            <a:r>
              <a:rPr lang="en-US" sz="2200" dirty="0"/>
              <a:t>Whatever glory or eminence may come to man </a:t>
            </a:r>
            <a:r>
              <a:rPr lang="en-US" sz="2200" u="sng" dirty="0"/>
              <a:t>is only for the fraction of a moment</a:t>
            </a:r>
            <a:r>
              <a:rPr lang="en-US" sz="2200" dirty="0"/>
              <a:t>; he builds for himself a house, a palace or an empire; but the whirling suns brush him into the grave, and where is he? Whatever achievement, success or honor may place upon his head for an instant some distinction or accolade, tomorrow cannot remember it. </a:t>
            </a:r>
          </a:p>
          <a:p>
            <a:endParaRPr lang="en-US" sz="2200" dirty="0"/>
          </a:p>
          <a:p>
            <a:r>
              <a:rPr lang="en-US" sz="2200" dirty="0"/>
              <a:t>This tragic quality of all human glory is the reason why the apostles taught Christians to look to the unseen, the invisible realities of hope and faith in Christ for their true fulfillment.</a:t>
            </a:r>
          </a:p>
          <a:p>
            <a:endParaRPr lang="en-US" sz="2000" dirty="0"/>
          </a:p>
          <a:p>
            <a:pPr lvl="1"/>
            <a:r>
              <a:rPr lang="en-US" dirty="0"/>
              <a:t> </a:t>
            </a:r>
            <a:r>
              <a:rPr lang="en-US" dirty="0">
                <a:solidFill>
                  <a:srgbClr val="C00000"/>
                </a:solidFill>
              </a:rPr>
              <a:t>James B. Coffman, , The James Burton Coffman Commentaries</a:t>
            </a:r>
            <a:r>
              <a:rPr lang="en-US" dirty="0"/>
              <a:t> (A. C. U. Press, 1984).</a:t>
            </a:r>
          </a:p>
          <a:p>
            <a:r>
              <a:rPr lang="en-US" b="0" i="0" u="none" strike="noStrike" baseline="0"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285092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ert Mirage Stock Photos, Pictures &amp; Royalty-Free Images - iStock">
            <a:extLst>
              <a:ext uri="{FF2B5EF4-FFF2-40B4-BE49-F238E27FC236}">
                <a16:creationId xmlns:a16="http://schemas.microsoft.com/office/drawing/2014/main" id="{A81B2F67-BA1C-863E-D642-CDFC588B9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64" y="1741791"/>
            <a:ext cx="7635672" cy="487834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6ADD2C-AF82-241A-12D6-D7363CB06671}"/>
              </a:ext>
            </a:extLst>
          </p:cNvPr>
          <p:cNvSpPr txBox="1"/>
          <p:nvPr/>
        </p:nvSpPr>
        <p:spPr>
          <a:xfrm>
            <a:off x="652008" y="143123"/>
            <a:ext cx="7991061" cy="1200329"/>
          </a:xfrm>
          <a:prstGeom prst="rect">
            <a:avLst/>
          </a:prstGeom>
          <a:noFill/>
        </p:spPr>
        <p:txBody>
          <a:bodyPr wrap="square">
            <a:spAutoFit/>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of the vain things that so charm, seduce and dominate the lives of people during their brief pilgrimage upon earth are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actually endowed with no more permanence than a mirage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p>
        </p:txBody>
      </p:sp>
    </p:spTree>
    <p:extLst>
      <p:ext uri="{BB962C8B-B14F-4D97-AF65-F5344CB8AC3E}">
        <p14:creationId xmlns:p14="http://schemas.microsoft.com/office/powerpoint/2010/main" val="353085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F0C4-2F85-A428-03CF-919F53500DD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B217D1C-901C-7B38-DF90-38AFEB3F2799}"/>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FD20EB4-3159-AD9A-0891-5BBB4151D1F4}"/>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F2E6C9-1A54-C739-3A72-D0203959175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6B2655BD-15E4-5F05-54E1-C57DA64F0A47}"/>
              </a:ext>
            </a:extLst>
          </p:cNvPr>
          <p:cNvSpPr txBox="1"/>
          <p:nvPr/>
        </p:nvSpPr>
        <p:spPr>
          <a:xfrm>
            <a:off x="699715" y="922352"/>
            <a:ext cx="7696862" cy="163121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rPr>
              <a:t>Heb 11:25 </a:t>
            </a:r>
            <a:r>
              <a:rPr kumimoji="0" lang="en-US" sz="3200" b="0" i="0" u="none" strike="noStrike" kern="0" cap="none" spc="0" normalizeH="0" baseline="0" noProof="0" dirty="0">
                <a:ln>
                  <a:noFill/>
                </a:ln>
                <a:solidFill>
                  <a:prstClr val="black"/>
                </a:solidFill>
                <a:effectLst/>
                <a:uLnTx/>
                <a:uFillTx/>
              </a:rPr>
              <a:t>choosing rather to suffer affliction with the people of God than to enjoy the passing pleasures of sin,</a:t>
            </a:r>
          </a:p>
        </p:txBody>
      </p:sp>
      <p:pic>
        <p:nvPicPr>
          <p:cNvPr id="8" name="Picture 2" descr="Desert Mirage Stock Photos, Pictures &amp; Royalty-Free Images - iStock">
            <a:extLst>
              <a:ext uri="{FF2B5EF4-FFF2-40B4-BE49-F238E27FC236}">
                <a16:creationId xmlns:a16="http://schemas.microsoft.com/office/drawing/2014/main" id="{6BDA99C8-F551-98D1-33E5-66C19404D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049" y="2795761"/>
            <a:ext cx="5361028" cy="34251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5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64EDBBB6-F92A-E37E-7A18-17AF41DD75F9}"/>
              </a:ext>
            </a:extLst>
          </p:cNvPr>
          <p:cNvSpPr txBox="1"/>
          <p:nvPr/>
        </p:nvSpPr>
        <p:spPr>
          <a:xfrm>
            <a:off x="349857" y="1407381"/>
            <a:ext cx="8785751" cy="4216539"/>
          </a:xfrm>
          <a:prstGeom prst="rect">
            <a:avLst/>
          </a:prstGeom>
          <a:noFill/>
        </p:spPr>
        <p:txBody>
          <a:bodyPr wrap="square">
            <a:spAutoFit/>
          </a:bodyPr>
          <a:lstStyle/>
          <a:p>
            <a:r>
              <a:rPr lang="en-US" sz="3600" dirty="0">
                <a:solidFill>
                  <a:srgbClr val="0070C0"/>
                </a:solidFill>
                <a:latin typeface="Aharoni" panose="02010803020104030203" pitchFamily="2" charset="-79"/>
                <a:cs typeface="Aharoni" panose="02010803020104030203" pitchFamily="2" charset="-79"/>
              </a:rPr>
              <a:t>2. </a:t>
            </a:r>
            <a:r>
              <a:rPr lang="en-US" sz="3200" dirty="0">
                <a:solidFill>
                  <a:srgbClr val="0070C0"/>
                </a:solidFill>
                <a:latin typeface="Aharoni" panose="02010803020104030203" pitchFamily="2" charset="-79"/>
                <a:cs typeface="Aharoni" panose="02010803020104030203" pitchFamily="2" charset="-79"/>
              </a:rPr>
              <a:t>Why This World Cannot Satisfy The Soul. </a:t>
            </a:r>
          </a:p>
          <a:p>
            <a:endParaRPr lang="en-US" sz="3600" dirty="0"/>
          </a:p>
          <a:p>
            <a:pPr marL="457200" indent="-457200">
              <a:buFont typeface="Arial" panose="020B0604020202020204" pitchFamily="34" charset="0"/>
              <a:buChar char="•"/>
            </a:pPr>
            <a:r>
              <a:rPr lang="en-US" sz="3200" dirty="0"/>
              <a:t>Because the nature of the soul is “spiritual.”    Not earthly.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Because man was made with a capacity for “deity.” </a:t>
            </a:r>
          </a:p>
          <a:p>
            <a:endParaRPr lang="en-US" dirty="0"/>
          </a:p>
          <a:p>
            <a:endParaRPr lang="en-US" dirty="0"/>
          </a:p>
        </p:txBody>
      </p:sp>
    </p:spTree>
    <p:extLst>
      <p:ext uri="{BB962C8B-B14F-4D97-AF65-F5344CB8AC3E}">
        <p14:creationId xmlns:p14="http://schemas.microsoft.com/office/powerpoint/2010/main" val="1683108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How to Feel Satisfied With What You Have Now - Make Me Better">
            <a:extLst>
              <a:ext uri="{FF2B5EF4-FFF2-40B4-BE49-F238E27FC236}">
                <a16:creationId xmlns:a16="http://schemas.microsoft.com/office/drawing/2014/main" id="{F0DEC7E8-EB85-2E7A-256D-2236D9BD6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2767"/>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DEA588-5850-9992-C160-A05C3E84800C}"/>
              </a:ext>
            </a:extLst>
          </p:cNvPr>
          <p:cNvSpPr txBox="1"/>
          <p:nvPr/>
        </p:nvSpPr>
        <p:spPr>
          <a:xfrm>
            <a:off x="405515" y="143122"/>
            <a:ext cx="7028953" cy="1015663"/>
          </a:xfrm>
          <a:prstGeom prst="rect">
            <a:avLst/>
          </a:prstGeom>
          <a:noFill/>
        </p:spPr>
        <p:txBody>
          <a:bodyPr wrap="square" rtlCol="0">
            <a:spAutoFit/>
          </a:bodyPr>
          <a:lstStyle/>
          <a:p>
            <a:r>
              <a:rPr lang="en-US" sz="6000" dirty="0">
                <a:solidFill>
                  <a:schemeClr val="bg1"/>
                </a:solidFill>
                <a:latin typeface="Arial Black" panose="020B0A04020102020204" pitchFamily="34" charset="0"/>
              </a:rPr>
              <a:t>Why don’t you</a:t>
            </a:r>
          </a:p>
        </p:txBody>
      </p:sp>
      <p:sp>
        <p:nvSpPr>
          <p:cNvPr id="3" name="TextBox 2">
            <a:extLst>
              <a:ext uri="{FF2B5EF4-FFF2-40B4-BE49-F238E27FC236}">
                <a16:creationId xmlns:a16="http://schemas.microsoft.com/office/drawing/2014/main" id="{BD3078A7-C160-0332-BFAC-DE259E8652ED}"/>
              </a:ext>
            </a:extLst>
          </p:cNvPr>
          <p:cNvSpPr txBox="1"/>
          <p:nvPr/>
        </p:nvSpPr>
        <p:spPr>
          <a:xfrm>
            <a:off x="4738977" y="4524290"/>
            <a:ext cx="588397" cy="1200329"/>
          </a:xfrm>
          <a:prstGeom prst="rect">
            <a:avLst/>
          </a:prstGeom>
          <a:noFill/>
        </p:spPr>
        <p:txBody>
          <a:bodyPr wrap="square" rtlCol="0">
            <a:spAutoFit/>
          </a:bodyPr>
          <a:lstStyle/>
          <a:p>
            <a:r>
              <a:rPr lang="en-US" sz="720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379104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3D61F-5E76-941F-E21D-54BE3CE60C9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DBD9FDC-7EC4-9C48-0A47-29F84D4C1A78}"/>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5EDC6DC-7FC0-BFDE-48ED-5A6B8AAA5ECD}"/>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38B40B-6212-0338-803C-EE422283E2F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EF98CD5A-9898-B8C3-B993-5FC9343D80F1}"/>
              </a:ext>
            </a:extLst>
          </p:cNvPr>
          <p:cNvSpPr txBox="1"/>
          <p:nvPr/>
        </p:nvSpPr>
        <p:spPr>
          <a:xfrm>
            <a:off x="2576223" y="2568271"/>
            <a:ext cx="5971429" cy="3477875"/>
          </a:xfrm>
          <a:prstGeom prst="rect">
            <a:avLst/>
          </a:prstGeom>
          <a:no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1John 2:17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And the world is passing away, and the lust of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but he who does the will of God abides forever.</a:t>
            </a:r>
          </a:p>
        </p:txBody>
      </p:sp>
      <p:sp>
        <p:nvSpPr>
          <p:cNvPr id="2" name="TextBox 1">
            <a:extLst>
              <a:ext uri="{FF2B5EF4-FFF2-40B4-BE49-F238E27FC236}">
                <a16:creationId xmlns:a16="http://schemas.microsoft.com/office/drawing/2014/main" id="{FBE89E73-33F2-0991-56E3-CF6912A680CB}"/>
              </a:ext>
            </a:extLst>
          </p:cNvPr>
          <p:cNvSpPr txBox="1"/>
          <p:nvPr/>
        </p:nvSpPr>
        <p:spPr>
          <a:xfrm>
            <a:off x="485030" y="1144988"/>
            <a:ext cx="8332967" cy="1754326"/>
          </a:xfrm>
          <a:prstGeom prst="rect">
            <a:avLst/>
          </a:prstGeom>
          <a:noFill/>
        </p:spPr>
        <p:txBody>
          <a:bodyPr wrap="square" rtlCol="0">
            <a:spAutoFit/>
          </a:bodyPr>
          <a:lstStyle/>
          <a:p>
            <a:r>
              <a:rPr lang="en-US" sz="3600" dirty="0">
                <a:latin typeface="Arial Black" panose="020B0A04020102020204" pitchFamily="34" charset="0"/>
              </a:rPr>
              <a:t>Because the things you have are only temporary and passing away.</a:t>
            </a:r>
          </a:p>
        </p:txBody>
      </p:sp>
    </p:spTree>
    <p:extLst>
      <p:ext uri="{BB962C8B-B14F-4D97-AF65-F5344CB8AC3E}">
        <p14:creationId xmlns:p14="http://schemas.microsoft.com/office/powerpoint/2010/main" val="125609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Customer Satisfaction - Dreamcatcher IT's Blog - Medium">
            <a:extLst>
              <a:ext uri="{FF2B5EF4-FFF2-40B4-BE49-F238E27FC236}">
                <a16:creationId xmlns:a16="http://schemas.microsoft.com/office/drawing/2014/main" id="{183F4535-7EED-8703-084A-86D8C0D50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94" y="1794555"/>
            <a:ext cx="7084612" cy="47206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92B73B-C2C8-9E6A-7584-BD4435073ED6}"/>
              </a:ext>
            </a:extLst>
          </p:cNvPr>
          <p:cNvSpPr txBox="1"/>
          <p:nvPr/>
        </p:nvSpPr>
        <p:spPr>
          <a:xfrm>
            <a:off x="302150" y="226611"/>
            <a:ext cx="8317064" cy="1200329"/>
          </a:xfrm>
          <a:prstGeom prst="rect">
            <a:avLst/>
          </a:prstGeom>
          <a:noFill/>
        </p:spPr>
        <p:txBody>
          <a:bodyPr wrap="square" rtlCol="0">
            <a:spAutoFit/>
          </a:bodyPr>
          <a:lstStyle/>
          <a:p>
            <a:pPr algn="ctr"/>
            <a:r>
              <a:rPr lang="en-US" sz="2400" dirty="0" err="1">
                <a:solidFill>
                  <a:schemeClr val="bg1"/>
                </a:solidFill>
              </a:rPr>
              <a:t>Ecc</a:t>
            </a:r>
            <a:r>
              <a:rPr lang="en-US" sz="2400" dirty="0">
                <a:solidFill>
                  <a:schemeClr val="bg1"/>
                </a:solidFill>
              </a:rPr>
              <a:t>. 3:11  He has made everything beautiful in its time. Also He has put eternity in their hearts, except that no one can find out the work that God does from beginning to end.</a:t>
            </a:r>
          </a:p>
        </p:txBody>
      </p:sp>
    </p:spTree>
    <p:extLst>
      <p:ext uri="{BB962C8B-B14F-4D97-AF65-F5344CB8AC3E}">
        <p14:creationId xmlns:p14="http://schemas.microsoft.com/office/powerpoint/2010/main" val="2068762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796590F-49BE-8F41-9035-F0C29610479F}"/>
              </a:ext>
            </a:extLst>
          </p:cNvPr>
          <p:cNvSpPr txBox="1"/>
          <p:nvPr/>
        </p:nvSpPr>
        <p:spPr>
          <a:xfrm>
            <a:off x="318052" y="1113183"/>
            <a:ext cx="8817557" cy="5509200"/>
          </a:xfrm>
          <a:prstGeom prst="rect">
            <a:avLst/>
          </a:prstGeom>
          <a:noFill/>
        </p:spPr>
        <p:txBody>
          <a:bodyPr wrap="square">
            <a:spAutoFit/>
          </a:bodyPr>
          <a:lstStyle/>
          <a:p>
            <a:r>
              <a:rPr lang="en-US" sz="3600" dirty="0">
                <a:solidFill>
                  <a:srgbClr val="0070C0"/>
                </a:solidFill>
                <a:latin typeface="Aharoni" panose="02010803020104030203" pitchFamily="2" charset="-79"/>
                <a:cs typeface="Aharoni" panose="02010803020104030203" pitchFamily="2" charset="-79"/>
              </a:rPr>
              <a:t>3. How Does God Offer Satisfaction? </a:t>
            </a:r>
          </a:p>
          <a:p>
            <a:endParaRPr lang="en-US" sz="3200" dirty="0"/>
          </a:p>
          <a:p>
            <a:pPr marL="457200" indent="-457200">
              <a:buFont typeface="Arial" panose="020B0604020202020204" pitchFamily="34" charset="0"/>
              <a:buChar char="•"/>
            </a:pPr>
            <a:r>
              <a:rPr lang="en-US" sz="3200" dirty="0"/>
              <a:t>God can satisfy the sinner in bondage with </a:t>
            </a:r>
            <a:r>
              <a:rPr lang="en-US" sz="4000" dirty="0"/>
              <a:t>“</a:t>
            </a:r>
            <a:r>
              <a:rPr lang="en-US" sz="4000" u="sng" dirty="0"/>
              <a:t>deliverance</a:t>
            </a:r>
            <a:r>
              <a:rPr lang="en-US" sz="4000" dirty="0"/>
              <a:t>.” </a:t>
            </a:r>
          </a:p>
          <a:p>
            <a:endParaRPr lang="en-US" sz="3200" dirty="0"/>
          </a:p>
          <a:p>
            <a:pPr marL="457200" indent="-457200">
              <a:buFont typeface="Arial" panose="020B0604020202020204" pitchFamily="34" charset="0"/>
              <a:buChar char="•"/>
            </a:pPr>
            <a:r>
              <a:rPr lang="en-US" sz="3200" dirty="0"/>
              <a:t>God can satisfy the soul in guilt with </a:t>
            </a:r>
            <a:r>
              <a:rPr lang="en-US" sz="4000" dirty="0"/>
              <a:t>“</a:t>
            </a:r>
            <a:r>
              <a:rPr lang="en-US" sz="4000" u="sng" dirty="0"/>
              <a:t>pardon</a:t>
            </a:r>
            <a:r>
              <a:rPr lang="en-US" sz="4000" dirty="0"/>
              <a:t>.” </a:t>
            </a:r>
          </a:p>
          <a:p>
            <a:endParaRPr lang="en-US" sz="3200" dirty="0"/>
          </a:p>
          <a:p>
            <a:pPr marL="457200" indent="-457200">
              <a:buFont typeface="Arial" panose="020B0604020202020204" pitchFamily="34" charset="0"/>
              <a:buChar char="•"/>
            </a:pPr>
            <a:r>
              <a:rPr lang="en-US" sz="3200" dirty="0"/>
              <a:t>God can satisfy the polluted conscience with </a:t>
            </a:r>
            <a:r>
              <a:rPr lang="en-US" sz="4000" dirty="0"/>
              <a:t>“</a:t>
            </a:r>
            <a:r>
              <a:rPr lang="en-US" sz="4000" u="sng" dirty="0"/>
              <a:t>peace</a:t>
            </a:r>
            <a:r>
              <a:rPr lang="en-US" sz="4000" dirty="0"/>
              <a:t>.” </a:t>
            </a:r>
          </a:p>
          <a:p>
            <a:endParaRPr lang="en-US" dirty="0"/>
          </a:p>
          <a:p>
            <a:endParaRPr lang="en-US" dirty="0"/>
          </a:p>
        </p:txBody>
      </p:sp>
    </p:spTree>
    <p:extLst>
      <p:ext uri="{BB962C8B-B14F-4D97-AF65-F5344CB8AC3E}">
        <p14:creationId xmlns:p14="http://schemas.microsoft.com/office/powerpoint/2010/main" val="176790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026D5-3BD5-817C-4122-E9E21083E74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828455C-73A0-F58A-9A74-4987B61C6FCD}"/>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E908DA3-A34E-1685-CAA1-EEC05FADBD99}"/>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D28B49-9210-E846-493D-67CF6E48AC8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E7EB3A2-AB5B-0ABA-D7E0-A17A1A5E9232}"/>
              </a:ext>
            </a:extLst>
          </p:cNvPr>
          <p:cNvSpPr txBox="1"/>
          <p:nvPr/>
        </p:nvSpPr>
        <p:spPr>
          <a:xfrm>
            <a:off x="1081376" y="1311966"/>
            <a:ext cx="7084613" cy="48320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Isaiah 55:2 </a:t>
            </a:r>
            <a:r>
              <a:rPr kumimoji="0" lang="en-US" sz="4400" b="0" i="0" u="none" strike="noStrike" kern="1200" cap="none" spc="0" normalizeH="0" baseline="0" noProof="0" dirty="0">
                <a:ln>
                  <a:noFill/>
                </a:ln>
                <a:effectLst/>
                <a:uLnTx/>
                <a:uFillTx/>
                <a:latin typeface="Calibri" panose="020F0502020204030204"/>
                <a:ea typeface="+mn-ea"/>
                <a:cs typeface="+mn-cs"/>
              </a:rPr>
              <a:t>Why do you spend money for what is not bread, And your wages for what does not satisfy? Listen carefully to Me, and eat what is good, And let your soul delight itself in abundance.</a:t>
            </a:r>
          </a:p>
        </p:txBody>
      </p:sp>
    </p:spTree>
    <p:extLst>
      <p:ext uri="{BB962C8B-B14F-4D97-AF65-F5344CB8AC3E}">
        <p14:creationId xmlns:p14="http://schemas.microsoft.com/office/powerpoint/2010/main" val="169584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8B61C86-ABA5-5889-262D-DC3B0A3619AD}"/>
              </a:ext>
            </a:extLst>
          </p:cNvPr>
          <p:cNvSpPr txBox="1"/>
          <p:nvPr/>
        </p:nvSpPr>
        <p:spPr>
          <a:xfrm>
            <a:off x="222638" y="3490623"/>
            <a:ext cx="8778239" cy="3539430"/>
          </a:xfrm>
          <a:prstGeom prst="rect">
            <a:avLst/>
          </a:prstGeom>
          <a:noFill/>
        </p:spPr>
        <p:txBody>
          <a:bodyPr wrap="square">
            <a:spAutoFit/>
          </a:bodyPr>
          <a:lstStyle/>
          <a:p>
            <a:r>
              <a:rPr lang="en-US" sz="2200" dirty="0"/>
              <a:t>“I shall be satisfied when.” (Text) </a:t>
            </a:r>
          </a:p>
          <a:p>
            <a:r>
              <a:rPr lang="en-US" sz="2200" dirty="0"/>
              <a:t>When I </a:t>
            </a:r>
            <a:r>
              <a:rPr lang="en-US" sz="2200" u="sng" dirty="0"/>
              <a:t>awake from sin to salvation</a:t>
            </a:r>
            <a:r>
              <a:rPr lang="en-US" sz="2200" dirty="0"/>
              <a:t>. </a:t>
            </a:r>
          </a:p>
          <a:p>
            <a:r>
              <a:rPr lang="en-US" sz="2200" dirty="0"/>
              <a:t>When I </a:t>
            </a:r>
            <a:r>
              <a:rPr lang="en-US" sz="2200" u="sng" dirty="0"/>
              <a:t>awake from death in heaven</a:t>
            </a:r>
            <a:r>
              <a:rPr lang="en-US" sz="2200" dirty="0"/>
              <a:t>. </a:t>
            </a:r>
          </a:p>
          <a:p>
            <a:r>
              <a:rPr lang="en-US" sz="2200" dirty="0"/>
              <a:t>When </a:t>
            </a:r>
            <a:r>
              <a:rPr lang="en-US" sz="2200" u="sng" dirty="0"/>
              <a:t>we awake to be like him</a:t>
            </a:r>
            <a:r>
              <a:rPr lang="en-US" sz="2200" dirty="0"/>
              <a:t>. (His image </a:t>
            </a:r>
            <a:r>
              <a:rPr lang="en-US" sz="2200" b="1" dirty="0">
                <a:solidFill>
                  <a:srgbClr val="0070C0"/>
                </a:solidFill>
              </a:rPr>
              <a:t>1 Cor. 15:49</a:t>
            </a:r>
            <a:r>
              <a:rPr lang="en-US" sz="2200" dirty="0"/>
              <a:t>) </a:t>
            </a:r>
          </a:p>
          <a:p>
            <a:endParaRPr lang="en-US" sz="2200" dirty="0"/>
          </a:p>
          <a:p>
            <a:r>
              <a:rPr lang="en-US" sz="2800" dirty="0"/>
              <a:t>The </a:t>
            </a:r>
            <a:r>
              <a:rPr lang="en-US" sz="2800" b="1" u="sng" dirty="0"/>
              <a:t>eye</a:t>
            </a:r>
            <a:r>
              <a:rPr lang="en-US" sz="2800" dirty="0"/>
              <a:t> will be satisfied with seeing the King (</a:t>
            </a:r>
            <a:r>
              <a:rPr lang="en-US" sz="2800" b="1" dirty="0">
                <a:solidFill>
                  <a:srgbClr val="0070C0"/>
                </a:solidFill>
              </a:rPr>
              <a:t>Isaiah 33:17</a:t>
            </a:r>
            <a:r>
              <a:rPr lang="en-US" sz="2800" dirty="0"/>
              <a:t>) </a:t>
            </a:r>
          </a:p>
          <a:p>
            <a:r>
              <a:rPr lang="en-US" sz="2200" dirty="0"/>
              <a:t>   </a:t>
            </a:r>
          </a:p>
          <a:p>
            <a:r>
              <a:rPr lang="en-US" sz="2800" dirty="0"/>
              <a:t>The </a:t>
            </a:r>
            <a:r>
              <a:rPr lang="en-US" sz="2800" b="1" u="sng" dirty="0"/>
              <a:t>ear</a:t>
            </a:r>
            <a:r>
              <a:rPr lang="en-US" sz="2800" dirty="0"/>
              <a:t> with hearing (</a:t>
            </a:r>
            <a:r>
              <a:rPr lang="en-US" sz="2800" b="1" dirty="0">
                <a:solidFill>
                  <a:srgbClr val="0070C0"/>
                </a:solidFill>
              </a:rPr>
              <a:t>Rev. 5:11</a:t>
            </a:r>
            <a:r>
              <a:rPr lang="en-US" sz="2800" dirty="0"/>
              <a:t>) </a:t>
            </a:r>
          </a:p>
          <a:p>
            <a:endParaRPr lang="en-US" dirty="0"/>
          </a:p>
          <a:p>
            <a:endParaRPr lang="en-US" dirty="0"/>
          </a:p>
        </p:txBody>
      </p:sp>
      <p:sp>
        <p:nvSpPr>
          <p:cNvPr id="7" name="TextBox 6">
            <a:extLst>
              <a:ext uri="{FF2B5EF4-FFF2-40B4-BE49-F238E27FC236}">
                <a16:creationId xmlns:a16="http://schemas.microsoft.com/office/drawing/2014/main" id="{6E9A90D3-88E7-3790-CB1A-84226CAD53AF}"/>
              </a:ext>
            </a:extLst>
          </p:cNvPr>
          <p:cNvSpPr txBox="1"/>
          <p:nvPr/>
        </p:nvSpPr>
        <p:spPr>
          <a:xfrm>
            <a:off x="159028" y="2326826"/>
            <a:ext cx="8778240" cy="954107"/>
          </a:xfrm>
          <a:prstGeom prst="rect">
            <a:avLst/>
          </a:prstGeom>
          <a:noFill/>
          <a:ln w="28575">
            <a:solidFill>
              <a:schemeClr val="tx1"/>
            </a:solidFill>
          </a:ln>
        </p:spPr>
        <p:txBody>
          <a:bodyPr wrap="square">
            <a:spAutoFit/>
          </a:bodyPr>
          <a:lstStyle/>
          <a:p>
            <a:r>
              <a:rPr lang="en-US" sz="2800" b="1" dirty="0">
                <a:solidFill>
                  <a:srgbClr val="0070C0"/>
                </a:solidFill>
              </a:rPr>
              <a:t>Psalm 17:15 </a:t>
            </a:r>
            <a:r>
              <a:rPr lang="en-US" sz="2800" dirty="0"/>
              <a:t>As for me, I will see Your face in righteousness; I shall be satisfied when </a:t>
            </a:r>
            <a:r>
              <a:rPr lang="en-US" sz="2800" u="sng" dirty="0"/>
              <a:t>I awake in Your likeness</a:t>
            </a:r>
            <a:r>
              <a:rPr lang="en-US" sz="2800" dirty="0"/>
              <a:t>.</a:t>
            </a:r>
          </a:p>
        </p:txBody>
      </p:sp>
      <p:sp>
        <p:nvSpPr>
          <p:cNvPr id="9" name="TextBox 8">
            <a:extLst>
              <a:ext uri="{FF2B5EF4-FFF2-40B4-BE49-F238E27FC236}">
                <a16:creationId xmlns:a16="http://schemas.microsoft.com/office/drawing/2014/main" id="{EC2DF6B2-9B6D-65D3-3AEA-5EF4B4FD3CA9}"/>
              </a:ext>
            </a:extLst>
          </p:cNvPr>
          <p:cNvSpPr txBox="1"/>
          <p:nvPr/>
        </p:nvSpPr>
        <p:spPr>
          <a:xfrm>
            <a:off x="0" y="921214"/>
            <a:ext cx="9144000" cy="1200329"/>
          </a:xfrm>
          <a:prstGeom prst="rect">
            <a:avLst/>
          </a:prstGeom>
          <a:noFill/>
        </p:spPr>
        <p:txBody>
          <a:bodyPr wrap="square">
            <a:spAutoFit/>
          </a:bodyPr>
          <a:lstStyle/>
          <a:p>
            <a:pPr algn="ctr"/>
            <a:r>
              <a:rPr lang="en-US" dirty="0">
                <a:solidFill>
                  <a:srgbClr val="0070C0"/>
                </a:solidFill>
              </a:rPr>
              <a:t> </a:t>
            </a:r>
            <a:r>
              <a:rPr lang="en-US" sz="3600" dirty="0">
                <a:solidFill>
                  <a:srgbClr val="0070C0"/>
                </a:solidFill>
                <a:latin typeface="Aharoni" panose="02010803020104030203" pitchFamily="2" charset="-79"/>
                <a:cs typeface="Aharoni" panose="02010803020104030203" pitchFamily="2" charset="-79"/>
              </a:rPr>
              <a:t>4. David Realizes That Satisfaction Can Only Come From God’s Salvation. </a:t>
            </a:r>
          </a:p>
        </p:txBody>
      </p:sp>
    </p:spTree>
    <p:extLst>
      <p:ext uri="{BB962C8B-B14F-4D97-AF65-F5344CB8AC3E}">
        <p14:creationId xmlns:p14="http://schemas.microsoft.com/office/powerpoint/2010/main" val="373443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B73BE-0834-7441-4FF5-5FDA3E102CC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0D8372-A5A2-0074-B3F1-C19591D7B251}"/>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C1635B0-A5BD-287A-FDC2-36EEEBD3F848}"/>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1987C4A-0ECF-D3FC-848B-EB7A185FA26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B7D43D0E-96B5-54CC-3C9F-1BD010114BF4}"/>
              </a:ext>
            </a:extLst>
          </p:cNvPr>
          <p:cNvSpPr txBox="1"/>
          <p:nvPr/>
        </p:nvSpPr>
        <p:spPr>
          <a:xfrm>
            <a:off x="540689" y="1009817"/>
            <a:ext cx="8173941" cy="5386090"/>
          </a:xfrm>
          <a:prstGeom prst="rect">
            <a:avLst/>
          </a:prstGeom>
          <a:noFill/>
          <a:ln w="28575">
            <a:solidFill>
              <a:schemeClr val="tx1"/>
            </a:solidFill>
          </a:ln>
        </p:spPr>
        <p:txBody>
          <a:bodyPr wrap="square">
            <a:spAutoFit/>
          </a:bodyPr>
          <a:lstStyle/>
          <a:p>
            <a:r>
              <a:rPr lang="en-US" sz="3200" b="1" dirty="0">
                <a:solidFill>
                  <a:srgbClr val="0070C0"/>
                </a:solidFill>
              </a:rPr>
              <a:t>Psalm 17:1 </a:t>
            </a:r>
            <a:r>
              <a:rPr lang="en-US" sz="2600" dirty="0"/>
              <a:t>&lt;&lt;A Prayer of David.&gt;&gt; Hear a just cause, O LORD, Attend to my cry; Give ear to my prayer which is not from deceitful lips.</a:t>
            </a:r>
          </a:p>
          <a:p>
            <a:r>
              <a:rPr lang="en-US" sz="2600" dirty="0"/>
              <a:t> 2 Let my vindication come from Your presence; Let Your eyes look on the things that are upright.</a:t>
            </a:r>
          </a:p>
          <a:p>
            <a:r>
              <a:rPr lang="en-US" sz="2600" dirty="0"/>
              <a:t> 3 You have tested my heart; You have visited me in the night; You have tried me and have found nothing; I have purposed that my mouth shall not transgress.</a:t>
            </a:r>
          </a:p>
          <a:p>
            <a:endParaRPr lang="en-US" sz="2600" dirty="0"/>
          </a:p>
          <a:p>
            <a:r>
              <a:rPr lang="en-US" sz="2600" dirty="0"/>
              <a:t> 4 Concerning the works of men, By the word of Your lips, I have kept away from the paths of the destroyer.</a:t>
            </a:r>
          </a:p>
          <a:p>
            <a:r>
              <a:rPr lang="en-US" sz="2600" dirty="0"/>
              <a:t> 5 Uphold my steps in Your paths, That my footsteps may not slip.</a:t>
            </a:r>
          </a:p>
        </p:txBody>
      </p:sp>
    </p:spTree>
    <p:extLst>
      <p:ext uri="{BB962C8B-B14F-4D97-AF65-F5344CB8AC3E}">
        <p14:creationId xmlns:p14="http://schemas.microsoft.com/office/powerpoint/2010/main" val="3323675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9118-FE45-EE32-696F-B310D6AB094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8F759B6-135E-91E2-C2C2-99142C029F8D}"/>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B43626-44E4-CE76-4458-B93469265A40}"/>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2FF3987-7037-0A79-B2A3-34E9F56F3F4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57E9F10-FC51-488C-CBCF-89BD5CB3FC21}"/>
              </a:ext>
            </a:extLst>
          </p:cNvPr>
          <p:cNvSpPr txBox="1"/>
          <p:nvPr/>
        </p:nvSpPr>
        <p:spPr>
          <a:xfrm>
            <a:off x="803082" y="1311965"/>
            <a:ext cx="7410617" cy="5068575"/>
          </a:xfrm>
          <a:prstGeom prst="rect">
            <a:avLst/>
          </a:prstGeom>
          <a:noFill/>
          <a:ln w="28575">
            <a:solidFill>
              <a:schemeClr val="tx1"/>
            </a:solidFill>
          </a:ln>
        </p:spPr>
        <p:txBody>
          <a:bodyPr wrap="square">
            <a:spAutoFit/>
          </a:bodyPr>
          <a:lstStyle/>
          <a:p>
            <a:r>
              <a:rPr lang="en-US" sz="2600" dirty="0"/>
              <a:t>6 I have called upon You, for You will hear me, O God; Incline Your ear to me, and hear my speech.</a:t>
            </a:r>
          </a:p>
          <a:p>
            <a:r>
              <a:rPr lang="en-US" sz="2600" dirty="0"/>
              <a:t> 7 Show Your marvelous lovingkindness by Your right hand, O You who save those who trust in You From those who rise up against them.</a:t>
            </a:r>
          </a:p>
          <a:p>
            <a:r>
              <a:rPr lang="en-US" sz="2600" dirty="0"/>
              <a:t> 8 Keep me as the apple of Your eye; Hide me under the shadow of Your wings,</a:t>
            </a:r>
          </a:p>
          <a:p>
            <a:endParaRPr lang="en-US" sz="2600" dirty="0"/>
          </a:p>
          <a:p>
            <a:r>
              <a:rPr lang="en-US" sz="2600" dirty="0"/>
              <a:t> 9 From the wicked who oppress me, From my deadly enemies who surround me.</a:t>
            </a:r>
          </a:p>
          <a:p>
            <a:r>
              <a:rPr lang="en-US" sz="2600" dirty="0"/>
              <a:t> 10 They have closed up their fat hearts; With their mouths they speak proudly.</a:t>
            </a:r>
          </a:p>
        </p:txBody>
      </p:sp>
    </p:spTree>
    <p:extLst>
      <p:ext uri="{BB962C8B-B14F-4D97-AF65-F5344CB8AC3E}">
        <p14:creationId xmlns:p14="http://schemas.microsoft.com/office/powerpoint/2010/main" val="1471320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A72A2-2BE8-AA74-9FBC-7D5CB5B5123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9644294-6AEF-AC6B-1990-B0D68B1E42D9}"/>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969C3F2-C52E-281F-8E90-08811AA939E5}"/>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20BEB9-5041-2727-8796-1EEB4E36FC0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34F111D-5B8D-56E9-17F3-CE360448F2B1}"/>
              </a:ext>
            </a:extLst>
          </p:cNvPr>
          <p:cNvSpPr txBox="1"/>
          <p:nvPr/>
        </p:nvSpPr>
        <p:spPr>
          <a:xfrm>
            <a:off x="580444" y="1213211"/>
            <a:ext cx="8078525" cy="4893647"/>
          </a:xfrm>
          <a:prstGeom prst="rect">
            <a:avLst/>
          </a:prstGeom>
          <a:noFill/>
          <a:ln w="28575">
            <a:solidFill>
              <a:schemeClr val="tx1"/>
            </a:solidFill>
          </a:ln>
        </p:spPr>
        <p:txBody>
          <a:bodyPr wrap="square">
            <a:spAutoFit/>
          </a:bodyPr>
          <a:lstStyle/>
          <a:p>
            <a:r>
              <a:rPr lang="en-US" dirty="0"/>
              <a:t> </a:t>
            </a:r>
            <a:r>
              <a:rPr lang="en-US" sz="2400" dirty="0"/>
              <a:t>11 They have now surrounded us in our steps; They have set their eyes, crouching down to the earth,</a:t>
            </a:r>
          </a:p>
          <a:p>
            <a:r>
              <a:rPr lang="en-US" sz="2400" dirty="0"/>
              <a:t> 12 As a lion is eager to tear his prey, And like a young lion lurking in secret places.</a:t>
            </a:r>
          </a:p>
          <a:p>
            <a:r>
              <a:rPr lang="en-US" sz="2400" dirty="0"/>
              <a:t> 13 Arise, O LORD, Confront him, cast him down; Deliver my life from the wicked with Your sword,</a:t>
            </a:r>
          </a:p>
          <a:p>
            <a:endParaRPr lang="en-US" sz="2400" dirty="0"/>
          </a:p>
          <a:p>
            <a:r>
              <a:rPr lang="en-US" sz="2400" dirty="0"/>
              <a:t> 14 With Your hand from men, O LORD, From men of the world who have their portion in this life, And whose belly You fill with Your hidden treasure. They are satisfied with children, And leave the rest of their possession for their babes.</a:t>
            </a:r>
          </a:p>
          <a:p>
            <a:r>
              <a:rPr lang="en-US" sz="2400" dirty="0"/>
              <a:t> 15 As for me, I will see Your face in righteousness; I shall be satisfied when I awake in Your likeness</a:t>
            </a:r>
            <a:r>
              <a:rPr lang="en-US" sz="2400" b="1" dirty="0">
                <a:solidFill>
                  <a:srgbClr val="FF0000"/>
                </a:solidFill>
              </a:rPr>
              <a:t>.</a:t>
            </a:r>
          </a:p>
        </p:txBody>
      </p:sp>
    </p:spTree>
    <p:extLst>
      <p:ext uri="{BB962C8B-B14F-4D97-AF65-F5344CB8AC3E}">
        <p14:creationId xmlns:p14="http://schemas.microsoft.com/office/powerpoint/2010/main" val="86957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5D898-8B35-69E7-9A16-71BDE48673A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B9960DD-59BE-D01A-4307-681A44A86E0A}"/>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B0D2BB5-8371-84B4-FF05-CDB06B3EA361}"/>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24DA7D-456D-4981-9256-74C8706DE93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F5792D9-EA60-CDBA-5810-1D24EEC21AB1}"/>
              </a:ext>
            </a:extLst>
          </p:cNvPr>
          <p:cNvSpPr txBox="1"/>
          <p:nvPr/>
        </p:nvSpPr>
        <p:spPr>
          <a:xfrm>
            <a:off x="524786" y="922350"/>
            <a:ext cx="8022866" cy="1569660"/>
          </a:xfrm>
          <a:prstGeom prst="rect">
            <a:avLst/>
          </a:prstGeom>
          <a:noFill/>
        </p:spPr>
        <p:txBody>
          <a:bodyPr wrap="square">
            <a:spAutoFit/>
          </a:bodyPr>
          <a:lstStyle/>
          <a:p>
            <a:r>
              <a:rPr lang="en-US" sz="3200" b="1" dirty="0">
                <a:solidFill>
                  <a:srgbClr val="0070C0"/>
                </a:solidFill>
              </a:rPr>
              <a:t>Psalm 17:15 </a:t>
            </a:r>
            <a:r>
              <a:rPr lang="en-US" sz="3200" dirty="0"/>
              <a:t>As for me, I will see Your face in righteousness; I shall be satisfied when I awake in Your likeness.</a:t>
            </a:r>
          </a:p>
        </p:txBody>
      </p:sp>
      <p:sp>
        <p:nvSpPr>
          <p:cNvPr id="2" name="TextBox 1">
            <a:extLst>
              <a:ext uri="{FF2B5EF4-FFF2-40B4-BE49-F238E27FC236}">
                <a16:creationId xmlns:a16="http://schemas.microsoft.com/office/drawing/2014/main" id="{51D5671C-89CB-F119-578D-D4FA244AF1AB}"/>
              </a:ext>
            </a:extLst>
          </p:cNvPr>
          <p:cNvSpPr txBox="1"/>
          <p:nvPr/>
        </p:nvSpPr>
        <p:spPr>
          <a:xfrm>
            <a:off x="1224499" y="2560317"/>
            <a:ext cx="6742707" cy="2062103"/>
          </a:xfrm>
          <a:prstGeom prst="rect">
            <a:avLst/>
          </a:prstGeom>
          <a:noFill/>
          <a:ln w="28575">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This is the cry of awakened souls. It is a spirit that has tasted earth’s treasures and found it wanting. Man was not made to be satisfied here.</a:t>
            </a:r>
          </a:p>
        </p:txBody>
      </p:sp>
      <p:sp>
        <p:nvSpPr>
          <p:cNvPr id="7" name="TextBox 6">
            <a:extLst>
              <a:ext uri="{FF2B5EF4-FFF2-40B4-BE49-F238E27FC236}">
                <a16:creationId xmlns:a16="http://schemas.microsoft.com/office/drawing/2014/main" id="{4380394B-72CB-1425-5CFC-BCBA3F7A2BDF}"/>
              </a:ext>
            </a:extLst>
          </p:cNvPr>
          <p:cNvSpPr txBox="1"/>
          <p:nvPr/>
        </p:nvSpPr>
        <p:spPr>
          <a:xfrm>
            <a:off x="-8391" y="4858246"/>
            <a:ext cx="9143999" cy="707886"/>
          </a:xfrm>
          <a:prstGeom prst="rect">
            <a:avLst/>
          </a:prstGeom>
          <a:noFill/>
        </p:spPr>
        <p:txBody>
          <a:bodyPr wrap="square" rtlCol="0">
            <a:spAutoFit/>
          </a:bodyPr>
          <a:lstStyle/>
          <a:p>
            <a:pPr algn="ctr"/>
            <a:r>
              <a:rPr lang="en-US" sz="4000" dirty="0"/>
              <a:t>David… Moses</a:t>
            </a:r>
          </a:p>
        </p:txBody>
      </p:sp>
      <p:sp>
        <p:nvSpPr>
          <p:cNvPr id="8" name="TextBox 7">
            <a:extLst>
              <a:ext uri="{FF2B5EF4-FFF2-40B4-BE49-F238E27FC236}">
                <a16:creationId xmlns:a16="http://schemas.microsoft.com/office/drawing/2014/main" id="{9818FBA3-F524-EFBE-338F-7BBC18DEA96E}"/>
              </a:ext>
            </a:extLst>
          </p:cNvPr>
          <p:cNvSpPr txBox="1"/>
          <p:nvPr/>
        </p:nvSpPr>
        <p:spPr>
          <a:xfrm>
            <a:off x="0" y="5438694"/>
            <a:ext cx="9135607" cy="830997"/>
          </a:xfrm>
          <a:prstGeom prst="rect">
            <a:avLst/>
          </a:prstGeom>
          <a:noFill/>
        </p:spPr>
        <p:txBody>
          <a:bodyPr wrap="square" rtlCol="0">
            <a:spAutoFit/>
          </a:bodyPr>
          <a:lstStyle/>
          <a:p>
            <a:pPr algn="ctr"/>
            <a:r>
              <a:rPr lang="en-US" sz="4800" dirty="0">
                <a:solidFill>
                  <a:srgbClr val="FF0000"/>
                </a:solidFill>
              </a:rPr>
              <a:t>How about YOU?</a:t>
            </a:r>
          </a:p>
        </p:txBody>
      </p:sp>
    </p:spTree>
    <p:extLst>
      <p:ext uri="{BB962C8B-B14F-4D97-AF65-F5344CB8AC3E}">
        <p14:creationId xmlns:p14="http://schemas.microsoft.com/office/powerpoint/2010/main" val="54273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E78FC-8B5D-1CDC-F8C9-96643D248E6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64C188E-2825-4BFB-BEBD-1B196300D7BD}"/>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82EF722-D4AB-81F0-A277-55F0FDAB7F97}"/>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61A8C0-DDD8-CD44-1713-AA0C9E755CD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A34A6AF-DC6C-27EB-28BC-924AEFB82A60}"/>
              </a:ext>
            </a:extLst>
          </p:cNvPr>
          <p:cNvSpPr txBox="1"/>
          <p:nvPr/>
        </p:nvSpPr>
        <p:spPr>
          <a:xfrm>
            <a:off x="675860" y="1407381"/>
            <a:ext cx="8014916" cy="4985980"/>
          </a:xfrm>
          <a:prstGeom prst="rect">
            <a:avLst/>
          </a:prstGeom>
          <a:noFill/>
          <a:ln w="28575">
            <a:solidFill>
              <a:schemeClr val="tx1"/>
            </a:solidFill>
          </a:ln>
        </p:spPr>
        <p:txBody>
          <a:bodyPr wrap="square">
            <a:spAutoFit/>
          </a:bodyPr>
          <a:lstStyle/>
          <a:p>
            <a:pPr algn="just" rtl="0"/>
            <a:r>
              <a:rPr lang="en-US" sz="3600" dirty="0"/>
              <a:t>As Paul put it:</a:t>
            </a:r>
          </a:p>
          <a:p>
            <a:pPr marR="7200" rtl="0"/>
            <a:r>
              <a:rPr lang="en-US" sz="3600" u="sng" dirty="0"/>
              <a:t>We look not </a:t>
            </a:r>
            <a:r>
              <a:rPr lang="en-US" sz="3600" dirty="0"/>
              <a:t>at the things which are </a:t>
            </a:r>
            <a:r>
              <a:rPr lang="en-US" sz="3600" u="sng" dirty="0"/>
              <a:t>seen</a:t>
            </a:r>
            <a:r>
              <a:rPr lang="en-US" sz="3600" dirty="0"/>
              <a:t>, </a:t>
            </a:r>
            <a:r>
              <a:rPr lang="en-US" sz="3600" u="sng" dirty="0"/>
              <a:t>but at the things which are not seen</a:t>
            </a:r>
            <a:r>
              <a:rPr lang="en-US" sz="3600" dirty="0"/>
              <a:t>: for the things which are seen are temporal; but the things which are not seen are eternal </a:t>
            </a:r>
            <a:r>
              <a:rPr lang="en-US" sz="3600" b="1" dirty="0">
                <a:solidFill>
                  <a:srgbClr val="0070C0"/>
                </a:solidFill>
              </a:rPr>
              <a:t>(2 Cor. 4:18).</a:t>
            </a:r>
          </a:p>
          <a:p>
            <a:pPr marR="7200" rtl="0"/>
            <a:endParaRPr lang="en-US" sz="3600" dirty="0"/>
          </a:p>
          <a:p>
            <a:pPr marR="7200" rtl="0"/>
            <a:r>
              <a:rPr lang="en-US" sz="4800" dirty="0"/>
              <a:t>Are you satisfied?</a:t>
            </a:r>
          </a:p>
          <a:p>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4224528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26" name="Picture 2" descr="May be an image of 2 people, body of water and gr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401"/>
            <a:ext cx="2161998" cy="50217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7625" y="3238500"/>
            <a:ext cx="2922247" cy="3581400"/>
          </a:xfrm>
          <a:prstGeom prst="rect">
            <a:avLst/>
          </a:prstGeom>
        </p:spPr>
      </p:pic>
      <p:pic>
        <p:nvPicPr>
          <p:cNvPr id="3" name="Picture 2"/>
          <p:cNvPicPr>
            <a:picLocks noChangeAspect="1"/>
          </p:cNvPicPr>
          <p:nvPr/>
        </p:nvPicPr>
        <p:blipFill>
          <a:blip r:embed="rId4"/>
          <a:stretch>
            <a:fillRect/>
          </a:stretch>
        </p:blipFill>
        <p:spPr>
          <a:xfrm>
            <a:off x="2874622" y="2911420"/>
            <a:ext cx="6345578" cy="3908480"/>
          </a:xfrm>
          <a:prstGeom prst="rect">
            <a:avLst/>
          </a:prstGeom>
        </p:spPr>
      </p:pic>
      <p:pic>
        <p:nvPicPr>
          <p:cNvPr id="5" name="Picture 4"/>
          <p:cNvPicPr>
            <a:picLocks noChangeAspect="1"/>
          </p:cNvPicPr>
          <p:nvPr/>
        </p:nvPicPr>
        <p:blipFill rotWithShape="1">
          <a:blip r:embed="rId5"/>
          <a:srcRect r="10748"/>
          <a:stretch/>
        </p:blipFill>
        <p:spPr>
          <a:xfrm>
            <a:off x="6275179" y="7401"/>
            <a:ext cx="2940540" cy="2904019"/>
          </a:xfrm>
          <a:prstGeom prst="rect">
            <a:avLst/>
          </a:prstGeom>
        </p:spPr>
      </p:pic>
      <p:sp>
        <p:nvSpPr>
          <p:cNvPr id="6" name="Rectangle 5"/>
          <p:cNvSpPr/>
          <p:nvPr/>
        </p:nvSpPr>
        <p:spPr>
          <a:xfrm>
            <a:off x="1138517" y="7401"/>
            <a:ext cx="6445624" cy="54833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488141" y="484095"/>
            <a:ext cx="5782235"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How do we get into the church? We are baptized into Christ and the Lord adds us to His church.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Acts 2:47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praising God and having favor with all the people.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And the Lord added to the church daily those who were being saved.</a:t>
            </a:r>
          </a:p>
        </p:txBody>
      </p:sp>
    </p:spTree>
    <p:extLst>
      <p:ext uri="{BB962C8B-B14F-4D97-AF65-F5344CB8AC3E}">
        <p14:creationId xmlns:p14="http://schemas.microsoft.com/office/powerpoint/2010/main" val="322843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2B273AD-3B69-E4E4-7100-D13C40E53434}"/>
            </a:ext>
          </a:extLst>
        </p:cNvPr>
        <p:cNvGrpSpPr/>
        <p:nvPr/>
      </p:nvGrpSpPr>
      <p:grpSpPr>
        <a:xfrm>
          <a:off x="0" y="0"/>
          <a:ext cx="0" cy="0"/>
          <a:chOff x="0" y="0"/>
          <a:chExt cx="0" cy="0"/>
        </a:xfrm>
      </p:grpSpPr>
      <p:pic>
        <p:nvPicPr>
          <p:cNvPr id="7170" name="Picture 2" descr="Feeling Happy and Satisfied | Pretending to be happy, Positive thinking ...">
            <a:extLst>
              <a:ext uri="{FF2B5EF4-FFF2-40B4-BE49-F238E27FC236}">
                <a16:creationId xmlns:a16="http://schemas.microsoft.com/office/drawing/2014/main" id="{AEF3E5A5-129D-ADCE-81F7-4E4C51E94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411" y="333997"/>
            <a:ext cx="7010400" cy="5076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4BF584-E169-A0A1-40C0-20EE73612FAD}"/>
              </a:ext>
            </a:extLst>
          </p:cNvPr>
          <p:cNvSpPr txBox="1"/>
          <p:nvPr/>
        </p:nvSpPr>
        <p:spPr>
          <a:xfrm>
            <a:off x="826935" y="5668791"/>
            <a:ext cx="7665058" cy="830997"/>
          </a:xfrm>
          <a:prstGeom prst="rect">
            <a:avLst/>
          </a:prstGeom>
          <a:noFill/>
        </p:spPr>
        <p:txBody>
          <a:bodyPr wrap="square">
            <a:spAutoFit/>
          </a:bodyPr>
          <a:lstStyle/>
          <a:p>
            <a:pPr algn="ctr"/>
            <a:r>
              <a:rPr lang="en-US" sz="2400" dirty="0">
                <a:solidFill>
                  <a:schemeClr val="bg1"/>
                </a:solidFill>
              </a:rPr>
              <a:t>Psalm 17:15. As for me, I will see Your face in righteousness; I shall be satisfied when I awake in Your likeness.</a:t>
            </a:r>
          </a:p>
        </p:txBody>
      </p:sp>
    </p:spTree>
    <p:extLst>
      <p:ext uri="{BB962C8B-B14F-4D97-AF65-F5344CB8AC3E}">
        <p14:creationId xmlns:p14="http://schemas.microsoft.com/office/powerpoint/2010/main" val="37913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8" name="TextBox 7">
            <a:extLst>
              <a:ext uri="{FF2B5EF4-FFF2-40B4-BE49-F238E27FC236}">
                <a16:creationId xmlns:a16="http://schemas.microsoft.com/office/drawing/2014/main" id="{FC856E30-FC7C-9057-2BB7-2DA4E4E5A383}"/>
              </a:ext>
            </a:extLst>
          </p:cNvPr>
          <p:cNvSpPr txBox="1"/>
          <p:nvPr/>
        </p:nvSpPr>
        <p:spPr>
          <a:xfrm>
            <a:off x="333515" y="814269"/>
            <a:ext cx="8460188" cy="5724644"/>
          </a:xfrm>
          <a:prstGeom prst="rect">
            <a:avLst/>
          </a:prstGeom>
          <a:noFill/>
        </p:spPr>
        <p:txBody>
          <a:bodyPr wrap="square">
            <a:spAutoFit/>
          </a:bodyPr>
          <a:lstStyle/>
          <a:p>
            <a:pPr algn="l" rtl="0"/>
            <a:r>
              <a:rPr lang="en-US" sz="2400" b="1" dirty="0"/>
              <a:t>SATISFY</a:t>
            </a:r>
          </a:p>
          <a:p>
            <a:pPr marL="457200" indent="-457200" algn="l" rtl="0">
              <a:buAutoNum type="arabicPeriod"/>
            </a:pPr>
            <a:r>
              <a:rPr lang="en-US" sz="2400" b="0" dirty="0" err="1"/>
              <a:t>chortazo</a:t>
            </a:r>
            <a:r>
              <a:rPr lang="en-US" sz="2400" b="0" dirty="0"/>
              <a:t> (</a:t>
            </a:r>
            <a:r>
              <a:rPr lang="el-GR" sz="2400" b="0" dirty="0"/>
              <a:t>χορτάζω</a:t>
            </a:r>
            <a:r>
              <a:rPr lang="en-US" sz="2400" b="0" dirty="0"/>
              <a:t>,</a:t>
            </a:r>
            <a:r>
              <a:rPr lang="en-US" sz="2400" b="1" dirty="0"/>
              <a:t> </a:t>
            </a:r>
            <a:r>
              <a:rPr lang="en-US" sz="2400" b="0" dirty="0"/>
              <a:t>5526), “</a:t>
            </a:r>
            <a:r>
              <a:rPr lang="en-US" sz="2400" b="1" u="sng" dirty="0">
                <a:solidFill>
                  <a:srgbClr val="C00000"/>
                </a:solidFill>
              </a:rPr>
              <a:t>to fill or satisfy with food</a:t>
            </a:r>
            <a:r>
              <a:rPr lang="en-US" sz="2400" b="0" dirty="0"/>
              <a:t>,” is translated “satisfy” in</a:t>
            </a:r>
            <a:r>
              <a:rPr lang="en-US" sz="2400" b="1" dirty="0"/>
              <a:t> </a:t>
            </a:r>
            <a:r>
              <a:rPr lang="en-US" sz="2400" b="0" dirty="0"/>
              <a:t>Mark 8:4,</a:t>
            </a:r>
            <a:r>
              <a:rPr lang="en-US" sz="2400" b="1" dirty="0"/>
              <a:t> </a:t>
            </a:r>
            <a:endParaRPr lang="en-US" sz="2400" b="0" dirty="0"/>
          </a:p>
          <a:p>
            <a:pPr algn="l" rtl="0"/>
            <a:r>
              <a:rPr lang="en-US" sz="2400" b="0" dirty="0">
                <a:solidFill>
                  <a:srgbClr val="0070C0"/>
                </a:solidFill>
              </a:rPr>
              <a:t>Mark 8:4 Then His disciples answered Him, "How can one satisfy these people with bread here in the wilderness?"</a:t>
            </a:r>
          </a:p>
          <a:p>
            <a:pPr marL="457200" indent="-457200" algn="l" rtl="0">
              <a:buAutoNum type="arabicPeriod"/>
            </a:pPr>
            <a:endParaRPr lang="en-US" sz="2400" b="0" dirty="0"/>
          </a:p>
          <a:p>
            <a:pPr algn="l" rtl="0"/>
            <a:r>
              <a:rPr lang="en-US" sz="2400" dirty="0"/>
              <a:t>2. </a:t>
            </a:r>
            <a:r>
              <a:rPr lang="en-US" sz="2400" dirty="0" err="1"/>
              <a:t>empiplemi</a:t>
            </a:r>
            <a:r>
              <a:rPr lang="en-US" sz="2400" dirty="0"/>
              <a:t> or </a:t>
            </a:r>
            <a:r>
              <a:rPr lang="en-US" sz="2400" dirty="0" err="1"/>
              <a:t>empletho</a:t>
            </a:r>
            <a:r>
              <a:rPr lang="en-US" sz="2400" dirty="0"/>
              <a:t> (</a:t>
            </a:r>
            <a:r>
              <a:rPr lang="el-GR" sz="2400" dirty="0"/>
              <a:t>ἐμπίπλημι</a:t>
            </a:r>
            <a:r>
              <a:rPr lang="en-US" sz="2400" dirty="0"/>
              <a:t>, 1705), “</a:t>
            </a:r>
            <a:r>
              <a:rPr lang="en-US" sz="2400" u="sng" dirty="0"/>
              <a:t>to fill up, fill full</a:t>
            </a:r>
            <a:r>
              <a:rPr lang="en-US" sz="2400" dirty="0"/>
              <a:t>, </a:t>
            </a:r>
            <a:r>
              <a:rPr lang="en-US" sz="2400" u="sng" dirty="0"/>
              <a:t>satisfy</a:t>
            </a:r>
            <a:r>
              <a:rPr lang="en-US" sz="2400" dirty="0"/>
              <a:t>” (</a:t>
            </a:r>
            <a:r>
              <a:rPr lang="en-US" sz="2400" dirty="0" err="1"/>
              <a:t>en</a:t>
            </a:r>
            <a:r>
              <a:rPr lang="en-US" sz="2400" dirty="0"/>
              <a:t>, “in,” </a:t>
            </a:r>
            <a:r>
              <a:rPr lang="en-US" sz="2400" dirty="0" err="1"/>
              <a:t>pimplemi</a:t>
            </a:r>
            <a:r>
              <a:rPr lang="en-US" sz="2400" dirty="0"/>
              <a:t> or </a:t>
            </a:r>
            <a:r>
              <a:rPr lang="en-US" sz="2400" dirty="0" err="1"/>
              <a:t>pletho</a:t>
            </a:r>
            <a:r>
              <a:rPr lang="en-US" sz="2400" dirty="0"/>
              <a:t>, “to fill”), is used metaphorically in </a:t>
            </a:r>
            <a:r>
              <a:rPr lang="en-US" sz="2400" b="1" dirty="0">
                <a:solidFill>
                  <a:srgbClr val="C00000"/>
                </a:solidFill>
              </a:rPr>
              <a:t>Rom. 15:24, of taking one’s fill of the company of others, </a:t>
            </a:r>
            <a:r>
              <a:rPr lang="en-US" sz="2400" b="1" dirty="0" err="1">
                <a:solidFill>
                  <a:srgbClr val="C00000"/>
                </a:solidFill>
              </a:rPr>
              <a:t>rv</a:t>
            </a:r>
            <a:r>
              <a:rPr lang="en-US" sz="2400" b="1" dirty="0">
                <a:solidFill>
                  <a:srgbClr val="C00000"/>
                </a:solidFill>
              </a:rPr>
              <a:t>, “I shall have been satisfied</a:t>
            </a:r>
            <a:r>
              <a:rPr lang="en-US" sz="2400" dirty="0"/>
              <a:t>” (</a:t>
            </a:r>
            <a:r>
              <a:rPr lang="en-US" sz="2400" dirty="0" err="1"/>
              <a:t>kjv</a:t>
            </a:r>
            <a:r>
              <a:rPr lang="en-US" sz="2400" dirty="0"/>
              <a:t>, “I be … filled”). See fill, No. 6.</a:t>
            </a:r>
          </a:p>
          <a:p>
            <a:pPr algn="l" rtl="0"/>
            <a:endParaRPr lang="en-US" sz="2400" dirty="0"/>
          </a:p>
          <a:p>
            <a:pPr algn="l" rtl="0"/>
            <a:r>
              <a:rPr lang="en-US" sz="2400" dirty="0"/>
              <a:t>For </a:t>
            </a:r>
            <a:r>
              <a:rPr lang="en-US" sz="2400" b="1" dirty="0"/>
              <a:t>SATISFYING, Col. 2:23, </a:t>
            </a:r>
            <a:r>
              <a:rPr lang="en-US" sz="2400" b="1" dirty="0" err="1"/>
              <a:t>kjv</a:t>
            </a:r>
            <a:r>
              <a:rPr lang="en-US" sz="2400" b="1" dirty="0"/>
              <a:t>, see indulgence</a:t>
            </a:r>
          </a:p>
          <a:p>
            <a:pPr algn="l" rtl="0"/>
            <a:endParaRPr lang="en-US" dirty="0"/>
          </a:p>
          <a:p>
            <a:r>
              <a:rPr lang="en-US" b="0" i="0" u="none" strike="noStrike" baseline="0" dirty="0"/>
              <a:t> W. E. Vine, Merrill F. Unger, and William White Jr., </a:t>
            </a:r>
            <a:r>
              <a:rPr lang="en-US" b="0" i="1" u="sng" strike="noStrike" baseline="0" dirty="0">
                <a:solidFill>
                  <a:srgbClr val="0000FF"/>
                </a:solidFill>
                <a:hlinkClick r:id="rId2"/>
              </a:rPr>
              <a:t>Vine’s Complete Expository Dictionary of Old and New Testament Words</a:t>
            </a:r>
            <a:r>
              <a:rPr lang="en-US" b="0" i="0" u="none" strike="noStrike" baseline="0" dirty="0">
                <a:solidFill>
                  <a:srgbClr val="0000FF"/>
                </a:solidFill>
                <a:hlinkClick r:id="rId2"/>
              </a:rPr>
              <a:t> (Nashville, TN: T. Nelson, 1996), 547.</a:t>
            </a:r>
          </a:p>
        </p:txBody>
      </p:sp>
    </p:spTree>
    <p:extLst>
      <p:ext uri="{BB962C8B-B14F-4D97-AF65-F5344CB8AC3E}">
        <p14:creationId xmlns:p14="http://schemas.microsoft.com/office/powerpoint/2010/main" val="70856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86B56-91EF-6667-5F9F-33FBA1613A5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81B819-A378-D580-5B64-95588421F00A}"/>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3A87A75-5717-1B8E-AC73-C1EED85C4B88}"/>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AC456C-FF70-2170-94C6-7D50E0E1200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12" name="TextBox 11">
            <a:extLst>
              <a:ext uri="{FF2B5EF4-FFF2-40B4-BE49-F238E27FC236}">
                <a16:creationId xmlns:a16="http://schemas.microsoft.com/office/drawing/2014/main" id="{DB984AC5-2299-2D3B-D4BC-6BC3A53E9DF6}"/>
              </a:ext>
            </a:extLst>
          </p:cNvPr>
          <p:cNvSpPr txBox="1"/>
          <p:nvPr/>
        </p:nvSpPr>
        <p:spPr>
          <a:xfrm>
            <a:off x="310101" y="1001864"/>
            <a:ext cx="8539700" cy="5570756"/>
          </a:xfrm>
          <a:prstGeom prst="rect">
            <a:avLst/>
          </a:prstGeom>
          <a:noFill/>
        </p:spPr>
        <p:txBody>
          <a:bodyPr wrap="square">
            <a:spAutoFit/>
          </a:bodyPr>
          <a:lstStyle/>
          <a:p>
            <a:r>
              <a:rPr lang="en-US" sz="3200" b="1" i="0" dirty="0">
                <a:effectLst/>
                <a:latin typeface="var(--main-font)"/>
              </a:rPr>
              <a:t>Satisfaction</a:t>
            </a:r>
            <a:endParaRPr lang="en-US" sz="3200" b="1" dirty="0">
              <a:latin typeface="var(--main-font)"/>
            </a:endParaRPr>
          </a:p>
          <a:p>
            <a:r>
              <a:rPr lang="en-US" sz="3200" b="1" i="0" dirty="0">
                <a:effectLst/>
                <a:latin typeface="var(--main-font)"/>
              </a:rPr>
              <a:t>noun</a:t>
            </a:r>
          </a:p>
          <a:p>
            <a:pPr>
              <a:buFont typeface="+mj-lt"/>
              <a:buAutoNum type="arabicPeriod"/>
            </a:pPr>
            <a:r>
              <a:rPr lang="en-US" sz="3200" b="0" i="0" dirty="0">
                <a:solidFill>
                  <a:srgbClr val="FF0000"/>
                </a:solidFill>
                <a:effectLst/>
                <a:latin typeface="var(--main-font)"/>
              </a:rPr>
              <a:t> </a:t>
            </a:r>
            <a:r>
              <a:rPr lang="en-US" sz="3200" b="0" i="0" dirty="0">
                <a:effectLst/>
                <a:latin typeface="var(--main-font)"/>
              </a:rPr>
              <a:t>The fulfillment or gratification of a desire, need, or appetite.  </a:t>
            </a:r>
          </a:p>
          <a:p>
            <a:pPr>
              <a:buFont typeface="+mj-lt"/>
              <a:buAutoNum type="arabicPeriod"/>
            </a:pPr>
            <a:endParaRPr lang="en-US" sz="3200" b="0" i="1" dirty="0">
              <a:effectLst/>
              <a:latin typeface="var(--main-font)"/>
            </a:endParaRPr>
          </a:p>
          <a:p>
            <a:pPr>
              <a:buFont typeface="+mj-lt"/>
              <a:buAutoNum type="arabicPeriod"/>
            </a:pPr>
            <a:r>
              <a:rPr lang="en-US" sz="3200" b="0" i="0" dirty="0">
                <a:solidFill>
                  <a:srgbClr val="FF0000"/>
                </a:solidFill>
                <a:effectLst/>
                <a:latin typeface="var(--main-font)"/>
              </a:rPr>
              <a:t> </a:t>
            </a:r>
            <a:r>
              <a:rPr lang="en-US" sz="3200" b="0" i="0" dirty="0">
                <a:effectLst/>
                <a:latin typeface="var(--main-font)"/>
              </a:rPr>
              <a:t>Pleasure or contentment derived from such gratification.  </a:t>
            </a:r>
            <a:r>
              <a:rPr lang="en-US" sz="3200" b="0" i="1" dirty="0">
                <a:effectLst/>
                <a:latin typeface="var(--main-font)"/>
              </a:rPr>
              <a:t>took satisfaction in being vindicated.</a:t>
            </a:r>
          </a:p>
          <a:p>
            <a:pPr>
              <a:buFont typeface="+mj-lt"/>
              <a:buAutoNum type="arabicPeriod"/>
            </a:pPr>
            <a:endParaRPr lang="en-US" sz="3200" b="0" i="1" dirty="0">
              <a:effectLst/>
              <a:latin typeface="var(--main-font)"/>
            </a:endParaRPr>
          </a:p>
          <a:p>
            <a:pPr>
              <a:buFont typeface="+mj-lt"/>
              <a:buAutoNum type="arabicPeriod"/>
            </a:pPr>
            <a:r>
              <a:rPr lang="en-US" sz="3200" b="0" i="0" dirty="0">
                <a:solidFill>
                  <a:srgbClr val="FF0000"/>
                </a:solidFill>
                <a:effectLst/>
                <a:latin typeface="var(--main-font)"/>
              </a:rPr>
              <a:t> </a:t>
            </a:r>
            <a:r>
              <a:rPr lang="en-US" sz="3200" b="0" i="0" dirty="0">
                <a:effectLst/>
                <a:latin typeface="var(--main-font)"/>
              </a:rPr>
              <a:t>An instance of being satisfied or a source of gratification.</a:t>
            </a:r>
          </a:p>
          <a:p>
            <a:pPr>
              <a:buFont typeface="+mj-lt"/>
              <a:buAutoNum type="arabicPeriod"/>
            </a:pPr>
            <a:endParaRPr lang="en-US" b="0" i="0" dirty="0">
              <a:effectLst/>
              <a:latin typeface="var(--main-font)"/>
            </a:endParaRPr>
          </a:p>
          <a:p>
            <a:r>
              <a:rPr lang="en-US" i="0" dirty="0">
                <a:effectLst/>
              </a:rPr>
              <a:t>from The American Heritage® Dictionary of the English Language, 5th Edition.</a:t>
            </a:r>
            <a:r>
              <a:rPr lang="en-US" dirty="0"/>
              <a:t> </a:t>
            </a:r>
          </a:p>
        </p:txBody>
      </p:sp>
    </p:spTree>
    <p:extLst>
      <p:ext uri="{BB962C8B-B14F-4D97-AF65-F5344CB8AC3E}">
        <p14:creationId xmlns:p14="http://schemas.microsoft.com/office/powerpoint/2010/main" val="48569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The Art of Being Happy: Find Contentment in What You Have">
            <a:extLst>
              <a:ext uri="{FF2B5EF4-FFF2-40B4-BE49-F238E27FC236}">
                <a16:creationId xmlns:a16="http://schemas.microsoft.com/office/drawing/2014/main" id="{1698A172-A13F-D192-4118-3C33564B8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5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 Can&amp;#39;t Get No Satisfaction">
            <a:extLst>
              <a:ext uri="{FF2B5EF4-FFF2-40B4-BE49-F238E27FC236}">
                <a16:creationId xmlns:a16="http://schemas.microsoft.com/office/drawing/2014/main" id="{D8C98DA5-17EC-3D46-B333-2D37BE374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8"/>
            <a:ext cx="6856012" cy="685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2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chemeClr val="bg1"/>
                </a:solidFill>
              </a:rPr>
              <a:t>Are You Satisfied? </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A82D513-4441-0796-C111-3084DA00AD5B}"/>
              </a:ext>
            </a:extLst>
          </p:cNvPr>
          <p:cNvSpPr txBox="1"/>
          <p:nvPr/>
        </p:nvSpPr>
        <p:spPr>
          <a:xfrm>
            <a:off x="206734" y="911644"/>
            <a:ext cx="8833899" cy="3970318"/>
          </a:xfrm>
          <a:prstGeom prst="rect">
            <a:avLst/>
          </a:prstGeom>
          <a:noFill/>
        </p:spPr>
        <p:txBody>
          <a:bodyPr wrap="square">
            <a:spAutoFit/>
          </a:bodyPr>
          <a:lstStyle/>
          <a:p>
            <a:pPr algn="ctr"/>
            <a:r>
              <a:rPr lang="en-US" sz="3600" dirty="0">
                <a:solidFill>
                  <a:srgbClr val="0070C0"/>
                </a:solidFill>
                <a:latin typeface="Aharoni" panose="02010803020104030203" pitchFamily="2" charset="-79"/>
                <a:cs typeface="Aharoni" panose="02010803020104030203" pitchFamily="2" charset="-79"/>
              </a:rPr>
              <a:t>1. The Nature Of “This World</a:t>
            </a:r>
          </a:p>
          <a:p>
            <a:r>
              <a:rPr lang="en-US" sz="3600" dirty="0"/>
              <a:t> </a:t>
            </a:r>
          </a:p>
          <a:p>
            <a:pPr>
              <a:lnSpc>
                <a:spcPct val="150000"/>
              </a:lnSpc>
            </a:pPr>
            <a:r>
              <a:rPr lang="en-US" sz="3200" dirty="0"/>
              <a:t>It can give “</a:t>
            </a:r>
            <a:r>
              <a:rPr lang="en-US" sz="3200" b="1" dirty="0">
                <a:solidFill>
                  <a:srgbClr val="C00000"/>
                </a:solidFill>
              </a:rPr>
              <a:t>pleasure</a:t>
            </a:r>
            <a:r>
              <a:rPr lang="en-US" sz="3200" dirty="0"/>
              <a:t>” but not “</a:t>
            </a:r>
            <a:r>
              <a:rPr lang="en-US" sz="3200" b="1" dirty="0">
                <a:solidFill>
                  <a:srgbClr val="0070C0"/>
                </a:solidFill>
              </a:rPr>
              <a:t>satisfaction</a:t>
            </a:r>
            <a:r>
              <a:rPr lang="en-US" sz="3200" dirty="0"/>
              <a:t>.” </a:t>
            </a:r>
          </a:p>
          <a:p>
            <a:pPr>
              <a:lnSpc>
                <a:spcPct val="150000"/>
              </a:lnSpc>
            </a:pPr>
            <a:r>
              <a:rPr lang="en-US" sz="3200" dirty="0"/>
              <a:t>It can give “</a:t>
            </a:r>
            <a:r>
              <a:rPr lang="en-US" sz="3200" b="1" dirty="0">
                <a:solidFill>
                  <a:srgbClr val="C00000"/>
                </a:solidFill>
              </a:rPr>
              <a:t>entertainment</a:t>
            </a:r>
            <a:r>
              <a:rPr lang="en-US" sz="3200" dirty="0"/>
              <a:t>,” but not “</a:t>
            </a:r>
            <a:r>
              <a:rPr lang="en-US" sz="3200" b="1" dirty="0">
                <a:solidFill>
                  <a:srgbClr val="0070C0"/>
                </a:solidFill>
              </a:rPr>
              <a:t>contentment</a:t>
            </a:r>
            <a:r>
              <a:rPr lang="en-US" sz="3200" dirty="0"/>
              <a:t>.” </a:t>
            </a:r>
          </a:p>
          <a:p>
            <a:pPr>
              <a:lnSpc>
                <a:spcPct val="150000"/>
              </a:lnSpc>
            </a:pPr>
            <a:r>
              <a:rPr lang="en-US" sz="3200" dirty="0"/>
              <a:t>It can give “</a:t>
            </a:r>
            <a:r>
              <a:rPr lang="en-US" sz="3200" b="1" dirty="0">
                <a:solidFill>
                  <a:srgbClr val="C00000"/>
                </a:solidFill>
              </a:rPr>
              <a:t>gold</a:t>
            </a:r>
            <a:r>
              <a:rPr lang="en-US" sz="3200" dirty="0"/>
              <a:t>” but not “</a:t>
            </a:r>
            <a:r>
              <a:rPr lang="en-US" sz="3200" b="1" dirty="0">
                <a:solidFill>
                  <a:srgbClr val="0070C0"/>
                </a:solidFill>
              </a:rPr>
              <a:t>God</a:t>
            </a:r>
            <a:r>
              <a:rPr lang="en-US" sz="3200" dirty="0"/>
              <a:t>.” </a:t>
            </a:r>
          </a:p>
          <a:p>
            <a:endParaRPr lang="en-US" dirty="0"/>
          </a:p>
          <a:p>
            <a:endParaRPr lang="en-US" dirty="0"/>
          </a:p>
        </p:txBody>
      </p:sp>
      <p:pic>
        <p:nvPicPr>
          <p:cNvPr id="2" name="Picture 2" descr="Feeling Happy and Satisfied | Pretending to be happy, Positive thinking ...">
            <a:extLst>
              <a:ext uri="{FF2B5EF4-FFF2-40B4-BE49-F238E27FC236}">
                <a16:creationId xmlns:a16="http://schemas.microsoft.com/office/drawing/2014/main" id="{6229F93B-7D4B-6075-E862-9EF92B216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265" y="4110189"/>
            <a:ext cx="3211001" cy="232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24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tisfaction Concept in Words Stock Photo - Image of satisfaction ...">
            <a:extLst>
              <a:ext uri="{FF2B5EF4-FFF2-40B4-BE49-F238E27FC236}">
                <a16:creationId xmlns:a16="http://schemas.microsoft.com/office/drawing/2014/main" id="{34D6A1B3-2CCB-D34F-8BFA-49E0F5BA7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238"/>
            <a:ext cx="9144000" cy="661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3152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423</TotalTime>
  <Words>1570</Words>
  <Application>Microsoft Office PowerPoint</Application>
  <PresentationFormat>On-screen Show (4:3)</PresentationFormat>
  <Paragraphs>137</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Aharoni</vt:lpstr>
      <vt:lpstr>Arial</vt:lpstr>
      <vt:lpstr>Arial Black</vt:lpstr>
      <vt:lpstr>Arial Unicode MS</vt:lpstr>
      <vt:lpstr>Calibri</vt:lpstr>
      <vt:lpstr>Calibri Light</vt:lpstr>
      <vt:lpstr>Ink Free</vt:lpstr>
      <vt:lpstr>var(--main-font)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11</cp:revision>
  <dcterms:created xsi:type="dcterms:W3CDTF">2024-06-26T14:38:27Z</dcterms:created>
  <dcterms:modified xsi:type="dcterms:W3CDTF">2024-12-08T10:53:10Z</dcterms:modified>
</cp:coreProperties>
</file>