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984" r:id="rId4"/>
    <p:sldId id="590" r:id="rId5"/>
    <p:sldId id="987" r:id="rId6"/>
    <p:sldId id="1036" r:id="rId7"/>
    <p:sldId id="1052" r:id="rId8"/>
    <p:sldId id="1053" r:id="rId9"/>
    <p:sldId id="1011" r:id="rId10"/>
    <p:sldId id="1012" r:id="rId11"/>
    <p:sldId id="1017" r:id="rId12"/>
    <p:sldId id="1016" r:id="rId13"/>
    <p:sldId id="1015" r:id="rId14"/>
    <p:sldId id="1014" r:id="rId15"/>
    <p:sldId id="1013" r:id="rId16"/>
    <p:sldId id="1021" r:id="rId17"/>
    <p:sldId id="1020" r:id="rId18"/>
    <p:sldId id="1019" r:id="rId19"/>
    <p:sldId id="1018" r:id="rId20"/>
    <p:sldId id="1023" r:id="rId21"/>
    <p:sldId id="1025" r:id="rId22"/>
    <p:sldId id="1022" r:id="rId23"/>
    <p:sldId id="1024" r:id="rId24"/>
    <p:sldId id="1028" r:id="rId25"/>
    <p:sldId id="1029" r:id="rId26"/>
    <p:sldId id="1027" r:id="rId27"/>
    <p:sldId id="1032" r:id="rId28"/>
    <p:sldId id="1031" r:id="rId29"/>
    <p:sldId id="1034" r:id="rId30"/>
    <p:sldId id="105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S1PNh6ph13dhFG6ovTJ7A==" hashData="1xNq7F4bDJ+zdEuO+83hLIReQ9GyNpsMdNNIjCk444Kh481uTQKX4M7VOhuAVOI5uQax2XUIJtdn/xbczgQ6S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56023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2485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218005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37519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8600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73500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15105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5934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69995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68311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3794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573929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83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99399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36571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6D1F-3196-8F1F-4073-0EC75321CF5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E09EE3-7846-986B-8583-2B5638DFB71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0DF8E-FFB8-DCEB-E7C3-AB5FF5E7747C}"/>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5" name="Footer Placeholder 4">
            <a:extLst>
              <a:ext uri="{FF2B5EF4-FFF2-40B4-BE49-F238E27FC236}">
                <a16:creationId xmlns:a16="http://schemas.microsoft.com/office/drawing/2014/main" id="{0DDF48F4-E799-F5CE-CD6A-48AB9B10E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F2304-4598-500D-5FDE-8590BED4E392}"/>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894980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337E-2C44-4FC5-DC4E-240FF75F3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50394-652E-6D8D-E133-FB35643712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A5A48-54E3-31F5-5681-7A414A00E11A}"/>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5" name="Footer Placeholder 4">
            <a:extLst>
              <a:ext uri="{FF2B5EF4-FFF2-40B4-BE49-F238E27FC236}">
                <a16:creationId xmlns:a16="http://schemas.microsoft.com/office/drawing/2014/main" id="{AA4D04F6-16BF-62C0-D521-38E996E68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E2A54-70EE-D464-741F-C8728B4E51BF}"/>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81024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7DA4-FEEE-9732-9A35-178EB6E8C75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D07D03-EAD0-FCAD-A746-5F2DEAF42F47}"/>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E7EA9-55F4-F50C-7927-6378808BC4AC}"/>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5" name="Footer Placeholder 4">
            <a:extLst>
              <a:ext uri="{FF2B5EF4-FFF2-40B4-BE49-F238E27FC236}">
                <a16:creationId xmlns:a16="http://schemas.microsoft.com/office/drawing/2014/main" id="{B9E22FC1-038F-882D-B3D7-484AC52A9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C6393-C8B5-5827-5805-80140ECAD446}"/>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2051030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40EA-3D73-774B-5D43-1B71B097C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8D453-699F-9E32-5291-DD8DD9DA3E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238D77-7288-733D-2EA6-13D1798FB72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B355C2-5F19-DFB7-5CF5-305C7F191942}"/>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6" name="Footer Placeholder 5">
            <a:extLst>
              <a:ext uri="{FF2B5EF4-FFF2-40B4-BE49-F238E27FC236}">
                <a16:creationId xmlns:a16="http://schemas.microsoft.com/office/drawing/2014/main" id="{F59A29CA-E464-E23F-1DB1-B82C1C3A9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7FDDD-6DEA-887A-24E7-7069B06D2ADD}"/>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140512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D198-59EE-7918-0FCB-4BDD1F097E7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DD4A70-D54B-A5BF-7DCB-6F4F54C0367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BD484F-1684-B652-FB98-51A46C9EAF1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472921-6567-2011-75F5-D72CD7F1E188}"/>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FD639B-672C-FFD9-29E0-ACB9DFC0C85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6025C-F155-C16D-213F-B57DE6B0FAEC}"/>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8" name="Footer Placeholder 7">
            <a:extLst>
              <a:ext uri="{FF2B5EF4-FFF2-40B4-BE49-F238E27FC236}">
                <a16:creationId xmlns:a16="http://schemas.microsoft.com/office/drawing/2014/main" id="{63FC92B6-1FD9-481F-1822-C01841D694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7A30CF-F765-F8D1-0267-6965B3C0CC9A}"/>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1226783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5F4A-3EE9-C5A0-2C75-D32E20BFB1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8EA41-B41F-72DD-1BCD-13013104D661}"/>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4" name="Footer Placeholder 3">
            <a:extLst>
              <a:ext uri="{FF2B5EF4-FFF2-40B4-BE49-F238E27FC236}">
                <a16:creationId xmlns:a16="http://schemas.microsoft.com/office/drawing/2014/main" id="{64211C96-C06D-D34C-91EF-37238873A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02CF10-E881-DFCC-8393-2DB9C8D7DF95}"/>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1695442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ED1A1-DFE1-7E4F-D639-AC69518372E4}"/>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3" name="Footer Placeholder 2">
            <a:extLst>
              <a:ext uri="{FF2B5EF4-FFF2-40B4-BE49-F238E27FC236}">
                <a16:creationId xmlns:a16="http://schemas.microsoft.com/office/drawing/2014/main" id="{78AE4297-9E87-18B5-CFE6-81D2B05FA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B64D75-A5BD-BFA1-0AF3-4DA233B58739}"/>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50015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015220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AAA0-E5F8-CF5F-9F3E-1EACE7616C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009DF-5B46-2C6B-D467-1B1CEA9F3CD6}"/>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8F3A6E-8AA2-4BCF-A275-9F50139E4D2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54124C-2C9F-7B41-433B-D1F750860B03}"/>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6" name="Footer Placeholder 5">
            <a:extLst>
              <a:ext uri="{FF2B5EF4-FFF2-40B4-BE49-F238E27FC236}">
                <a16:creationId xmlns:a16="http://schemas.microsoft.com/office/drawing/2014/main" id="{8E17EB16-8DE6-F51D-4DAC-C78D60606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8CB6C-7A2D-601B-DD21-204B15B4A6C5}"/>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671472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F8F0-680C-E286-CF41-799267521BA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2976A7-5B42-7579-0211-8BFC4B9D7DE3}"/>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B9A157-01A9-AAC5-C639-B30A9D41E62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CDB80-DC92-6904-E059-1DE1931F3207}"/>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6" name="Footer Placeholder 5">
            <a:extLst>
              <a:ext uri="{FF2B5EF4-FFF2-40B4-BE49-F238E27FC236}">
                <a16:creationId xmlns:a16="http://schemas.microsoft.com/office/drawing/2014/main" id="{A811F1C9-BD8B-0BC1-CFC3-2178CFD86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433C24-6EA6-B4B1-1ABC-DA7E63AE9EA6}"/>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4278152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B764-9885-3CF8-317D-6743C73118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0A213-10B1-A716-1A03-7FFE1100C0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EA361-955B-B419-6545-48E52E6A7568}"/>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5" name="Footer Placeholder 4">
            <a:extLst>
              <a:ext uri="{FF2B5EF4-FFF2-40B4-BE49-F238E27FC236}">
                <a16:creationId xmlns:a16="http://schemas.microsoft.com/office/drawing/2014/main" id="{B3292B1B-3897-F572-E254-54B336CF9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A68AF-C77C-BD9B-A753-304BE2C3FFEF}"/>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2785396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94AD41-167C-7E8A-C83E-0A4F39A2EA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C69229-A37D-CAC5-CD5E-43EFBD342B5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85FE7-48AB-E625-95A8-40C0DB36A233}"/>
              </a:ext>
            </a:extLst>
          </p:cNvPr>
          <p:cNvSpPr>
            <a:spLocks noGrp="1"/>
          </p:cNvSpPr>
          <p:nvPr>
            <p:ph type="dt" sz="half" idx="10"/>
          </p:nvPr>
        </p:nvSpPr>
        <p:spPr/>
        <p:txBody>
          <a:bodyPr/>
          <a:lstStyle/>
          <a:p>
            <a:fld id="{E4BBEE24-F8E9-455D-A93C-AF85C92CFF95}" type="datetimeFigureOut">
              <a:rPr lang="en-US" smtClean="0"/>
              <a:t>11/10/2024</a:t>
            </a:fld>
            <a:endParaRPr lang="en-US"/>
          </a:p>
        </p:txBody>
      </p:sp>
      <p:sp>
        <p:nvSpPr>
          <p:cNvPr id="5" name="Footer Placeholder 4">
            <a:extLst>
              <a:ext uri="{FF2B5EF4-FFF2-40B4-BE49-F238E27FC236}">
                <a16:creationId xmlns:a16="http://schemas.microsoft.com/office/drawing/2014/main" id="{BE86212E-4261-B0AE-A1B1-AA0ABE4DB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3162C-11B5-4AD4-D571-0FEB1B450DF8}"/>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253399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267611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202682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42169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82298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289482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393267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C5D55-58E9-47BC-A4C1-01BE92E50EFD}" type="datetimeFigureOut">
              <a:rPr lang="en-US" smtClean="0"/>
              <a:t>11/10/2024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83DC7-8669-4EF4-804B-BBE0CF2815BA}" type="slidenum">
              <a:rPr lang="en-US" smtClean="0"/>
              <a:t>‹#›</a:t>
            </a:fld>
            <a:endParaRPr lang="en-US" dirty="0"/>
          </a:p>
        </p:txBody>
      </p:sp>
    </p:spTree>
    <p:extLst>
      <p:ext uri="{BB962C8B-B14F-4D97-AF65-F5344CB8AC3E}">
        <p14:creationId xmlns:p14="http://schemas.microsoft.com/office/powerpoint/2010/main" val="1186428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11/10/2024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7892084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201DD8-59A2-3C75-CBF6-00E8AF9E4D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D9CB1-B043-37AC-B817-673E9C374A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49810-17B4-112D-57F3-BB77971CC41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BEE24-F8E9-455D-A93C-AF85C92CFF95}" type="datetimeFigureOut">
              <a:rPr lang="en-US" smtClean="0"/>
              <a:t>11/10/2024</a:t>
            </a:fld>
            <a:endParaRPr lang="en-US"/>
          </a:p>
        </p:txBody>
      </p:sp>
      <p:sp>
        <p:nvSpPr>
          <p:cNvPr id="5" name="Footer Placeholder 4">
            <a:extLst>
              <a:ext uri="{FF2B5EF4-FFF2-40B4-BE49-F238E27FC236}">
                <a16:creationId xmlns:a16="http://schemas.microsoft.com/office/drawing/2014/main" id="{8B8A0A0D-6162-B96F-D3D3-6A13DCF94B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890115-0667-9BA2-FF2B-9BAFF9D41E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E41FF-46E2-4433-B247-A2243282D162}" type="slidenum">
              <a:rPr lang="en-US" smtClean="0"/>
              <a:t>‹#›</a:t>
            </a:fld>
            <a:endParaRPr lang="en-US"/>
          </a:p>
        </p:txBody>
      </p:sp>
    </p:spTree>
    <p:extLst>
      <p:ext uri="{BB962C8B-B14F-4D97-AF65-F5344CB8AC3E}">
        <p14:creationId xmlns:p14="http://schemas.microsoft.com/office/powerpoint/2010/main" val="39423101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biblia.com/bible/nkjv/Ps%20119.97" TargetMode="External"/><Relationship Id="rId7" Type="http://schemas.openxmlformats.org/officeDocument/2006/relationships/hyperlink" Target="http://biblia.com/bible/nkjv/Ps%20119.165" TargetMode="Externa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hyperlink" Target="http://biblia.com/bible/nkjv/Ps%20119.50" TargetMode="External"/><Relationship Id="rId5" Type="http://schemas.openxmlformats.org/officeDocument/2006/relationships/hyperlink" Target="http://biblia.com/bible/nkjv/Ps%20119.11" TargetMode="External"/><Relationship Id="rId4" Type="http://schemas.openxmlformats.org/officeDocument/2006/relationships/hyperlink" Target="http://biblia.com/bible/nkjv/Ps%20119.47-4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biblia.com/bible/nkjv/Ps%201.1-3"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biblia.com/bible/nkjv/Ps%20116.1-2" TargetMode="External"/><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hyperlink" Target="http://biblia.com/bible/nkjv/Ps%20145.18" TargetMode="External"/><Relationship Id="rId4" Type="http://schemas.openxmlformats.org/officeDocument/2006/relationships/hyperlink" Target="http://biblia.com/bible/nkjv/Ps%20116.12-1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iblia.com/bible/nkjv/Php%204.6-7"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biblia.com/bible/nkjv/1Th%205.17" TargetMode="External"/><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hyperlink" Target="http://biblia.com/bible/nkjv/Ps%2032.6-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biblia.com/bible/nkjv/Ps%20119.164" TargetMode="External"/><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hyperlink" Target="http://biblia.com/bible/nkjv/Ps%20104.33" TargetMode="External"/><Relationship Id="rId4" Type="http://schemas.openxmlformats.org/officeDocument/2006/relationships/hyperlink" Target="http://biblia.com/bible/nkjv/Ps%2095.1-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biblia.com/bible/nkjv/Ps%20147.1"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biblia.com/bible/nkjv/Ps%20133.1" TargetMode="External"/><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hyperlink" Target="http://biblia.com/bible/nkjv/1%20Sam%2018.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biblia.com/bible/nkjv/Ep%204.1-3" TargetMode="External"/><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hyperlink" Target="http://biblia.com/bible/nkjv/Ro%2016.1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iblia.com/bible/nkjv/Ps%20119.104" TargetMode="External"/><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hyperlink" Target="http://biblia.com/bible/nkjv/Ps%20101.3-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biblia.com/bible/nkjv/2Co%2010.3-5"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biblia.com/bible/nkjv/Ac%2013.22"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biblia.com/bible/nkjv/Mt%207.21"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hymnary.org/text/all_to_jesus_i_surrender#Author"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biblia.com/bible/nkjv/1Sa%2013.13-14"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3E5F13-399F-5668-02E6-479DD9B1C737}"/>
              </a:ext>
            </a:extLst>
          </p:cNvPr>
          <p:cNvSpPr txBox="1"/>
          <p:nvPr/>
        </p:nvSpPr>
        <p:spPr>
          <a:xfrm>
            <a:off x="1" y="1176794"/>
            <a:ext cx="9144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Love the Lord</a:t>
            </a:r>
          </a:p>
        </p:txBody>
      </p:sp>
      <p:sp>
        <p:nvSpPr>
          <p:cNvPr id="3" name="TextBox 2">
            <a:extLst>
              <a:ext uri="{FF2B5EF4-FFF2-40B4-BE49-F238E27FC236}">
                <a16:creationId xmlns:a16="http://schemas.microsoft.com/office/drawing/2014/main" id="{7D243969-581B-EE2C-857F-41B2F659D164}"/>
              </a:ext>
            </a:extLst>
          </p:cNvPr>
          <p:cNvSpPr txBox="1"/>
          <p:nvPr/>
        </p:nvSpPr>
        <p:spPr>
          <a:xfrm>
            <a:off x="1" y="1973249"/>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With ALL Your Heart</a:t>
            </a:r>
          </a:p>
        </p:txBody>
      </p:sp>
      <p:sp>
        <p:nvSpPr>
          <p:cNvPr id="4" name="TextBox 3">
            <a:extLst>
              <a:ext uri="{FF2B5EF4-FFF2-40B4-BE49-F238E27FC236}">
                <a16:creationId xmlns:a16="http://schemas.microsoft.com/office/drawing/2014/main" id="{5D1B516C-B286-7328-9B73-B814F4B1F48B}"/>
              </a:ext>
            </a:extLst>
          </p:cNvPr>
          <p:cNvSpPr txBox="1"/>
          <p:nvPr/>
        </p:nvSpPr>
        <p:spPr>
          <a:xfrm>
            <a:off x="0" y="333424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Lesson 6. A </a:t>
            </a:r>
            <a:r>
              <a:rPr lang="en-US" sz="4000" dirty="0">
                <a:solidFill>
                  <a:prstClr val="white"/>
                </a:solidFill>
                <a:latin typeface="Calibri" panose="020F0502020204030204"/>
              </a:rPr>
              <a:t>Man After God’s </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Heart </a:t>
            </a:r>
          </a:p>
        </p:txBody>
      </p:sp>
      <p:pic>
        <p:nvPicPr>
          <p:cNvPr id="5" name="Picture 2" descr="Gambar : Book, Baca baca, kayu, antik, tua, jantung, agama, Alkitab ...">
            <a:extLst>
              <a:ext uri="{FF2B5EF4-FFF2-40B4-BE49-F238E27FC236}">
                <a16:creationId xmlns:a16="http://schemas.microsoft.com/office/drawing/2014/main" id="{C883F1FF-B647-EC5F-67DF-34E2948E0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962" y="4483134"/>
            <a:ext cx="3363403" cy="2227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EB5BEE-AEDA-916A-8D72-7A584E72DC08}"/>
              </a:ext>
            </a:extLst>
          </p:cNvPr>
          <p:cNvSpPr txBox="1"/>
          <p:nvPr/>
        </p:nvSpPr>
        <p:spPr>
          <a:xfrm>
            <a:off x="548640" y="4483134"/>
            <a:ext cx="4579951" cy="1754326"/>
          </a:xfrm>
          <a:prstGeom prst="rect">
            <a:avLst/>
          </a:prstGeom>
          <a:noFill/>
        </p:spPr>
        <p:txBody>
          <a:bodyPr wrap="square" rtlCol="0">
            <a:spAutoFit/>
          </a:bodyPr>
          <a:lstStyle/>
          <a:p>
            <a:r>
              <a:rPr lang="en-US" dirty="0">
                <a:solidFill>
                  <a:schemeClr val="bg1"/>
                </a:solidFill>
              </a:rPr>
              <a:t>1Samuel 13:14 "But now your kingdom shall not continue. The LORD has sought for Himself a man after His own heart, and the LORD has commanded him to be commander over His people, because you have not kept what the LORD commanded you."</a:t>
            </a:r>
          </a:p>
        </p:txBody>
      </p:sp>
    </p:spTree>
    <p:extLst>
      <p:ext uri="{BB962C8B-B14F-4D97-AF65-F5344CB8AC3E}">
        <p14:creationId xmlns:p14="http://schemas.microsoft.com/office/powerpoint/2010/main" val="294454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A882F-311B-EBE0-6576-1A6DF759E4A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CF8EF9-88E6-367F-64AA-27CAA6AA4134}"/>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3E95A034-9BC2-152A-97CE-C4DCC2B6B1E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163BF1B-CA8F-9CF0-CB2B-F7F226239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5E8F21-72D4-7542-7B98-3D34037C85B1}"/>
              </a:ext>
            </a:extLst>
          </p:cNvPr>
          <p:cNvSpPr txBox="1"/>
          <p:nvPr/>
        </p:nvSpPr>
        <p:spPr>
          <a:xfrm>
            <a:off x="500930" y="938255"/>
            <a:ext cx="8221649" cy="5466884"/>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compliment, "a man after My own heart", is one that</a:t>
            </a:r>
            <a:r>
              <a:rPr lang="en-US" sz="3000" dirty="0">
                <a:latin typeface="Calibri" panose="020F0502020204030204" pitchFamily="34" charset="0"/>
                <a:ea typeface="Times New Roman" panose="02020603050405020304" pitchFamily="18" charset="0"/>
                <a:cs typeface="Times New Roman" panose="02020603050405020304" pitchFamily="18" charset="0"/>
              </a:rPr>
              <a:t>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 characterize every person who wears the name of Christ</a:t>
            </a: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What does it mean, when the LORD speaks of David as "</a:t>
            </a:r>
            <a:r>
              <a:rPr lang="en-US" sz="3000" u="sng" dirty="0">
                <a:effectLst/>
                <a:latin typeface="Calibri" panose="020F0502020204030204" pitchFamily="34" charset="0"/>
                <a:ea typeface="Times New Roman" panose="02020603050405020304" pitchFamily="18" charset="0"/>
                <a:cs typeface="Calibri" panose="020F0502020204030204" pitchFamily="34" charset="0"/>
              </a:rPr>
              <a:t>a man after My own heart</a:t>
            </a:r>
            <a:r>
              <a:rPr lang="en-US" sz="3000" dirty="0">
                <a:effectLst/>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certainly does not mean that David was always sinless</a:t>
            </a:r>
            <a:r>
              <a:rPr lang="en-US" sz="3000" dirty="0">
                <a:effectLst/>
                <a:latin typeface="Calibri" panose="020F0502020204030204" pitchFamily="34" charset="0"/>
                <a:ea typeface="Times New Roman" panose="02020603050405020304" pitchFamily="18" charset="0"/>
                <a:cs typeface="Calibri" panose="020F0502020204030204" pitchFamily="34" charset="0"/>
              </a:rPr>
              <a:t> before the LORD, as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are introduced to a number of his sins</a:t>
            </a:r>
            <a:r>
              <a:rPr lang="en-US" sz="3000" dirty="0">
                <a:effectLst/>
                <a:latin typeface="Calibri" panose="020F0502020204030204" pitchFamily="34" charset="0"/>
                <a:ea typeface="Times New Roman" panose="02020603050405020304" pitchFamily="18" charset="0"/>
                <a:cs typeface="Calibri" panose="020F0502020204030204" pitchFamily="34" charset="0"/>
              </a:rPr>
              <a:t> and their consequences in </a:t>
            </a: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 Samuel</a:t>
            </a:r>
            <a:r>
              <a:rPr lang="en-US" sz="3000" dirty="0">
                <a:effectLst/>
                <a:latin typeface="Calibri" panose="020F0502020204030204" pitchFamily="34" charset="0"/>
                <a:ea typeface="Times New Roman" panose="02020603050405020304" pitchFamily="18" charset="0"/>
                <a:cs typeface="Calibri" panose="020F0502020204030204" pitchFamily="34" charset="0"/>
              </a:rPr>
              <a:t>. However, it is an affirmation of David's </a:t>
            </a:r>
            <a:r>
              <a:rPr lang="en-US" sz="3000" u="sng" dirty="0">
                <a:effectLst/>
                <a:latin typeface="Calibri" panose="020F0502020204030204" pitchFamily="34" charset="0"/>
                <a:ea typeface="Times New Roman" panose="02020603050405020304" pitchFamily="18" charset="0"/>
                <a:cs typeface="Calibri" panose="020F0502020204030204" pitchFamily="34" charset="0"/>
              </a:rPr>
              <a:t>desire to do                      the things of God. </a:t>
            </a:r>
            <a:endParaRPr lang="en-US" sz="3000" dirty="0"/>
          </a:p>
        </p:txBody>
      </p:sp>
    </p:spTree>
    <p:extLst>
      <p:ext uri="{BB962C8B-B14F-4D97-AF65-F5344CB8AC3E}">
        <p14:creationId xmlns:p14="http://schemas.microsoft.com/office/powerpoint/2010/main" val="283184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64959-62C6-CAC6-D154-090DD493BE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7056AD-39AD-6901-E4F0-48CA0C6D09C3}"/>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973B79B4-1910-8D15-C019-EBEF05A380F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E1149DCA-E82A-679C-475D-7BB34A944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8D73C2-F3B1-672D-4265-75F9DDA40FBB}"/>
              </a:ext>
            </a:extLst>
          </p:cNvPr>
          <p:cNvSpPr txBox="1"/>
          <p:nvPr/>
        </p:nvSpPr>
        <p:spPr>
          <a:xfrm>
            <a:off x="675861" y="938255"/>
            <a:ext cx="7879742" cy="4583819"/>
          </a:xfrm>
          <a:prstGeom prst="rect">
            <a:avLst/>
          </a:prstGeom>
          <a:noFill/>
        </p:spPr>
        <p:txBody>
          <a:bodyPr wrap="square">
            <a:spAutoFit/>
          </a:bodyPr>
          <a:lstStyle/>
          <a:p>
            <a:pPr marL="0" marR="0">
              <a:lnSpc>
                <a:spcPct val="115000"/>
              </a:lnSpc>
              <a:spcAft>
                <a:spcPts val="10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Though he sinned at times, the disposition of his heart was to give faithful service to the LORD,  to "...</a:t>
            </a:r>
            <a:r>
              <a:rPr lang="en-US" sz="3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all My will</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effectLst/>
                <a:latin typeface="Calibri" panose="020F0502020204030204" pitchFamily="34" charset="0"/>
                <a:ea typeface="Times New Roman" panose="02020603050405020304" pitchFamily="18" charset="0"/>
              </a:rPr>
              <a:t>The record of </a:t>
            </a:r>
            <a:r>
              <a:rPr lang="en-US" sz="3200" b="1" dirty="0">
                <a:solidFill>
                  <a:srgbClr val="0070C0"/>
                </a:solidFill>
                <a:effectLst/>
                <a:latin typeface="Calibri" panose="020F0502020204030204" pitchFamily="34" charset="0"/>
                <a:ea typeface="Times New Roman" panose="02020603050405020304" pitchFamily="18" charset="0"/>
              </a:rPr>
              <a:t>1 &amp; 2 Samuel  </a:t>
            </a:r>
            <a:r>
              <a:rPr lang="en-US" sz="3200" dirty="0">
                <a:effectLst/>
                <a:latin typeface="Calibri" panose="020F0502020204030204" pitchFamily="34" charset="0"/>
                <a:ea typeface="Times New Roman" panose="02020603050405020304" pitchFamily="18" charset="0"/>
              </a:rPr>
              <a:t>reveal the desire of David to serve the Lord, but as though that were not enough, the Psalms time and again express his faith and love unto the Lord. </a:t>
            </a:r>
            <a:endParaRPr lang="en-US" sz="3200" dirty="0"/>
          </a:p>
        </p:txBody>
      </p:sp>
    </p:spTree>
    <p:extLst>
      <p:ext uri="{BB962C8B-B14F-4D97-AF65-F5344CB8AC3E}">
        <p14:creationId xmlns:p14="http://schemas.microsoft.com/office/powerpoint/2010/main" val="90970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82820-34FD-8733-6D6C-C3841F6E28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A68A164-53EF-E1B0-27CE-BFF800C0A95D}"/>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646921CB-06F7-9C19-8376-BF1E5539375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663D83DB-74E2-4475-043A-D84EB696C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C86154-2775-8B21-F7DE-FD70F85750F6}"/>
              </a:ext>
            </a:extLst>
          </p:cNvPr>
          <p:cNvSpPr txBox="1"/>
          <p:nvPr/>
        </p:nvSpPr>
        <p:spPr>
          <a:xfrm>
            <a:off x="628153" y="850790"/>
            <a:ext cx="7911548" cy="4652556"/>
          </a:xfrm>
          <a:prstGeom prst="rect">
            <a:avLst/>
          </a:prstGeom>
          <a:noFill/>
        </p:spPr>
        <p:txBody>
          <a:bodyPr wrap="square">
            <a:spAutoFit/>
          </a:bodyPr>
          <a:lstStyle/>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We have in David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perhaps the most complete picture the Bible gives of any character's faith</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service before God</a:t>
            </a:r>
            <a:r>
              <a:rPr lang="en-US" sz="3200" dirty="0">
                <a:effectLst/>
                <a:latin typeface="Calibri" panose="020F0502020204030204" pitchFamily="34" charset="0"/>
                <a:ea typeface="Times New Roman" panose="02020603050405020304" pitchFamily="18" charset="0"/>
                <a:cs typeface="Calibri" panose="020F0502020204030204" pitchFamily="34" charset="0"/>
              </a:rPr>
              <a:t>. The Scriptures  show his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love for the Scriptures,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desire to communicate with God,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1000"/>
              </a:spcAft>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wisdom in serving the LORD, a desire to do what is honorable (even under severe trial), and perpetual longing to praise the LORD.</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0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9C7F4-5C47-BAF2-7795-18570E2B6EF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734BFB1-D4EC-173C-A145-C2CBF67B7127}"/>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5ABA59EC-93EA-AF4A-87E9-510F4A1F298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02239BA4-7C51-1E1A-04A3-EDB66CA2D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2154B7-CC5E-C378-7CEE-5A9CC227800D}"/>
              </a:ext>
            </a:extLst>
          </p:cNvPr>
          <p:cNvSpPr txBox="1"/>
          <p:nvPr/>
        </p:nvSpPr>
        <p:spPr>
          <a:xfrm>
            <a:off x="628152" y="946206"/>
            <a:ext cx="8062623" cy="4462888"/>
          </a:xfrm>
          <a:prstGeom prst="rect">
            <a:avLst/>
          </a:prstGeom>
          <a:noFill/>
        </p:spPr>
        <p:txBody>
          <a:bodyPr wrap="square">
            <a:spAutoFit/>
          </a:bodyPr>
          <a:lstStyle/>
          <a:p>
            <a:pPr marL="0" marR="0">
              <a:lnSpc>
                <a:spcPct val="115000"/>
              </a:lnSpc>
              <a:spcAft>
                <a:spcPts val="1000"/>
              </a:spcAft>
            </a:pPr>
            <a:r>
              <a:rPr lang="en-US" sz="2600" dirty="0">
                <a:effectLst/>
                <a:latin typeface="Calibri" panose="020F0502020204030204" pitchFamily="34" charset="0"/>
                <a:ea typeface="Times New Roman" panose="02020603050405020304" pitchFamily="18" charset="0"/>
                <a:cs typeface="Calibri" panose="020F0502020204030204" pitchFamily="34" charset="0"/>
              </a:rPr>
              <a:t>We need to imitate the fervent desire for what is right in the sight of God that is evident in king David's life, These character traits were also found in our Lord Jesus       </a:t>
            </a:r>
            <a:r>
              <a:rPr lang="en-US" sz="2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(Matt. 26:42; Heb 10:5-10), </a:t>
            </a:r>
            <a:r>
              <a:rPr lang="en-US" sz="2600" dirty="0">
                <a:effectLst/>
                <a:latin typeface="Calibri" panose="020F0502020204030204" pitchFamily="34" charset="0"/>
                <a:ea typeface="Times New Roman" panose="02020603050405020304" pitchFamily="18" charset="0"/>
                <a:cs typeface="Calibri" panose="020F0502020204030204" pitchFamily="34" charset="0"/>
              </a:rPr>
              <a:t>and should be found in every faithful child of God.</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Our objective In this study will  be ...</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Consider some of these attitudes that David had</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Aft>
                <a:spcPts val="100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encourage all who are Christians to have the same so that we too might be people "after God's own heart"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95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02292-7CA4-D841-A0EE-7C26FC4100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FF492A-0905-BE90-8E72-EBF45AE170E6}"/>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ACE7F414-C4BB-F32D-7193-19D35345DD5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B7C97C86-EDED-51CF-3435-B836C6971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2F58B3-8CE8-ECC6-95BB-D8C97D54967E}"/>
              </a:ext>
            </a:extLst>
          </p:cNvPr>
          <p:cNvSpPr txBox="1"/>
          <p:nvPr/>
        </p:nvSpPr>
        <p:spPr>
          <a:xfrm>
            <a:off x="373711" y="962108"/>
            <a:ext cx="8364772" cy="4431983"/>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David loved the word of God.</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"Oh, How I Love Your Law!"  </a:t>
            </a: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Psalm 119:97</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This psalm  expresses the  sentiment of one who has a great  love for God's Word -  </a:t>
            </a: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Psalm 119:47-48</a:t>
            </a:r>
            <a:endParaRPr lang="en-US" sz="28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This love for God's Word is due to the fact that...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It protects him from sin - </a:t>
            </a: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Psalm 119:11</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It revives him in affliction - </a:t>
            </a: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Psalm 119:50</a:t>
            </a:r>
            <a:endParaRPr lang="en-US" sz="28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It gives him great peace of mind - </a:t>
            </a: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a:rPr>
              <a:t>Psalm 119:165</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47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AAF7D-9CF7-B89B-005D-4F5D9AA89B3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DB2016-A000-298E-87BB-82BE4D01A27D}"/>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14AD58B1-0886-44B3-E567-CFA07E1EFDC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24EB5297-2AE6-0D1F-3F2B-E52A7A99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2E2957-3544-F014-0873-6CB9B69E460E}"/>
              </a:ext>
            </a:extLst>
          </p:cNvPr>
          <p:cNvSpPr txBox="1"/>
          <p:nvPr/>
        </p:nvSpPr>
        <p:spPr>
          <a:xfrm>
            <a:off x="532737" y="993914"/>
            <a:ext cx="8412480" cy="4744889"/>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How Is Our Love For The Word Of God?.... </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we "hide" it in our heart?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we find it to be a source of comfort in times of affliction?</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Does it give us peace of mind?</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not, we should give heed to the instructions of David in</a:t>
            </a:r>
            <a:r>
              <a:rPr lang="en-US" sz="2600" dirty="0">
                <a:latin typeface="Calibri" panose="020F0502020204030204" pitchFamily="34" charset="0"/>
                <a:ea typeface="Times New Roman" panose="02020603050405020304" pitchFamily="18" charset="0"/>
                <a:cs typeface="Times New Roman" panose="02020603050405020304" pitchFamily="18" charset="0"/>
              </a:rPr>
              <a:t>    </a:t>
            </a:r>
            <a:r>
              <a:rPr lang="en-US" sz="2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Psalm 1:1-3</a:t>
            </a:r>
            <a:endParaRPr lang="en-US" sz="2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Learn to delight in the Word</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Learn to meditate upon it daily</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Then we will be truly "blessed"!</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98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F322-2762-F499-BE37-38AD61686A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3467C84-B7C2-3D6A-D2EB-A37DF9708D42}"/>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7AB124C4-F793-EE2F-6649-32675467CF3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5EEECC57-6FB5-7792-B32E-80F9ADCE3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5F6A56-0C29-FEBB-ACDA-79597085C953}"/>
              </a:ext>
            </a:extLst>
          </p:cNvPr>
          <p:cNvSpPr txBox="1"/>
          <p:nvPr/>
        </p:nvSpPr>
        <p:spPr>
          <a:xfrm>
            <a:off x="302150" y="866842"/>
            <a:ext cx="8571506" cy="5072158"/>
          </a:xfrm>
          <a:prstGeom prst="rect">
            <a:avLst/>
          </a:prstGeom>
          <a:noFill/>
        </p:spPr>
        <p:txBody>
          <a:bodyPr wrap="square">
            <a:spAutoFit/>
          </a:bodyPr>
          <a:lstStyle/>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David loved to pray</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 Will Call Upon Him As Long As I Live" -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Psalm 116:1-2</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His love for prayer was based upon the fact God had answered</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him before.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Psalm 116:1-2</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was based upon the fact that God had greatly blessed him</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Psalm 116:12-13</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was based upon the fact that prayer brought God close to</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Him.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Psalm 145:18</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73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0CD7-E7D3-BCA2-A97A-8AA2C204F2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B754D6-C05B-FE18-7BE4-3350412D7A3A}"/>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74C3F0F9-25BA-D1BB-455D-F55F227C6A6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65995B9A-7B47-03C2-693E-D9D9C8CCC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285FAA-C125-CC49-AC5E-781547CB2A0D}"/>
              </a:ext>
            </a:extLst>
          </p:cNvPr>
          <p:cNvSpPr txBox="1"/>
          <p:nvPr/>
        </p:nvSpPr>
        <p:spPr>
          <a:xfrm>
            <a:off x="882594" y="1113184"/>
            <a:ext cx="7688911" cy="4714111"/>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How Is Our Love For Prayer?</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we humble ourselves?  Do we “get down on our knees?”</a:t>
            </a:r>
          </a:p>
          <a:p>
            <a:pPr marR="0" lvl="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we pour our heart out to God?</a:t>
            </a:r>
          </a:p>
          <a:p>
            <a:pPr marR="0" lvl="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Have we found it to be a source of peace "which surpasses all</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understanding"? – </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Philippians  4:6-7</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526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7EBFA-0705-2F65-0D2C-6522F3FBC8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0B1404-A1BB-EB9A-49F6-B90DDA8842DA}"/>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C53CEF28-0945-F331-BCCD-0E7BBEBB4C4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E8597B8B-D043-CA84-F8F6-5CAC680E5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23154D-54E2-6447-3D46-1F6929B12158}"/>
              </a:ext>
            </a:extLst>
          </p:cNvPr>
          <p:cNvSpPr txBox="1"/>
          <p:nvPr/>
        </p:nvSpPr>
        <p:spPr>
          <a:xfrm>
            <a:off x="453224" y="922351"/>
            <a:ext cx="8444286" cy="5124480"/>
          </a:xfrm>
          <a:prstGeom prst="rect">
            <a:avLst/>
          </a:prstGeom>
          <a:noFill/>
        </p:spPr>
        <p:txBody>
          <a:bodyPr wrap="square">
            <a:spAutoFit/>
          </a:bodyPr>
          <a:lstStyle/>
          <a:p>
            <a:pPr marR="0" lvl="0">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Do we "pray without ceasing"?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1Thess.  5:17</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much time did we spend talking to our father last week?</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lvl="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you busier in your day to day life than king David was?</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we understand our relationship with our father?</a:t>
            </a:r>
          </a:p>
          <a:p>
            <a:pPr marR="0" lvl="0">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Let David instruct us to depend upon prayer for</a:t>
            </a:r>
            <a:r>
              <a:rPr lang="en-US" sz="3000" dirty="0">
                <a:latin typeface="Calibri" panose="020F0502020204030204" pitchFamily="34" charset="0"/>
                <a:ea typeface="Times New Roman" panose="02020603050405020304" pitchFamily="18" charset="0"/>
                <a:cs typeface="Times New Roman" panose="02020603050405020304" pitchFamily="18" charset="0"/>
              </a:rPr>
              <a:t>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very preservation – </a:t>
            </a:r>
            <a:r>
              <a:rPr lang="en-US" sz="3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Psalm  32:6-7</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55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34C9-FFB1-197B-C41B-186B646987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CC7C0C9-F2FC-F5AE-758A-FA323DD2DE59}"/>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ECBA5039-8441-9913-4DC7-222B588B508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8CA728E3-FED4-1B2D-180E-1FDE8C60E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DB1331-3D95-B0C0-CAC5-A60004CBC7D9}"/>
              </a:ext>
            </a:extLst>
          </p:cNvPr>
          <p:cNvSpPr txBox="1"/>
          <p:nvPr/>
        </p:nvSpPr>
        <p:spPr>
          <a:xfrm>
            <a:off x="437322" y="1149465"/>
            <a:ext cx="8348869" cy="4303742"/>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David loved to praise God</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"Seven Times A Day I Praise You"   </a:t>
            </a: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Psalm 119:164</a:t>
            </a:r>
            <a:endParaRPr lang="en-US" sz="28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Seven times – complete – thru out Complete day.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praised God because of His righteous judgments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praised God because of His greatness and loving kindness</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Psalm 95:1-7</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he was determined to sing praises as long as he lived</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Psalm 104:33</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38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3A239-D193-185D-A695-1284DA502305}"/>
              </a:ext>
            </a:extLst>
          </p:cNvPr>
          <p:cNvPicPr>
            <a:picLocks noChangeAspect="1"/>
          </p:cNvPicPr>
          <p:nvPr/>
        </p:nvPicPr>
        <p:blipFill>
          <a:blip r:embed="rId2"/>
          <a:srcRect t="43778" r="51130" b="6135"/>
          <a:stretch/>
        </p:blipFill>
        <p:spPr>
          <a:xfrm>
            <a:off x="0" y="79597"/>
            <a:ext cx="9144000" cy="5271631"/>
          </a:xfrm>
          <a:prstGeom prst="rect">
            <a:avLst/>
          </a:prstGeom>
        </p:spPr>
      </p:pic>
      <p:pic>
        <p:nvPicPr>
          <p:cNvPr id="4" name="Picture 2" descr="Gambar : Book, Baca baca, kayu, antik, tua, jantung, agama, Alkitab ...">
            <a:extLst>
              <a:ext uri="{FF2B5EF4-FFF2-40B4-BE49-F238E27FC236}">
                <a16:creationId xmlns:a16="http://schemas.microsoft.com/office/drawing/2014/main" id="{AE7C93F2-8257-3376-FD7B-76D24F63C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622" y="5145366"/>
            <a:ext cx="2321781" cy="153777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EAFD1-08B7-D151-610D-34EF53BF2C8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D0AD4F6-A792-249A-B4D7-A86E55F72FE8}"/>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1934C17D-854D-2AB6-4C60-B83B9BFC6DE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1D74B309-D19A-1955-5EDD-DCE9C99C8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869230-9B50-6B40-BA90-E18189B6FAC1}"/>
              </a:ext>
            </a:extLst>
          </p:cNvPr>
          <p:cNvSpPr txBox="1"/>
          <p:nvPr/>
        </p:nvSpPr>
        <p:spPr>
          <a:xfrm>
            <a:off x="421420" y="993914"/>
            <a:ext cx="8221648" cy="5375574"/>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Do We Love To Praise God?</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we delight in singing praises to God in song?</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 we take time to praise God in our prayers?</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again, David has words to encourage us in this activity</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3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Psalm  147:1</a:t>
            </a:r>
            <a:r>
              <a:rPr lang="en-US" sz="3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Thus it is becoming for those who profess to be children of  God to praise their Heavenly Father!</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97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B2A4-EA10-567D-41FF-25F5B8126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B48A11-4D37-6DFA-ECDF-2B1B322DB987}"/>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BFC3B193-5D29-631A-471C-B7605FCB414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7FCA884D-AFFB-61A5-0C30-70DB4BA11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B6E62B-8FEC-0801-6FCC-4B8C3A985BBF}"/>
              </a:ext>
            </a:extLst>
          </p:cNvPr>
          <p:cNvSpPr txBox="1"/>
          <p:nvPr/>
        </p:nvSpPr>
        <p:spPr>
          <a:xfrm>
            <a:off x="222637" y="1017767"/>
            <a:ext cx="8396577" cy="5612947"/>
          </a:xfrm>
          <a:prstGeom prst="rect">
            <a:avLst/>
          </a:prstGeom>
          <a:noFill/>
        </p:spPr>
        <p:txBody>
          <a:bodyPr wrap="square">
            <a:spAutoFit/>
          </a:bodyPr>
          <a:lstStyle/>
          <a:p>
            <a:pPr marL="0" marR="0">
              <a:lnSpc>
                <a:spcPct val="115000"/>
              </a:lnSpc>
              <a:spcAft>
                <a:spcPts val="1000"/>
              </a:spcAft>
              <a:tabLst>
                <a:tab pos="581660" algn="l"/>
                <a:tab pos="1163320" algn="l"/>
                <a:tab pos="1744980" algn="l"/>
                <a:tab pos="2326640" algn="l"/>
                <a:tab pos="290830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David loved unity among brethren	</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15000"/>
              </a:lnSpc>
              <a:buClr>
                <a:srgbClr val="000000"/>
              </a:buClr>
              <a:buSzPts val="160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"BEHOLD, HOW GOOD AND HOW PLEASANT IT IS..." –</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6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Psalm 133:1</a:t>
            </a:r>
            <a:endParaRPr lang="en-US" sz="2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David knew the value of good friendship and unity, as</a:t>
            </a:r>
            <a:r>
              <a:rPr lang="en-US" sz="2600" dirty="0">
                <a:latin typeface="Calibri" panose="020F0502020204030204" pitchFamily="34" charset="0"/>
                <a:ea typeface="Times New Roman" panose="02020603050405020304" pitchFamily="18" charset="0"/>
                <a:cs typeface="Times New Roman" panose="02020603050405020304" pitchFamily="18" charset="0"/>
              </a:rPr>
              <a:t> </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exemplified in the relationship he had with Jonathan -            </a:t>
            </a:r>
            <a:r>
              <a:rPr lang="en-US" sz="26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1 Sam 18:1</a:t>
            </a:r>
            <a:endParaRPr lang="en-US" sz="2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also knew the terrible pain of division within a family</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(cf. his sons, Amnon and Absalom - </a:t>
            </a:r>
            <a:r>
              <a:rPr lang="en-US" sz="2600" b="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2Sam. 13</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much do we love unity among the brethren?</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we demonstrate it?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20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54D7-6411-2E4B-3E6B-CFC900F153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B0D3DC-4A71-405F-687A-D6746FD27CF8}"/>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BDC2CD21-DFFF-340C-2D3D-EE7B0984C48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B4A1FCE5-A086-08F1-7B26-5BD3576B9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8B9D8E-A4F8-2203-558F-03A4C33E623A}"/>
              </a:ext>
            </a:extLst>
          </p:cNvPr>
          <p:cNvSpPr txBox="1"/>
          <p:nvPr/>
        </p:nvSpPr>
        <p:spPr>
          <a:xfrm>
            <a:off x="457200" y="954157"/>
            <a:ext cx="8590948" cy="5227072"/>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Do We Love Unity Enough To Pay The Price?</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diligently displaying the proper attitudes necessary to</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preserve the unity Christ has accomplished through His death?</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Eph. 4:1-3</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marking those who needlessly cause division?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Rom.16:17</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E70BFFD-D875-80BE-E315-CE594330DD6F}"/>
              </a:ext>
            </a:extLst>
          </p:cNvPr>
          <p:cNvSpPr txBox="1"/>
          <p:nvPr/>
        </p:nvSpPr>
        <p:spPr>
          <a:xfrm>
            <a:off x="2321783" y="3291840"/>
            <a:ext cx="6603558" cy="1477328"/>
          </a:xfrm>
          <a:prstGeom prst="rect">
            <a:avLst/>
          </a:prstGeom>
          <a:noFill/>
        </p:spPr>
        <p:txBody>
          <a:bodyPr wrap="square" rtlCol="0">
            <a:spAutoFit/>
          </a:bodyPr>
          <a:lstStyle/>
          <a:p>
            <a:r>
              <a:rPr lang="en-US" dirty="0"/>
              <a:t>Eph 4:1 I, therefore, the prisoner of the Lord, beseech you to walk worthy of the calling with which you were called,</a:t>
            </a:r>
          </a:p>
          <a:p>
            <a:r>
              <a:rPr lang="en-US" dirty="0"/>
              <a:t> 2 with all lowliness and gentleness, with longsuffering, bearing with one another in love,</a:t>
            </a:r>
          </a:p>
          <a:p>
            <a:r>
              <a:rPr lang="en-US" dirty="0"/>
              <a:t> 3 endeavoring to keep the unity of the Spirit in the bond of peace.</a:t>
            </a:r>
          </a:p>
        </p:txBody>
      </p:sp>
    </p:spTree>
    <p:extLst>
      <p:ext uri="{BB962C8B-B14F-4D97-AF65-F5344CB8AC3E}">
        <p14:creationId xmlns:p14="http://schemas.microsoft.com/office/powerpoint/2010/main" val="2955830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63F37-BE8F-57BC-780D-5D08A92CCC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745B6C-E922-89FE-9D95-2BD6546661C1}"/>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931CACBF-D2E3-888C-FAC3-E81543391B2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CE49982E-3B21-4FBE-4613-BAB09D065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7FD27B-EBD5-27C1-B71A-B0720F485489}"/>
              </a:ext>
            </a:extLst>
          </p:cNvPr>
          <p:cNvSpPr txBox="1"/>
          <p:nvPr/>
        </p:nvSpPr>
        <p:spPr>
          <a:xfrm>
            <a:off x="596348" y="978011"/>
            <a:ext cx="7967207" cy="4519186"/>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David hated every false way</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 Hate Every False Way"  </a:t>
            </a:r>
            <a:r>
              <a:rPr lang="en-US" sz="3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Psa</a:t>
            </a:r>
            <a:r>
              <a:rPr lang="en-US" sz="30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lm</a:t>
            </a:r>
            <a:r>
              <a:rPr lang="en-US" sz="3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 119:104</a:t>
            </a:r>
            <a:endParaRPr lang="en-US" sz="3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 hatred was based upon his understanding of God's precepts.</a:t>
            </a:r>
            <a:r>
              <a:rPr lang="en-US" sz="3000" dirty="0">
                <a:latin typeface="Calibri" panose="020F0502020204030204" pitchFamily="34" charset="0"/>
                <a:ea typeface="Times New Roman" panose="02020603050405020304" pitchFamily="18" charset="0"/>
                <a:cs typeface="Times New Roman" panose="02020603050405020304" pitchFamily="18" charset="0"/>
              </a:rPr>
              <a:t>  </a:t>
            </a:r>
            <a:r>
              <a:rPr lang="en-US" sz="3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Psalm 119:104</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 hatred affected his selection of activities and friends</a:t>
            </a:r>
            <a:r>
              <a:rPr lang="en-US" sz="3000" dirty="0">
                <a:latin typeface="Calibri" panose="020F0502020204030204" pitchFamily="34" charset="0"/>
                <a:ea typeface="Times New Roman" panose="02020603050405020304" pitchFamily="18" charset="0"/>
                <a:cs typeface="Times New Roman" panose="02020603050405020304" pitchFamily="18" charset="0"/>
              </a:rPr>
              <a:t>  </a:t>
            </a:r>
            <a:r>
              <a:rPr lang="en-US" sz="3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Psalm 101:3-4</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8E2CE30-7E4B-4608-FB91-4CBEFF134587}"/>
              </a:ext>
            </a:extLst>
          </p:cNvPr>
          <p:cNvSpPr txBox="1"/>
          <p:nvPr/>
        </p:nvSpPr>
        <p:spPr>
          <a:xfrm>
            <a:off x="628152" y="5550012"/>
            <a:ext cx="6321286" cy="923330"/>
          </a:xfrm>
          <a:prstGeom prst="rect">
            <a:avLst/>
          </a:prstGeom>
          <a:noFill/>
        </p:spPr>
        <p:txBody>
          <a:bodyPr wrap="square" rtlCol="0">
            <a:spAutoFit/>
          </a:bodyPr>
          <a:lstStyle/>
          <a:p>
            <a:r>
              <a:rPr lang="en-US" dirty="0"/>
              <a:t>Psalm 101:3 I will set nothing wicked before my eyes; I hate the work of those who fall away; It shall not cling to me. 4 A perverse heart shall depart from me; I will not know wickedness.</a:t>
            </a:r>
          </a:p>
        </p:txBody>
      </p:sp>
    </p:spTree>
    <p:extLst>
      <p:ext uri="{BB962C8B-B14F-4D97-AF65-F5344CB8AC3E}">
        <p14:creationId xmlns:p14="http://schemas.microsoft.com/office/powerpoint/2010/main" val="171937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DC58E-8443-28B1-B5E5-1CFCD0A3373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FC2E9A5-59B7-F86B-5316-ACBDCF4A15F8}"/>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ED4F88F9-53DD-7922-9BE0-B01EB6F4305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662289DB-C333-0001-D8CC-DF71A4112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E19C143-3478-DE17-AB19-59428466266C}"/>
              </a:ext>
            </a:extLst>
          </p:cNvPr>
          <p:cNvSpPr txBox="1"/>
          <p:nvPr/>
        </p:nvSpPr>
        <p:spPr>
          <a:xfrm>
            <a:off x="516835" y="636104"/>
            <a:ext cx="8386533" cy="6041146"/>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What Is Our Attitude Toward False Ways?</a:t>
            </a:r>
            <a:endParaRPr lang="en-US" sz="3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we soft or compromising?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do we realize that we are involved in a "battle" over the</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souls of men, and are not to think lightly of that which is</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false? -  </a:t>
            </a:r>
            <a:r>
              <a:rPr lang="en-US" sz="3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2Cor. 10:3-5</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we are to love the sinner, we                   must hate the sin!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35BEA0F-33E0-1E20-6229-08F063FBBB31}"/>
              </a:ext>
            </a:extLst>
          </p:cNvPr>
          <p:cNvSpPr txBox="1"/>
          <p:nvPr/>
        </p:nvSpPr>
        <p:spPr>
          <a:xfrm>
            <a:off x="588398" y="3641698"/>
            <a:ext cx="8213696" cy="1477328"/>
          </a:xfrm>
          <a:prstGeom prst="rect">
            <a:avLst/>
          </a:prstGeom>
          <a:noFill/>
          <a:ln w="19050">
            <a:solidFill>
              <a:schemeClr val="tx1"/>
            </a:solidFill>
          </a:ln>
        </p:spPr>
        <p:txBody>
          <a:bodyPr wrap="square" rtlCol="0">
            <a:spAutoFit/>
          </a:bodyPr>
          <a:lstStyle/>
          <a:p>
            <a:r>
              <a:rPr lang="en-US" dirty="0"/>
              <a:t>2Cor. 10:3 For though we walk in the flesh, we do not war according to the flesh.</a:t>
            </a:r>
          </a:p>
          <a:p>
            <a:r>
              <a:rPr lang="en-US" dirty="0"/>
              <a:t> 4 For the weapons of our warfare are not carnal but mighty in God for pulling down strongholds,</a:t>
            </a:r>
          </a:p>
          <a:p>
            <a:r>
              <a:rPr lang="en-US" dirty="0"/>
              <a:t> 5 casting down arguments and every high thing that exalts itself against the knowledge of God, bringing every thought into captivity to the obedience of Christ,</a:t>
            </a:r>
          </a:p>
        </p:txBody>
      </p:sp>
    </p:spTree>
    <p:extLst>
      <p:ext uri="{BB962C8B-B14F-4D97-AF65-F5344CB8AC3E}">
        <p14:creationId xmlns:p14="http://schemas.microsoft.com/office/powerpoint/2010/main" val="2206974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1565E-3251-8D00-23FE-53A8E36415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04B157-C529-4864-EAE1-73B0E4A25B64}"/>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54484E6B-64CD-2871-9D90-5B5D44F3FAB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6D208C45-E227-CB10-4B3F-764C88DE6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CDC964-E8F2-2BBA-E3D4-B865F3972987}"/>
              </a:ext>
            </a:extLst>
          </p:cNvPr>
          <p:cNvSpPr txBox="1"/>
          <p:nvPr/>
        </p:nvSpPr>
        <p:spPr>
          <a:xfrm>
            <a:off x="453224" y="985961"/>
            <a:ext cx="8173941" cy="4483279"/>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Conclusion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b="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Psalm 78:70-72</a:t>
            </a:r>
            <a:endPar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also chose David His servant, And took him from the sheepfolds;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 From the care of the ewes with suckling lambs He brought him, To shepherd Jacob His people, And Israel His inheritance.</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 So he shepherded them </a:t>
            </a:r>
            <a:r>
              <a:rPr lang="en-US" sz="2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according to the integrity of his heart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guided them with his skillful hands.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03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5B765-AB42-BF49-D52F-B71E0D62552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C12AFA-951B-B5B8-D5F1-EC5D67F7108E}"/>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76EBC393-4825-FCB8-27D0-C30919D6BD0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5652A5DE-A65C-4134-E000-54D50C01A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DBED8C-7C8D-786A-0454-B0CBB843D7FF}"/>
              </a:ext>
            </a:extLst>
          </p:cNvPr>
          <p:cNvSpPr txBox="1"/>
          <p:nvPr/>
        </p:nvSpPr>
        <p:spPr>
          <a:xfrm>
            <a:off x="516835" y="866310"/>
            <a:ext cx="8110330" cy="4970591"/>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effectLst/>
                <a:latin typeface="Calibri" panose="020F0502020204030204" pitchFamily="34" charset="0"/>
                <a:ea typeface="Times New Roman" panose="02020603050405020304" pitchFamily="18" charset="0"/>
                <a:cs typeface="Calibri" panose="020F0502020204030204" pitchFamily="34" charset="0"/>
              </a:rPr>
              <a:t>Note AGAIN that it was said concerning David that he was one "...who will do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all</a:t>
            </a:r>
            <a:r>
              <a:rPr lang="en-US" sz="3200" dirty="0">
                <a:effectLst/>
                <a:latin typeface="Calibri" panose="020F0502020204030204" pitchFamily="34" charset="0"/>
                <a:ea typeface="Times New Roman" panose="02020603050405020304" pitchFamily="18" charset="0"/>
                <a:cs typeface="Calibri" panose="020F0502020204030204" pitchFamily="34" charset="0"/>
              </a:rPr>
              <a:t> My  will." - </a:t>
            </a:r>
            <a:r>
              <a:rPr lang="en-US" sz="3200" dirty="0">
                <a:effectLst/>
                <a:latin typeface="Calibri" panose="020F0502020204030204" pitchFamily="34" charset="0"/>
                <a:ea typeface="Times New Roman" panose="02020603050405020304" pitchFamily="18" charset="0"/>
                <a:cs typeface="Calibri" panose="020F0502020204030204" pitchFamily="34" charset="0"/>
                <a:hlinkClick r:id="rId3"/>
              </a:rPr>
              <a:t>Acts 13:22</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Because he was "a man after God's own heart" and had all these</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attributes we have considered in this lesson...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God was confident that David would do ALL that God asked of him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u="sng" dirty="0">
                <a:effectLst/>
                <a:latin typeface="Calibri" panose="020F0502020204030204" pitchFamily="34" charset="0"/>
                <a:ea typeface="Times New Roman" panose="02020603050405020304" pitchFamily="18" charset="0"/>
                <a:cs typeface="Calibri" panose="020F0502020204030204" pitchFamily="34" charset="0"/>
              </a:rPr>
              <a:t>Thus it requires all of the attributes to motivate one to be</a:t>
            </a:r>
            <a:r>
              <a:rPr lang="en-US" sz="2800" u="sng" dirty="0">
                <a:latin typeface="Calibri" panose="020F0502020204030204" pitchFamily="34" charset="0"/>
                <a:ea typeface="Times New Roman" panose="02020603050405020304" pitchFamily="18" charset="0"/>
                <a:cs typeface="Times New Roman" panose="02020603050405020304" pitchFamily="18" charset="0"/>
              </a:rPr>
              <a:t> </a:t>
            </a:r>
            <a:r>
              <a:rPr lang="en-US" sz="2800" u="sng" dirty="0">
                <a:effectLst/>
                <a:latin typeface="Calibri" panose="020F0502020204030204" pitchFamily="34" charset="0"/>
                <a:ea typeface="Times New Roman" panose="02020603050405020304" pitchFamily="18" charset="0"/>
                <a:cs typeface="Calibri" panose="020F0502020204030204" pitchFamily="34" charset="0"/>
              </a:rPr>
              <a:t>faithful to all that God may ask.</a:t>
            </a:r>
            <a:endParaRPr lang="en-US" sz="28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50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AA1C3-456E-82FF-42EC-E965EF045E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496CDE-D18C-5B67-5506-095EC8F3009D}"/>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50AACDFF-99A7-E667-6CE8-611ED19150F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E352B726-CC57-6A0B-284A-83D0DB7BC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8B9E0B-6740-1679-1388-0C44B769136D}"/>
              </a:ext>
            </a:extLst>
          </p:cNvPr>
          <p:cNvSpPr txBox="1"/>
          <p:nvPr/>
        </p:nvSpPr>
        <p:spPr>
          <a:xfrm>
            <a:off x="604299" y="1033671"/>
            <a:ext cx="7935402" cy="4254754"/>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How about us?  </a:t>
            </a:r>
            <a:r>
              <a:rPr lang="en-US" sz="3200" dirty="0">
                <a:effectLst/>
                <a:latin typeface="Calibri" panose="020F0502020204030204" pitchFamily="34" charset="0"/>
                <a:ea typeface="Times New Roman" panose="02020603050405020304" pitchFamily="18" charset="0"/>
                <a:cs typeface="Calibri" panose="020F0502020204030204" pitchFamily="34" charset="0"/>
              </a:rPr>
              <a:t>Are we motivated to do ALL of God's will?</a:t>
            </a: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effectLst/>
                <a:latin typeface="Calibri" panose="020F0502020204030204" pitchFamily="34" charset="0"/>
                <a:ea typeface="Times New Roman" panose="02020603050405020304" pitchFamily="18" charset="0"/>
                <a:cs typeface="Calibri" panose="020F0502020204030204" pitchFamily="34" charset="0"/>
              </a:rPr>
              <a:t>Not everyone that saith unto me, Lord, Lord, shall enter into the</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Calibri" panose="020F0502020204030204" pitchFamily="34" charset="0"/>
                <a:ea typeface="Times New Roman" panose="02020603050405020304" pitchFamily="18" charset="0"/>
                <a:cs typeface="Calibri" panose="020F0502020204030204" pitchFamily="34" charset="0"/>
              </a:rPr>
              <a:t>kingdom of heaven; but   he that doeth the will of my Father which is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5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effectLst/>
                <a:latin typeface="Calibri" panose="020F0502020204030204" pitchFamily="34" charset="0"/>
                <a:ea typeface="Times New Roman" panose="02020603050405020304" pitchFamily="18" charset="0"/>
                <a:cs typeface="Calibri" panose="020F0502020204030204" pitchFamily="34" charset="0"/>
              </a:rPr>
              <a:t>in heaven.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Mt 7:21</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p>
        </p:txBody>
      </p:sp>
    </p:spTree>
    <p:extLst>
      <p:ext uri="{BB962C8B-B14F-4D97-AF65-F5344CB8AC3E}">
        <p14:creationId xmlns:p14="http://schemas.microsoft.com/office/powerpoint/2010/main" val="2281756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FD809-6473-5D17-DB49-03E8A9BA1A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544C29-3465-513B-FBC1-A4A1EDB37909}"/>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25DCEC67-6712-0C00-87F5-27B812ED811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6E0814DF-3300-65A7-E848-013E9F138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9478F9-B8E0-DF8B-6CB0-1C9B1E86D081}"/>
              </a:ext>
            </a:extLst>
          </p:cNvPr>
          <p:cNvSpPr txBox="1"/>
          <p:nvPr/>
        </p:nvSpPr>
        <p:spPr>
          <a:xfrm>
            <a:off x="779228" y="866693"/>
            <a:ext cx="7959255" cy="468827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10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1)  David  Loved  the word of God</a:t>
            </a:r>
            <a:endParaRPr kumimoji="0" lang="en-US" sz="36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10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36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	2)  David  Loved  to pray</a:t>
            </a:r>
            <a:endParaRPr kumimoji="0" lang="en-US" sz="36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10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36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	3)  David  Loved  to Praise God</a:t>
            </a:r>
            <a:endParaRPr kumimoji="0" lang="en-US" sz="36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10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36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	4)  David  Loved  Unity</a:t>
            </a:r>
            <a:endParaRPr kumimoji="0" lang="en-US" sz="36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10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36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	5)  David  Hated  Every False Way</a:t>
            </a:r>
            <a:endParaRPr lang="en-US" sz="3600" dirty="0">
              <a:solidFill>
                <a:srgbClr val="C00000"/>
              </a:solidFill>
            </a:endParaRPr>
          </a:p>
        </p:txBody>
      </p:sp>
    </p:spTree>
    <p:extLst>
      <p:ext uri="{BB962C8B-B14F-4D97-AF65-F5344CB8AC3E}">
        <p14:creationId xmlns:p14="http://schemas.microsoft.com/office/powerpoint/2010/main" val="359216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0636FB-3CA0-4060-1FE3-855A9632D7DA}"/>
              </a:ext>
            </a:extLst>
          </p:cNvPr>
          <p:cNvSpPr txBox="1"/>
          <p:nvPr/>
        </p:nvSpPr>
        <p:spPr>
          <a:xfrm>
            <a:off x="400594" y="1018904"/>
            <a:ext cx="8282229" cy="1092607"/>
          </a:xfrm>
          <a:prstGeom prst="rect">
            <a:avLst/>
          </a:prstGeom>
          <a:noFill/>
        </p:spPr>
        <p:txBody>
          <a:bodyPr wrap="square">
            <a:spAutoFit/>
          </a:bodyPr>
          <a:lstStyle/>
          <a:p>
            <a:pPr marL="0" marR="0" lvl="0" indent="130175" algn="l" defTabSz="914400" rtl="0" eaLnBrk="1" fontAlgn="auto" latinLnBrk="0" hangingPunct="1">
              <a:lnSpc>
                <a:spcPct val="100000"/>
              </a:lnSpc>
              <a:spcBef>
                <a:spcPts val="0"/>
              </a:spcBef>
              <a:spcAft>
                <a:spcPts val="57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Corruption may take a while to occur. </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130175" algn="l" defTabSz="914400" rtl="0" eaLnBrk="1" fontAlgn="auto" latinLnBrk="0" hangingPunct="1">
              <a:lnSpc>
                <a:spcPct val="100000"/>
              </a:lnSpc>
              <a:spcBef>
                <a:spcPts val="0"/>
              </a:spcBef>
              <a:spcAft>
                <a:spcPts val="570"/>
              </a:spcAft>
              <a:buClrTx/>
              <a:buSzTx/>
              <a:buFontTx/>
              <a:buNone/>
              <a:tabLst/>
              <a:defRPr/>
            </a:pP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C24CE11-01FA-5C4F-7756-7F732E1955E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pic>
        <p:nvPicPr>
          <p:cNvPr id="3" name="Picture 2">
            <a:extLst>
              <a:ext uri="{FF2B5EF4-FFF2-40B4-BE49-F238E27FC236}">
                <a16:creationId xmlns:a16="http://schemas.microsoft.com/office/drawing/2014/main" id="{BF3694D8-8970-D8F5-7574-FF02ABF1D407}"/>
              </a:ext>
            </a:extLst>
          </p:cNvPr>
          <p:cNvPicPr>
            <a:picLocks noChangeAspect="1"/>
          </p:cNvPicPr>
          <p:nvPr/>
        </p:nvPicPr>
        <p:blipFill>
          <a:blip r:embed="rId3"/>
          <a:stretch>
            <a:fillRect/>
          </a:stretch>
        </p:blipFill>
        <p:spPr>
          <a:xfrm>
            <a:off x="1424825" y="1922983"/>
            <a:ext cx="5659787" cy="4244840"/>
          </a:xfrm>
          <a:prstGeom prst="rect">
            <a:avLst/>
          </a:prstGeom>
        </p:spPr>
      </p:pic>
    </p:spTree>
    <p:extLst>
      <p:ext uri="{BB962C8B-B14F-4D97-AF65-F5344CB8AC3E}">
        <p14:creationId xmlns:p14="http://schemas.microsoft.com/office/powerpoint/2010/main" val="182177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white picket fence gate | White garden fence, Fence ...">
            <a:extLst>
              <a:ext uri="{FF2B5EF4-FFF2-40B4-BE49-F238E27FC236}">
                <a16:creationId xmlns:a16="http://schemas.microsoft.com/office/drawing/2014/main" id="{B98A8AA7-542E-B8C5-047E-B1B6F5CC5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756"/>
            <a:ext cx="9144000" cy="669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5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16A480-D447-3273-B498-BF60377C96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59C7E8-1C2A-1DF2-5C32-87A1D80FAD41}"/>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A8A51F61-8A5B-8168-D735-A0D8ADDA3E0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220CA0CA-9A23-E540-A517-16744270C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A9E3D6-1F40-C240-66F6-A423D3818512}"/>
              </a:ext>
            </a:extLst>
          </p:cNvPr>
          <p:cNvPicPr>
            <a:picLocks noChangeAspect="1"/>
          </p:cNvPicPr>
          <p:nvPr/>
        </p:nvPicPr>
        <p:blipFill>
          <a:blip r:embed="rId3"/>
          <a:srcRect l="31565" t="4821" r="31652" b="16956"/>
          <a:stretch/>
        </p:blipFill>
        <p:spPr>
          <a:xfrm>
            <a:off x="1977707" y="648827"/>
            <a:ext cx="5188586" cy="6206677"/>
          </a:xfrm>
          <a:prstGeom prst="rect">
            <a:avLst/>
          </a:prstGeom>
        </p:spPr>
      </p:pic>
    </p:spTree>
    <p:extLst>
      <p:ext uri="{BB962C8B-B14F-4D97-AF65-F5344CB8AC3E}">
        <p14:creationId xmlns:p14="http://schemas.microsoft.com/office/powerpoint/2010/main" val="201824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549FF-BE38-94CD-42F3-06DF56773E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D8B5F53-61D0-7147-2319-BE1B7BB61B28}"/>
              </a:ext>
            </a:extLst>
          </p:cNvPr>
          <p:cNvSpPr txBox="1"/>
          <p:nvPr/>
        </p:nvSpPr>
        <p:spPr>
          <a:xfrm>
            <a:off x="162962" y="1955550"/>
            <a:ext cx="373002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1 All to Jesus I surrender,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All to Him I freely give;</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I will ever love and trust Him,</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In His presence daily live.</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Refrain:</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I surrender all, I surrender all;</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All to Thee, my blessed Savior,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I surrender all.</a:t>
            </a:r>
          </a:p>
        </p:txBody>
      </p:sp>
      <p:sp>
        <p:nvSpPr>
          <p:cNvPr id="5" name="TextBox 4">
            <a:extLst>
              <a:ext uri="{FF2B5EF4-FFF2-40B4-BE49-F238E27FC236}">
                <a16:creationId xmlns:a16="http://schemas.microsoft.com/office/drawing/2014/main" id="{A6A1B98D-ED2B-E577-1277-A15AC922DA9A}"/>
              </a:ext>
            </a:extLst>
          </p:cNvPr>
          <p:cNvSpPr txBox="1"/>
          <p:nvPr/>
        </p:nvSpPr>
        <p:spPr>
          <a:xfrm>
            <a:off x="4698744" y="2027977"/>
            <a:ext cx="5513562"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2 All to Jesus I surrender,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Make me, Savior, wholly Thine;</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Let me feel Thy Holy Spirit,</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Truly know that Thou art mine.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[Refrain]</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3 All to Jesus I surrender,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Lord, I give myself to Thee;</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Fill me with Thy love and power,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Let Thy blessing fall on 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[Refrain]</a:t>
            </a:r>
          </a:p>
        </p:txBody>
      </p:sp>
      <p:sp>
        <p:nvSpPr>
          <p:cNvPr id="7" name="TextBox 6">
            <a:extLst>
              <a:ext uri="{FF2B5EF4-FFF2-40B4-BE49-F238E27FC236}">
                <a16:creationId xmlns:a16="http://schemas.microsoft.com/office/drawing/2014/main" id="{4CFF816A-1BBC-4AA4-2C5E-CA849AD8C864}"/>
              </a:ext>
            </a:extLst>
          </p:cNvPr>
          <p:cNvSpPr txBox="1"/>
          <p:nvPr/>
        </p:nvSpPr>
        <p:spPr>
          <a:xfrm>
            <a:off x="896293" y="572788"/>
            <a:ext cx="7885568" cy="592470"/>
          </a:xfrm>
          <a:prstGeom prst="rect">
            <a:avLst/>
          </a:prstGeom>
          <a:noFill/>
        </p:spPr>
        <p:txBody>
          <a:bodyPr wrap="square">
            <a:spAutoFit/>
          </a:bodyPr>
          <a:lstStyle/>
          <a:p>
            <a:pPr marL="0" marR="0" lvl="0" indent="0" algn="l" defTabSz="914400" rtl="0" eaLnBrk="1" fontAlgn="auto" latinLnBrk="0" hangingPunct="1">
              <a:lnSpc>
                <a:spcPts val="153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A3F64"/>
                </a:solidFill>
                <a:effectLst/>
                <a:uLnTx/>
                <a:uFillTx/>
                <a:latin typeface="Verdana" panose="020B0604030504040204" pitchFamily="34" charset="0"/>
                <a:ea typeface="+mn-ea"/>
                <a:cs typeface="+mn-cs"/>
              </a:rPr>
              <a:t>All to Jesus I surrender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27AC6"/>
                </a:solidFill>
                <a:effectLst/>
                <a:uLnTx/>
                <a:uFillTx/>
                <a:latin typeface="Verdana" panose="020B0604030504040204" pitchFamily="34" charset="0"/>
                <a:ea typeface="+mn-ea"/>
                <a:cs typeface="+mn-cs"/>
                <a:hlinkClick r:id="rId2"/>
              </a:rPr>
              <a:t>Author: Judson W. Van </a:t>
            </a:r>
            <a:r>
              <a:rPr kumimoji="0" lang="en-US" sz="2000" b="0" i="0" u="none" strike="noStrike" kern="1200" cap="none" spc="0" normalizeH="0" baseline="0" noProof="0" dirty="0" err="1">
                <a:ln>
                  <a:noFill/>
                </a:ln>
                <a:solidFill>
                  <a:srgbClr val="027AC6"/>
                </a:solidFill>
                <a:effectLst/>
                <a:uLnTx/>
                <a:uFillTx/>
                <a:latin typeface="Verdana" panose="020B0604030504040204" pitchFamily="34" charset="0"/>
                <a:ea typeface="+mn-ea"/>
                <a:cs typeface="+mn-cs"/>
                <a:hlinkClick r:id="rId2"/>
              </a:rPr>
              <a:t>DeVenter</a:t>
            </a:r>
            <a:r>
              <a:rPr kumimoji="0" lang="en-US" sz="2000" b="0" i="0" u="none" strike="noStrike" kern="1200" cap="none" spc="0" normalizeH="0" baseline="0" noProof="0" dirty="0">
                <a:ln>
                  <a:noFill/>
                </a:ln>
                <a:solidFill>
                  <a:srgbClr val="027AC6"/>
                </a:solidFill>
                <a:effectLst/>
                <a:uLnTx/>
                <a:uFillTx/>
                <a:latin typeface="Verdana" panose="020B0604030504040204" pitchFamily="34" charset="0"/>
                <a:ea typeface="+mn-ea"/>
                <a:cs typeface="+mn-cs"/>
                <a:hlinkClick r:id="rId2"/>
              </a:rPr>
              <a:t> (1896)</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94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A618-E955-2E09-FE05-466BB731D7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1FFF2B-33F4-8D4D-6024-24048436905E}"/>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1536C25C-2A4E-1A87-451F-9A75E152EC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6737610E-98C5-BC09-8AA6-001B9917A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9FC0B2-FD22-1F59-F805-FDA3869E6C2B}"/>
              </a:ext>
            </a:extLst>
          </p:cNvPr>
          <p:cNvSpPr txBox="1"/>
          <p:nvPr/>
        </p:nvSpPr>
        <p:spPr>
          <a:xfrm>
            <a:off x="264160" y="1493520"/>
            <a:ext cx="869696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Lesson 1 – Nature of the heart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Lesson 2 – God Gave Them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Lesson 3 – Transformation and Renewal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Lesson 4 – Heart of Flesh or Stone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Lesson 5 – </a:t>
            </a:r>
            <a:r>
              <a:rPr kumimoji="0" lang="en-US" sz="4000" b="0" i="0" u="none" strike="noStrike" kern="1200" cap="none" spc="0" normalizeH="0" baseline="0" noProof="0" dirty="0">
                <a:ln>
                  <a:noFill/>
                </a:ln>
                <a:effectLst/>
                <a:uLnTx/>
                <a:uFillTx/>
                <a:latin typeface="Calibri" panose="020F0502020204030204"/>
                <a:ea typeface="+mn-ea"/>
                <a:cs typeface="+mn-cs"/>
              </a:rPr>
              <a:t>Surrendered to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latin typeface="Calibri" panose="020F0502020204030204"/>
              </a:rPr>
              <a:t>Lesson 6 – A man After God’s Heart</a:t>
            </a:r>
            <a:endParaRPr kumimoji="0" lang="en-US" sz="40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99356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EA662-D708-B78D-72CD-8236827CFD7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A45C9D-62C4-C07A-04D4-648012185CE3}"/>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CB3FBFED-14D6-2A50-96D7-A23BD31E7D8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05C9E399-4461-C9BF-2D00-514556899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37A78C-7572-25B5-A1A5-D86570DDB673}"/>
              </a:ext>
            </a:extLst>
          </p:cNvPr>
          <p:cNvSpPr txBox="1"/>
          <p:nvPr/>
        </p:nvSpPr>
        <p:spPr>
          <a:xfrm>
            <a:off x="326004" y="882595"/>
            <a:ext cx="8364772" cy="5088573"/>
          </a:xfrm>
          <a:prstGeom prst="rect">
            <a:avLst/>
          </a:prstGeom>
          <a:noFill/>
        </p:spPr>
        <p:txBody>
          <a:bodyPr wrap="square">
            <a:spAutoFit/>
          </a:bodyPr>
          <a:lstStyle/>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 Samuel 13:14…</a:t>
            </a:r>
            <a:endPar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a:t>
            </a:r>
            <a:r>
              <a:rPr lang="en-US" sz="2800" u="sng" dirty="0">
                <a:effectLst/>
                <a:latin typeface="Calibri" panose="020F0502020204030204" pitchFamily="34" charset="0"/>
                <a:ea typeface="Times New Roman" panose="02020603050405020304" pitchFamily="18" charset="0"/>
                <a:cs typeface="Calibri" panose="020F0502020204030204" pitchFamily="34" charset="0"/>
              </a:rPr>
              <a:t>The LORD has sought for Himself a man after His own heart,</a:t>
            </a:r>
            <a:r>
              <a:rPr lang="en-US" sz="2800" dirty="0">
                <a:effectLst/>
                <a:latin typeface="Calibri" panose="020F0502020204030204" pitchFamily="34" charset="0"/>
                <a:ea typeface="Times New Roman" panose="02020603050405020304" pitchFamily="18" charset="0"/>
                <a:cs typeface="Calibri" panose="020F0502020204030204" pitchFamily="34" charset="0"/>
              </a:rPr>
              <a:t> and the LORD has commanded him to be commander over His people, because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you have not kept what the LORD commanded you</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 Sam. 13:14). </a:t>
            </a: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So was the beginning of the end for the reign of Saul as king in Israel. In addition to his unlawful offering of the burnt offering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(13:9-13), </a:t>
            </a:r>
            <a:r>
              <a:rPr lang="en-US" sz="2800" dirty="0">
                <a:effectLst/>
                <a:latin typeface="Calibri" panose="020F0502020204030204" pitchFamily="34" charset="0"/>
                <a:ea typeface="Times New Roman" panose="02020603050405020304" pitchFamily="18" charset="0"/>
                <a:cs typeface="Calibri" panose="020F0502020204030204" pitchFamily="34" charset="0"/>
              </a:rPr>
              <a:t>Saul later disobeyed the direction of God by sparing king Agag of the Amalekites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(15:8), </a:t>
            </a:r>
            <a:r>
              <a:rPr lang="en-US" sz="2800" dirty="0">
                <a:effectLst/>
                <a:latin typeface="Calibri" panose="020F0502020204030204" pitchFamily="34" charset="0"/>
                <a:ea typeface="Times New Roman" panose="02020603050405020304" pitchFamily="18" charset="0"/>
                <a:cs typeface="Calibri" panose="020F0502020204030204" pitchFamily="34" charset="0"/>
              </a:rPr>
              <a:t>and the best of their sheep, oxen and lambs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(15:9).</a:t>
            </a:r>
            <a:endPar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808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33C0E-DA2A-2DA9-D828-0EA7603E63E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D8BD9A-CC94-F37F-E256-308E8D241C9A}"/>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6.  A  Man After God’s Heart  </a:t>
            </a:r>
          </a:p>
        </p:txBody>
      </p:sp>
      <p:sp>
        <p:nvSpPr>
          <p:cNvPr id="5" name="Footer Placeholder 4">
            <a:extLst>
              <a:ext uri="{FF2B5EF4-FFF2-40B4-BE49-F238E27FC236}">
                <a16:creationId xmlns:a16="http://schemas.microsoft.com/office/drawing/2014/main" id="{04141845-C9F5-CF7C-756F-8D565CD6EDD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59D244B3-E23B-1135-1301-31330043D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EAD4B-FFC1-991F-1CFD-AF0671DE0D27}"/>
              </a:ext>
            </a:extLst>
          </p:cNvPr>
          <p:cNvSpPr txBox="1"/>
          <p:nvPr/>
        </p:nvSpPr>
        <p:spPr>
          <a:xfrm>
            <a:off x="580444" y="1089329"/>
            <a:ext cx="7895645" cy="4785926"/>
          </a:xfrm>
          <a:prstGeom prst="rect">
            <a:avLst/>
          </a:prstGeom>
          <a:noFill/>
        </p:spPr>
        <p:txBody>
          <a:bodyPr wrap="square">
            <a:spAutoFit/>
          </a:bodyPr>
          <a:lstStyle/>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Summarizing the history of Israel in a sermon delivered at Antioch of Pisidia, Paul said of the Lord, "...when He had removed him (Saul), He raised up for them David as king, to whom also He gave testimony and said,</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 have found David, the son of Jesse, a man after My own heart, who will do all My will.'"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(Acts 13:22). </a:t>
            </a: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 wonderful commendation of a man, from GOD Himself</a:t>
            </a:r>
            <a:r>
              <a:rPr lang="en-US" sz="2800" dirty="0">
                <a:effectLst/>
                <a:latin typeface="Calibri" panose="020F0502020204030204" pitchFamily="34" charset="0"/>
                <a:ea typeface="Times New Roman" panose="02020603050405020304" pitchFamily="18" charset="0"/>
                <a:cs typeface="Calibri" panose="020F0502020204030204" pitchFamily="34" charset="0"/>
              </a:rPr>
              <a:t>.</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1Sam.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13:13-14</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132659"/>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2285</Words>
  <Application>Microsoft Office PowerPoint</Application>
  <PresentationFormat>On-screen Show (4:3)</PresentationFormat>
  <Paragraphs>190</Paragraphs>
  <Slides>28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Aharoni</vt:lpstr>
      <vt:lpstr>Arial</vt:lpstr>
      <vt:lpstr>Calibri</vt:lpstr>
      <vt:lpstr>Calibri Light</vt:lpstr>
      <vt:lpstr>Symbol</vt:lpstr>
      <vt:lpstr>Verdana</vt:lpstr>
      <vt:lpstr>3_Office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12</cp:revision>
  <dcterms:created xsi:type="dcterms:W3CDTF">2024-11-04T09:54:46Z</dcterms:created>
  <dcterms:modified xsi:type="dcterms:W3CDTF">2024-11-10T11:37:44Z</dcterms:modified>
</cp:coreProperties>
</file>