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5" r:id="rId2"/>
    <p:sldId id="588" r:id="rId3"/>
    <p:sldId id="556" r:id="rId4"/>
    <p:sldId id="559" r:id="rId5"/>
    <p:sldId id="558" r:id="rId6"/>
    <p:sldId id="562" r:id="rId7"/>
    <p:sldId id="560" r:id="rId8"/>
    <p:sldId id="1311" r:id="rId9"/>
    <p:sldId id="566" r:id="rId10"/>
    <p:sldId id="568" r:id="rId11"/>
    <p:sldId id="569" r:id="rId12"/>
    <p:sldId id="570" r:id="rId13"/>
    <p:sldId id="571" r:id="rId14"/>
    <p:sldId id="572" r:id="rId15"/>
    <p:sldId id="573" r:id="rId16"/>
    <p:sldId id="564" r:id="rId17"/>
    <p:sldId id="574" r:id="rId18"/>
    <p:sldId id="575" r:id="rId19"/>
    <p:sldId id="576" r:id="rId20"/>
    <p:sldId id="563" r:id="rId21"/>
    <p:sldId id="579" r:id="rId22"/>
    <p:sldId id="578" r:id="rId23"/>
    <p:sldId id="580" r:id="rId24"/>
    <p:sldId id="582" r:id="rId25"/>
    <p:sldId id="581" r:id="rId26"/>
    <p:sldId id="577" r:id="rId27"/>
    <p:sldId id="585" r:id="rId28"/>
    <p:sldId id="584" r:id="rId29"/>
    <p:sldId id="586" r:id="rId30"/>
    <p:sldId id="587" r:id="rId31"/>
    <p:sldId id="1314" r:id="rId32"/>
    <p:sldId id="131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B7q509KRdyL6a0ZwiJPQA==" hashData="ECn0sHqxOhIavsaGo1D1puu+Em38Mwyzq+uKd3kYxrYuoiKP6KoBXUPG2y8XlrmQxYKWjggjJoDhT6i+G52g5Q=="/>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 Lebanon church of Christ" initials="Nc" lastIdx="1" clrIdx="0">
    <p:extLst>
      <p:ext uri="{19B8F6BF-5375-455C-9EA6-DF929625EA0E}">
        <p15:presenceInfo xmlns:p15="http://schemas.microsoft.com/office/powerpoint/2012/main" userId="255cfa292f52fe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20" autoAdjust="0"/>
  </p:normalViewPr>
  <p:slideViewPr>
    <p:cSldViewPr snapToGrid="0">
      <p:cViewPr varScale="1">
        <p:scale>
          <a:sx n="120" d="100"/>
          <a:sy n="120" d="100"/>
        </p:scale>
        <p:origin x="1266" y="1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8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14249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1713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6760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70116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52739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130444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21338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118294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352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66875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86097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11/24/2024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408576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7CC17-4E83-AFBB-AC51-5EC7162F503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4B44847-406A-FA5F-8158-C48C9C3F15BF}"/>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a:t>
            </a:r>
            <a:r>
              <a:rPr lang="en-US" sz="3600" dirty="0">
                <a:solidFill>
                  <a:prstClr val="white"/>
                </a:solidFill>
                <a:latin typeface="Calibri" panose="020F0502020204030204"/>
              </a:rPr>
              <a:t>Satan Wants You To Believe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6C34E4D-F266-74B7-44B0-50A98D8E9C65}"/>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F92DE663-6423-1035-0C1B-B19E37A3A095}"/>
              </a:ext>
            </a:extLst>
          </p:cNvPr>
          <p:cNvSpPr txBox="1"/>
          <p:nvPr/>
        </p:nvSpPr>
        <p:spPr>
          <a:xfrm>
            <a:off x="435429" y="1942011"/>
            <a:ext cx="8311006" cy="4440575"/>
          </a:xfrm>
          <a:prstGeom prst="rect">
            <a:avLst/>
          </a:prstGeom>
          <a:noFill/>
        </p:spPr>
        <p:txBody>
          <a:bodyPr wrap="square">
            <a:spAutoFit/>
          </a:bodyPr>
          <a:lstStyle/>
          <a:p>
            <a:pPr marL="0" marR="0">
              <a:lnSpc>
                <a:spcPct val="115000"/>
              </a:lnSpc>
              <a:spcAft>
                <a:spcPts val="1000"/>
              </a:spcAft>
            </a:pPr>
            <a:r>
              <a:rPr lang="en-US" sz="24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Joshua 7:12 </a:t>
            </a:r>
            <a:r>
              <a:rPr lang="en-US" sz="2400" dirty="0">
                <a:effectLst/>
                <a:latin typeface="Arial" panose="020B0604020202020204" pitchFamily="34" charset="0"/>
                <a:ea typeface="Calibri" panose="020F0502020204030204" pitchFamily="34" charset="0"/>
                <a:cs typeface="Times New Roman" panose="02020603050405020304" pitchFamily="18" charset="0"/>
              </a:rPr>
              <a:t>"Therefore the children of Israel could not stand before their enemies, but turned their backs before their enemies, because they have become doomed to destruction. </a:t>
            </a:r>
            <a:r>
              <a:rPr lang="en-US" sz="2400" u="sng" dirty="0">
                <a:effectLst/>
                <a:latin typeface="Arial" panose="020B0604020202020204" pitchFamily="34" charset="0"/>
                <a:ea typeface="Calibri" panose="020F0502020204030204" pitchFamily="34" charset="0"/>
                <a:cs typeface="Times New Roman" panose="02020603050405020304" pitchFamily="18" charset="0"/>
              </a:rPr>
              <a:t>Neither will I be with you anymore, unless you destroy the accursed from among you</a:t>
            </a:r>
            <a:r>
              <a:rPr lang="en-US" sz="2400" dirty="0">
                <a:effectLst/>
                <a:latin typeface="Arial" panose="020B060402020202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 13 "Get up, sanctify the people, and say, 'Sanctify yourselves for tomorrow, because thus says the LORD God of Israel: "There is an accursed thing in your midst, O Israel; you cannot stand before your enemies until you take away the accursed thing from among you."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121E257-D77A-313D-FB33-475829D314F0}"/>
              </a:ext>
            </a:extLst>
          </p:cNvPr>
          <p:cNvSpPr txBox="1"/>
          <p:nvPr/>
        </p:nvSpPr>
        <p:spPr>
          <a:xfrm>
            <a:off x="0" y="846439"/>
            <a:ext cx="9135609" cy="622222"/>
          </a:xfrm>
          <a:prstGeom prst="rect">
            <a:avLst/>
          </a:prstGeom>
          <a:noFill/>
        </p:spPr>
        <p:txBody>
          <a:bodyPr wrap="square">
            <a:spAutoFit/>
          </a:bodyPr>
          <a:lstStyle/>
          <a:p>
            <a:pPr marL="0" marR="0" algn="ctr">
              <a:lnSpc>
                <a:spcPct val="115000"/>
              </a:lnSpc>
              <a:spcAft>
                <a:spcPts val="1000"/>
              </a:spcAft>
            </a:pPr>
            <a:r>
              <a:rPr lang="en-US" sz="3200" b="1" dirty="0">
                <a:solidFill>
                  <a:srgbClr val="C00000"/>
                </a:solidFill>
                <a:effectLst/>
                <a:ea typeface="Calibri" panose="020F0502020204030204" pitchFamily="34" charset="0"/>
                <a:cs typeface="Arial" panose="020B0604020202020204" pitchFamily="34" charset="0"/>
              </a:rPr>
              <a:t>2.</a:t>
            </a:r>
            <a:r>
              <a:rPr lang="en-US" sz="3200" b="1" dirty="0">
                <a:solidFill>
                  <a:srgbClr val="C00000"/>
                </a:solidFill>
                <a:effectLst/>
                <a:ea typeface="Calibri" panose="020F0502020204030204" pitchFamily="34" charset="0"/>
                <a:cs typeface="Times New Roman" panose="02020603050405020304" pitchFamily="18" charset="0"/>
              </a:rPr>
              <a:t> God will make an exception in my case. </a:t>
            </a:r>
          </a:p>
        </p:txBody>
      </p:sp>
      <p:pic>
        <p:nvPicPr>
          <p:cNvPr id="2" name="Picture 2" descr="Aged and distressed lie sign on wood">
            <a:extLst>
              <a:ext uri="{FF2B5EF4-FFF2-40B4-BE49-F238E27FC236}">
                <a16:creationId xmlns:a16="http://schemas.microsoft.com/office/drawing/2014/main" id="{366D9733-CD58-4E2C-E1EA-7D5579B92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6916" y="915043"/>
            <a:ext cx="812399" cy="48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820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4762A-B45F-1FF3-BCE4-E1B8CE30FA1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0BE05BA-CBC7-86B7-2DAC-2931C0C945CE}"/>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a:t>
            </a:r>
            <a:r>
              <a:rPr lang="en-US" sz="3600" dirty="0">
                <a:solidFill>
                  <a:prstClr val="white"/>
                </a:solidFill>
                <a:latin typeface="Calibri" panose="020F0502020204030204"/>
              </a:rPr>
              <a:t>Satan Wants You To Believe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74DA01B-2536-2AAF-661F-9EB52563155A}"/>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B592C2B1-A62D-D8F8-EB4C-F363FE438BB6}"/>
              </a:ext>
            </a:extLst>
          </p:cNvPr>
          <p:cNvSpPr txBox="1"/>
          <p:nvPr/>
        </p:nvSpPr>
        <p:spPr>
          <a:xfrm>
            <a:off x="461175" y="2146851"/>
            <a:ext cx="8221649" cy="3788345"/>
          </a:xfrm>
          <a:prstGeom prst="rect">
            <a:avLst/>
          </a:prstGeom>
          <a:noFill/>
        </p:spPr>
        <p:txBody>
          <a:bodyPr wrap="square">
            <a:spAutoFit/>
          </a:bodyPr>
          <a:lstStyle/>
          <a:p>
            <a:pPr marL="0" marR="0">
              <a:lnSpc>
                <a:spcPct val="115000"/>
              </a:lnSpc>
              <a:spcAft>
                <a:spcPts val="1000"/>
              </a:spcAft>
            </a:pPr>
            <a:r>
              <a:rPr lang="en-US" sz="2800" b="1" dirty="0">
                <a:solidFill>
                  <a:srgbClr val="0070C0"/>
                </a:solidFill>
                <a:effectLst/>
                <a:ea typeface="Calibri" panose="020F0502020204030204" pitchFamily="34" charset="0"/>
                <a:cs typeface="Times New Roman" panose="02020603050405020304" pitchFamily="18" charset="0"/>
              </a:rPr>
              <a:t>Joshua 7:21 </a:t>
            </a:r>
            <a:r>
              <a:rPr lang="en-US" sz="2800" dirty="0">
                <a:effectLst/>
                <a:ea typeface="Calibri" panose="020F0502020204030204" pitchFamily="34" charset="0"/>
                <a:cs typeface="Times New Roman" panose="02020603050405020304" pitchFamily="18" charset="0"/>
              </a:rPr>
              <a:t>"When I saw among the spoils a beautiful Babylonian garment, two hundred shekels of silver, and a wedge of gold weighing fifty shekels, I coveted them and took them. And there they are, hidden in the earth in the midst of my tent, with the silver under it.“</a:t>
            </a:r>
          </a:p>
          <a:p>
            <a:pPr marL="0" marR="0">
              <a:lnSpc>
                <a:spcPct val="115000"/>
              </a:lnSpc>
              <a:spcAft>
                <a:spcPts val="1000"/>
              </a:spcAft>
            </a:pPr>
            <a:endParaRPr lang="en-US" sz="2800" dirty="0">
              <a:effectLst/>
              <a:ea typeface="Calibri" panose="020F0502020204030204" pitchFamily="34" charset="0"/>
              <a:cs typeface="Times New Roman" panose="02020603050405020304" pitchFamily="18" charset="0"/>
            </a:endParaRPr>
          </a:p>
          <a:p>
            <a:pPr marL="0" marR="0">
              <a:lnSpc>
                <a:spcPct val="115000"/>
              </a:lnSpc>
              <a:spcAft>
                <a:spcPts val="1000"/>
              </a:spcAft>
            </a:pPr>
            <a:r>
              <a:rPr lang="en-US" sz="2800" dirty="0">
                <a:ea typeface="Calibri" panose="020F0502020204030204" pitchFamily="34" charset="0"/>
                <a:cs typeface="Times New Roman" panose="02020603050405020304" pitchFamily="18" charset="0"/>
              </a:rPr>
              <a:t>(Defeat at AI, and sin of </a:t>
            </a:r>
            <a:r>
              <a:rPr lang="en-US" sz="2800" dirty="0" err="1">
                <a:ea typeface="Calibri" panose="020F0502020204030204" pitchFamily="34" charset="0"/>
                <a:cs typeface="Times New Roman" panose="02020603050405020304" pitchFamily="18" charset="0"/>
              </a:rPr>
              <a:t>Achan</a:t>
            </a:r>
            <a:r>
              <a:rPr lang="en-US" sz="2800" dirty="0">
                <a:ea typeface="Calibri" panose="020F0502020204030204" pitchFamily="34" charset="0"/>
                <a:cs typeface="Times New Roman" panose="02020603050405020304" pitchFamily="18" charset="0"/>
              </a:rPr>
              <a:t>)</a:t>
            </a:r>
            <a:endParaRPr lang="en-US" sz="2800" dirty="0">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EA2F5CF-589F-528D-0576-6E6F3FD72EC6}"/>
              </a:ext>
            </a:extLst>
          </p:cNvPr>
          <p:cNvSpPr txBox="1"/>
          <p:nvPr/>
        </p:nvSpPr>
        <p:spPr>
          <a:xfrm>
            <a:off x="0" y="846439"/>
            <a:ext cx="9135609" cy="622222"/>
          </a:xfrm>
          <a:prstGeom prst="rect">
            <a:avLst/>
          </a:prstGeom>
          <a:noFill/>
        </p:spPr>
        <p:txBody>
          <a:bodyPr wrap="square">
            <a:spAutoFit/>
          </a:bodyPr>
          <a:lstStyle/>
          <a:p>
            <a:pPr marL="0" marR="0" algn="ctr">
              <a:lnSpc>
                <a:spcPct val="115000"/>
              </a:lnSpc>
              <a:spcAft>
                <a:spcPts val="1000"/>
              </a:spcAft>
            </a:pPr>
            <a:r>
              <a:rPr lang="en-US" sz="3200" b="1" dirty="0">
                <a:solidFill>
                  <a:srgbClr val="C00000"/>
                </a:solidFill>
                <a:effectLst/>
                <a:ea typeface="Calibri" panose="020F0502020204030204" pitchFamily="34" charset="0"/>
                <a:cs typeface="Arial" panose="020B0604020202020204" pitchFamily="34" charset="0"/>
              </a:rPr>
              <a:t>2.</a:t>
            </a:r>
            <a:r>
              <a:rPr lang="en-US" sz="3200" b="1" dirty="0">
                <a:solidFill>
                  <a:srgbClr val="C00000"/>
                </a:solidFill>
                <a:effectLst/>
                <a:ea typeface="Calibri" panose="020F0502020204030204" pitchFamily="34" charset="0"/>
                <a:cs typeface="Times New Roman" panose="02020603050405020304" pitchFamily="18" charset="0"/>
              </a:rPr>
              <a:t> God will make an exception in my case. </a:t>
            </a:r>
          </a:p>
        </p:txBody>
      </p:sp>
      <p:pic>
        <p:nvPicPr>
          <p:cNvPr id="2" name="Picture 2" descr="Aged and distressed lie sign on wood">
            <a:extLst>
              <a:ext uri="{FF2B5EF4-FFF2-40B4-BE49-F238E27FC236}">
                <a16:creationId xmlns:a16="http://schemas.microsoft.com/office/drawing/2014/main" id="{77AB756F-41DF-A3BF-AC0D-6538FFBC8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2819" y="983647"/>
            <a:ext cx="812399" cy="48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547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8C944-A6A6-96E4-6EDB-C997D324CC9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401616D-16F5-1336-642A-29EA0D82ED12}"/>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a:t>
            </a:r>
            <a:r>
              <a:rPr lang="en-US" sz="3600" dirty="0">
                <a:solidFill>
                  <a:prstClr val="white"/>
                </a:solidFill>
                <a:latin typeface="Calibri" panose="020F0502020204030204"/>
              </a:rPr>
              <a:t>Satan Wants You To Believe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6E61E7F-92BA-CD98-FC3F-649F8DA06B96}"/>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04E701A8-14A3-89E4-EA8F-0460C40BA81D}"/>
              </a:ext>
            </a:extLst>
          </p:cNvPr>
          <p:cNvSpPr txBox="1"/>
          <p:nvPr/>
        </p:nvSpPr>
        <p:spPr>
          <a:xfrm>
            <a:off x="827314" y="2116183"/>
            <a:ext cx="7688533" cy="3423630"/>
          </a:xfrm>
          <a:prstGeom prst="rect">
            <a:avLst/>
          </a:prstGeom>
          <a:noFill/>
        </p:spPr>
        <p:txBody>
          <a:bodyPr wrap="square">
            <a:spAutoFit/>
          </a:bodyPr>
          <a:lstStyle/>
          <a:p>
            <a:pPr marL="457200" marR="0" indent="-457200">
              <a:lnSpc>
                <a:spcPct val="115000"/>
              </a:lnSpc>
              <a:spcAft>
                <a:spcPts val="1000"/>
              </a:spcAft>
              <a:buFont typeface="Arial" panose="020B0604020202020204" pitchFamily="34" charset="0"/>
              <a:buChar char="•"/>
            </a:pPr>
            <a:r>
              <a:rPr lang="en-US" sz="3000" dirty="0">
                <a:effectLst/>
                <a:ea typeface="Calibri" panose="020F0502020204030204" pitchFamily="34" charset="0"/>
                <a:cs typeface="Times New Roman" panose="02020603050405020304" pitchFamily="18" charset="0"/>
              </a:rPr>
              <a:t>Do not forget Sodom and Gomorrah. </a:t>
            </a:r>
          </a:p>
          <a:p>
            <a:pPr marL="457200" marR="0" indent="-457200">
              <a:lnSpc>
                <a:spcPct val="115000"/>
              </a:lnSpc>
              <a:spcAft>
                <a:spcPts val="1000"/>
              </a:spcAft>
              <a:buFont typeface="Arial" panose="020B0604020202020204" pitchFamily="34" charset="0"/>
              <a:buChar char="•"/>
            </a:pPr>
            <a:r>
              <a:rPr lang="en-US" sz="3000" dirty="0">
                <a:effectLst/>
                <a:ea typeface="Calibri" panose="020F0502020204030204" pitchFamily="34" charset="0"/>
                <a:cs typeface="Times New Roman" panose="02020603050405020304" pitchFamily="18" charset="0"/>
              </a:rPr>
              <a:t>Lot’s wife.  </a:t>
            </a:r>
          </a:p>
          <a:p>
            <a:pPr marL="457200" marR="0" indent="-457200">
              <a:spcAft>
                <a:spcPts val="1000"/>
              </a:spcAft>
              <a:buFont typeface="Arial" panose="020B0604020202020204" pitchFamily="34" charset="0"/>
              <a:buChar char="•"/>
            </a:pPr>
            <a:r>
              <a:rPr lang="en-US" sz="3000" dirty="0">
                <a:effectLst/>
                <a:ea typeface="Calibri" panose="020F0502020204030204" pitchFamily="34" charset="0"/>
                <a:cs typeface="Times New Roman" panose="02020603050405020304" pitchFamily="18" charset="0"/>
              </a:rPr>
              <a:t>In the days of Noah, God judged those people because every imagination of their hearts were on evil continually.  </a:t>
            </a:r>
          </a:p>
          <a:p>
            <a:pPr marL="457200" marR="0" indent="-457200">
              <a:lnSpc>
                <a:spcPct val="115000"/>
              </a:lnSpc>
              <a:spcAft>
                <a:spcPts val="1000"/>
              </a:spcAft>
              <a:buFont typeface="Arial" panose="020B0604020202020204" pitchFamily="34" charset="0"/>
              <a:buChar char="•"/>
            </a:pPr>
            <a:r>
              <a:rPr lang="en-US" sz="3000" dirty="0">
                <a:effectLst/>
                <a:ea typeface="Calibri" panose="020F0502020204030204" pitchFamily="34" charset="0"/>
                <a:cs typeface="Times New Roman" panose="02020603050405020304" pitchFamily="18" charset="0"/>
              </a:rPr>
              <a:t>Nadab and Abihu. </a:t>
            </a:r>
          </a:p>
        </p:txBody>
      </p:sp>
      <p:sp>
        <p:nvSpPr>
          <p:cNvPr id="6" name="TextBox 5">
            <a:extLst>
              <a:ext uri="{FF2B5EF4-FFF2-40B4-BE49-F238E27FC236}">
                <a16:creationId xmlns:a16="http://schemas.microsoft.com/office/drawing/2014/main" id="{F9C3855D-56D0-ED35-5B35-15B3009863AB}"/>
              </a:ext>
            </a:extLst>
          </p:cNvPr>
          <p:cNvSpPr txBox="1"/>
          <p:nvPr/>
        </p:nvSpPr>
        <p:spPr>
          <a:xfrm>
            <a:off x="0" y="846439"/>
            <a:ext cx="9135609" cy="622222"/>
          </a:xfrm>
          <a:prstGeom prst="rect">
            <a:avLst/>
          </a:prstGeom>
          <a:noFill/>
        </p:spPr>
        <p:txBody>
          <a:bodyPr wrap="square">
            <a:spAutoFit/>
          </a:bodyPr>
          <a:lstStyle/>
          <a:p>
            <a:pPr marL="0" marR="0" algn="ctr">
              <a:lnSpc>
                <a:spcPct val="115000"/>
              </a:lnSpc>
              <a:spcAft>
                <a:spcPts val="1000"/>
              </a:spcAft>
            </a:pPr>
            <a:r>
              <a:rPr lang="en-US" sz="3200" b="1" dirty="0">
                <a:solidFill>
                  <a:srgbClr val="C00000"/>
                </a:solidFill>
                <a:effectLst/>
                <a:ea typeface="Calibri" panose="020F0502020204030204" pitchFamily="34" charset="0"/>
                <a:cs typeface="Arial" panose="020B0604020202020204" pitchFamily="34" charset="0"/>
              </a:rPr>
              <a:t>2.</a:t>
            </a:r>
            <a:r>
              <a:rPr lang="en-US" sz="3200" b="1" dirty="0">
                <a:solidFill>
                  <a:srgbClr val="C00000"/>
                </a:solidFill>
                <a:effectLst/>
                <a:ea typeface="Calibri" panose="020F0502020204030204" pitchFamily="34" charset="0"/>
                <a:cs typeface="Times New Roman" panose="02020603050405020304" pitchFamily="18" charset="0"/>
              </a:rPr>
              <a:t> God will make an exception in my case. </a:t>
            </a:r>
          </a:p>
        </p:txBody>
      </p:sp>
      <p:pic>
        <p:nvPicPr>
          <p:cNvPr id="2" name="Picture 2" descr="Aged and distressed lie sign on wood">
            <a:extLst>
              <a:ext uri="{FF2B5EF4-FFF2-40B4-BE49-F238E27FC236}">
                <a16:creationId xmlns:a16="http://schemas.microsoft.com/office/drawing/2014/main" id="{EBE56091-3EDA-3C52-D623-98A32FAC02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9647" y="915043"/>
            <a:ext cx="812399" cy="48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287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30FBD-EF30-EA50-2E5B-F6A5FF28BF7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8BA8F40-37ED-EAF0-F2CE-C0C6C83FF0DA}"/>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a:t>
            </a:r>
            <a:r>
              <a:rPr lang="en-US" sz="3600" dirty="0">
                <a:solidFill>
                  <a:prstClr val="white"/>
                </a:solidFill>
                <a:latin typeface="Calibri" panose="020F0502020204030204"/>
              </a:rPr>
              <a:t>Satan Wants You To Believe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7308BFC-7CFD-08DB-169A-A2B00546793D}"/>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01CA3C36-E5BA-F633-8001-85C79528E558}"/>
              </a:ext>
            </a:extLst>
          </p:cNvPr>
          <p:cNvSpPr txBox="1"/>
          <p:nvPr/>
        </p:nvSpPr>
        <p:spPr>
          <a:xfrm>
            <a:off x="444137" y="1793967"/>
            <a:ext cx="8229599" cy="4226798"/>
          </a:xfrm>
          <a:prstGeom prst="rect">
            <a:avLst/>
          </a:prstGeom>
          <a:noFill/>
        </p:spPr>
        <p:txBody>
          <a:bodyPr wrap="square">
            <a:spAutoFit/>
          </a:bodyPr>
          <a:lstStyle/>
          <a:p>
            <a:pPr marL="457200" marR="0" indent="-457200">
              <a:spcAft>
                <a:spcPts val="1000"/>
              </a:spcAft>
              <a:buFont typeface="Arial" panose="020B0604020202020204" pitchFamily="34" charset="0"/>
              <a:buChar char="•"/>
            </a:pPr>
            <a:r>
              <a:rPr lang="en-US" sz="2800" u="sng" dirty="0">
                <a:effectLst/>
                <a:ea typeface="Calibri" panose="020F0502020204030204" pitchFamily="34" charset="0"/>
                <a:cs typeface="Times New Roman" panose="02020603050405020304" pitchFamily="18" charset="0"/>
              </a:rPr>
              <a:t>Israel was carried into Babylonian captivity</a:t>
            </a:r>
            <a:r>
              <a:rPr lang="en-US" sz="2800" dirty="0">
                <a:effectLst/>
                <a:ea typeface="Calibri" panose="020F0502020204030204" pitchFamily="34" charset="0"/>
                <a:cs typeface="Times New Roman" panose="02020603050405020304" pitchFamily="18" charset="0"/>
              </a:rPr>
              <a:t>.  The </a:t>
            </a:r>
            <a:r>
              <a:rPr lang="en-US" sz="2800" u="sng" dirty="0">
                <a:effectLst/>
                <a:ea typeface="Calibri" panose="020F0502020204030204" pitchFamily="34" charset="0"/>
                <a:cs typeface="Times New Roman" panose="02020603050405020304" pitchFamily="18" charset="0"/>
              </a:rPr>
              <a:t>Northern Kingdom was  carried into Assyrian captivity</a:t>
            </a:r>
            <a:r>
              <a:rPr lang="en-US" sz="2800" dirty="0">
                <a:effectLst/>
                <a:ea typeface="Calibri" panose="020F0502020204030204" pitchFamily="34" charset="0"/>
                <a:cs typeface="Times New Roman" panose="02020603050405020304" pitchFamily="18" charset="0"/>
              </a:rPr>
              <a:t>. </a:t>
            </a:r>
          </a:p>
          <a:p>
            <a:pPr marL="457200" marR="0" indent="-457200">
              <a:spcAft>
                <a:spcPts val="1000"/>
              </a:spcAft>
              <a:buFont typeface="Arial" panose="020B0604020202020204" pitchFamily="34" charset="0"/>
              <a:buChar char="•"/>
            </a:pPr>
            <a:r>
              <a:rPr lang="en-US" sz="2800" u="sng" dirty="0">
                <a:effectLst/>
                <a:ea typeface="Calibri" panose="020F0502020204030204" pitchFamily="34" charset="0"/>
                <a:cs typeface="Times New Roman" panose="02020603050405020304" pitchFamily="18" charset="0"/>
              </a:rPr>
              <a:t>Judas</a:t>
            </a:r>
            <a:r>
              <a:rPr lang="en-US" sz="2800" dirty="0">
                <a:effectLst/>
                <a:ea typeface="Calibri" panose="020F0502020204030204" pitchFamily="34" charset="0"/>
                <a:cs typeface="Times New Roman" panose="02020603050405020304" pitchFamily="18" charset="0"/>
              </a:rPr>
              <a:t> Iscariot did not get by with his sin: </a:t>
            </a:r>
            <a:r>
              <a:rPr lang="en-US" sz="2800" b="1" dirty="0">
                <a:solidFill>
                  <a:srgbClr val="0070C0"/>
                </a:solidFill>
                <a:effectLst/>
                <a:ea typeface="Calibri" panose="020F0502020204030204" pitchFamily="34" charset="0"/>
                <a:cs typeface="Times New Roman" panose="02020603050405020304" pitchFamily="18" charset="0"/>
              </a:rPr>
              <a:t>John 17:12 </a:t>
            </a:r>
            <a:r>
              <a:rPr lang="en-US" sz="2800" dirty="0">
                <a:effectLst/>
                <a:ea typeface="Calibri" panose="020F0502020204030204" pitchFamily="34" charset="0"/>
                <a:cs typeface="Times New Roman" panose="02020603050405020304" pitchFamily="18" charset="0"/>
              </a:rPr>
              <a:t>While I was with them in the world, I kept them in Your name. Those whom You gave Me I have kept; and none of them is lost except the son of perdition, that the Scripture might be fulfilled.</a:t>
            </a:r>
          </a:p>
          <a:p>
            <a:pPr marL="457200" marR="0" indent="-457200">
              <a:spcAft>
                <a:spcPts val="1000"/>
              </a:spcAft>
              <a:buFont typeface="Arial" panose="020B0604020202020204" pitchFamily="34" charset="0"/>
              <a:buChar char="•"/>
            </a:pPr>
            <a:r>
              <a:rPr lang="en-US" sz="2800" u="sng" dirty="0">
                <a:effectLst/>
                <a:ea typeface="Calibri" panose="020F0502020204030204" pitchFamily="34" charset="0"/>
                <a:cs typeface="Times New Roman" panose="02020603050405020304" pitchFamily="18" charset="0"/>
              </a:rPr>
              <a:t>You</a:t>
            </a:r>
            <a:r>
              <a:rPr lang="en-US" sz="2800" dirty="0">
                <a:effectLst/>
                <a:ea typeface="Calibri" panose="020F0502020204030204" pitchFamily="34" charset="0"/>
                <a:cs typeface="Times New Roman" panose="02020603050405020304" pitchFamily="18" charset="0"/>
              </a:rPr>
              <a:t> will not be, </a:t>
            </a:r>
            <a:r>
              <a:rPr lang="en-US" sz="2800" u="sng" dirty="0">
                <a:effectLst/>
                <a:ea typeface="Calibri" panose="020F0502020204030204" pitchFamily="34" charset="0"/>
                <a:cs typeface="Times New Roman" panose="02020603050405020304" pitchFamily="18" charset="0"/>
              </a:rPr>
              <a:t>I will not be</a:t>
            </a:r>
            <a:r>
              <a:rPr lang="en-US" sz="2800" dirty="0">
                <a:effectLst/>
                <a:ea typeface="Calibri" panose="020F0502020204030204" pitchFamily="34" charset="0"/>
                <a:cs typeface="Times New Roman" panose="02020603050405020304" pitchFamily="18" charset="0"/>
              </a:rPr>
              <a:t>, </a:t>
            </a:r>
            <a:r>
              <a:rPr lang="en-US" sz="2800" u="sng" dirty="0">
                <a:effectLst/>
                <a:ea typeface="Calibri" panose="020F0502020204030204" pitchFamily="34" charset="0"/>
                <a:cs typeface="Times New Roman" panose="02020603050405020304" pitchFamily="18" charset="0"/>
              </a:rPr>
              <a:t>the great exception</a:t>
            </a:r>
            <a:r>
              <a:rPr lang="en-US" sz="2800" dirty="0">
                <a:effectLst/>
                <a:ea typeface="Calibri" panose="020F0502020204030204" pitchFamily="34" charset="0"/>
                <a:cs typeface="Times New Roman" panose="02020603050405020304" pitchFamily="18" charset="0"/>
              </a:rPr>
              <a:t>. </a:t>
            </a:r>
          </a:p>
        </p:txBody>
      </p:sp>
      <p:sp>
        <p:nvSpPr>
          <p:cNvPr id="6" name="TextBox 5">
            <a:extLst>
              <a:ext uri="{FF2B5EF4-FFF2-40B4-BE49-F238E27FC236}">
                <a16:creationId xmlns:a16="http://schemas.microsoft.com/office/drawing/2014/main" id="{A6400569-D22D-BBAE-D38B-28F12675FC32}"/>
              </a:ext>
            </a:extLst>
          </p:cNvPr>
          <p:cNvSpPr txBox="1"/>
          <p:nvPr/>
        </p:nvSpPr>
        <p:spPr>
          <a:xfrm>
            <a:off x="0" y="846439"/>
            <a:ext cx="9135609" cy="622222"/>
          </a:xfrm>
          <a:prstGeom prst="rect">
            <a:avLst/>
          </a:prstGeom>
          <a:noFill/>
        </p:spPr>
        <p:txBody>
          <a:bodyPr wrap="square">
            <a:spAutoFit/>
          </a:bodyPr>
          <a:lstStyle/>
          <a:p>
            <a:pPr marL="0" marR="0" algn="ctr">
              <a:lnSpc>
                <a:spcPct val="115000"/>
              </a:lnSpc>
              <a:spcAft>
                <a:spcPts val="1000"/>
              </a:spcAft>
            </a:pPr>
            <a:r>
              <a:rPr lang="en-US" sz="3200" b="1" dirty="0">
                <a:solidFill>
                  <a:srgbClr val="C00000"/>
                </a:solidFill>
                <a:effectLst/>
                <a:ea typeface="Calibri" panose="020F0502020204030204" pitchFamily="34" charset="0"/>
                <a:cs typeface="Arial" panose="020B0604020202020204" pitchFamily="34" charset="0"/>
              </a:rPr>
              <a:t>2.</a:t>
            </a:r>
            <a:r>
              <a:rPr lang="en-US" sz="3200" b="1" dirty="0">
                <a:solidFill>
                  <a:srgbClr val="C00000"/>
                </a:solidFill>
                <a:effectLst/>
                <a:ea typeface="Calibri" panose="020F0502020204030204" pitchFamily="34" charset="0"/>
                <a:cs typeface="Times New Roman" panose="02020603050405020304" pitchFamily="18" charset="0"/>
              </a:rPr>
              <a:t> God will make an exception in my case. </a:t>
            </a:r>
          </a:p>
        </p:txBody>
      </p:sp>
      <p:pic>
        <p:nvPicPr>
          <p:cNvPr id="2" name="Picture 2" descr="Aged and distressed lie sign on wood">
            <a:extLst>
              <a:ext uri="{FF2B5EF4-FFF2-40B4-BE49-F238E27FC236}">
                <a16:creationId xmlns:a16="http://schemas.microsoft.com/office/drawing/2014/main" id="{FB13BB0A-286C-0945-88BA-3F0F6A7C1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8965" y="973367"/>
            <a:ext cx="812399" cy="48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029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76FCF-E36C-3E9E-6402-CFCC4EFB29C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766668B-501E-267C-43EC-16F96A6D505E}"/>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a:t>
            </a:r>
            <a:r>
              <a:rPr lang="en-US" sz="3600" dirty="0">
                <a:solidFill>
                  <a:prstClr val="white"/>
                </a:solidFill>
                <a:latin typeface="Calibri" panose="020F0502020204030204"/>
              </a:rPr>
              <a:t>Satan Wants You To Believe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E0F9BAF-8607-7CD3-D548-1FBE9A191132}"/>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E10A70E0-90EF-7AFD-EDC0-E9FF69B86522}"/>
              </a:ext>
            </a:extLst>
          </p:cNvPr>
          <p:cNvSpPr txBox="1"/>
          <p:nvPr/>
        </p:nvSpPr>
        <p:spPr>
          <a:xfrm>
            <a:off x="628152" y="2081417"/>
            <a:ext cx="8173941" cy="3452227"/>
          </a:xfrm>
          <a:prstGeom prst="rect">
            <a:avLst/>
          </a:prstGeom>
          <a:noFill/>
        </p:spPr>
        <p:txBody>
          <a:bodyPr wrap="square">
            <a:spAutoFit/>
          </a:bodyPr>
          <a:lstStyle/>
          <a:p>
            <a:pPr marL="0" marR="0">
              <a:spcAft>
                <a:spcPts val="1000"/>
              </a:spcAft>
            </a:pPr>
            <a:r>
              <a:rPr lang="en-US" sz="3000" dirty="0">
                <a:effectLst/>
                <a:ea typeface="Calibri" panose="020F0502020204030204" pitchFamily="34" charset="0"/>
                <a:cs typeface="Times New Roman" panose="02020603050405020304" pitchFamily="18" charset="0"/>
              </a:rPr>
              <a:t>Some go out at night for happy hour.  The only happy hour on the face of the earth is when one is right with his God: </a:t>
            </a:r>
          </a:p>
          <a:p>
            <a:pPr marL="0" marR="0">
              <a:spcAft>
                <a:spcPts val="1000"/>
              </a:spcAft>
            </a:pPr>
            <a:r>
              <a:rPr lang="en-US" sz="3000" b="1" dirty="0">
                <a:solidFill>
                  <a:srgbClr val="0070C0"/>
                </a:solidFill>
                <a:effectLst/>
                <a:ea typeface="Calibri" panose="020F0502020204030204" pitchFamily="34" charset="0"/>
                <a:cs typeface="Times New Roman" panose="02020603050405020304" pitchFamily="18" charset="0"/>
              </a:rPr>
              <a:t>John 10:10 </a:t>
            </a:r>
            <a:r>
              <a:rPr lang="en-US" sz="3000" dirty="0">
                <a:effectLst/>
                <a:ea typeface="Calibri" panose="020F0502020204030204" pitchFamily="34" charset="0"/>
                <a:cs typeface="Times New Roman" panose="02020603050405020304" pitchFamily="18" charset="0"/>
              </a:rPr>
              <a:t>"The thief does not come except to steal, and to kill, and to destroy. I have come that they may have life, and that they may have it more abundantly.</a:t>
            </a:r>
          </a:p>
        </p:txBody>
      </p:sp>
      <p:sp>
        <p:nvSpPr>
          <p:cNvPr id="7" name="TextBox 6">
            <a:extLst>
              <a:ext uri="{FF2B5EF4-FFF2-40B4-BE49-F238E27FC236}">
                <a16:creationId xmlns:a16="http://schemas.microsoft.com/office/drawing/2014/main" id="{6FD64B6A-81B2-2B70-AF85-E8A53264E119}"/>
              </a:ext>
            </a:extLst>
          </p:cNvPr>
          <p:cNvSpPr txBox="1"/>
          <p:nvPr/>
        </p:nvSpPr>
        <p:spPr>
          <a:xfrm>
            <a:off x="0" y="840808"/>
            <a:ext cx="9135609"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Arial" panose="020B0604020202020204" pitchFamily="34" charset="0"/>
              </a:rPr>
              <a:t>3</a:t>
            </a: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Times New Roman" panose="02020603050405020304" pitchFamily="18" charset="0"/>
              </a:rPr>
              <a:t>.</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Times New Roman" panose="02020603050405020304" pitchFamily="18" charset="0"/>
              </a:rPr>
              <a:t> I cannot be happy if I live a Christian life. </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Aged and distressed lie sign on wood">
            <a:extLst>
              <a:ext uri="{FF2B5EF4-FFF2-40B4-BE49-F238E27FC236}">
                <a16:creationId xmlns:a16="http://schemas.microsoft.com/office/drawing/2014/main" id="{9CF60A9F-562C-D54F-C709-C40C96168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156" y="1324356"/>
            <a:ext cx="812399" cy="4850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Drawing of a puppet with a long nose">
            <a:extLst>
              <a:ext uri="{FF2B5EF4-FFF2-40B4-BE49-F238E27FC236}">
                <a16:creationId xmlns:a16="http://schemas.microsoft.com/office/drawing/2014/main" id="{15B5E870-7602-D360-C073-988E3467C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188" y="5107904"/>
            <a:ext cx="1204333" cy="1613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283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3A055-05B0-FFC2-EBFB-BC0221114A1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87208D0-287E-7BBB-12A3-6D31D053B57F}"/>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a:t>
            </a:r>
            <a:r>
              <a:rPr lang="en-US" sz="3600" dirty="0">
                <a:solidFill>
                  <a:prstClr val="white"/>
                </a:solidFill>
                <a:latin typeface="Calibri" panose="020F0502020204030204"/>
              </a:rPr>
              <a:t>Satan Wants You To Believe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06E18F8-F502-31FF-13A9-D146EDD8EBEB}"/>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61B57E88-D303-4AB8-9AA0-E600A0A15CD2}"/>
              </a:ext>
            </a:extLst>
          </p:cNvPr>
          <p:cNvSpPr txBox="1"/>
          <p:nvPr/>
        </p:nvSpPr>
        <p:spPr>
          <a:xfrm>
            <a:off x="200298" y="2149154"/>
            <a:ext cx="8856616" cy="4052391"/>
          </a:xfrm>
          <a:prstGeom prst="rect">
            <a:avLst/>
          </a:prstGeom>
          <a:noFill/>
        </p:spPr>
        <p:txBody>
          <a:bodyPr wrap="square">
            <a:spAutoFit/>
          </a:bodyPr>
          <a:lstStyle/>
          <a:p>
            <a:pPr marL="457200" marR="0" indent="-457200">
              <a:spcAft>
                <a:spcPts val="1000"/>
              </a:spcAft>
              <a:buFont typeface="Arial" panose="020B0604020202020204" pitchFamily="34" charset="0"/>
              <a:buChar char="•"/>
            </a:pPr>
            <a:r>
              <a:rPr lang="en-US" sz="2800" dirty="0">
                <a:effectLst/>
                <a:ea typeface="Calibri" panose="020F0502020204030204" pitchFamily="34" charset="0"/>
                <a:cs typeface="Times New Roman" panose="02020603050405020304" pitchFamily="18" charset="0"/>
              </a:rPr>
              <a:t>Some believe that Christianity is for old people. Too old to have fun.</a:t>
            </a:r>
          </a:p>
          <a:p>
            <a:pPr marL="457200" marR="0" indent="-457200">
              <a:spcAft>
                <a:spcPts val="1000"/>
              </a:spcAft>
              <a:buFont typeface="Arial" panose="020B0604020202020204" pitchFamily="34" charset="0"/>
              <a:buChar char="•"/>
            </a:pPr>
            <a:endParaRPr lang="en-US" sz="2800" dirty="0">
              <a:effectLst/>
              <a:ea typeface="Calibri" panose="020F0502020204030204" pitchFamily="34" charset="0"/>
              <a:cs typeface="Times New Roman" panose="02020603050405020304" pitchFamily="18" charset="0"/>
            </a:endParaRPr>
          </a:p>
          <a:p>
            <a:pPr marL="342900" marR="0" indent="-342900">
              <a:spcAft>
                <a:spcPts val="1000"/>
              </a:spcAft>
              <a:buFont typeface="Arial" panose="020B0604020202020204" pitchFamily="34" charset="0"/>
              <a:buChar char="•"/>
            </a:pPr>
            <a:endParaRPr lang="en-US" sz="2800" dirty="0">
              <a:ea typeface="Calibri" panose="020F0502020204030204" pitchFamily="34" charset="0"/>
              <a:cs typeface="Times New Roman" panose="02020603050405020304" pitchFamily="18" charset="0"/>
            </a:endParaRPr>
          </a:p>
          <a:p>
            <a:pPr marL="342900" marR="0" indent="-342900">
              <a:spcAft>
                <a:spcPts val="1000"/>
              </a:spcAft>
              <a:buFont typeface="Arial" panose="020B0604020202020204" pitchFamily="34" charset="0"/>
              <a:buChar char="•"/>
            </a:pPr>
            <a:endParaRPr lang="en-US" sz="2800" dirty="0">
              <a:effectLst/>
              <a:ea typeface="Calibri" panose="020F0502020204030204" pitchFamily="34" charset="0"/>
              <a:cs typeface="Times New Roman" panose="02020603050405020304" pitchFamily="18" charset="0"/>
            </a:endParaRPr>
          </a:p>
          <a:p>
            <a:pPr marL="342900" marR="0" indent="-342900">
              <a:spcAft>
                <a:spcPts val="1000"/>
              </a:spcAft>
              <a:buFont typeface="Arial" panose="020B0604020202020204" pitchFamily="34" charset="0"/>
              <a:buChar char="•"/>
            </a:pPr>
            <a:r>
              <a:rPr lang="en-US" sz="2800" dirty="0">
                <a:effectLst/>
                <a:ea typeface="Calibri" panose="020F0502020204030204" pitchFamily="34" charset="0"/>
                <a:cs typeface="Times New Roman" panose="02020603050405020304" pitchFamily="18" charset="0"/>
              </a:rPr>
              <a:t>Some are so double-minded that they will never be happy: </a:t>
            </a:r>
            <a:r>
              <a:rPr lang="en-US" sz="2800" b="1" dirty="0">
                <a:solidFill>
                  <a:srgbClr val="0070C0"/>
                </a:solidFill>
                <a:effectLst/>
                <a:ea typeface="Calibri" panose="020F0502020204030204" pitchFamily="34" charset="0"/>
                <a:cs typeface="Times New Roman" panose="02020603050405020304" pitchFamily="18" charset="0"/>
              </a:rPr>
              <a:t>James 1:8 </a:t>
            </a:r>
            <a:r>
              <a:rPr lang="en-US" sz="2800" dirty="0">
                <a:effectLst/>
                <a:ea typeface="Calibri" panose="020F0502020204030204" pitchFamily="34" charset="0"/>
                <a:cs typeface="Times New Roman" panose="02020603050405020304" pitchFamily="18" charset="0"/>
              </a:rPr>
              <a:t>he is a double-minded man, unstable in all his ways.</a:t>
            </a:r>
          </a:p>
        </p:txBody>
      </p:sp>
      <p:sp>
        <p:nvSpPr>
          <p:cNvPr id="6" name="TextBox 5">
            <a:extLst>
              <a:ext uri="{FF2B5EF4-FFF2-40B4-BE49-F238E27FC236}">
                <a16:creationId xmlns:a16="http://schemas.microsoft.com/office/drawing/2014/main" id="{6D51788D-52A3-06A8-8D18-048334D503D4}"/>
              </a:ext>
            </a:extLst>
          </p:cNvPr>
          <p:cNvSpPr txBox="1"/>
          <p:nvPr/>
        </p:nvSpPr>
        <p:spPr>
          <a:xfrm>
            <a:off x="0" y="840808"/>
            <a:ext cx="9135609"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Arial" panose="020B0604020202020204" pitchFamily="34" charset="0"/>
              </a:rPr>
              <a:t>3</a:t>
            </a: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Times New Roman" panose="02020603050405020304" pitchFamily="18" charset="0"/>
              </a:rPr>
              <a:t>.</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Times New Roman" panose="02020603050405020304" pitchFamily="18" charset="0"/>
              </a:rPr>
              <a:t> I cannot be happy if I live a Christian life. </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Aged and distressed lie sign on wood">
            <a:extLst>
              <a:ext uri="{FF2B5EF4-FFF2-40B4-BE49-F238E27FC236}">
                <a16:creationId xmlns:a16="http://schemas.microsoft.com/office/drawing/2014/main" id="{867972E2-92CD-50B4-BA5F-D46900AC8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302" y="1350058"/>
            <a:ext cx="812399" cy="4850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he Liar: Your Wife Is _____ | The Generous Husband">
            <a:extLst>
              <a:ext uri="{FF2B5EF4-FFF2-40B4-BE49-F238E27FC236}">
                <a16:creationId xmlns:a16="http://schemas.microsoft.com/office/drawing/2014/main" id="{889A457D-C7B5-B86C-7415-8E0610284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5572" y="2667993"/>
            <a:ext cx="3284883" cy="2189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407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7FF47-A57A-146E-3ABD-DD055AA0F31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3E75F4B-E871-28B0-4EC5-73A8D24A9EE7}"/>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a:t>
            </a:r>
            <a:r>
              <a:rPr lang="en-US" sz="3600" dirty="0">
                <a:solidFill>
                  <a:prstClr val="white"/>
                </a:solidFill>
                <a:latin typeface="Calibri" panose="020F0502020204030204"/>
              </a:rPr>
              <a:t>Satan Wants You To Believe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D3DD7B6-C434-AB97-0B42-BE18B135BE59}"/>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797235F6-83E8-1026-A10B-CF0BCABB6B05}"/>
              </a:ext>
            </a:extLst>
          </p:cNvPr>
          <p:cNvSpPr txBox="1"/>
          <p:nvPr/>
        </p:nvSpPr>
        <p:spPr>
          <a:xfrm>
            <a:off x="747423" y="1932167"/>
            <a:ext cx="7863840" cy="3667671"/>
          </a:xfrm>
          <a:prstGeom prst="rect">
            <a:avLst/>
          </a:prstGeom>
          <a:noFill/>
        </p:spPr>
        <p:txBody>
          <a:bodyPr wrap="square">
            <a:spAutoFit/>
          </a:bodyPr>
          <a:lstStyle/>
          <a:p>
            <a:pPr marL="0" marR="0">
              <a:spcAft>
                <a:spcPts val="1000"/>
              </a:spcAft>
            </a:pP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James 4:8</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Draw near to God and He will draw near to you. Cleanse your hands, you sinners; and purify your hearts, you double-minded.</a:t>
            </a:r>
          </a:p>
          <a:p>
            <a:pPr marL="342900" marR="0" indent="-342900">
              <a:spcAft>
                <a:spcPts val="1000"/>
              </a:spcAft>
              <a:buFont typeface="Arial" panose="020B0604020202020204" pitchFamily="34" charset="0"/>
              <a:buChar char="•"/>
            </a:pPr>
            <a:r>
              <a:rPr lang="en-US"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Some people have just enough religion to make them miserable.  They want to know if they </a:t>
            </a:r>
            <a:r>
              <a:rPr lang="en-US" sz="28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have to attend</a:t>
            </a:r>
            <a:r>
              <a:rPr lang="en-US"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every service, do </a:t>
            </a:r>
            <a:r>
              <a:rPr lang="en-US" sz="28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they have</a:t>
            </a:r>
            <a:r>
              <a:rPr lang="en-US"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to read their Bible, do they </a:t>
            </a:r>
            <a:r>
              <a:rPr lang="en-US" sz="28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have to pray</a:t>
            </a:r>
            <a:r>
              <a:rPr lang="en-US"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do they </a:t>
            </a:r>
            <a:r>
              <a:rPr lang="en-US" sz="28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have to talk</a:t>
            </a:r>
            <a:r>
              <a:rPr lang="en-US"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to others about their soul, etc. </a:t>
            </a:r>
          </a:p>
        </p:txBody>
      </p:sp>
      <p:sp>
        <p:nvSpPr>
          <p:cNvPr id="6" name="TextBox 5">
            <a:extLst>
              <a:ext uri="{FF2B5EF4-FFF2-40B4-BE49-F238E27FC236}">
                <a16:creationId xmlns:a16="http://schemas.microsoft.com/office/drawing/2014/main" id="{41291DFE-95CB-8621-010F-6F3B208C0BDA}"/>
              </a:ext>
            </a:extLst>
          </p:cNvPr>
          <p:cNvSpPr txBox="1"/>
          <p:nvPr/>
        </p:nvSpPr>
        <p:spPr>
          <a:xfrm>
            <a:off x="0" y="840808"/>
            <a:ext cx="9135609"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Arial" panose="020B0604020202020204" pitchFamily="34" charset="0"/>
              </a:rPr>
              <a:t>3</a:t>
            </a: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Times New Roman" panose="02020603050405020304" pitchFamily="18" charset="0"/>
              </a:rPr>
              <a:t>.</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Times New Roman" panose="02020603050405020304" pitchFamily="18" charset="0"/>
              </a:rPr>
              <a:t> I cannot be happy if I live a Christian life. </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2" descr="Aged and distressed lie sign on wood">
            <a:extLst>
              <a:ext uri="{FF2B5EF4-FFF2-40B4-BE49-F238E27FC236}">
                <a16:creationId xmlns:a16="http://schemas.microsoft.com/office/drawing/2014/main" id="{9603D5F1-B01F-BC07-B278-2C2E1DBB8E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302" y="1350058"/>
            <a:ext cx="812399" cy="48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120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7F384-A84E-C3D9-917E-79B95FB311A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C941AE6-A570-83C1-4E49-22383E8133C7}"/>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a:t>
            </a:r>
            <a:r>
              <a:rPr lang="en-US" sz="3600" dirty="0">
                <a:solidFill>
                  <a:prstClr val="white"/>
                </a:solidFill>
                <a:latin typeface="Calibri" panose="020F0502020204030204"/>
              </a:rPr>
              <a:t>Satan Wants You To Believe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122B071-91A5-BA4A-B2CF-DE2C00D25F2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7D8A1E2F-34C9-524A-348D-D99341F24A9B}"/>
              </a:ext>
            </a:extLst>
          </p:cNvPr>
          <p:cNvSpPr txBox="1"/>
          <p:nvPr/>
        </p:nvSpPr>
        <p:spPr>
          <a:xfrm>
            <a:off x="644055" y="2300202"/>
            <a:ext cx="8118282" cy="3365024"/>
          </a:xfrm>
          <a:prstGeom prst="rect">
            <a:avLst/>
          </a:prstGeom>
          <a:noFill/>
        </p:spPr>
        <p:txBody>
          <a:bodyPr wrap="square">
            <a:spAutoFit/>
          </a:bodyPr>
          <a:lstStyle/>
          <a:p>
            <a:pPr marL="457200" marR="0" indent="-457200">
              <a:spcAft>
                <a:spcPts val="1000"/>
              </a:spcAft>
              <a:buFont typeface="Arial" panose="020B0604020202020204" pitchFamily="34" charset="0"/>
              <a:buChar char="•"/>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14:6 </a:t>
            </a:r>
            <a:r>
              <a:rPr lang="en-US" sz="2800" dirty="0">
                <a:effectLst/>
                <a:latin typeface="Calibri" panose="020F0502020204030204" pitchFamily="34" charset="0"/>
                <a:ea typeface="Calibri" panose="020F0502020204030204" pitchFamily="34" charset="0"/>
                <a:cs typeface="Calibri" panose="020F0502020204030204" pitchFamily="34" charset="0"/>
              </a:rPr>
              <a:t>Jesus said to him, "I am the way, the truth, and the life. No one comes to the Father except through Me.</a:t>
            </a:r>
          </a:p>
          <a:p>
            <a:pPr marL="457200" marR="0" indent="-457200">
              <a:spcAft>
                <a:spcPts val="1000"/>
              </a:spcAft>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Aft>
                <a:spcPts val="1000"/>
              </a:spcAft>
              <a:buFont typeface="Arial" panose="020B0604020202020204" pitchFamily="34" charset="0"/>
              <a:buChar char="•"/>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Matt.7:15 </a:t>
            </a:r>
            <a:r>
              <a:rPr lang="en-US" sz="2800" dirty="0">
                <a:effectLst/>
                <a:latin typeface="Calibri" panose="020F0502020204030204" pitchFamily="34" charset="0"/>
                <a:ea typeface="Calibri" panose="020F0502020204030204" pitchFamily="34" charset="0"/>
                <a:cs typeface="Calibri" panose="020F0502020204030204" pitchFamily="34" charset="0"/>
              </a:rPr>
              <a:t>Beware of false prophets, who come to you in sheep's clothing, but inwardly they are ravenous wolves.</a:t>
            </a:r>
          </a:p>
        </p:txBody>
      </p:sp>
      <p:sp>
        <p:nvSpPr>
          <p:cNvPr id="7" name="TextBox 6">
            <a:extLst>
              <a:ext uri="{FF2B5EF4-FFF2-40B4-BE49-F238E27FC236}">
                <a16:creationId xmlns:a16="http://schemas.microsoft.com/office/drawing/2014/main" id="{AA04034C-00BE-8760-072C-4FE5ED15AA3F}"/>
              </a:ext>
            </a:extLst>
          </p:cNvPr>
          <p:cNvSpPr txBox="1"/>
          <p:nvPr/>
        </p:nvSpPr>
        <p:spPr>
          <a:xfrm>
            <a:off x="11" y="860530"/>
            <a:ext cx="9135609" cy="584775"/>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Arial" panose="020B0604020202020204" pitchFamily="34" charset="0"/>
              </a:rPr>
              <a:t>   </a:t>
            </a: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Arial" panose="020B0604020202020204" pitchFamily="34" charset="0"/>
              </a:rPr>
              <a:t>4</a:t>
            </a: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Times New Roman" panose="02020603050405020304" pitchFamily="18" charset="0"/>
              </a:rPr>
              <a:t>.</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Times New Roman" panose="02020603050405020304" pitchFamily="18" charset="0"/>
              </a:rPr>
              <a:t> That there are many ways to Heaven. </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Aged and distressed lie sign on wood">
            <a:extLst>
              <a:ext uri="{FF2B5EF4-FFF2-40B4-BE49-F238E27FC236}">
                <a16:creationId xmlns:a16="http://schemas.microsoft.com/office/drawing/2014/main" id="{05CC9BE2-CD17-77B5-20DB-82F84A108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3109" y="920512"/>
            <a:ext cx="812399" cy="48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791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8A626-B7B9-C125-7314-022A51D9153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FBBB10E-AD1A-9D3A-E999-39008CF3EDEE}"/>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a:t>
            </a:r>
            <a:r>
              <a:rPr lang="en-US" sz="3600" dirty="0">
                <a:solidFill>
                  <a:prstClr val="white"/>
                </a:solidFill>
                <a:latin typeface="Calibri" panose="020F0502020204030204"/>
              </a:rPr>
              <a:t>Satan Wants You To Believe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C35B555-74C7-5EB9-B2D0-24F49B1D9604}"/>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9683E092-5535-D2D7-0BEC-5F5325BB21CC}"/>
              </a:ext>
            </a:extLst>
          </p:cNvPr>
          <p:cNvSpPr txBox="1"/>
          <p:nvPr/>
        </p:nvSpPr>
        <p:spPr>
          <a:xfrm>
            <a:off x="588396" y="2003960"/>
            <a:ext cx="8078525" cy="3667671"/>
          </a:xfrm>
          <a:prstGeom prst="rect">
            <a:avLst/>
          </a:prstGeom>
          <a:noFill/>
        </p:spPr>
        <p:txBody>
          <a:bodyPr wrap="square">
            <a:spAutoFit/>
          </a:bodyPr>
          <a:lstStyle/>
          <a:p>
            <a:pPr marL="0" marR="0">
              <a:spcAft>
                <a:spcPts val="10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Cor.11:13-15</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For such are false apostles, deceitful workers, transforming themselves into apostles of Christ.</a:t>
            </a:r>
          </a:p>
          <a:p>
            <a:pPr marL="0" marR="0">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 14 And no wonder! For Satan himself transforms himself into an angel of light.15 Therefore it is no great thing if his ministers also transform themselves into ministers of righteousness, whose end will be according to their works.</a:t>
            </a:r>
          </a:p>
        </p:txBody>
      </p:sp>
      <p:sp>
        <p:nvSpPr>
          <p:cNvPr id="6" name="TextBox 5">
            <a:extLst>
              <a:ext uri="{FF2B5EF4-FFF2-40B4-BE49-F238E27FC236}">
                <a16:creationId xmlns:a16="http://schemas.microsoft.com/office/drawing/2014/main" id="{5C567334-3C8E-83DF-E349-98259A096BE9}"/>
              </a:ext>
            </a:extLst>
          </p:cNvPr>
          <p:cNvSpPr txBox="1"/>
          <p:nvPr/>
        </p:nvSpPr>
        <p:spPr>
          <a:xfrm>
            <a:off x="0" y="848759"/>
            <a:ext cx="9135609" cy="584775"/>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Arial" panose="020B0604020202020204" pitchFamily="34" charset="0"/>
              </a:rPr>
              <a:t>   </a:t>
            </a: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Arial" panose="020B0604020202020204" pitchFamily="34" charset="0"/>
              </a:rPr>
              <a:t>4</a:t>
            </a: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Times New Roman" panose="02020603050405020304" pitchFamily="18" charset="0"/>
              </a:rPr>
              <a:t>.</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Times New Roman" panose="02020603050405020304" pitchFamily="18" charset="0"/>
              </a:rPr>
              <a:t> That there are many ways to Heaven. </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Aged and distressed lie sign on wood">
            <a:extLst>
              <a:ext uri="{FF2B5EF4-FFF2-40B4-BE49-F238E27FC236}">
                <a16:creationId xmlns:a16="http://schemas.microsoft.com/office/drawing/2014/main" id="{ECD3A5F8-EA7A-9851-994B-53FD05BB6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1744" y="898639"/>
            <a:ext cx="812399" cy="48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604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9395A-6837-C4EB-9941-4B5C6BAEF44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136ED61-1117-0203-FADB-4D40DCF1526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a:t>
            </a:r>
            <a:r>
              <a:rPr lang="en-US" sz="3600" dirty="0">
                <a:solidFill>
                  <a:prstClr val="white"/>
                </a:solidFill>
                <a:latin typeface="Calibri" panose="020F0502020204030204"/>
              </a:rPr>
              <a:t>Satan Wants You To Believe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67FEC24-5640-5513-864A-AB08DC18C3DF}"/>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BB742EDC-B5FD-B92E-B8D7-566F94D6C34D}"/>
              </a:ext>
            </a:extLst>
          </p:cNvPr>
          <p:cNvSpPr txBox="1"/>
          <p:nvPr/>
        </p:nvSpPr>
        <p:spPr>
          <a:xfrm>
            <a:off x="679269" y="1828800"/>
            <a:ext cx="7931994" cy="4170372"/>
          </a:xfrm>
          <a:prstGeom prst="rect">
            <a:avLst/>
          </a:prstGeom>
          <a:noFill/>
        </p:spPr>
        <p:txBody>
          <a:bodyPr wrap="square">
            <a:spAutoFit/>
          </a:bodyPr>
          <a:lstStyle/>
          <a:p>
            <a:pPr marL="342900" marR="0" indent="-342900">
              <a:spcAft>
                <a:spcPts val="1000"/>
              </a:spcAft>
              <a:buFont typeface="Arial" panose="020B0604020202020204" pitchFamily="34" charset="0"/>
              <a:buChar char="•"/>
            </a:pPr>
            <a:r>
              <a:rPr lang="en-US" sz="3000" b="1" dirty="0">
                <a:solidFill>
                  <a:srgbClr val="0070C0"/>
                </a:solidFill>
                <a:effectLst/>
                <a:ea typeface="Calibri" panose="020F0502020204030204" pitchFamily="34" charset="0"/>
                <a:cs typeface="Times New Roman" panose="02020603050405020304" pitchFamily="18" charset="0"/>
              </a:rPr>
              <a:t>Prov. 28:26 </a:t>
            </a:r>
            <a:r>
              <a:rPr lang="en-US" sz="3000" dirty="0">
                <a:effectLst/>
                <a:ea typeface="Calibri" panose="020F0502020204030204" pitchFamily="34" charset="0"/>
                <a:cs typeface="Times New Roman" panose="02020603050405020304" pitchFamily="18" charset="0"/>
              </a:rPr>
              <a:t>He who trusts in his own heart is a fool, But whoever walks wisely will be delivered.</a:t>
            </a:r>
          </a:p>
          <a:p>
            <a:pPr marL="342900" marR="0" indent="-342900">
              <a:spcAft>
                <a:spcPts val="1000"/>
              </a:spcAft>
              <a:buFont typeface="Arial" panose="020B0604020202020204" pitchFamily="34" charset="0"/>
              <a:buChar char="•"/>
            </a:pPr>
            <a:r>
              <a:rPr lang="en-US" sz="3000" b="1" dirty="0">
                <a:solidFill>
                  <a:srgbClr val="0070C0"/>
                </a:solidFill>
                <a:effectLst/>
                <a:ea typeface="Calibri" panose="020F0502020204030204" pitchFamily="34" charset="0"/>
                <a:cs typeface="Times New Roman" panose="02020603050405020304" pitchFamily="18" charset="0"/>
              </a:rPr>
              <a:t>Prov. 14:12 </a:t>
            </a:r>
            <a:r>
              <a:rPr lang="en-US" sz="3000" dirty="0">
                <a:effectLst/>
                <a:ea typeface="Calibri" panose="020F0502020204030204" pitchFamily="34" charset="0"/>
                <a:cs typeface="Times New Roman" panose="02020603050405020304" pitchFamily="18" charset="0"/>
              </a:rPr>
              <a:t>There is a way that seems right to a man, But its end is the way of death.</a:t>
            </a:r>
          </a:p>
          <a:p>
            <a:pPr marL="342900" marR="0" indent="-342900">
              <a:spcAft>
                <a:spcPts val="1000"/>
              </a:spcAft>
              <a:buFont typeface="Arial" panose="020B0604020202020204" pitchFamily="34" charset="0"/>
              <a:buChar char="•"/>
            </a:pPr>
            <a:r>
              <a:rPr lang="en-US" sz="3000" b="1" dirty="0">
                <a:solidFill>
                  <a:srgbClr val="0070C0"/>
                </a:solidFill>
                <a:effectLst/>
                <a:ea typeface="Calibri" panose="020F0502020204030204" pitchFamily="34" charset="0"/>
                <a:cs typeface="Times New Roman" panose="02020603050405020304" pitchFamily="18" charset="0"/>
              </a:rPr>
              <a:t>Matt. 7:21-23 </a:t>
            </a:r>
          </a:p>
          <a:p>
            <a:pPr marL="0" marR="0">
              <a:spcAft>
                <a:spcPts val="1000"/>
              </a:spcAft>
            </a:pPr>
            <a:r>
              <a:rPr lang="en-US" sz="3000" dirty="0">
                <a:effectLst/>
                <a:ea typeface="Calibri" panose="020F0502020204030204" pitchFamily="34" charset="0"/>
                <a:cs typeface="Times New Roman" panose="02020603050405020304" pitchFamily="18" charset="0"/>
              </a:rPr>
              <a:t>You and I do not have a vote on how many ways there are to God. </a:t>
            </a:r>
          </a:p>
        </p:txBody>
      </p:sp>
      <p:sp>
        <p:nvSpPr>
          <p:cNvPr id="6" name="TextBox 5">
            <a:extLst>
              <a:ext uri="{FF2B5EF4-FFF2-40B4-BE49-F238E27FC236}">
                <a16:creationId xmlns:a16="http://schemas.microsoft.com/office/drawing/2014/main" id="{31105A73-37E5-3520-0E5F-6E6927EA153A}"/>
              </a:ext>
            </a:extLst>
          </p:cNvPr>
          <p:cNvSpPr txBox="1"/>
          <p:nvPr/>
        </p:nvSpPr>
        <p:spPr>
          <a:xfrm>
            <a:off x="0" y="848759"/>
            <a:ext cx="9135609" cy="584775"/>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Arial" panose="020B0604020202020204" pitchFamily="34" charset="0"/>
              </a:rPr>
              <a:t>    </a:t>
            </a: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Arial" panose="020B0604020202020204" pitchFamily="34" charset="0"/>
              </a:rPr>
              <a:t>4</a:t>
            </a: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Times New Roman" panose="02020603050405020304" pitchFamily="18" charset="0"/>
              </a:rPr>
              <a:t>.</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Times New Roman" panose="02020603050405020304" pitchFamily="18" charset="0"/>
              </a:rPr>
              <a:t> That there are many ways to Heaven. </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Aged and distressed lie sign on wood">
            <a:extLst>
              <a:ext uri="{FF2B5EF4-FFF2-40B4-BE49-F238E27FC236}">
                <a16:creationId xmlns:a16="http://schemas.microsoft.com/office/drawing/2014/main" id="{7B957010-4D8D-5FAE-8307-F82DD65F8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3306" y="898639"/>
            <a:ext cx="812399" cy="48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416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C7144E4-3951-59D5-B643-7BFA9221D3E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F11870D-8A5C-9B76-F8F4-0C1BFBFF0FA4}"/>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a:t>
            </a:r>
            <a:r>
              <a:rPr lang="en-US" sz="3600" dirty="0">
                <a:solidFill>
                  <a:prstClr val="white"/>
                </a:solidFill>
                <a:latin typeface="Calibri" panose="020F0502020204030204"/>
              </a:rPr>
              <a:t>Satan Wants You To Believe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A206FF0-6348-8B9E-9741-72347D9E0F31}"/>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1">
            <a:extLst>
              <a:ext uri="{FF2B5EF4-FFF2-40B4-BE49-F238E27FC236}">
                <a16:creationId xmlns:a16="http://schemas.microsoft.com/office/drawing/2014/main" id="{6C5BF27A-97FE-695A-AC0C-0C0F3806284A}"/>
              </a:ext>
            </a:extLst>
          </p:cNvPr>
          <p:cNvPicPr>
            <a:picLocks noChangeAspect="1"/>
          </p:cNvPicPr>
          <p:nvPr/>
        </p:nvPicPr>
        <p:blipFill>
          <a:blip r:embed="rId2"/>
          <a:stretch>
            <a:fillRect/>
          </a:stretch>
        </p:blipFill>
        <p:spPr>
          <a:xfrm>
            <a:off x="421419" y="648827"/>
            <a:ext cx="8165990" cy="6124493"/>
          </a:xfrm>
          <a:prstGeom prst="rect">
            <a:avLst/>
          </a:prstGeom>
        </p:spPr>
      </p:pic>
      <p:sp>
        <p:nvSpPr>
          <p:cNvPr id="6" name="TextBox 5">
            <a:extLst>
              <a:ext uri="{FF2B5EF4-FFF2-40B4-BE49-F238E27FC236}">
                <a16:creationId xmlns:a16="http://schemas.microsoft.com/office/drawing/2014/main" id="{285F6630-0099-5560-6188-4B42826E6DF7}"/>
              </a:ext>
            </a:extLst>
          </p:cNvPr>
          <p:cNvSpPr txBox="1"/>
          <p:nvPr/>
        </p:nvSpPr>
        <p:spPr>
          <a:xfrm>
            <a:off x="1741336" y="1494845"/>
            <a:ext cx="5542059" cy="4226798"/>
          </a:xfrm>
          <a:prstGeom prst="rect">
            <a:avLst/>
          </a:prstGeom>
          <a:noFill/>
          <a:ln w="38100">
            <a:solidFill>
              <a:srgbClr val="C00000"/>
            </a:solidFill>
          </a:ln>
        </p:spPr>
        <p:txBody>
          <a:bodyPr wrap="square">
            <a:spAutoFit/>
          </a:bodyPr>
          <a:lstStyle/>
          <a:p>
            <a:pPr marL="0" marR="0">
              <a:spcAft>
                <a:spcPts val="1000"/>
              </a:spcAft>
            </a:pPr>
            <a:r>
              <a:rPr lang="en-US" sz="2800" b="1" dirty="0">
                <a:solidFill>
                  <a:srgbClr val="0070C0"/>
                </a:solidFill>
                <a:effectLst/>
                <a:ea typeface="Calibri" panose="020F0502020204030204" pitchFamily="34" charset="0"/>
                <a:cs typeface="Times New Roman" panose="02020603050405020304" pitchFamily="18" charset="0"/>
              </a:rPr>
              <a:t>John 8:44 </a:t>
            </a:r>
            <a:r>
              <a:rPr lang="en-US" sz="2800" dirty="0">
                <a:effectLst/>
                <a:ea typeface="Calibri" panose="020F0502020204030204" pitchFamily="34" charset="0"/>
                <a:cs typeface="Times New Roman" panose="02020603050405020304" pitchFamily="18" charset="0"/>
              </a:rPr>
              <a:t>"You are of your father the devil, and the desires of your father you want to do. He was a murderer from the beginning, and does not stand in the truth, because there is no truth in him. </a:t>
            </a:r>
          </a:p>
          <a:p>
            <a:pPr marL="0" marR="0">
              <a:spcAft>
                <a:spcPts val="1000"/>
              </a:spcAft>
            </a:pPr>
            <a:r>
              <a:rPr lang="en-US" sz="2800" dirty="0">
                <a:effectLst/>
                <a:ea typeface="Calibri" panose="020F0502020204030204" pitchFamily="34" charset="0"/>
                <a:cs typeface="Times New Roman" panose="02020603050405020304" pitchFamily="18" charset="0"/>
              </a:rPr>
              <a:t>When he speaks a lie, he speaks from his own resources, for he is a liar and the father of it.</a:t>
            </a:r>
          </a:p>
        </p:txBody>
      </p:sp>
    </p:spTree>
    <p:extLst>
      <p:ext uri="{BB962C8B-B14F-4D97-AF65-F5344CB8AC3E}">
        <p14:creationId xmlns:p14="http://schemas.microsoft.com/office/powerpoint/2010/main" val="1480684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7AACC-C78E-0B39-0517-12FF238E59F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043F3D2-6B20-7593-6D4F-1443B0556FE3}"/>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a:t>
            </a:r>
            <a:r>
              <a:rPr lang="en-US" sz="3600" dirty="0">
                <a:solidFill>
                  <a:prstClr val="white"/>
                </a:solidFill>
                <a:latin typeface="Calibri" panose="020F0502020204030204"/>
              </a:rPr>
              <a:t>Satan Wants You To Believe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7A8F90A-DA64-B6BC-CEAD-0815927654DA}"/>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04A7BDA1-BF11-CD5C-422D-C78022B8FD0D}"/>
              </a:ext>
            </a:extLst>
          </p:cNvPr>
          <p:cNvSpPr txBox="1"/>
          <p:nvPr/>
        </p:nvSpPr>
        <p:spPr>
          <a:xfrm>
            <a:off x="580445" y="1923602"/>
            <a:ext cx="8245125" cy="4762980"/>
          </a:xfrm>
          <a:prstGeom prst="rect">
            <a:avLst/>
          </a:prstGeom>
          <a:noFill/>
        </p:spPr>
        <p:txBody>
          <a:bodyPr wrap="square">
            <a:spAutoFit/>
          </a:bodyPr>
          <a:lstStyle/>
          <a:p>
            <a:pPr marL="342900" marR="0" indent="-342900">
              <a:spcAft>
                <a:spcPts val="1000"/>
              </a:spcAft>
              <a:buFont typeface="Arial" panose="020B0604020202020204" pitchFamily="34" charset="0"/>
              <a:buChar char="•"/>
            </a:pPr>
            <a:r>
              <a:rPr lang="en-US" sz="2800" dirty="0">
                <a:effectLst/>
                <a:ea typeface="Calibri" panose="020F0502020204030204" pitchFamily="34" charset="0"/>
                <a:cs typeface="Times New Roman" panose="02020603050405020304" pitchFamily="18" charset="0"/>
              </a:rPr>
              <a:t>My sin is my business and I am not hurting anyone but me. </a:t>
            </a:r>
          </a:p>
          <a:p>
            <a:pPr marL="342900" marR="0" indent="-342900">
              <a:spcAft>
                <a:spcPts val="1000"/>
              </a:spcAft>
              <a:buFont typeface="Arial" panose="020B0604020202020204" pitchFamily="34" charset="0"/>
              <a:buChar char="•"/>
            </a:pPr>
            <a:r>
              <a:rPr lang="en-US" sz="2800" dirty="0">
                <a:effectLst/>
                <a:ea typeface="Calibri" panose="020F0502020204030204" pitchFamily="34" charset="0"/>
                <a:cs typeface="Times New Roman" panose="02020603050405020304" pitchFamily="18" charset="0"/>
              </a:rPr>
              <a:t>A man gets involved in a sin and then does not want to talk about it.  He thinks that it is none of the church’s business. </a:t>
            </a:r>
          </a:p>
          <a:p>
            <a:pPr marL="342900" marR="0" indent="-342900">
              <a:spcAft>
                <a:spcPts val="1000"/>
              </a:spcAft>
              <a:buFont typeface="Arial" panose="020B0604020202020204" pitchFamily="34" charset="0"/>
              <a:buChar char="•"/>
            </a:pPr>
            <a:r>
              <a:rPr lang="en-US" sz="2800" dirty="0">
                <a:effectLst/>
                <a:ea typeface="Calibri" panose="020F0502020204030204" pitchFamily="34" charset="0"/>
                <a:cs typeface="Times New Roman" panose="02020603050405020304" pitchFamily="18" charset="0"/>
              </a:rPr>
              <a:t>Mothers and fathers, where are we leading our children? </a:t>
            </a:r>
            <a:r>
              <a:rPr lang="en-US" sz="2000" b="1" dirty="0">
                <a:solidFill>
                  <a:srgbClr val="FF0000"/>
                </a:solidFill>
                <a:ea typeface="Calibri" panose="020F0502020204030204" pitchFamily="34" charset="0"/>
                <a:cs typeface="Times New Roman" panose="02020603050405020304" pitchFamily="18" charset="0"/>
              </a:rPr>
              <a:t>(they will remember what they saw you do over what they were told)</a:t>
            </a:r>
            <a:endParaRPr lang="en-US" sz="2000" b="1" dirty="0">
              <a:solidFill>
                <a:srgbClr val="FF0000"/>
              </a:solidFill>
              <a:effectLst/>
              <a:ea typeface="Calibri" panose="020F0502020204030204" pitchFamily="34" charset="0"/>
              <a:cs typeface="Times New Roman" panose="02020603050405020304" pitchFamily="18" charset="0"/>
            </a:endParaRPr>
          </a:p>
          <a:p>
            <a:pPr marL="342900" marR="0" indent="-342900">
              <a:spcAft>
                <a:spcPts val="1000"/>
              </a:spcAft>
              <a:buFont typeface="Arial" panose="020B0604020202020204" pitchFamily="34" charset="0"/>
              <a:buChar char="•"/>
            </a:pPr>
            <a:r>
              <a:rPr lang="en-US" sz="2800" dirty="0">
                <a:effectLst/>
                <a:ea typeface="Calibri" panose="020F0502020204030204" pitchFamily="34" charset="0"/>
                <a:cs typeface="Times New Roman" panose="02020603050405020304" pitchFamily="18" charset="0"/>
              </a:rPr>
              <a:t>David destroyed his family because of his adultery and murder.</a:t>
            </a:r>
          </a:p>
        </p:txBody>
      </p:sp>
      <p:sp>
        <p:nvSpPr>
          <p:cNvPr id="7" name="TextBox 6">
            <a:extLst>
              <a:ext uri="{FF2B5EF4-FFF2-40B4-BE49-F238E27FC236}">
                <a16:creationId xmlns:a16="http://schemas.microsoft.com/office/drawing/2014/main" id="{E07879B9-113D-B3A1-3EEB-D0E0747ED8E0}"/>
              </a:ext>
            </a:extLst>
          </p:cNvPr>
          <p:cNvSpPr txBox="1"/>
          <p:nvPr/>
        </p:nvSpPr>
        <p:spPr>
          <a:xfrm>
            <a:off x="1" y="869014"/>
            <a:ext cx="9135608"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Arial" panose="020B0604020202020204" pitchFamily="34" charset="0"/>
              </a:rPr>
              <a:t>5</a:t>
            </a: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Times New Roman" panose="02020603050405020304" pitchFamily="18" charset="0"/>
              </a:rPr>
              <a:t>. My sin is my business and I am not hurting     anyone but me. </a:t>
            </a:r>
          </a:p>
        </p:txBody>
      </p:sp>
      <p:pic>
        <p:nvPicPr>
          <p:cNvPr id="2" name="Picture 2" descr="Aged and distressed lie sign on wood">
            <a:extLst>
              <a:ext uri="{FF2B5EF4-FFF2-40B4-BE49-F238E27FC236}">
                <a16:creationId xmlns:a16="http://schemas.microsoft.com/office/drawing/2014/main" id="{8492C821-1176-7B78-9AA5-F199258B0A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966" y="1438587"/>
            <a:ext cx="812399" cy="48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00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CACE6-4731-E258-F025-6F2C940B939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4A4D3EB-D981-1267-B52B-53720D378DC9}"/>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a:t>
            </a:r>
            <a:r>
              <a:rPr lang="en-US" sz="3600" dirty="0">
                <a:solidFill>
                  <a:prstClr val="white"/>
                </a:solidFill>
                <a:latin typeface="Calibri" panose="020F0502020204030204"/>
              </a:rPr>
              <a:t>Satan Wants You To Believe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1D7033B-2C58-91E6-D9D7-711E12FBE03E}"/>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9A05C555-5CF6-0036-9446-2C804CB00191}"/>
              </a:ext>
            </a:extLst>
          </p:cNvPr>
          <p:cNvSpPr txBox="1"/>
          <p:nvPr/>
        </p:nvSpPr>
        <p:spPr>
          <a:xfrm>
            <a:off x="548640" y="2020389"/>
            <a:ext cx="8086477" cy="4558728"/>
          </a:xfrm>
          <a:prstGeom prst="rect">
            <a:avLst/>
          </a:prstGeom>
          <a:noFill/>
        </p:spPr>
        <p:txBody>
          <a:bodyPr wrap="square">
            <a:spAutoFit/>
          </a:bodyPr>
          <a:lstStyle/>
          <a:p>
            <a:pPr marL="0" marR="0">
              <a:spcAft>
                <a:spcPts val="1000"/>
              </a:spcAft>
            </a:pPr>
            <a:r>
              <a:rPr lang="en-US" sz="2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Sam</a:t>
            </a:r>
            <a:r>
              <a:rPr lang="en-US" sz="2200" b="1" dirty="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en-US" sz="2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12:9-11 </a:t>
            </a:r>
            <a:r>
              <a:rPr lang="en-US" sz="2200" dirty="0">
                <a:effectLst/>
                <a:latin typeface="Calibri" panose="020F0502020204030204" pitchFamily="34" charset="0"/>
                <a:ea typeface="Calibri" panose="020F0502020204030204" pitchFamily="34" charset="0"/>
                <a:cs typeface="Calibri" panose="020F0502020204030204" pitchFamily="34" charset="0"/>
              </a:rPr>
              <a:t>'Why have you despised the commandment of the LORD, to do evil in His sight? You have killed Uriah the Hittite with the sword; you have taken his wife to be your wife, and have killed him with the sword of the people of Ammon.</a:t>
            </a:r>
          </a:p>
          <a:p>
            <a:pPr marL="0" marR="0">
              <a:spcAft>
                <a:spcPts val="1000"/>
              </a:spcAft>
            </a:pPr>
            <a:r>
              <a:rPr lang="en-US" sz="2200" dirty="0">
                <a:effectLst/>
                <a:latin typeface="Calibri" panose="020F0502020204030204" pitchFamily="34" charset="0"/>
                <a:ea typeface="Calibri" panose="020F0502020204030204" pitchFamily="34" charset="0"/>
                <a:cs typeface="Calibri" panose="020F0502020204030204" pitchFamily="34" charset="0"/>
              </a:rPr>
              <a:t> 10 'Now therefore, the sword shall never depart from your house, because you have despised Me, and have taken the wife of Uriah the Hittite to be your wife.'</a:t>
            </a:r>
          </a:p>
          <a:p>
            <a:pPr marL="0" marR="0">
              <a:spcAft>
                <a:spcPts val="1000"/>
              </a:spcAft>
            </a:pPr>
            <a:r>
              <a:rPr lang="en-US" sz="2200" dirty="0">
                <a:effectLst/>
                <a:latin typeface="Calibri" panose="020F0502020204030204" pitchFamily="34" charset="0"/>
                <a:ea typeface="Calibri" panose="020F0502020204030204" pitchFamily="34" charset="0"/>
                <a:cs typeface="Calibri" panose="020F0502020204030204" pitchFamily="34" charset="0"/>
              </a:rPr>
              <a:t> 11 "Thus says the LORD: 'Behold, </a:t>
            </a:r>
            <a:r>
              <a:rPr lang="en-US" sz="2200" u="sng" dirty="0">
                <a:effectLst/>
                <a:latin typeface="Calibri" panose="020F0502020204030204" pitchFamily="34" charset="0"/>
                <a:ea typeface="Calibri" panose="020F0502020204030204" pitchFamily="34" charset="0"/>
                <a:cs typeface="Calibri" panose="020F0502020204030204" pitchFamily="34" charset="0"/>
              </a:rPr>
              <a:t>I will raise up adversity against you from your own house</a:t>
            </a:r>
            <a:r>
              <a:rPr lang="en-US" sz="2200" dirty="0">
                <a:effectLst/>
                <a:latin typeface="Calibri" panose="020F0502020204030204" pitchFamily="34" charset="0"/>
                <a:ea typeface="Calibri" panose="020F0502020204030204" pitchFamily="34" charset="0"/>
                <a:cs typeface="Calibri" panose="020F0502020204030204" pitchFamily="34" charset="0"/>
              </a:rPr>
              <a:t>; and </a:t>
            </a:r>
            <a:r>
              <a:rPr lang="en-US" sz="2200" u="sng" dirty="0">
                <a:effectLst/>
                <a:latin typeface="Calibri" panose="020F0502020204030204" pitchFamily="34" charset="0"/>
                <a:ea typeface="Calibri" panose="020F0502020204030204" pitchFamily="34" charset="0"/>
                <a:cs typeface="Calibri" panose="020F0502020204030204" pitchFamily="34" charset="0"/>
              </a:rPr>
              <a:t>I will take your wives before your eyes and give them to your neighbor, and he shall lie with your wives in the sight of this sun.12 </a:t>
            </a:r>
            <a:r>
              <a:rPr lang="en-US" sz="2200" dirty="0">
                <a:effectLst/>
                <a:latin typeface="Calibri" panose="020F0502020204030204" pitchFamily="34" charset="0"/>
                <a:ea typeface="Calibri" panose="020F0502020204030204" pitchFamily="34" charset="0"/>
                <a:cs typeface="Calibri" panose="020F0502020204030204" pitchFamily="34" charset="0"/>
              </a:rPr>
              <a:t>'For you did it secretly, but I will do this thing before all Israel, before the sun.’”….and the child shall die</a:t>
            </a:r>
          </a:p>
        </p:txBody>
      </p:sp>
      <p:sp>
        <p:nvSpPr>
          <p:cNvPr id="6" name="TextBox 5">
            <a:extLst>
              <a:ext uri="{FF2B5EF4-FFF2-40B4-BE49-F238E27FC236}">
                <a16:creationId xmlns:a16="http://schemas.microsoft.com/office/drawing/2014/main" id="{7F8A8674-922D-8A7F-DAD6-4B1A12117A8D}"/>
              </a:ext>
            </a:extLst>
          </p:cNvPr>
          <p:cNvSpPr txBox="1"/>
          <p:nvPr/>
        </p:nvSpPr>
        <p:spPr>
          <a:xfrm>
            <a:off x="1" y="869014"/>
            <a:ext cx="9135608"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Arial" panose="020B0604020202020204" pitchFamily="34" charset="0"/>
              </a:rPr>
              <a:t>5</a:t>
            </a: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Times New Roman" panose="02020603050405020304" pitchFamily="18" charset="0"/>
              </a:rPr>
              <a:t>. My sin is my business and I am not hurting     anyone but me. </a:t>
            </a:r>
          </a:p>
        </p:txBody>
      </p:sp>
      <p:pic>
        <p:nvPicPr>
          <p:cNvPr id="2" name="Picture 2" descr="Aged and distressed lie sign on wood">
            <a:extLst>
              <a:ext uri="{FF2B5EF4-FFF2-40B4-BE49-F238E27FC236}">
                <a16:creationId xmlns:a16="http://schemas.microsoft.com/office/drawing/2014/main" id="{DE002D70-AE35-DEAF-0019-51EF3A6340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551" y="1407623"/>
            <a:ext cx="812399" cy="48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140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FE28E-035F-2657-7848-A8CB627FEC9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ED9518D-10A1-6411-3964-079A24BFC933}"/>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a:t>
            </a:r>
            <a:r>
              <a:rPr lang="en-US" sz="3600" dirty="0">
                <a:solidFill>
                  <a:prstClr val="white"/>
                </a:solidFill>
                <a:latin typeface="Calibri" panose="020F0502020204030204"/>
              </a:rPr>
              <a:t>Satan Wants You To Believe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B3A8255-8478-4DC6-C0CC-685521CD356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0688AAD5-88C0-A3E7-8AB2-E755A899945A}"/>
              </a:ext>
            </a:extLst>
          </p:cNvPr>
          <p:cNvSpPr txBox="1"/>
          <p:nvPr/>
        </p:nvSpPr>
        <p:spPr>
          <a:xfrm>
            <a:off x="557349" y="2229394"/>
            <a:ext cx="8141378" cy="3924151"/>
          </a:xfrm>
          <a:prstGeom prst="rect">
            <a:avLst/>
          </a:prstGeom>
          <a:noFill/>
        </p:spPr>
        <p:txBody>
          <a:bodyPr wrap="square">
            <a:spAutoFit/>
          </a:bodyPr>
          <a:lstStyle/>
          <a:p>
            <a:pPr marL="342900" marR="0" indent="-342900">
              <a:spcAft>
                <a:spcPts val="1000"/>
              </a:spcAft>
              <a:buFont typeface="Arial" panose="020B0604020202020204" pitchFamily="34" charset="0"/>
              <a:buChar char="•"/>
            </a:pPr>
            <a:r>
              <a:rPr lang="en-US" sz="2800" b="1" dirty="0">
                <a:solidFill>
                  <a:srgbClr val="0070C0"/>
                </a:solidFill>
                <a:effectLst/>
                <a:ea typeface="Calibri" panose="020F0502020204030204" pitchFamily="34" charset="0"/>
                <a:cs typeface="Times New Roman" panose="02020603050405020304" pitchFamily="18" charset="0"/>
              </a:rPr>
              <a:t>Rom</a:t>
            </a:r>
            <a:r>
              <a:rPr lang="en-US" sz="2800" b="1" dirty="0">
                <a:solidFill>
                  <a:srgbClr val="0070C0"/>
                </a:solidFill>
                <a:ea typeface="Calibri" panose="020F0502020204030204" pitchFamily="34" charset="0"/>
                <a:cs typeface="Times New Roman" panose="02020603050405020304" pitchFamily="18" charset="0"/>
              </a:rPr>
              <a:t>.</a:t>
            </a:r>
            <a:r>
              <a:rPr lang="en-US" sz="2800" b="1" dirty="0">
                <a:solidFill>
                  <a:srgbClr val="0070C0"/>
                </a:solidFill>
                <a:effectLst/>
                <a:ea typeface="Calibri" panose="020F0502020204030204" pitchFamily="34" charset="0"/>
                <a:cs typeface="Times New Roman" panose="02020603050405020304" pitchFamily="18" charset="0"/>
              </a:rPr>
              <a:t> 14:7 </a:t>
            </a:r>
            <a:r>
              <a:rPr lang="en-US" sz="2800" dirty="0">
                <a:effectLst/>
                <a:ea typeface="Calibri" panose="020F0502020204030204" pitchFamily="34" charset="0"/>
                <a:cs typeface="Times New Roman" panose="02020603050405020304" pitchFamily="18" charset="0"/>
              </a:rPr>
              <a:t>For none of us lives to himself, and no one dies to himself.</a:t>
            </a:r>
          </a:p>
          <a:p>
            <a:pPr marL="342900" marR="0" indent="-342900">
              <a:spcAft>
                <a:spcPts val="1000"/>
              </a:spcAft>
              <a:buFont typeface="Arial" panose="020B0604020202020204" pitchFamily="34" charset="0"/>
              <a:buChar char="•"/>
            </a:pPr>
            <a:r>
              <a:rPr lang="en-US" sz="2800" dirty="0">
                <a:effectLst/>
                <a:ea typeface="Calibri" panose="020F0502020204030204" pitchFamily="34" charset="0"/>
                <a:cs typeface="Times New Roman" panose="02020603050405020304" pitchFamily="18" charset="0"/>
              </a:rPr>
              <a:t>The only gospel that some people will read will be your life.  What is the gospel according to your life? </a:t>
            </a:r>
          </a:p>
          <a:p>
            <a:pPr marL="342900" marR="0" indent="-342900">
              <a:spcAft>
                <a:spcPts val="1000"/>
              </a:spcAft>
              <a:buFont typeface="Arial" panose="020B0604020202020204" pitchFamily="34" charset="0"/>
              <a:buChar char="•"/>
            </a:pPr>
            <a:r>
              <a:rPr lang="en-US" sz="2800" dirty="0">
                <a:effectLst/>
                <a:ea typeface="Calibri" panose="020F0502020204030204" pitchFamily="34" charset="0"/>
                <a:cs typeface="Times New Roman" panose="02020603050405020304" pitchFamily="18" charset="0"/>
              </a:rPr>
              <a:t>How many mothers and fathers have taken their children to a devil’s hell? </a:t>
            </a:r>
          </a:p>
          <a:p>
            <a:pPr marL="342900" marR="0" indent="-342900">
              <a:spcAft>
                <a:spcPts val="1000"/>
              </a:spcAft>
              <a:buFont typeface="Arial" panose="020B0604020202020204" pitchFamily="34" charset="0"/>
              <a:buChar char="•"/>
            </a:pPr>
            <a:r>
              <a:rPr lang="en-US" sz="2800" b="1" dirty="0">
                <a:effectLst/>
                <a:ea typeface="Calibri" panose="020F0502020204030204" pitchFamily="34" charset="0"/>
                <a:cs typeface="Times New Roman" panose="02020603050405020304" pitchFamily="18" charset="0"/>
              </a:rPr>
              <a:t>How many </a:t>
            </a:r>
            <a:r>
              <a:rPr lang="en-US" sz="2800" b="1" u="sng" dirty="0">
                <a:effectLst/>
                <a:ea typeface="Calibri" panose="020F0502020204030204" pitchFamily="34" charset="0"/>
                <a:cs typeface="Times New Roman" panose="02020603050405020304" pitchFamily="18" charset="0"/>
              </a:rPr>
              <a:t>husbands</a:t>
            </a:r>
            <a:r>
              <a:rPr lang="en-US" sz="2800" b="1" dirty="0">
                <a:effectLst/>
                <a:ea typeface="Calibri" panose="020F0502020204030204" pitchFamily="34" charset="0"/>
                <a:cs typeface="Times New Roman" panose="02020603050405020304" pitchFamily="18" charset="0"/>
              </a:rPr>
              <a:t> and </a:t>
            </a:r>
            <a:r>
              <a:rPr lang="en-US" sz="2800" b="1" u="sng" dirty="0">
                <a:effectLst/>
                <a:ea typeface="Calibri" panose="020F0502020204030204" pitchFamily="34" charset="0"/>
                <a:cs typeface="Times New Roman" panose="02020603050405020304" pitchFamily="18" charset="0"/>
              </a:rPr>
              <a:t>wives</a:t>
            </a:r>
            <a:r>
              <a:rPr lang="en-US" sz="2800" b="1" dirty="0">
                <a:effectLst/>
                <a:ea typeface="Calibri" panose="020F0502020204030204" pitchFamily="34" charset="0"/>
                <a:cs typeface="Times New Roman" panose="02020603050405020304" pitchFamily="18" charset="0"/>
              </a:rPr>
              <a:t> have taken their </a:t>
            </a:r>
            <a:r>
              <a:rPr lang="en-US" sz="2800" b="1" u="sng" dirty="0">
                <a:effectLst/>
                <a:ea typeface="Calibri" panose="020F0502020204030204" pitchFamily="34" charset="0"/>
                <a:cs typeface="Times New Roman" panose="02020603050405020304" pitchFamily="18" charset="0"/>
              </a:rPr>
              <a:t>mates </a:t>
            </a:r>
            <a:r>
              <a:rPr lang="en-US" sz="2800" b="1" dirty="0">
                <a:effectLst/>
                <a:ea typeface="Calibri" panose="020F0502020204030204" pitchFamily="34" charset="0"/>
                <a:cs typeface="Times New Roman" panose="02020603050405020304" pitchFamily="18" charset="0"/>
              </a:rPr>
              <a:t>to hell?  </a:t>
            </a:r>
          </a:p>
        </p:txBody>
      </p:sp>
      <p:sp>
        <p:nvSpPr>
          <p:cNvPr id="6" name="TextBox 5">
            <a:extLst>
              <a:ext uri="{FF2B5EF4-FFF2-40B4-BE49-F238E27FC236}">
                <a16:creationId xmlns:a16="http://schemas.microsoft.com/office/drawing/2014/main" id="{D0BE1FB8-ABE1-081F-5DB6-86A3C54FA402}"/>
              </a:ext>
            </a:extLst>
          </p:cNvPr>
          <p:cNvSpPr txBox="1"/>
          <p:nvPr/>
        </p:nvSpPr>
        <p:spPr>
          <a:xfrm>
            <a:off x="1" y="869014"/>
            <a:ext cx="9135608"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Arial" panose="020B0604020202020204" pitchFamily="34" charset="0"/>
              </a:rPr>
              <a:t>5</a:t>
            </a: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Times New Roman" panose="02020603050405020304" pitchFamily="18" charset="0"/>
              </a:rPr>
              <a:t>. My sin is my business and I am not hurting     anyone but me. </a:t>
            </a:r>
          </a:p>
        </p:txBody>
      </p:sp>
      <p:pic>
        <p:nvPicPr>
          <p:cNvPr id="2" name="Picture 2" descr="Aged and distressed lie sign on wood">
            <a:extLst>
              <a:ext uri="{FF2B5EF4-FFF2-40B4-BE49-F238E27FC236}">
                <a16:creationId xmlns:a16="http://schemas.microsoft.com/office/drawing/2014/main" id="{D84910D6-C7E8-3ADD-3D36-6A1475A1C0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0064" y="1407623"/>
            <a:ext cx="812399" cy="48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489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3A4A4-B586-0556-4A3F-AB90F60568A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DCFE7A3-D23F-D308-A9CB-D5CBAADC5DCB}"/>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a:t>
            </a:r>
            <a:r>
              <a:rPr lang="en-US" sz="3600" dirty="0">
                <a:solidFill>
                  <a:prstClr val="white"/>
                </a:solidFill>
                <a:latin typeface="Calibri" panose="020F0502020204030204"/>
              </a:rPr>
              <a:t>Satan Wants You To Believe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0BA5038-DD18-21F8-EF0D-016F578FFC33}"/>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A8015D33-FB84-3121-C188-87E2BCE455A8}"/>
              </a:ext>
            </a:extLst>
          </p:cNvPr>
          <p:cNvSpPr txBox="1"/>
          <p:nvPr/>
        </p:nvSpPr>
        <p:spPr>
          <a:xfrm>
            <a:off x="705771" y="2458125"/>
            <a:ext cx="7895646" cy="3795911"/>
          </a:xfrm>
          <a:prstGeom prst="rect">
            <a:avLst/>
          </a:prstGeom>
          <a:noFill/>
        </p:spPr>
        <p:txBody>
          <a:bodyPr wrap="square">
            <a:spAutoFit/>
          </a:bodyPr>
          <a:lstStyle/>
          <a:p>
            <a:pPr marL="342900" marR="0" indent="-342900">
              <a:spcAft>
                <a:spcPts val="1000"/>
              </a:spcAft>
              <a:buFont typeface="Arial" panose="020B0604020202020204" pitchFamily="34" charset="0"/>
              <a:buChar char="•"/>
            </a:pPr>
            <a:r>
              <a:rPr lang="en-US" sz="3200" dirty="0">
                <a:effectLst/>
                <a:ea typeface="Calibri" panose="020F0502020204030204" pitchFamily="34" charset="0"/>
                <a:cs typeface="Times New Roman" panose="02020603050405020304" pitchFamily="18" charset="0"/>
              </a:rPr>
              <a:t>God expects you to maintain a great stewardship over your life.  Do not tell me it is your life.  The lives of others count too.  </a:t>
            </a:r>
          </a:p>
          <a:p>
            <a:pPr marL="0" marR="0">
              <a:spcAft>
                <a:spcPts val="1000"/>
              </a:spcAft>
            </a:pPr>
            <a:r>
              <a:rPr lang="en-US" sz="3200" b="1" dirty="0">
                <a:solidFill>
                  <a:srgbClr val="0070C0"/>
                </a:solidFill>
                <a:effectLst/>
                <a:ea typeface="Calibri" panose="020F0502020204030204" pitchFamily="34" charset="0"/>
                <a:cs typeface="Times New Roman" panose="02020603050405020304" pitchFamily="18" charset="0"/>
              </a:rPr>
              <a:t>1 Cor. 4:2 </a:t>
            </a:r>
            <a:r>
              <a:rPr lang="en-US" sz="3200" dirty="0">
                <a:effectLst/>
                <a:ea typeface="Calibri" panose="020F0502020204030204" pitchFamily="34" charset="0"/>
                <a:cs typeface="Times New Roman" panose="02020603050405020304" pitchFamily="18" charset="0"/>
              </a:rPr>
              <a:t>Moreover it is required in stewards that one be found faithful</a:t>
            </a:r>
            <a:r>
              <a:rPr lang="en-US" sz="3200" dirty="0">
                <a:ea typeface="Calibri" panose="020F0502020204030204" pitchFamily="34" charset="0"/>
                <a:cs typeface="Times New Roman" panose="02020603050405020304" pitchFamily="18" charset="0"/>
              </a:rPr>
              <a:t>.</a:t>
            </a:r>
          </a:p>
          <a:p>
            <a:pPr marL="342900" marR="0" indent="-342900">
              <a:spcAft>
                <a:spcPts val="1000"/>
              </a:spcAft>
              <a:buFont typeface="Arial" panose="020B0604020202020204" pitchFamily="34" charset="0"/>
              <a:buChar char="•"/>
            </a:pPr>
            <a:r>
              <a:rPr lang="en-US" sz="3200" dirty="0">
                <a:effectLst/>
                <a:ea typeface="Calibri" panose="020F0502020204030204" pitchFamily="34" charset="0"/>
                <a:cs typeface="Times New Roman" panose="02020603050405020304" pitchFamily="18" charset="0"/>
              </a:rPr>
              <a:t>I must control my vessel so as not to hurt others.</a:t>
            </a:r>
          </a:p>
        </p:txBody>
      </p:sp>
      <p:sp>
        <p:nvSpPr>
          <p:cNvPr id="6" name="TextBox 5">
            <a:extLst>
              <a:ext uri="{FF2B5EF4-FFF2-40B4-BE49-F238E27FC236}">
                <a16:creationId xmlns:a16="http://schemas.microsoft.com/office/drawing/2014/main" id="{BE272E56-C652-0AB3-354E-84AC981AF87C}"/>
              </a:ext>
            </a:extLst>
          </p:cNvPr>
          <p:cNvSpPr txBox="1"/>
          <p:nvPr/>
        </p:nvSpPr>
        <p:spPr>
          <a:xfrm>
            <a:off x="1" y="869014"/>
            <a:ext cx="9135608"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Arial" panose="020B0604020202020204" pitchFamily="34" charset="0"/>
              </a:rPr>
              <a:t>5</a:t>
            </a: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Times New Roman" panose="02020603050405020304" pitchFamily="18" charset="0"/>
              </a:rPr>
              <a:t>. My sin is my business and I am not hurting     anyone but me. </a:t>
            </a:r>
          </a:p>
        </p:txBody>
      </p:sp>
      <p:pic>
        <p:nvPicPr>
          <p:cNvPr id="2" name="Picture 2" descr="Aged and distressed lie sign on wood">
            <a:extLst>
              <a:ext uri="{FF2B5EF4-FFF2-40B4-BE49-F238E27FC236}">
                <a16:creationId xmlns:a16="http://schemas.microsoft.com/office/drawing/2014/main" id="{763E5D24-5E22-B839-9EF2-435639702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918" y="1439909"/>
            <a:ext cx="812399" cy="48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543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1AF7E-3BD1-93AE-F356-EFF4C71A30C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8312928-291B-6E6E-0EE7-ECFCBDA4D11C}"/>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a:t>
            </a:r>
            <a:r>
              <a:rPr lang="en-US" sz="3600" dirty="0">
                <a:solidFill>
                  <a:prstClr val="white"/>
                </a:solidFill>
                <a:latin typeface="Calibri" panose="020F0502020204030204"/>
              </a:rPr>
              <a:t>Satan Wants You To Believe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A3150ED-6319-8997-1261-ADC586C0BC0D}"/>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36F1D76D-4008-9414-6AC6-61B803686267}"/>
              </a:ext>
            </a:extLst>
          </p:cNvPr>
          <p:cNvSpPr txBox="1"/>
          <p:nvPr/>
        </p:nvSpPr>
        <p:spPr>
          <a:xfrm>
            <a:off x="766354" y="2333897"/>
            <a:ext cx="8027789" cy="4098558"/>
          </a:xfrm>
          <a:prstGeom prst="rect">
            <a:avLst/>
          </a:prstGeom>
          <a:noFill/>
        </p:spPr>
        <p:txBody>
          <a:bodyPr wrap="square">
            <a:spAutoFit/>
          </a:bodyPr>
          <a:lstStyle/>
          <a:p>
            <a:pPr marL="0" marR="0">
              <a:spcAft>
                <a:spcPts val="100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Thess. 4:3-6 </a:t>
            </a:r>
            <a:r>
              <a:rPr lang="en-US" sz="2800" dirty="0">
                <a:effectLst/>
                <a:latin typeface="Calibri" panose="020F0502020204030204" pitchFamily="34" charset="0"/>
                <a:ea typeface="Calibri" panose="020F0502020204030204" pitchFamily="34" charset="0"/>
                <a:cs typeface="Calibri" panose="020F0502020204030204" pitchFamily="34" charset="0"/>
              </a:rPr>
              <a:t>For this is the will of God, your sanctification: that you should abstain from sexual immorality;4 that each of you should know how to possess his own vessel in sanctification and honor,</a:t>
            </a:r>
          </a:p>
          <a:p>
            <a:pPr marL="0" marR="0">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 5 not in passion of lust, like the Gentiles who do not know God; 6 that no one should take advantage of and defraud his brother in this matter, because the Lord is the avenger of all such, as we also forewarned you and testified.</a:t>
            </a:r>
          </a:p>
        </p:txBody>
      </p:sp>
      <p:sp>
        <p:nvSpPr>
          <p:cNvPr id="6" name="TextBox 5">
            <a:extLst>
              <a:ext uri="{FF2B5EF4-FFF2-40B4-BE49-F238E27FC236}">
                <a16:creationId xmlns:a16="http://schemas.microsoft.com/office/drawing/2014/main" id="{8A90454A-8A41-16AB-3BBD-FB3ED50B4A90}"/>
              </a:ext>
            </a:extLst>
          </p:cNvPr>
          <p:cNvSpPr txBox="1"/>
          <p:nvPr/>
        </p:nvSpPr>
        <p:spPr>
          <a:xfrm>
            <a:off x="1" y="869014"/>
            <a:ext cx="9135608"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Arial" panose="020B0604020202020204" pitchFamily="34" charset="0"/>
              </a:rPr>
              <a:t>5</a:t>
            </a: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Times New Roman" panose="02020603050405020304" pitchFamily="18" charset="0"/>
              </a:rPr>
              <a:t>. My sin is my business and I am not hurting     anyone but me. </a:t>
            </a:r>
          </a:p>
        </p:txBody>
      </p:sp>
      <p:pic>
        <p:nvPicPr>
          <p:cNvPr id="2" name="Picture 2" descr="Aged and distressed lie sign on wood">
            <a:extLst>
              <a:ext uri="{FF2B5EF4-FFF2-40B4-BE49-F238E27FC236}">
                <a16:creationId xmlns:a16="http://schemas.microsoft.com/office/drawing/2014/main" id="{25C61CFF-4615-2AD0-EB52-CEF6C5BA6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918" y="1461218"/>
            <a:ext cx="812399" cy="48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329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EE737-5C0D-86B6-653C-4E69ACBAEF6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34208E1-7AF6-2288-482C-2AE408E89A83}"/>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a:t>
            </a:r>
            <a:r>
              <a:rPr lang="en-US" sz="3600" dirty="0">
                <a:solidFill>
                  <a:prstClr val="white"/>
                </a:solidFill>
                <a:latin typeface="Calibri" panose="020F0502020204030204"/>
              </a:rPr>
              <a:t>Satan Wants You To Believe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4A2E752-3EA7-1FF4-676A-56356495672D}"/>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9DA528F2-078A-90AC-7528-0101D3B43793}"/>
              </a:ext>
            </a:extLst>
          </p:cNvPr>
          <p:cNvSpPr txBox="1"/>
          <p:nvPr/>
        </p:nvSpPr>
        <p:spPr>
          <a:xfrm>
            <a:off x="763324" y="2353586"/>
            <a:ext cx="8014915" cy="2528897"/>
          </a:xfrm>
          <a:prstGeom prst="rect">
            <a:avLst/>
          </a:prstGeom>
          <a:noFill/>
        </p:spPr>
        <p:txBody>
          <a:bodyPr wrap="square">
            <a:spAutoFit/>
          </a:bodyPr>
          <a:lstStyle/>
          <a:p>
            <a:pPr marL="342900" marR="0" indent="-342900">
              <a:spcAft>
                <a:spcPts val="1000"/>
              </a:spcAft>
              <a:buFont typeface="Arial" panose="020B0604020202020204" pitchFamily="34" charset="0"/>
              <a:buChar char="•"/>
            </a:pPr>
            <a:r>
              <a:rPr lang="en-US" sz="3000" b="1" dirty="0">
                <a:solidFill>
                  <a:srgbClr val="0070C0"/>
                </a:solidFill>
                <a:effectLst/>
                <a:ea typeface="Calibri" panose="020F0502020204030204" pitchFamily="34" charset="0"/>
                <a:cs typeface="Times New Roman" panose="02020603050405020304" pitchFamily="18" charset="0"/>
              </a:rPr>
              <a:t>1 Cor. 15:33 </a:t>
            </a:r>
            <a:r>
              <a:rPr lang="en-US" sz="3000" dirty="0">
                <a:effectLst/>
                <a:ea typeface="Calibri" panose="020F0502020204030204" pitchFamily="34" charset="0"/>
                <a:cs typeface="Times New Roman" panose="02020603050405020304" pitchFamily="18" charset="0"/>
              </a:rPr>
              <a:t>Do not be deceived: "Evil company corrupts good habits."</a:t>
            </a:r>
          </a:p>
          <a:p>
            <a:pPr marL="342900" marR="0" indent="-342900">
              <a:spcAft>
                <a:spcPts val="1000"/>
              </a:spcAft>
              <a:buFont typeface="Arial" panose="020B0604020202020204" pitchFamily="34" charset="0"/>
              <a:buChar char="•"/>
            </a:pPr>
            <a:r>
              <a:rPr lang="en-US" sz="3000" b="1" dirty="0">
                <a:solidFill>
                  <a:srgbClr val="0070C0"/>
                </a:solidFill>
                <a:effectLst/>
                <a:ea typeface="Calibri" panose="020F0502020204030204" pitchFamily="34" charset="0"/>
                <a:cs typeface="Times New Roman" panose="02020603050405020304" pitchFamily="18" charset="0"/>
              </a:rPr>
              <a:t>1 Cor. 5:6 </a:t>
            </a:r>
            <a:r>
              <a:rPr lang="en-US" sz="3000" dirty="0">
                <a:effectLst/>
                <a:ea typeface="Calibri" panose="020F0502020204030204" pitchFamily="34" charset="0"/>
                <a:cs typeface="Times New Roman" panose="02020603050405020304" pitchFamily="18" charset="0"/>
              </a:rPr>
              <a:t>Your glorying is not good. Do you not know that a little leaven leavens the whole lump?</a:t>
            </a:r>
          </a:p>
        </p:txBody>
      </p:sp>
      <p:sp>
        <p:nvSpPr>
          <p:cNvPr id="6" name="TextBox 5">
            <a:extLst>
              <a:ext uri="{FF2B5EF4-FFF2-40B4-BE49-F238E27FC236}">
                <a16:creationId xmlns:a16="http://schemas.microsoft.com/office/drawing/2014/main" id="{64878DA7-7673-D438-505A-D0B3E906D09E}"/>
              </a:ext>
            </a:extLst>
          </p:cNvPr>
          <p:cNvSpPr txBox="1"/>
          <p:nvPr/>
        </p:nvSpPr>
        <p:spPr>
          <a:xfrm>
            <a:off x="1" y="869014"/>
            <a:ext cx="9135608"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Arial" panose="020B0604020202020204" pitchFamily="34" charset="0"/>
              </a:rPr>
              <a:t>5</a:t>
            </a: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Times New Roman" panose="02020603050405020304" pitchFamily="18" charset="0"/>
              </a:rPr>
              <a:t>. My sin is my business and I am not hurting     anyone but me. </a:t>
            </a:r>
          </a:p>
        </p:txBody>
      </p:sp>
      <p:pic>
        <p:nvPicPr>
          <p:cNvPr id="2" name="Picture 2" descr="Aged and distressed lie sign on wood">
            <a:extLst>
              <a:ext uri="{FF2B5EF4-FFF2-40B4-BE49-F238E27FC236}">
                <a16:creationId xmlns:a16="http://schemas.microsoft.com/office/drawing/2014/main" id="{881E4CC2-0FA5-7501-AA54-C97C96C66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502" y="1422388"/>
            <a:ext cx="812399" cy="4850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he Liar: Your Wife Is _____ | The Generous Husband">
            <a:extLst>
              <a:ext uri="{FF2B5EF4-FFF2-40B4-BE49-F238E27FC236}">
                <a16:creationId xmlns:a16="http://schemas.microsoft.com/office/drawing/2014/main" id="{9FED440F-CD57-299D-59AF-BE06CDC28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3646" y="4557969"/>
            <a:ext cx="2697574" cy="179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809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A8CC5-1431-AFCA-74E4-EDF17914C23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84C87C2-C05C-4662-F5CD-8B2A4174EBAA}"/>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a:t>
            </a:r>
            <a:r>
              <a:rPr lang="en-US" sz="3600" dirty="0">
                <a:solidFill>
                  <a:prstClr val="white"/>
                </a:solidFill>
                <a:latin typeface="Calibri" panose="020F0502020204030204"/>
              </a:rPr>
              <a:t>Satan Wants You To Believe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1C7F899-F891-78E3-BB98-F19E940D57BC}"/>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1260C982-6822-6D4A-4EA9-89CA87846D48}"/>
              </a:ext>
            </a:extLst>
          </p:cNvPr>
          <p:cNvSpPr txBox="1"/>
          <p:nvPr/>
        </p:nvSpPr>
        <p:spPr>
          <a:xfrm>
            <a:off x="930303" y="1798262"/>
            <a:ext cx="7482177" cy="3667671"/>
          </a:xfrm>
          <a:prstGeom prst="rect">
            <a:avLst/>
          </a:prstGeom>
          <a:noFill/>
        </p:spPr>
        <p:txBody>
          <a:bodyPr wrap="square">
            <a:spAutoFit/>
          </a:bodyPr>
          <a:lstStyle/>
          <a:p>
            <a:pPr marL="0" marR="0">
              <a:spcAft>
                <a:spcPts val="1000"/>
              </a:spcAft>
            </a:pPr>
            <a:endParaRPr lang="en-US" sz="2800" b="1" dirty="0">
              <a:solidFill>
                <a:srgbClr val="0070C0"/>
              </a:solidFill>
              <a:effectLst/>
              <a:ea typeface="Calibri" panose="020F0502020204030204" pitchFamily="34" charset="0"/>
              <a:cs typeface="Times New Roman" panose="02020603050405020304" pitchFamily="18" charset="0"/>
            </a:endParaRPr>
          </a:p>
          <a:p>
            <a:pPr marL="0" marR="0">
              <a:spcAft>
                <a:spcPts val="1000"/>
              </a:spcAft>
            </a:pPr>
            <a:r>
              <a:rPr lang="en-US" sz="2800" b="1" dirty="0">
                <a:solidFill>
                  <a:srgbClr val="0070C0"/>
                </a:solidFill>
                <a:effectLst/>
                <a:ea typeface="Calibri" panose="020F0502020204030204" pitchFamily="34" charset="0"/>
                <a:cs typeface="Times New Roman" panose="02020603050405020304" pitchFamily="18" charset="0"/>
              </a:rPr>
              <a:t>Acts 17:30,31 </a:t>
            </a:r>
            <a:r>
              <a:rPr lang="en-US" sz="2800" dirty="0">
                <a:effectLst/>
                <a:ea typeface="Calibri" panose="020F0502020204030204" pitchFamily="34" charset="0"/>
                <a:cs typeface="Times New Roman" panose="02020603050405020304" pitchFamily="18" charset="0"/>
              </a:rPr>
              <a:t>Truly, these times of ignorance God overlooked, but now commands all men everywhere to repent, 31 "because </a:t>
            </a:r>
            <a:r>
              <a:rPr lang="en-US" sz="2800" u="sng" dirty="0">
                <a:effectLst/>
                <a:ea typeface="Calibri" panose="020F0502020204030204" pitchFamily="34" charset="0"/>
                <a:cs typeface="Times New Roman" panose="02020603050405020304" pitchFamily="18" charset="0"/>
              </a:rPr>
              <a:t>He has appointed a day on which He will judge the world </a:t>
            </a:r>
            <a:r>
              <a:rPr lang="en-US" sz="2800" dirty="0">
                <a:effectLst/>
                <a:ea typeface="Calibri" panose="020F0502020204030204" pitchFamily="34" charset="0"/>
                <a:cs typeface="Times New Roman" panose="02020603050405020304" pitchFamily="18" charset="0"/>
              </a:rPr>
              <a:t>in </a:t>
            </a:r>
            <a:r>
              <a:rPr lang="en-US" sz="2800" u="sng" dirty="0">
                <a:effectLst/>
                <a:ea typeface="Calibri" panose="020F0502020204030204" pitchFamily="34" charset="0"/>
                <a:cs typeface="Times New Roman" panose="02020603050405020304" pitchFamily="18" charset="0"/>
              </a:rPr>
              <a:t>righteousness</a:t>
            </a:r>
            <a:r>
              <a:rPr lang="en-US" sz="2800" dirty="0">
                <a:effectLst/>
                <a:ea typeface="Calibri" panose="020F0502020204030204" pitchFamily="34" charset="0"/>
                <a:cs typeface="Times New Roman" panose="02020603050405020304" pitchFamily="18" charset="0"/>
              </a:rPr>
              <a:t> </a:t>
            </a:r>
            <a:r>
              <a:rPr lang="en-US" sz="2800" u="sng" dirty="0">
                <a:effectLst/>
                <a:ea typeface="Calibri" panose="020F0502020204030204" pitchFamily="34" charset="0"/>
                <a:cs typeface="Times New Roman" panose="02020603050405020304" pitchFamily="18" charset="0"/>
              </a:rPr>
              <a:t>by the Man </a:t>
            </a:r>
            <a:r>
              <a:rPr lang="en-US" sz="2800" dirty="0">
                <a:effectLst/>
                <a:ea typeface="Calibri" panose="020F0502020204030204" pitchFamily="34" charset="0"/>
                <a:cs typeface="Times New Roman" panose="02020603050405020304" pitchFamily="18" charset="0"/>
              </a:rPr>
              <a:t>whom He has ordained. He has given </a:t>
            </a:r>
            <a:r>
              <a:rPr lang="en-US" sz="2800" u="sng" dirty="0">
                <a:effectLst/>
                <a:ea typeface="Calibri" panose="020F0502020204030204" pitchFamily="34" charset="0"/>
                <a:cs typeface="Times New Roman" panose="02020603050405020304" pitchFamily="18" charset="0"/>
              </a:rPr>
              <a:t>assurance of this to all by raising Him from the dead</a:t>
            </a:r>
            <a:r>
              <a:rPr lang="en-US" sz="2800" dirty="0">
                <a:effectLst/>
                <a:ea typeface="Calibri" panose="020F0502020204030204"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01D2451A-4110-1787-EA4A-AA1A7F1593B0}"/>
              </a:ext>
            </a:extLst>
          </p:cNvPr>
          <p:cNvSpPr txBox="1"/>
          <p:nvPr/>
        </p:nvSpPr>
        <p:spPr>
          <a:xfrm>
            <a:off x="-8391" y="853379"/>
            <a:ext cx="9143999" cy="584775"/>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Arial" panose="020B0604020202020204" pitchFamily="34" charset="0"/>
              </a:rPr>
              <a:t>               </a:t>
            </a: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Arial" panose="020B0604020202020204" pitchFamily="34" charset="0"/>
              </a:rPr>
              <a:t>6.</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Times New Roman" panose="02020603050405020304" pitchFamily="18" charset="0"/>
              </a:rPr>
              <a:t> There is no judgment day. </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Aged and distressed lie sign on wood">
            <a:extLst>
              <a:ext uri="{FF2B5EF4-FFF2-40B4-BE49-F238E27FC236}">
                <a16:creationId xmlns:a16="http://schemas.microsoft.com/office/drawing/2014/main" id="{8F5CF3DE-3EF3-E76D-AAC2-B557266B7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6025" y="905096"/>
            <a:ext cx="812399" cy="48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619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AAEB4-791A-ECF1-FCCF-9950C32EF2A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FC25DE4-E715-D1C2-C9FB-8A1EDC8246E5}"/>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a:t>
            </a:r>
            <a:r>
              <a:rPr lang="en-US" sz="3600" dirty="0">
                <a:solidFill>
                  <a:prstClr val="white"/>
                </a:solidFill>
                <a:latin typeface="Calibri" panose="020F0502020204030204"/>
              </a:rPr>
              <a:t>Satan Wants You To Believe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FEE8F87-AAF8-4062-C480-D06AEBA2DB7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82BF9029-C42C-6644-BEDE-E700B459AEB4}"/>
              </a:ext>
            </a:extLst>
          </p:cNvPr>
          <p:cNvSpPr txBox="1"/>
          <p:nvPr/>
        </p:nvSpPr>
        <p:spPr>
          <a:xfrm>
            <a:off x="428929" y="1816647"/>
            <a:ext cx="8269357" cy="4539704"/>
          </a:xfrm>
          <a:prstGeom prst="rect">
            <a:avLst/>
          </a:prstGeom>
          <a:noFill/>
        </p:spPr>
        <p:txBody>
          <a:bodyPr wrap="square">
            <a:spAutoFit/>
          </a:bodyPr>
          <a:lstStyle/>
          <a:p>
            <a:pPr marR="0">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Matt. 25:46 </a:t>
            </a:r>
            <a:r>
              <a:rPr lang="en-US" sz="2400" dirty="0">
                <a:effectLst/>
                <a:latin typeface="Arial" panose="020B0604020202020204" pitchFamily="34" charset="0"/>
                <a:ea typeface="Calibri" panose="020F0502020204030204" pitchFamily="34" charset="0"/>
                <a:cs typeface="Times New Roman" panose="02020603050405020304" pitchFamily="18" charset="0"/>
              </a:rPr>
              <a:t>"And these will go away into everlasting punishment, but the righteous into eternal life.“</a:t>
            </a:r>
          </a:p>
          <a:p>
            <a:pPr marL="0" marR="0">
              <a:spcAft>
                <a:spcPts val="10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400" b="1"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 Thess. 1:7,8</a:t>
            </a:r>
            <a:r>
              <a:rPr lang="en-US" sz="24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dirty="0">
                <a:effectLst/>
                <a:latin typeface="Arial" panose="020B0604020202020204" pitchFamily="34" charset="0"/>
                <a:ea typeface="Calibri" panose="020F0502020204030204" pitchFamily="34" charset="0"/>
                <a:cs typeface="Times New Roman" panose="02020603050405020304" pitchFamily="18" charset="0"/>
              </a:rPr>
              <a:t>and to give you who are troubled rest with us when the Lord Jesus is revealed from heaven with His mighty angels,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 8 in flaming fire taking vengeance on those who do not know God, and on those who do not obey the gospel of our Lord Jesus Christ. 9 These shall be punished with everlasting destruction from the presence of the Lord and from the glory of His power,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94F3EDF-7C7E-F280-17BE-18B6CA831062}"/>
              </a:ext>
            </a:extLst>
          </p:cNvPr>
          <p:cNvSpPr txBox="1"/>
          <p:nvPr/>
        </p:nvSpPr>
        <p:spPr>
          <a:xfrm>
            <a:off x="-8391" y="853379"/>
            <a:ext cx="9143999" cy="584775"/>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Arial" panose="020B0604020202020204" pitchFamily="34" charset="0"/>
              </a:rPr>
              <a:t>          </a:t>
            </a: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Arial" panose="020B0604020202020204" pitchFamily="34" charset="0"/>
              </a:rPr>
              <a:t>6.</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Times New Roman" panose="02020603050405020304" pitchFamily="18" charset="0"/>
              </a:rPr>
              <a:t> There is no judgment day. </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Aged and distressed lie sign on wood">
            <a:extLst>
              <a:ext uri="{FF2B5EF4-FFF2-40B4-BE49-F238E27FC236}">
                <a16:creationId xmlns:a16="http://schemas.microsoft.com/office/drawing/2014/main" id="{00B468EE-B681-BBB6-D960-1B70074C02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947" y="893196"/>
            <a:ext cx="812399" cy="48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52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F1FD8-E6C8-02A9-643E-965897A838F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EFE846F-7F27-2FB5-00AD-702422B4F36F}"/>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a:t>
            </a:r>
            <a:r>
              <a:rPr lang="en-US" sz="3600" dirty="0">
                <a:solidFill>
                  <a:prstClr val="white"/>
                </a:solidFill>
                <a:latin typeface="Calibri" panose="020F0502020204030204"/>
              </a:rPr>
              <a:t>Satan Wants You To Believe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0AF5F76-9616-6071-3576-12DB2C66CDF4}"/>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244E4729-CE5A-E48F-0016-4E4EEAA43FA2}"/>
              </a:ext>
            </a:extLst>
          </p:cNvPr>
          <p:cNvSpPr txBox="1"/>
          <p:nvPr/>
        </p:nvSpPr>
        <p:spPr>
          <a:xfrm>
            <a:off x="0" y="4617857"/>
            <a:ext cx="9135607" cy="1641475"/>
          </a:xfrm>
          <a:prstGeom prst="rect">
            <a:avLst/>
          </a:prstGeom>
          <a:noFill/>
        </p:spPr>
        <p:txBody>
          <a:bodyPr wrap="square">
            <a:spAutoFit/>
          </a:bodyPr>
          <a:lstStyle/>
          <a:p>
            <a:pPr marL="0" marR="0" algn="ctr">
              <a:spcAft>
                <a:spcPts val="10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We will reap what we have sown: </a:t>
            </a:r>
            <a:r>
              <a:rPr lang="en-US" sz="2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Gal. 6:7,8 </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Aft>
                <a:spcPts val="1000"/>
              </a:spcAft>
            </a:pP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Aft>
                <a:spcPts val="10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What if today were your last day?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61AFC39-F7A5-6EAD-3496-9FD6FE7E2043}"/>
              </a:ext>
            </a:extLst>
          </p:cNvPr>
          <p:cNvSpPr txBox="1"/>
          <p:nvPr/>
        </p:nvSpPr>
        <p:spPr>
          <a:xfrm>
            <a:off x="-8391" y="853379"/>
            <a:ext cx="9143999" cy="584775"/>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Arial" panose="020B0604020202020204" pitchFamily="34" charset="0"/>
              </a:rPr>
              <a:t>           </a:t>
            </a: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Arial" panose="020B0604020202020204" pitchFamily="34" charset="0"/>
              </a:rPr>
              <a:t>6.</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Times New Roman" panose="02020603050405020304" pitchFamily="18" charset="0"/>
              </a:rPr>
              <a:t> There is no judgment day. </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Aged and distressed lie sign on wood">
            <a:extLst>
              <a:ext uri="{FF2B5EF4-FFF2-40B4-BE49-F238E27FC236}">
                <a16:creationId xmlns:a16="http://schemas.microsoft.com/office/drawing/2014/main" id="{2304DC22-F951-4C42-2738-740B84FDB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0265" y="953140"/>
            <a:ext cx="812399" cy="4850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he Liar: Your Wife Is _____ | The Generous Husband">
            <a:extLst>
              <a:ext uri="{FF2B5EF4-FFF2-40B4-BE49-F238E27FC236}">
                <a16:creationId xmlns:a16="http://schemas.microsoft.com/office/drawing/2014/main" id="{C80CB3F6-7971-0319-BCEC-9F368481F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193" y="1569968"/>
            <a:ext cx="4499071" cy="299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409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A5F92-AFF2-A13D-A405-21609BA8E2F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DA189D9-D599-321E-3E28-136D42359AE1}"/>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a:t>
            </a:r>
            <a:r>
              <a:rPr lang="en-US" sz="3600" dirty="0">
                <a:solidFill>
                  <a:prstClr val="white"/>
                </a:solidFill>
                <a:latin typeface="Calibri" panose="020F0502020204030204"/>
              </a:rPr>
              <a:t>Satan Wants You To Believe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D5C9DE3-5F77-8B56-5C88-44170E37F4EC}"/>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39864A8A-215E-90BC-0EC3-310F85075955}"/>
              </a:ext>
            </a:extLst>
          </p:cNvPr>
          <p:cNvSpPr txBox="1"/>
          <p:nvPr/>
        </p:nvSpPr>
        <p:spPr>
          <a:xfrm>
            <a:off x="487679" y="1657746"/>
            <a:ext cx="8395064" cy="4780796"/>
          </a:xfrm>
          <a:prstGeom prst="rect">
            <a:avLst/>
          </a:prstGeom>
          <a:noFill/>
        </p:spPr>
        <p:txBody>
          <a:bodyPr wrap="square">
            <a:spAutoFit/>
          </a:bodyPr>
          <a:lstStyle/>
          <a:p>
            <a:pPr marL="0" marR="0">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The devil had a meeting in hell on how to deceive the people.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400" u="sng" dirty="0">
                <a:effectLst/>
                <a:latin typeface="Arial" panose="020B0604020202020204" pitchFamily="34" charset="0"/>
                <a:ea typeface="Calibri" panose="020F0502020204030204" pitchFamily="34" charset="0"/>
                <a:cs typeface="Times New Roman" panose="02020603050405020304" pitchFamily="18" charset="0"/>
              </a:rPr>
              <a:t>One demon </a:t>
            </a:r>
            <a:r>
              <a:rPr lang="en-US" sz="2400" dirty="0">
                <a:effectLst/>
                <a:latin typeface="Arial" panose="020B0604020202020204" pitchFamily="34" charset="0"/>
                <a:ea typeface="Calibri" panose="020F0502020204030204" pitchFamily="34" charset="0"/>
                <a:cs typeface="Times New Roman" panose="02020603050405020304" pitchFamily="18" charset="0"/>
              </a:rPr>
              <a:t>said, Let us tell them the Bible is not true.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The devil replied, That will work but only up to a point.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A </a:t>
            </a:r>
            <a:r>
              <a:rPr lang="en-US" sz="2400" u="sng" dirty="0">
                <a:effectLst/>
                <a:latin typeface="Arial" panose="020B0604020202020204" pitchFamily="34" charset="0"/>
                <a:ea typeface="Calibri" panose="020F0502020204030204" pitchFamily="34" charset="0"/>
                <a:cs typeface="Times New Roman" panose="02020603050405020304" pitchFamily="18" charset="0"/>
              </a:rPr>
              <a:t>second demon </a:t>
            </a:r>
            <a:r>
              <a:rPr lang="en-US" sz="2400" dirty="0">
                <a:effectLst/>
                <a:latin typeface="Arial" panose="020B0604020202020204" pitchFamily="34" charset="0"/>
                <a:ea typeface="Calibri" panose="020F0502020204030204" pitchFamily="34" charset="0"/>
                <a:cs typeface="Times New Roman" panose="02020603050405020304" pitchFamily="18" charset="0"/>
              </a:rPr>
              <a:t>said, Let us tell them that Jesus is not Lord.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The devil replied, That will work but only up to a point.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sz="2400" u="sng" dirty="0">
                <a:effectLst/>
                <a:latin typeface="Arial" panose="020B0604020202020204" pitchFamily="34" charset="0"/>
                <a:ea typeface="Calibri" panose="020F0502020204030204" pitchFamily="34" charset="0"/>
                <a:cs typeface="Times New Roman" panose="02020603050405020304" pitchFamily="18" charset="0"/>
              </a:rPr>
              <a:t>An older demon </a:t>
            </a:r>
            <a:r>
              <a:rPr lang="en-US" sz="2400" dirty="0">
                <a:effectLst/>
                <a:latin typeface="Arial" panose="020B0604020202020204" pitchFamily="34" charset="0"/>
                <a:ea typeface="Calibri" panose="020F0502020204030204" pitchFamily="34" charset="0"/>
                <a:cs typeface="Times New Roman" panose="02020603050405020304" pitchFamily="18" charset="0"/>
              </a:rPr>
              <a:t>suggested, Let us say that the Bible is the word of God and that Jesus is Lord, but let us convince the people that they have all the time in the world to obey him.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Aft>
                <a:spcPts val="100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The devil loved it!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BCBA3A1-963C-B281-0B75-2DFF1A32882A}"/>
              </a:ext>
            </a:extLst>
          </p:cNvPr>
          <p:cNvSpPr txBox="1"/>
          <p:nvPr/>
        </p:nvSpPr>
        <p:spPr>
          <a:xfrm>
            <a:off x="0" y="860899"/>
            <a:ext cx="9144000" cy="584775"/>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Arial" panose="020B0604020202020204" pitchFamily="34" charset="0"/>
              </a:rPr>
              <a:t>   </a:t>
            </a: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Arial" panose="020B0604020202020204" pitchFamily="34" charset="0"/>
              </a:rPr>
              <a:t>7.</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Times New Roman" panose="02020603050405020304" pitchFamily="18" charset="0"/>
              </a:rPr>
              <a:t> You have plenty of time to obey God. </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Aged and distressed lie sign on wood">
            <a:extLst>
              <a:ext uri="{FF2B5EF4-FFF2-40B4-BE49-F238E27FC236}">
                <a16:creationId xmlns:a16="http://schemas.microsoft.com/office/drawing/2014/main" id="{750D7782-E22C-94EC-C1BD-431155E22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1988" y="910779"/>
            <a:ext cx="812399" cy="48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417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81C4D-8813-D7F0-531F-F73A8E49508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3531365-0B9D-17E4-1550-4C0047CF3692}"/>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a:t>
            </a:r>
            <a:r>
              <a:rPr lang="en-US" sz="3600" dirty="0">
                <a:solidFill>
                  <a:prstClr val="white"/>
                </a:solidFill>
                <a:latin typeface="Calibri" panose="020F0502020204030204"/>
              </a:rPr>
              <a:t>Satan Wants You To Believe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990C224-1712-90FC-71DC-9E35375A2E94}"/>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B455ED5F-E722-41A3-B699-C1BB62E13DE2}"/>
              </a:ext>
            </a:extLst>
          </p:cNvPr>
          <p:cNvSpPr txBox="1"/>
          <p:nvPr/>
        </p:nvSpPr>
        <p:spPr>
          <a:xfrm>
            <a:off x="333955" y="906449"/>
            <a:ext cx="8452236" cy="5210016"/>
          </a:xfrm>
          <a:prstGeom prst="rect">
            <a:avLst/>
          </a:prstGeom>
          <a:noFill/>
        </p:spPr>
        <p:txBody>
          <a:bodyPr wrap="square">
            <a:spAutoFit/>
          </a:bodyPr>
          <a:lstStyle/>
          <a:p>
            <a:pPr marL="342900" marR="0" indent="-342900">
              <a:lnSpc>
                <a:spcPct val="115000"/>
              </a:lnSpc>
              <a:spcAft>
                <a:spcPts val="1000"/>
              </a:spcAft>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Have you ever known someone who told lies? </a:t>
            </a:r>
          </a:p>
          <a:p>
            <a:pPr marL="342900" marR="0" indent="-342900">
              <a:lnSpc>
                <a:spcPct val="115000"/>
              </a:lnSpc>
              <a:spcAft>
                <a:spcPts val="1000"/>
              </a:spcAft>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Have you ever told a lie? </a:t>
            </a:r>
          </a:p>
          <a:p>
            <a:pPr marL="342900" marR="0" indent="-342900">
              <a:spcAft>
                <a:spcPts val="1000"/>
              </a:spcAft>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Has anyone ever told a lie on you?  </a:t>
            </a:r>
            <a:r>
              <a:rPr lang="en-US" sz="2400" b="1" dirty="0">
                <a:solidFill>
                  <a:srgbClr val="0070C0"/>
                </a:solidFill>
                <a:effectLst/>
                <a:ea typeface="Calibri" panose="020F0502020204030204" pitchFamily="34" charset="0"/>
                <a:cs typeface="Times New Roman" panose="02020603050405020304" pitchFamily="18" charset="0"/>
              </a:rPr>
              <a:t>Ex.20:16 </a:t>
            </a:r>
            <a:r>
              <a:rPr lang="en-US" sz="2400" dirty="0">
                <a:effectLst/>
                <a:ea typeface="Calibri" panose="020F0502020204030204" pitchFamily="34" charset="0"/>
                <a:cs typeface="Times New Roman" panose="02020603050405020304" pitchFamily="18" charset="0"/>
              </a:rPr>
              <a:t>"You shall not bear false witness against your neighbor.</a:t>
            </a:r>
          </a:p>
          <a:p>
            <a:pPr marL="342900" marR="0" indent="-342900">
              <a:lnSpc>
                <a:spcPct val="115000"/>
              </a:lnSpc>
              <a:spcAft>
                <a:spcPts val="1000"/>
              </a:spcAft>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Have you ever believed a lie? </a:t>
            </a:r>
          </a:p>
          <a:p>
            <a:pPr marL="342900" marR="0" indent="-342900">
              <a:lnSpc>
                <a:spcPct val="115000"/>
              </a:lnSpc>
              <a:spcAft>
                <a:spcPts val="1000"/>
              </a:spcAft>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When we lie, we are claiming </a:t>
            </a:r>
            <a:r>
              <a:rPr lang="en-US" sz="2400" u="sng" dirty="0">
                <a:effectLst/>
                <a:ea typeface="Calibri" panose="020F0502020204030204" pitchFamily="34" charset="0"/>
                <a:cs typeface="Times New Roman" panose="02020603050405020304" pitchFamily="18" charset="0"/>
              </a:rPr>
              <a:t>kinship with the devil</a:t>
            </a:r>
            <a:r>
              <a:rPr lang="en-US" sz="2400" dirty="0">
                <a:effectLst/>
                <a:ea typeface="Calibri" panose="020F0502020204030204" pitchFamily="34" charset="0"/>
                <a:cs typeface="Times New Roman" panose="02020603050405020304" pitchFamily="18" charset="0"/>
              </a:rPr>
              <a:t>. </a:t>
            </a:r>
          </a:p>
          <a:p>
            <a:pPr marL="342900" marR="0" indent="-342900">
              <a:lnSpc>
                <a:spcPct val="115000"/>
              </a:lnSpc>
              <a:spcAft>
                <a:spcPts val="1000"/>
              </a:spcAft>
              <a:buFont typeface="Arial" panose="020B0604020202020204" pitchFamily="34" charset="0"/>
              <a:buChar char="•"/>
            </a:pPr>
            <a:r>
              <a:rPr lang="en-US" sz="2400" b="1" dirty="0">
                <a:solidFill>
                  <a:srgbClr val="0070C0"/>
                </a:solidFill>
                <a:effectLst/>
                <a:ea typeface="Calibri" panose="020F0502020204030204" pitchFamily="34" charset="0"/>
                <a:cs typeface="Times New Roman" panose="02020603050405020304" pitchFamily="18" charset="0"/>
              </a:rPr>
              <a:t>John 8:44 </a:t>
            </a:r>
            <a:r>
              <a:rPr lang="en-US" sz="2400" dirty="0">
                <a:effectLst/>
                <a:ea typeface="Calibri" panose="020F0502020204030204" pitchFamily="34" charset="0"/>
                <a:cs typeface="Times New Roman" panose="02020603050405020304" pitchFamily="18" charset="0"/>
              </a:rPr>
              <a:t>for he is a liar and the father of it.</a:t>
            </a:r>
          </a:p>
          <a:p>
            <a:pPr marL="342900" marR="0" indent="-342900">
              <a:lnSpc>
                <a:spcPct val="115000"/>
              </a:lnSpc>
              <a:spcAft>
                <a:spcPts val="1000"/>
              </a:spcAft>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When one rejects the truth, all that is left are lies.  </a:t>
            </a:r>
          </a:p>
          <a:p>
            <a:pPr marL="342900" marR="0" indent="-342900">
              <a:lnSpc>
                <a:spcPct val="115000"/>
              </a:lnSpc>
              <a:spcAft>
                <a:spcPts val="1000"/>
              </a:spcAft>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To believe a lie is to be deceived.                                                      The Bible says a lot about being deceived. </a:t>
            </a:r>
          </a:p>
        </p:txBody>
      </p:sp>
      <p:pic>
        <p:nvPicPr>
          <p:cNvPr id="2" name="Picture 6" descr="Drawing of a puppet with a long nose">
            <a:extLst>
              <a:ext uri="{FF2B5EF4-FFF2-40B4-BE49-F238E27FC236}">
                <a16:creationId xmlns:a16="http://schemas.microsoft.com/office/drawing/2014/main" id="{32D0EB50-1859-A44B-6332-0BAB02C92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3539" y="4053237"/>
            <a:ext cx="1991512" cy="266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989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E0566-4FBC-0408-8702-762E58C993D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0368CD-D5EA-6540-EC88-C17F36857785}"/>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a:t>
            </a:r>
            <a:r>
              <a:rPr lang="en-US" sz="3600" dirty="0">
                <a:solidFill>
                  <a:prstClr val="white"/>
                </a:solidFill>
                <a:latin typeface="Calibri" panose="020F0502020204030204"/>
              </a:rPr>
              <a:t>Satan Wants You To Believe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66B7E73-9A6E-C4CF-D447-B7DA6EA665FA}"/>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343702F6-0263-D699-3762-1BB9CF226E93}"/>
              </a:ext>
            </a:extLst>
          </p:cNvPr>
          <p:cNvSpPr txBox="1"/>
          <p:nvPr/>
        </p:nvSpPr>
        <p:spPr>
          <a:xfrm>
            <a:off x="548640" y="1793966"/>
            <a:ext cx="8126233" cy="4785926"/>
          </a:xfrm>
          <a:prstGeom prst="rect">
            <a:avLst/>
          </a:prstGeom>
          <a:noFill/>
        </p:spPr>
        <p:txBody>
          <a:bodyPr wrap="square">
            <a:spAutoFit/>
          </a:bodyPr>
          <a:lstStyle/>
          <a:p>
            <a:pPr marL="0" marR="0">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What if today were your last day on earth?  Where would you be in eternity? </a:t>
            </a:r>
          </a:p>
          <a:p>
            <a:pPr marL="0" marR="0">
              <a:spcAft>
                <a:spcPts val="1000"/>
              </a:spcAft>
            </a:pP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24:25</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Now as he reasoned about righteousness, self-control, and the judgment to come, Felix was afraid and answered, "Go away for now; when I have a convenient time I will call for you."</a:t>
            </a:r>
          </a:p>
          <a:p>
            <a:pPr marL="0" marR="0">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 </a:t>
            </a:r>
          </a:p>
          <a:p>
            <a:pPr marL="0" marR="0">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If you wait for a convenient season to obey God, then I am afraid that it might not come.  Now is the day of salvation.</a:t>
            </a:r>
          </a:p>
        </p:txBody>
      </p:sp>
      <p:sp>
        <p:nvSpPr>
          <p:cNvPr id="6" name="TextBox 5">
            <a:extLst>
              <a:ext uri="{FF2B5EF4-FFF2-40B4-BE49-F238E27FC236}">
                <a16:creationId xmlns:a16="http://schemas.microsoft.com/office/drawing/2014/main" id="{BDB2EDEF-AD9F-A953-84F2-94D5F52D34CE}"/>
              </a:ext>
            </a:extLst>
          </p:cNvPr>
          <p:cNvSpPr txBox="1"/>
          <p:nvPr/>
        </p:nvSpPr>
        <p:spPr>
          <a:xfrm>
            <a:off x="0" y="860899"/>
            <a:ext cx="9144000" cy="584775"/>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Arial" panose="020B0604020202020204" pitchFamily="34" charset="0"/>
              </a:rPr>
              <a:t>   </a:t>
            </a:r>
            <a:r>
              <a:rPr kumimoji="0" lang="en-US" sz="32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Arial" panose="020B0604020202020204" pitchFamily="34" charset="0"/>
              </a:rPr>
              <a:t>7.</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Times New Roman" panose="02020603050405020304" pitchFamily="18" charset="0"/>
              </a:rPr>
              <a:t> You have plenty of time to obey God. </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Aged and distressed lie sign on wood">
            <a:extLst>
              <a:ext uri="{FF2B5EF4-FFF2-40B4-BE49-F238E27FC236}">
                <a16:creationId xmlns:a16="http://schemas.microsoft.com/office/drawing/2014/main" id="{F4DCFB75-9215-25E1-63DC-EDB46CA701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1744" y="910779"/>
            <a:ext cx="812399" cy="48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018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31000">
              <a:srgbClr val="C00000"/>
            </a:gs>
            <a:gs pos="74000">
              <a:schemeClr val="tx1"/>
            </a:gs>
            <a:gs pos="83000">
              <a:schemeClr val="tx1"/>
            </a:gs>
            <a:gs pos="100000">
              <a:schemeClr val="tx1"/>
            </a:gs>
          </a:gsLst>
          <a:lin ang="5400000" scaled="1"/>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37ABA35-D53C-45DB-98B0-1698F08F3CEE}"/>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newlebanoncoc.com</a:t>
            </a:r>
          </a:p>
        </p:txBody>
      </p:sp>
      <p:sp>
        <p:nvSpPr>
          <p:cNvPr id="6" name="TextBox 5">
            <a:extLst>
              <a:ext uri="{FF2B5EF4-FFF2-40B4-BE49-F238E27FC236}">
                <a16:creationId xmlns:a16="http://schemas.microsoft.com/office/drawing/2014/main" id="{0D156ABB-02EA-F9DA-F02A-9B9017B5EA43}"/>
              </a:ext>
            </a:extLst>
          </p:cNvPr>
          <p:cNvSpPr txBox="1"/>
          <p:nvPr/>
        </p:nvSpPr>
        <p:spPr>
          <a:xfrm>
            <a:off x="461440" y="235474"/>
            <a:ext cx="8542421" cy="5939959"/>
          </a:xfrm>
          <a:prstGeom prst="rect">
            <a:avLst/>
          </a:prstGeom>
          <a:noFill/>
        </p:spPr>
        <p:txBody>
          <a:bodyPr wrap="square">
            <a:spAutoFit/>
          </a:bodyPr>
          <a:lstStyle/>
          <a:p>
            <a:pPr marL="0" marR="0">
              <a:spcAft>
                <a:spcPts val="1000"/>
              </a:spcAft>
            </a:pPr>
            <a:r>
              <a:rPr lang="en-US" sz="3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Friend,</a:t>
            </a:r>
          </a:p>
          <a:p>
            <a:pPr marL="0" marR="0">
              <a:spcAft>
                <a:spcPts val="1000"/>
              </a:spcAft>
            </a:pP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 The word of God </a:t>
            </a:r>
            <a:r>
              <a:rPr lang="en-US" sz="28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is  true</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50000"/>
              </a:lnSpc>
              <a:spcAft>
                <a:spcPts val="1000"/>
              </a:spcAft>
            </a:pP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 God </a:t>
            </a:r>
            <a:r>
              <a:rPr lang="en-US" sz="28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will not</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make an exception in my case. </a:t>
            </a:r>
          </a:p>
          <a:p>
            <a:pPr marL="0" marR="0">
              <a:lnSpc>
                <a:spcPct val="150000"/>
              </a:lnSpc>
              <a:spcAft>
                <a:spcPts val="1000"/>
              </a:spcAft>
            </a:pP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 </a:t>
            </a:r>
            <a:r>
              <a:rPr lang="en-US" sz="28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 can be happy</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if I live a Christian life. </a:t>
            </a:r>
          </a:p>
          <a:p>
            <a:pPr marL="0" marR="0">
              <a:lnSpc>
                <a:spcPct val="150000"/>
              </a:lnSpc>
              <a:spcAft>
                <a:spcPts val="1000"/>
              </a:spcAft>
            </a:pP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 There </a:t>
            </a:r>
            <a:r>
              <a:rPr lang="en-US" sz="28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is only one way</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to Heaven. </a:t>
            </a:r>
          </a:p>
          <a:p>
            <a:pPr marL="0" marR="0">
              <a:spcAft>
                <a:spcPts val="1000"/>
              </a:spcAft>
            </a:pP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5. My sin </a:t>
            </a:r>
            <a:r>
              <a:rPr lang="en-US" sz="28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is</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your business and I affect and influence everyone I am around.</a:t>
            </a:r>
          </a:p>
          <a:p>
            <a:pPr marL="0" marR="0">
              <a:lnSpc>
                <a:spcPct val="150000"/>
              </a:lnSpc>
              <a:spcAft>
                <a:spcPts val="1000"/>
              </a:spcAft>
            </a:pP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6. There </a:t>
            </a:r>
            <a:r>
              <a:rPr lang="en-US" sz="28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is</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 judgment day. </a:t>
            </a:r>
          </a:p>
          <a:p>
            <a:pPr marL="0" marR="0">
              <a:lnSpc>
                <a:spcPct val="150000"/>
              </a:lnSpc>
              <a:spcAft>
                <a:spcPts val="1000"/>
              </a:spcAft>
            </a:pP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7. You </a:t>
            </a:r>
            <a:r>
              <a:rPr lang="en-US" sz="28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do not have plenty</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of time to obey God.</a:t>
            </a:r>
          </a:p>
        </p:txBody>
      </p:sp>
    </p:spTree>
    <p:extLst>
      <p:ext uri="{BB962C8B-B14F-4D97-AF65-F5344CB8AC3E}">
        <p14:creationId xmlns:p14="http://schemas.microsoft.com/office/powerpoint/2010/main" val="3558235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ED1E0-91B1-FC12-1FAB-E93DDDF8A54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903164D-E872-4114-C4AB-571D5A462B58}"/>
              </a:ext>
            </a:extLst>
          </p:cNvPr>
          <p:cNvSpPr txBox="1"/>
          <p:nvPr/>
        </p:nvSpPr>
        <p:spPr>
          <a:xfrm>
            <a:off x="1" y="-16778"/>
            <a:ext cx="9143999" cy="1754326"/>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Are you a New Testament Christian?</a:t>
            </a:r>
          </a:p>
        </p:txBody>
      </p:sp>
      <p:sp>
        <p:nvSpPr>
          <p:cNvPr id="5" name="Rectangle 3" descr="Rectangle: Click to edit Master text styles&#10;Second level&#10;Third level&#10;Fourth level&#10;Fifth level">
            <a:extLst>
              <a:ext uri="{FF2B5EF4-FFF2-40B4-BE49-F238E27FC236}">
                <a16:creationId xmlns:a16="http://schemas.microsoft.com/office/drawing/2014/main" id="{B21B20F1-9007-8344-5088-E03403070B40}"/>
              </a:ext>
            </a:extLst>
          </p:cNvPr>
          <p:cNvSpPr txBox="1">
            <a:spLocks noChangeArrowheads="1"/>
          </p:cNvSpPr>
          <p:nvPr/>
        </p:nvSpPr>
        <p:spPr>
          <a:xfrm>
            <a:off x="855677" y="2169355"/>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Hear</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(Rom.10:14)</a:t>
            </a:r>
          </a:p>
        </p:txBody>
      </p:sp>
      <p:sp>
        <p:nvSpPr>
          <p:cNvPr id="6" name="Rectangle 3" descr="Rectangle: Click to edit Master text styles&#10;Second level&#10;Third level&#10;Fourth level&#10;Fifth level">
            <a:extLst>
              <a:ext uri="{FF2B5EF4-FFF2-40B4-BE49-F238E27FC236}">
                <a16:creationId xmlns:a16="http://schemas.microsoft.com/office/drawing/2014/main" id="{96400C8F-AD6D-0C2D-913D-7CB8B2D6A687}"/>
              </a:ext>
            </a:extLst>
          </p:cNvPr>
          <p:cNvSpPr txBox="1">
            <a:spLocks noChangeArrowheads="1"/>
          </p:cNvSpPr>
          <p:nvPr/>
        </p:nvSpPr>
        <p:spPr>
          <a:xfrm>
            <a:off x="852181" y="2673073"/>
            <a:ext cx="7654256"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Believe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(Heb. 11:6)</a:t>
            </a:r>
          </a:p>
        </p:txBody>
      </p:sp>
      <p:sp>
        <p:nvSpPr>
          <p:cNvPr id="7" name="Rectangle 3" descr="Rectangle: Click to edit Master text styles&#10;Second level&#10;Third level&#10;Fourth level&#10;Fifth level">
            <a:extLst>
              <a:ext uri="{FF2B5EF4-FFF2-40B4-BE49-F238E27FC236}">
                <a16:creationId xmlns:a16="http://schemas.microsoft.com/office/drawing/2014/main" id="{C69EFD17-8A38-808F-1876-6044A08032DE}"/>
              </a:ext>
            </a:extLst>
          </p:cNvPr>
          <p:cNvSpPr txBox="1">
            <a:spLocks noChangeArrowheads="1"/>
          </p:cNvSpPr>
          <p:nvPr/>
        </p:nvSpPr>
        <p:spPr>
          <a:xfrm>
            <a:off x="852632" y="3134366"/>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Repent</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of Sins (Acts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8" name="Rectangle 3" descr="Rectangle: Click to edit Master text styles&#10;Second level&#10;Third level&#10;Fourth level&#10;Fifth level">
            <a:extLst>
              <a:ext uri="{FF2B5EF4-FFF2-40B4-BE49-F238E27FC236}">
                <a16:creationId xmlns:a16="http://schemas.microsoft.com/office/drawing/2014/main" id="{9430CEB0-C808-E1DA-7E0D-1ABCDC302D8D}"/>
              </a:ext>
            </a:extLst>
          </p:cNvPr>
          <p:cNvSpPr txBox="1">
            <a:spLocks noChangeArrowheads="1"/>
          </p:cNvSpPr>
          <p:nvPr/>
        </p:nvSpPr>
        <p:spPr>
          <a:xfrm>
            <a:off x="860570" y="3664345"/>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Confess</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Christ (Rom.10:9)</a:t>
            </a:r>
          </a:p>
        </p:txBody>
      </p:sp>
      <p:sp>
        <p:nvSpPr>
          <p:cNvPr id="9" name="Rectangle 3" descr="Rectangle: Click to edit Master text styles&#10;Second level&#10;Third level&#10;Fourth level&#10;Fifth level">
            <a:extLst>
              <a:ext uri="{FF2B5EF4-FFF2-40B4-BE49-F238E27FC236}">
                <a16:creationId xmlns:a16="http://schemas.microsoft.com/office/drawing/2014/main" id="{A4541F9B-A1AD-7A58-40E5-00C0E2D7212A}"/>
              </a:ext>
            </a:extLst>
          </p:cNvPr>
          <p:cNvSpPr txBox="1">
            <a:spLocks noChangeArrowheads="1"/>
          </p:cNvSpPr>
          <p:nvPr/>
        </p:nvSpPr>
        <p:spPr>
          <a:xfrm>
            <a:off x="868958" y="4755343"/>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Serve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our Lord the rest                          of our lives (Rev.2:10)</a:t>
            </a:r>
          </a:p>
          <a:p>
            <a:pPr marL="0" marR="0" lvl="0" indent="0" algn="l" defTabSz="914400" rtl="0" eaLnBrk="0" fontAlgn="base" latinLnBrk="0" hangingPunct="0">
              <a:lnSpc>
                <a:spcPct val="8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3" name="TextBox 12">
            <a:extLst>
              <a:ext uri="{FF2B5EF4-FFF2-40B4-BE49-F238E27FC236}">
                <a16:creationId xmlns:a16="http://schemas.microsoft.com/office/drawing/2014/main" id="{CC63D6C7-9966-00F7-173D-7DF16E3B9F9E}"/>
              </a:ext>
            </a:extLst>
          </p:cNvPr>
          <p:cNvSpPr txBox="1"/>
          <p:nvPr/>
        </p:nvSpPr>
        <p:spPr>
          <a:xfrm>
            <a:off x="939567" y="4139925"/>
            <a:ext cx="6904139" cy="584775"/>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Be Baptized </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Into Christ (1 Cor.12:13)</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38886FB-BA18-05FE-08ED-9F61DD48DCBC}"/>
              </a:ext>
            </a:extLst>
          </p:cNvPr>
          <p:cNvSpPr txBox="1"/>
          <p:nvPr/>
        </p:nvSpPr>
        <p:spPr>
          <a:xfrm>
            <a:off x="0" y="6233606"/>
            <a:ext cx="914400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You Must Be Born Again. John 3:1-7</a:t>
            </a:r>
          </a:p>
        </p:txBody>
      </p:sp>
      <p:pic>
        <p:nvPicPr>
          <p:cNvPr id="10" name="Picture 9">
            <a:extLst>
              <a:ext uri="{FF2B5EF4-FFF2-40B4-BE49-F238E27FC236}">
                <a16:creationId xmlns:a16="http://schemas.microsoft.com/office/drawing/2014/main" id="{24C54668-276D-7D4C-1E8C-1AC921FA1E4D}"/>
              </a:ext>
            </a:extLst>
          </p:cNvPr>
          <p:cNvPicPr>
            <a:picLocks noChangeAspect="1"/>
          </p:cNvPicPr>
          <p:nvPr/>
        </p:nvPicPr>
        <p:blipFill rotWithShape="1">
          <a:blip r:embed="rId2"/>
          <a:srcRect t="36906"/>
          <a:stretch/>
        </p:blipFill>
        <p:spPr>
          <a:xfrm>
            <a:off x="5588115" y="4724700"/>
            <a:ext cx="3178380" cy="1235180"/>
          </a:xfrm>
          <a:prstGeom prst="rect">
            <a:avLst/>
          </a:prstGeom>
        </p:spPr>
      </p:pic>
    </p:spTree>
    <p:extLst>
      <p:ext uri="{BB962C8B-B14F-4D97-AF65-F5344CB8AC3E}">
        <p14:creationId xmlns:p14="http://schemas.microsoft.com/office/powerpoint/2010/main" val="3937751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16161-9291-B288-8B4E-DBF7F0A026A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6F1E944-71DE-0175-F969-6B4E566BCB3B}"/>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a:t>
            </a:r>
            <a:r>
              <a:rPr lang="en-US" sz="3600" dirty="0">
                <a:solidFill>
                  <a:prstClr val="white"/>
                </a:solidFill>
                <a:latin typeface="Calibri" panose="020F0502020204030204"/>
              </a:rPr>
              <a:t>Satan Wants You To Believe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D33A05F-9BD3-5ED2-6A8E-CD7032839BB5}"/>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03952EE3-5448-EE54-873F-48B786157F7C}"/>
              </a:ext>
            </a:extLst>
          </p:cNvPr>
          <p:cNvSpPr txBox="1"/>
          <p:nvPr/>
        </p:nvSpPr>
        <p:spPr>
          <a:xfrm>
            <a:off x="652008" y="1876508"/>
            <a:ext cx="7498080" cy="4226798"/>
          </a:xfrm>
          <a:prstGeom prst="rect">
            <a:avLst/>
          </a:prstGeom>
          <a:noFill/>
        </p:spPr>
        <p:txBody>
          <a:bodyPr wrap="square">
            <a:spAutoFit/>
          </a:bodyPr>
          <a:lstStyle/>
          <a:p>
            <a:pPr marL="0" marR="0">
              <a:spcAft>
                <a:spcPts val="1000"/>
              </a:spcAft>
            </a:pPr>
            <a:r>
              <a:rPr lang="en-US" sz="3600" dirty="0">
                <a:solidFill>
                  <a:srgbClr val="C00000"/>
                </a:solidFill>
                <a:effectLst/>
                <a:ea typeface="Calibri" panose="020F0502020204030204" pitchFamily="34" charset="0"/>
                <a:cs typeface="Times New Roman" panose="02020603050405020304" pitchFamily="18" charset="0"/>
              </a:rPr>
              <a:t>Purpose Statement.</a:t>
            </a:r>
          </a:p>
          <a:p>
            <a:pPr marL="0" marR="0">
              <a:spcAft>
                <a:spcPts val="1000"/>
              </a:spcAft>
            </a:pPr>
            <a:endParaRPr lang="en-US" sz="3600" dirty="0">
              <a:effectLst/>
              <a:ea typeface="Calibri" panose="020F0502020204030204" pitchFamily="34" charset="0"/>
              <a:cs typeface="Times New Roman" panose="02020603050405020304" pitchFamily="18" charset="0"/>
            </a:endParaRPr>
          </a:p>
          <a:p>
            <a:pPr marL="0" marR="0">
              <a:spcAft>
                <a:spcPts val="1000"/>
              </a:spcAft>
            </a:pPr>
            <a:r>
              <a:rPr lang="en-US" sz="3600" dirty="0">
                <a:effectLst/>
                <a:ea typeface="Calibri" panose="020F0502020204030204" pitchFamily="34" charset="0"/>
                <a:cs typeface="Times New Roman" panose="02020603050405020304" pitchFamily="18" charset="0"/>
              </a:rPr>
              <a:t>Satan is the father of lies and the great deceiver. It is our responsibility that we do not allow him to deceive us. In this lesson, we want to consider some of the lies he tells us.</a:t>
            </a:r>
          </a:p>
        </p:txBody>
      </p:sp>
      <p:pic>
        <p:nvPicPr>
          <p:cNvPr id="2" name="Picture 4" descr="Cover of the book where the word Lying appears with the letter G replaced by a fishing hook">
            <a:extLst>
              <a:ext uri="{FF2B5EF4-FFF2-40B4-BE49-F238E27FC236}">
                <a16:creationId xmlns:a16="http://schemas.microsoft.com/office/drawing/2014/main" id="{CA43561F-4A52-59CB-6B32-39043528D2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878" b="40950"/>
          <a:stretch/>
        </p:blipFill>
        <p:spPr bwMode="auto">
          <a:xfrm>
            <a:off x="4665167" y="648827"/>
            <a:ext cx="4478833" cy="251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46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5E978-6E1B-D41A-91A1-4E7E8DA9612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FF286A3-6692-5751-A4CA-A4EF0E7A38C1}"/>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a:t>
            </a:r>
            <a:r>
              <a:rPr lang="en-US" sz="3600" dirty="0">
                <a:solidFill>
                  <a:prstClr val="white"/>
                </a:solidFill>
                <a:latin typeface="Calibri" panose="020F0502020204030204"/>
              </a:rPr>
              <a:t>Satan Wants You To Believe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4A88390-B8DA-5CC4-C8D6-ECA693C94599}"/>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D474E367-9FBC-4408-13A8-A7BEDAAB4AB5}"/>
              </a:ext>
            </a:extLst>
          </p:cNvPr>
          <p:cNvSpPr txBox="1"/>
          <p:nvPr/>
        </p:nvSpPr>
        <p:spPr>
          <a:xfrm>
            <a:off x="707666" y="1009816"/>
            <a:ext cx="7919499" cy="6203429"/>
          </a:xfrm>
          <a:prstGeom prst="rect">
            <a:avLst/>
          </a:prstGeom>
          <a:noFill/>
        </p:spPr>
        <p:txBody>
          <a:bodyPr wrap="square">
            <a:spAutoFit/>
          </a:bodyPr>
          <a:lstStyle/>
          <a:p>
            <a:pPr marL="0" marR="0">
              <a:lnSpc>
                <a:spcPct val="115000"/>
              </a:lnSpc>
              <a:spcAft>
                <a:spcPts val="1000"/>
              </a:spcAft>
            </a:pPr>
            <a:r>
              <a:rPr lang="en-US" sz="3200" dirty="0">
                <a:solidFill>
                  <a:srgbClr val="C00000"/>
                </a:solidFill>
                <a:effectLst/>
                <a:ea typeface="Calibri" panose="020F0502020204030204" pitchFamily="34" charset="0"/>
                <a:cs typeface="Times New Roman" panose="02020603050405020304" pitchFamily="18" charset="0"/>
              </a:rPr>
              <a:t>America is believing Many lies. America has: </a:t>
            </a:r>
          </a:p>
          <a:p>
            <a:pPr marL="342900" marR="0" indent="-342900">
              <a:lnSpc>
                <a:spcPct val="115000"/>
              </a:lnSpc>
              <a:spcAft>
                <a:spcPts val="1000"/>
              </a:spcAft>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Taught its people to ridicule God’s word and called it open-mindedness </a:t>
            </a:r>
          </a:p>
          <a:p>
            <a:pPr marL="342900" marR="0" indent="-342900">
              <a:lnSpc>
                <a:spcPct val="115000"/>
              </a:lnSpc>
              <a:spcAft>
                <a:spcPts val="1000"/>
              </a:spcAft>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Taught its people to worship other gods and called it  multi-culturalism.</a:t>
            </a:r>
          </a:p>
          <a:p>
            <a:pPr marL="342900" marR="0" lvl="0" indent="-342900" algn="l" defTabSz="4572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Taught its people to be lazy and called it welfare.</a:t>
            </a:r>
          </a:p>
          <a:p>
            <a:pPr marL="342900" marR="0" lvl="0" indent="-342900" algn="l" defTabSz="457200" rtl="0" eaLnBrk="1" fontAlgn="auto" latinLnBrk="0" hangingPunct="1">
              <a:spcBef>
                <a:spcPts val="0"/>
              </a:spcBef>
              <a:spcAft>
                <a:spcPts val="1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Taught its people to kill babies and called it a woman’s choice.  </a:t>
            </a:r>
          </a:p>
          <a:p>
            <a:pPr marL="342900" marR="0" lvl="0" indent="-342900" algn="l" defTabSz="457200" rtl="0" eaLnBrk="1" fontAlgn="auto" latinLnBrk="0" hangingPunct="1">
              <a:spcBef>
                <a:spcPts val="0"/>
              </a:spcBef>
              <a:spcAft>
                <a:spcPts val="1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Taught its people to live in fornication (man with woman or man with man) and called it an </a:t>
            </a:r>
            <a:r>
              <a:rPr kumimoji="0" lang="en-US" sz="2400" b="0" i="0" u="sng"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alternate life style.</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p>
          <a:p>
            <a:pPr marL="0" marR="0">
              <a:lnSpc>
                <a:spcPct val="115000"/>
              </a:lnSpc>
              <a:spcAft>
                <a:spcPts val="1000"/>
              </a:spcAft>
            </a:pPr>
            <a:endParaRPr lang="en-US" sz="2400" dirty="0">
              <a:effectLst/>
              <a:ea typeface="Calibri" panose="020F0502020204030204" pitchFamily="34" charset="0"/>
              <a:cs typeface="Times New Roman" panose="02020603050405020304" pitchFamily="18" charset="0"/>
            </a:endParaRPr>
          </a:p>
          <a:p>
            <a:pPr marL="0" marR="0">
              <a:lnSpc>
                <a:spcPct val="115000"/>
              </a:lnSpc>
              <a:spcAft>
                <a:spcPts val="1000"/>
              </a:spcAft>
            </a:pP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8298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BEFE1-3CE1-6603-7760-2F3523EB472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3889676-4BF9-EA8B-5A89-0C0BD7459C2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a:t>
            </a:r>
            <a:r>
              <a:rPr lang="en-US" sz="3600" dirty="0">
                <a:solidFill>
                  <a:prstClr val="white"/>
                </a:solidFill>
                <a:latin typeface="Calibri" panose="020F0502020204030204"/>
              </a:rPr>
              <a:t>Satan Wants You To Believe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F6447E8-F212-B52E-BE69-FDA736F7AACA}"/>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F8743D03-FC2E-6C74-6BC6-69F22A310886}"/>
              </a:ext>
            </a:extLst>
          </p:cNvPr>
          <p:cNvSpPr txBox="1"/>
          <p:nvPr/>
        </p:nvSpPr>
        <p:spPr>
          <a:xfrm>
            <a:off x="556591" y="1113183"/>
            <a:ext cx="7967207" cy="5853077"/>
          </a:xfrm>
          <a:prstGeom prst="rect">
            <a:avLst/>
          </a:prstGeom>
          <a:noFill/>
        </p:spPr>
        <p:txBody>
          <a:bodyPr wrap="square">
            <a:spAutoFit/>
          </a:bodyPr>
          <a:lstStyle/>
          <a:p>
            <a:pPr marL="342900" marR="0" indent="-342900">
              <a:spcAft>
                <a:spcPts val="1000"/>
              </a:spcAft>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Taught its young people to use “protection” and called it sexual freedom. </a:t>
            </a:r>
          </a:p>
          <a:p>
            <a:pPr marL="342900" marR="0" indent="-342900">
              <a:spcAft>
                <a:spcPts val="1000"/>
              </a:spcAft>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Taught its people not to discipline its children and  called it </a:t>
            </a:r>
          </a:p>
          <a:p>
            <a:pPr marL="0" marR="0">
              <a:spcAft>
                <a:spcPts val="1000"/>
              </a:spcAft>
            </a:pPr>
            <a:r>
              <a:rPr lang="en-US" sz="2400" u="sng" dirty="0">
                <a:effectLst/>
                <a:ea typeface="Calibri" panose="020F0502020204030204" pitchFamily="34" charset="0"/>
                <a:cs typeface="Times New Roman" panose="02020603050405020304" pitchFamily="18" charset="0"/>
              </a:rPr>
              <a:t>the building of self-esteem</a:t>
            </a:r>
            <a:r>
              <a:rPr lang="en-US" sz="2400" dirty="0">
                <a:effectLst/>
                <a:ea typeface="Calibri" panose="020F0502020204030204" pitchFamily="34" charset="0"/>
                <a:cs typeface="Times New Roman" panose="02020603050405020304" pitchFamily="18" charset="0"/>
              </a:rPr>
              <a:t>. </a:t>
            </a:r>
            <a:endParaRPr lang="en-US" sz="2400" dirty="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400" b="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Taught its people to throw God out of our schools and government and called it </a:t>
            </a:r>
            <a:r>
              <a:rPr kumimoji="0" lang="en-US" sz="2400" b="0" u="sng"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separation between church and state</a:t>
            </a:r>
            <a:r>
              <a:rPr kumimoji="0" lang="en-US" sz="2400" b="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p>
          <a:p>
            <a:pPr marL="342900" marR="0" lvl="0" indent="-342900" algn="l" defTabSz="4572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Taught its people to believe we evolved from an ape and we call it science. </a:t>
            </a:r>
          </a:p>
          <a:p>
            <a:pPr marL="342900" marR="0" lvl="0" indent="-342900" algn="l" defTabSz="4572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Taught its people that there are no absolute truths and we call ourselves a learned generation. </a:t>
            </a:r>
          </a:p>
          <a:p>
            <a:pPr marL="0" marR="0">
              <a:lnSpc>
                <a:spcPct val="115000"/>
              </a:lnSpc>
              <a:spcAft>
                <a:spcPts val="1000"/>
              </a:spcAft>
            </a:pPr>
            <a:endParaRPr lang="en-US" sz="2400" dirty="0">
              <a:effectLst/>
              <a:ea typeface="Calibri" panose="020F0502020204030204" pitchFamily="34" charset="0"/>
              <a:cs typeface="Times New Roman" panose="02020603050405020304" pitchFamily="18" charset="0"/>
            </a:endParaRPr>
          </a:p>
          <a:p>
            <a:pPr marL="0" marR="0">
              <a:lnSpc>
                <a:spcPct val="115000"/>
              </a:lnSpc>
              <a:spcAft>
                <a:spcPts val="10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721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C3847-9F9C-1751-93E4-FD866D564EA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D608BBD-A862-B403-57D7-0D5213071515}"/>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a:t>
            </a:r>
            <a:r>
              <a:rPr lang="en-US" sz="3600" dirty="0">
                <a:solidFill>
                  <a:prstClr val="white"/>
                </a:solidFill>
                <a:latin typeface="Calibri" panose="020F0502020204030204"/>
              </a:rPr>
              <a:t>Satan Wants You To Believe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65541BF-3D05-8180-B592-5F1CCE47D84E}"/>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F328AC07-175D-ABB3-69B3-09D140895F82}"/>
              </a:ext>
            </a:extLst>
          </p:cNvPr>
          <p:cNvSpPr txBox="1"/>
          <p:nvPr/>
        </p:nvSpPr>
        <p:spPr>
          <a:xfrm>
            <a:off x="453224" y="803082"/>
            <a:ext cx="8269357" cy="5360698"/>
          </a:xfrm>
          <a:prstGeom prst="rect">
            <a:avLst/>
          </a:prstGeom>
          <a:noFill/>
        </p:spPr>
        <p:txBody>
          <a:bodyPr wrap="square">
            <a:spAutoFit/>
          </a:bodyPr>
          <a:lstStyle/>
          <a:p>
            <a:pPr marL="0" marR="0">
              <a:lnSpc>
                <a:spcPct val="115000"/>
              </a:lnSpc>
              <a:spcAft>
                <a:spcPts val="1000"/>
              </a:spcAft>
            </a:pPr>
            <a:r>
              <a:rPr lang="en-US" sz="2800" dirty="0">
                <a:solidFill>
                  <a:srgbClr val="C00000"/>
                </a:solidFill>
                <a:effectLst/>
                <a:ea typeface="Calibri" panose="020F0502020204030204" pitchFamily="34" charset="0"/>
                <a:cs typeface="Times New Roman" panose="02020603050405020304" pitchFamily="18" charset="0"/>
              </a:rPr>
              <a:t>America must get back in step with the word of God!</a:t>
            </a:r>
          </a:p>
          <a:p>
            <a:pPr marL="0" marR="0">
              <a:lnSpc>
                <a:spcPct val="115000"/>
              </a:lnSpc>
              <a:spcAft>
                <a:spcPts val="1000"/>
              </a:spcAft>
            </a:pPr>
            <a:r>
              <a:rPr lang="en-US" sz="2200" b="1" u="sng" dirty="0">
                <a:solidFill>
                  <a:srgbClr val="0070C0"/>
                </a:solidFill>
                <a:effectLst/>
                <a:ea typeface="Calibri" panose="020F0502020204030204" pitchFamily="34" charset="0"/>
                <a:cs typeface="Times New Roman" panose="02020603050405020304" pitchFamily="18" charset="0"/>
              </a:rPr>
              <a:t>2 Thess. 2:8-12</a:t>
            </a:r>
            <a:r>
              <a:rPr lang="en-US" sz="2200" b="1" dirty="0">
                <a:solidFill>
                  <a:srgbClr val="0070C0"/>
                </a:solidFill>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And then the lawless one will be revealed, whom the Lord will consume with the breath of His mouth and destroy with the brightness of His coming. 9 The coming of the lawless one is according to the working of Satan, with all power, signs, and lying wonders,</a:t>
            </a:r>
          </a:p>
          <a:p>
            <a:pPr marL="0" marR="0">
              <a:lnSpc>
                <a:spcPct val="115000"/>
              </a:lnSpc>
              <a:spcAft>
                <a:spcPts val="1000"/>
              </a:spcAft>
            </a:pPr>
            <a:r>
              <a:rPr lang="en-US" sz="2200" dirty="0">
                <a:effectLst/>
                <a:ea typeface="Calibri" panose="020F0502020204030204" pitchFamily="34" charset="0"/>
                <a:cs typeface="Times New Roman" panose="02020603050405020304" pitchFamily="18" charset="0"/>
              </a:rPr>
              <a:t> 10 and with </a:t>
            </a:r>
            <a:r>
              <a:rPr lang="en-US" sz="2200" u="sng" dirty="0">
                <a:effectLst/>
                <a:ea typeface="Calibri" panose="020F0502020204030204" pitchFamily="34" charset="0"/>
                <a:cs typeface="Times New Roman" panose="02020603050405020304" pitchFamily="18" charset="0"/>
              </a:rPr>
              <a:t>all unrighteous deception </a:t>
            </a:r>
            <a:r>
              <a:rPr lang="en-US" sz="2200" dirty="0">
                <a:effectLst/>
                <a:ea typeface="Calibri" panose="020F0502020204030204" pitchFamily="34" charset="0"/>
                <a:cs typeface="Times New Roman" panose="02020603050405020304" pitchFamily="18" charset="0"/>
              </a:rPr>
              <a:t>among those who perish, because they did not receive the love of the truth, that they might be saved.</a:t>
            </a:r>
          </a:p>
          <a:p>
            <a:pPr marL="0" marR="0">
              <a:lnSpc>
                <a:spcPct val="115000"/>
              </a:lnSpc>
              <a:spcAft>
                <a:spcPts val="1000"/>
              </a:spcAft>
            </a:pPr>
            <a:r>
              <a:rPr lang="en-US" sz="2200" dirty="0">
                <a:effectLst/>
                <a:ea typeface="Calibri" panose="020F0502020204030204" pitchFamily="34" charset="0"/>
                <a:cs typeface="Times New Roman" panose="02020603050405020304" pitchFamily="18" charset="0"/>
              </a:rPr>
              <a:t> 11 And for this reason </a:t>
            </a:r>
            <a:r>
              <a:rPr lang="en-US" sz="2200" u="sng" dirty="0">
                <a:effectLst/>
                <a:ea typeface="Calibri" panose="020F0502020204030204" pitchFamily="34" charset="0"/>
                <a:cs typeface="Times New Roman" panose="02020603050405020304" pitchFamily="18" charset="0"/>
              </a:rPr>
              <a:t>God will send them strong delusion, that they should believe the lie,</a:t>
            </a:r>
          </a:p>
          <a:p>
            <a:pPr marL="0" marR="0">
              <a:lnSpc>
                <a:spcPct val="115000"/>
              </a:lnSpc>
              <a:spcAft>
                <a:spcPts val="1000"/>
              </a:spcAft>
            </a:pPr>
            <a:r>
              <a:rPr lang="en-US" sz="2200" dirty="0">
                <a:effectLst/>
                <a:ea typeface="Calibri" panose="020F0502020204030204" pitchFamily="34" charset="0"/>
                <a:cs typeface="Times New Roman" panose="02020603050405020304" pitchFamily="18" charset="0"/>
              </a:rPr>
              <a:t> 12 that they all may be condemned who did not believe the truth but had pleasure in unrighteousness.</a:t>
            </a:r>
          </a:p>
        </p:txBody>
      </p:sp>
    </p:spTree>
    <p:extLst>
      <p:ext uri="{BB962C8B-B14F-4D97-AF65-F5344CB8AC3E}">
        <p14:creationId xmlns:p14="http://schemas.microsoft.com/office/powerpoint/2010/main" val="3785196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31000">
              <a:srgbClr val="C00000"/>
            </a:gs>
            <a:gs pos="74000">
              <a:schemeClr val="tx1"/>
            </a:gs>
            <a:gs pos="83000">
              <a:schemeClr val="tx1"/>
            </a:gs>
            <a:gs pos="100000">
              <a:schemeClr val="tx1"/>
            </a:gs>
          </a:gsLst>
          <a:lin ang="5400000" scaled="1"/>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37ABA35-D53C-45DB-98B0-1698F08F3CEE}"/>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newlebanoncoc.com</a:t>
            </a:r>
          </a:p>
        </p:txBody>
      </p:sp>
      <p:sp>
        <p:nvSpPr>
          <p:cNvPr id="4" name="TextBox 3">
            <a:extLst>
              <a:ext uri="{FF2B5EF4-FFF2-40B4-BE49-F238E27FC236}">
                <a16:creationId xmlns:a16="http://schemas.microsoft.com/office/drawing/2014/main" id="{69658BE8-3322-5E39-99B3-A7194E8C744A}"/>
              </a:ext>
            </a:extLst>
          </p:cNvPr>
          <p:cNvSpPr txBox="1"/>
          <p:nvPr/>
        </p:nvSpPr>
        <p:spPr>
          <a:xfrm>
            <a:off x="763325" y="1463041"/>
            <a:ext cx="7752522" cy="4602863"/>
          </a:xfrm>
          <a:prstGeom prst="rect">
            <a:avLst/>
          </a:prstGeom>
          <a:noFill/>
        </p:spPr>
        <p:txBody>
          <a:bodyPr wrap="square">
            <a:spAutoFit/>
          </a:bodyPr>
          <a:lstStyle/>
          <a:p>
            <a:pPr marL="0" marR="0">
              <a:lnSpc>
                <a:spcPct val="115000"/>
              </a:lnSpc>
              <a:spcAft>
                <a:spcPts val="1000"/>
              </a:spcAft>
            </a:pPr>
            <a:r>
              <a:rPr lang="en-US" sz="4000" dirty="0">
                <a:solidFill>
                  <a:schemeClr val="bg1"/>
                </a:solidFill>
                <a:effectLst/>
                <a:ea typeface="Calibri" panose="020F0502020204030204" pitchFamily="34" charset="0"/>
                <a:cs typeface="Times New Roman" panose="02020603050405020304" pitchFamily="18" charset="0"/>
              </a:rPr>
              <a:t>Billions of people are believing the devil’s lies. </a:t>
            </a:r>
          </a:p>
          <a:p>
            <a:pPr marL="0" marR="0">
              <a:lnSpc>
                <a:spcPct val="115000"/>
              </a:lnSpc>
              <a:spcAft>
                <a:spcPts val="1000"/>
              </a:spcAft>
            </a:pPr>
            <a:r>
              <a:rPr lang="en-US" sz="4000" b="1" dirty="0">
                <a:solidFill>
                  <a:schemeClr val="bg1"/>
                </a:solidFill>
                <a:effectLst/>
                <a:ea typeface="Calibri" panose="020F0502020204030204" pitchFamily="34" charset="0"/>
                <a:cs typeface="Times New Roman" panose="02020603050405020304" pitchFamily="18" charset="0"/>
              </a:rPr>
              <a:t>Let’s look at 7 </a:t>
            </a:r>
          </a:p>
          <a:p>
            <a:pPr marL="0" marR="0">
              <a:lnSpc>
                <a:spcPct val="115000"/>
              </a:lnSpc>
              <a:spcAft>
                <a:spcPts val="1000"/>
              </a:spcAft>
            </a:pPr>
            <a:endParaRPr lang="en-US" sz="3600" dirty="0">
              <a:ea typeface="Calibri" panose="020F0502020204030204" pitchFamily="34" charset="0"/>
              <a:cs typeface="Times New Roman" panose="02020603050405020304" pitchFamily="18" charset="0"/>
            </a:endParaRPr>
          </a:p>
          <a:p>
            <a:pPr marL="0" marR="0">
              <a:lnSpc>
                <a:spcPct val="115000"/>
              </a:lnSpc>
              <a:spcAft>
                <a:spcPts val="1000"/>
              </a:spcAft>
            </a:pPr>
            <a:endParaRPr lang="en-US" sz="3600" dirty="0">
              <a:effectLst/>
              <a:ea typeface="Calibri" panose="020F0502020204030204" pitchFamily="34" charset="0"/>
              <a:cs typeface="Times New Roman" panose="02020603050405020304" pitchFamily="18" charset="0"/>
            </a:endParaRPr>
          </a:p>
          <a:p>
            <a:pPr marL="0" marR="0">
              <a:lnSpc>
                <a:spcPct val="115000"/>
              </a:lnSpc>
              <a:spcAft>
                <a:spcPts val="1000"/>
              </a:spcAft>
            </a:pPr>
            <a:endParaRPr lang="en-US" sz="3600" dirty="0">
              <a:effectLst/>
              <a:ea typeface="Calibri" panose="020F0502020204030204" pitchFamily="34" charset="0"/>
              <a:cs typeface="Times New Roman" panose="02020603050405020304" pitchFamily="18" charset="0"/>
            </a:endParaRPr>
          </a:p>
        </p:txBody>
      </p:sp>
      <p:pic>
        <p:nvPicPr>
          <p:cNvPr id="5" name="Picture 2" descr="The Liar: Your Wife Is _____ | The Generous Husband">
            <a:extLst>
              <a:ext uri="{FF2B5EF4-FFF2-40B4-BE49-F238E27FC236}">
                <a16:creationId xmlns:a16="http://schemas.microsoft.com/office/drawing/2014/main" id="{99088796-2211-15FB-D416-F45EAD1C10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4720" y="2376968"/>
            <a:ext cx="4415955" cy="29439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C65FFA7-1BC4-63CB-9D37-A1225AFF7204}"/>
              </a:ext>
            </a:extLst>
          </p:cNvPr>
          <p:cNvSpPr txBox="1"/>
          <p:nvPr/>
        </p:nvSpPr>
        <p:spPr>
          <a:xfrm>
            <a:off x="-1" y="9436"/>
            <a:ext cx="9143999"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Satan Wants You To Believe</a:t>
            </a:r>
          </a:p>
        </p:txBody>
      </p:sp>
    </p:spTree>
    <p:extLst>
      <p:ext uri="{BB962C8B-B14F-4D97-AF65-F5344CB8AC3E}">
        <p14:creationId xmlns:p14="http://schemas.microsoft.com/office/powerpoint/2010/main" val="2157369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3DC91-53D7-C925-B6B3-8B72BE499C4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B91F9B5-5089-AE13-A18B-C16CE39954E4}"/>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Seven Lies </a:t>
            </a:r>
            <a:r>
              <a:rPr lang="en-US" sz="3600" dirty="0">
                <a:solidFill>
                  <a:prstClr val="white"/>
                </a:solidFill>
                <a:latin typeface="Calibri" panose="020F0502020204030204"/>
              </a:rPr>
              <a:t>Satan Wants You To Believe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4FA2E8F-F382-AA84-1149-D5592BFD0BBD}"/>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56F562BC-E5CF-7421-9080-AE5AC9148EEE}"/>
              </a:ext>
            </a:extLst>
          </p:cNvPr>
          <p:cNvSpPr txBox="1"/>
          <p:nvPr/>
        </p:nvSpPr>
        <p:spPr>
          <a:xfrm>
            <a:off x="381662" y="1717483"/>
            <a:ext cx="8317064" cy="4699428"/>
          </a:xfrm>
          <a:prstGeom prst="rect">
            <a:avLst/>
          </a:prstGeom>
          <a:noFill/>
        </p:spPr>
        <p:txBody>
          <a:bodyPr wrap="square">
            <a:spAutoFit/>
          </a:bodyPr>
          <a:lstStyle/>
          <a:p>
            <a:pPr marL="0" marR="0">
              <a:lnSpc>
                <a:spcPct val="115000"/>
              </a:lnSpc>
              <a:spcAft>
                <a:spcPts val="1000"/>
              </a:spcAft>
            </a:pPr>
            <a:r>
              <a:rPr lang="en-US" sz="2000" dirty="0">
                <a:effectLst/>
                <a:ea typeface="Calibri" panose="020F0502020204030204" pitchFamily="34" charset="0"/>
                <a:cs typeface="Times New Roman" panose="02020603050405020304" pitchFamily="18" charset="0"/>
              </a:rPr>
              <a:t> </a:t>
            </a:r>
            <a:r>
              <a:rPr lang="en-US" sz="2400" b="1" dirty="0">
                <a:solidFill>
                  <a:srgbClr val="0070C0"/>
                </a:solidFill>
                <a:effectLst/>
                <a:ea typeface="Calibri" panose="020F0502020204030204" pitchFamily="34" charset="0"/>
                <a:cs typeface="Times New Roman" panose="02020603050405020304" pitchFamily="18" charset="0"/>
              </a:rPr>
              <a:t>Genesis 3:1-4 </a:t>
            </a:r>
            <a:r>
              <a:rPr lang="en-US" sz="2400" dirty="0">
                <a:effectLst/>
                <a:ea typeface="Calibri" panose="020F0502020204030204" pitchFamily="34" charset="0"/>
                <a:cs typeface="Times New Roman" panose="02020603050405020304" pitchFamily="18" charset="0"/>
              </a:rPr>
              <a:t>Now the serpent was more cunning than any beast of the field which the LORD God had made. And he said to the woman, "Has God indeed said, 'You shall not eat of every tree of the garden'?"</a:t>
            </a:r>
          </a:p>
          <a:p>
            <a:pPr marL="0" marR="0">
              <a:lnSpc>
                <a:spcPct val="115000"/>
              </a:lnSpc>
              <a:spcAft>
                <a:spcPts val="1000"/>
              </a:spcAft>
            </a:pPr>
            <a:r>
              <a:rPr lang="en-US" sz="2400" dirty="0">
                <a:effectLst/>
                <a:ea typeface="Calibri" panose="020F0502020204030204" pitchFamily="34" charset="0"/>
                <a:cs typeface="Times New Roman" panose="02020603050405020304" pitchFamily="18" charset="0"/>
              </a:rPr>
              <a:t> 2 And the woman said to the serpent, "We may eat the fruit of the trees of the garden;</a:t>
            </a:r>
          </a:p>
          <a:p>
            <a:pPr marL="0" marR="0">
              <a:lnSpc>
                <a:spcPct val="115000"/>
              </a:lnSpc>
              <a:spcAft>
                <a:spcPts val="1000"/>
              </a:spcAft>
            </a:pPr>
            <a:r>
              <a:rPr lang="en-US" sz="2400" dirty="0">
                <a:effectLst/>
                <a:ea typeface="Calibri" panose="020F0502020204030204" pitchFamily="34" charset="0"/>
                <a:cs typeface="Times New Roman" panose="02020603050405020304" pitchFamily="18" charset="0"/>
              </a:rPr>
              <a:t> 3 "but of the fruit of the tree which is in the midst of the garden, God has said, 'You shall not eat it, nor shall you touch it, lest you die.'"</a:t>
            </a:r>
          </a:p>
          <a:p>
            <a:pPr marL="0" marR="0">
              <a:lnSpc>
                <a:spcPct val="115000"/>
              </a:lnSpc>
              <a:spcAft>
                <a:spcPts val="1000"/>
              </a:spcAft>
            </a:pPr>
            <a:r>
              <a:rPr lang="en-US" sz="2400" dirty="0">
                <a:effectLst/>
                <a:ea typeface="Calibri" panose="020F0502020204030204" pitchFamily="34" charset="0"/>
                <a:cs typeface="Times New Roman" panose="02020603050405020304" pitchFamily="18" charset="0"/>
              </a:rPr>
              <a:t> </a:t>
            </a:r>
            <a:r>
              <a:rPr lang="en-US" sz="2400" dirty="0">
                <a:solidFill>
                  <a:srgbClr val="C00000"/>
                </a:solidFill>
                <a:effectLst/>
                <a:ea typeface="Calibri" panose="020F0502020204030204" pitchFamily="34" charset="0"/>
                <a:cs typeface="Times New Roman" panose="02020603050405020304" pitchFamily="18" charset="0"/>
              </a:rPr>
              <a:t>4 Then the serpent said to the woman, "</a:t>
            </a:r>
            <a:r>
              <a:rPr lang="en-US" sz="2400" u="sng" dirty="0">
                <a:solidFill>
                  <a:srgbClr val="C00000"/>
                </a:solidFill>
                <a:effectLst/>
                <a:ea typeface="Calibri" panose="020F0502020204030204" pitchFamily="34" charset="0"/>
                <a:cs typeface="Times New Roman" panose="02020603050405020304" pitchFamily="18" charset="0"/>
              </a:rPr>
              <a:t>You will not surely die</a:t>
            </a:r>
            <a:r>
              <a:rPr lang="en-US" sz="2400" dirty="0">
                <a:solidFill>
                  <a:srgbClr val="C00000"/>
                </a:solidFill>
                <a:effectLst/>
                <a:ea typeface="Calibri" panose="020F0502020204030204"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0D12D9EA-28E0-CA1C-2203-01C771E065E5}"/>
              </a:ext>
            </a:extLst>
          </p:cNvPr>
          <p:cNvSpPr txBox="1"/>
          <p:nvPr/>
        </p:nvSpPr>
        <p:spPr>
          <a:xfrm>
            <a:off x="0" y="845764"/>
            <a:ext cx="9135609" cy="622222"/>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C00000"/>
                </a:solidFill>
                <a:effectLst/>
                <a:uLnTx/>
                <a:uFillTx/>
                <a:ea typeface="Calibri" panose="020F0502020204030204" pitchFamily="34" charset="0"/>
                <a:cs typeface="Arial" panose="020B0604020202020204" pitchFamily="34" charset="0"/>
              </a:rPr>
              <a:t>1.</a:t>
            </a:r>
            <a:r>
              <a:rPr kumimoji="0" lang="en-US" sz="3200" b="1" i="0" u="none" strike="noStrike" kern="1200" cap="none" spc="0" normalizeH="0" baseline="0" noProof="0" dirty="0">
                <a:ln>
                  <a:noFill/>
                </a:ln>
                <a:solidFill>
                  <a:srgbClr val="C00000"/>
                </a:solidFill>
                <a:effectLst/>
                <a:uLnTx/>
                <a:uFillTx/>
                <a:ea typeface="Calibri" panose="020F0502020204030204" pitchFamily="34" charset="0"/>
                <a:cs typeface="Times New Roman" panose="02020603050405020304" pitchFamily="18" charset="0"/>
              </a:rPr>
              <a:t> The word of God is not true. </a:t>
            </a:r>
          </a:p>
        </p:txBody>
      </p:sp>
      <p:pic>
        <p:nvPicPr>
          <p:cNvPr id="2" name="Picture 2" descr="Aged and distressed lie sign on wood">
            <a:extLst>
              <a:ext uri="{FF2B5EF4-FFF2-40B4-BE49-F238E27FC236}">
                <a16:creationId xmlns:a16="http://schemas.microsoft.com/office/drawing/2014/main" id="{9F102BF2-FB07-1A8A-CD3F-327961FBE9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4321" y="914368"/>
            <a:ext cx="812399" cy="48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07910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1252</TotalTime>
  <Words>2993</Words>
  <Application>Microsoft Office PowerPoint</Application>
  <PresentationFormat>On-screen Show (4:3)</PresentationFormat>
  <Paragraphs>210</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Arial Unicode MS</vt:lpstr>
      <vt:lpstr>Calibri</vt:lpstr>
      <vt:lpstr>Calibri Light</vt:lpstr>
      <vt:lpstr>Ink Free</vt:lpstr>
      <vt:lpstr>Symbol</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New Lebanon church of Christ</cp:lastModifiedBy>
  <cp:revision>14</cp:revision>
  <dcterms:created xsi:type="dcterms:W3CDTF">2024-11-04T11:15:41Z</dcterms:created>
  <dcterms:modified xsi:type="dcterms:W3CDTF">2024-11-24T20:08:06Z</dcterms:modified>
</cp:coreProperties>
</file>