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65" r:id="rId3"/>
    <p:sldId id="670" r:id="rId4"/>
    <p:sldId id="1332" r:id="rId5"/>
    <p:sldId id="1335" r:id="rId6"/>
    <p:sldId id="644" r:id="rId7"/>
    <p:sldId id="1336" r:id="rId8"/>
    <p:sldId id="1357" r:id="rId9"/>
    <p:sldId id="1358" r:id="rId10"/>
    <p:sldId id="1337" r:id="rId11"/>
    <p:sldId id="1338" r:id="rId12"/>
    <p:sldId id="1334" r:id="rId13"/>
    <p:sldId id="1339" r:id="rId14"/>
    <p:sldId id="1340" r:id="rId15"/>
    <p:sldId id="1333" r:id="rId16"/>
    <p:sldId id="1356" r:id="rId17"/>
    <p:sldId id="1341" r:id="rId18"/>
    <p:sldId id="1344" r:id="rId19"/>
    <p:sldId id="1346" r:id="rId20"/>
    <p:sldId id="1343" r:id="rId21"/>
    <p:sldId id="1347" r:id="rId22"/>
    <p:sldId id="1348" r:id="rId23"/>
    <p:sldId id="1360" r:id="rId24"/>
    <p:sldId id="1342" r:id="rId25"/>
    <p:sldId id="1349" r:id="rId26"/>
    <p:sldId id="1351" r:id="rId27"/>
    <p:sldId id="1350" r:id="rId28"/>
    <p:sldId id="305" r:id="rId29"/>
    <p:sldId id="287" r:id="rId30"/>
    <p:sldId id="260" r:id="rId31"/>
    <p:sldId id="353" r:id="rId32"/>
    <p:sldId id="1355" r:id="rId33"/>
    <p:sldId id="318" r:id="rId34"/>
    <p:sldId id="1359" r:id="rId35"/>
    <p:sldId id="1361"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0JHwCgkbxtROPnjhQcAHog==" hashData="DtAwpQ1pFWKR1kxKYH3WdjD0skwIwq95igEEDhbJjm6HavY749DZxaGQMk3Zy9d+2yi6vx6q9ToarZDVanSxlw=="/>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27" d="100"/>
          <a:sy n="127" d="100"/>
        </p:scale>
        <p:origin x="1086" y="12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72BFC07-BF35-469C-806F-E51A4688E324}" type="datetimeFigureOut">
              <a:rPr lang="en-US" smtClean="0"/>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70C024-0D62-4445-832A-2BF8FDBA098A}" type="slidenum">
              <a:rPr lang="en-US" smtClean="0"/>
              <a:t>‹#›</a:t>
            </a:fld>
            <a:endParaRPr lang="en-US"/>
          </a:p>
        </p:txBody>
      </p:sp>
    </p:spTree>
    <p:extLst>
      <p:ext uri="{BB962C8B-B14F-4D97-AF65-F5344CB8AC3E}">
        <p14:creationId xmlns:p14="http://schemas.microsoft.com/office/powerpoint/2010/main" val="3988839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2BFC07-BF35-469C-806F-E51A4688E324}" type="datetimeFigureOut">
              <a:rPr lang="en-US" smtClean="0"/>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70C024-0D62-4445-832A-2BF8FDBA098A}" type="slidenum">
              <a:rPr lang="en-US" smtClean="0"/>
              <a:t>‹#›</a:t>
            </a:fld>
            <a:endParaRPr lang="en-US"/>
          </a:p>
        </p:txBody>
      </p:sp>
    </p:spTree>
    <p:extLst>
      <p:ext uri="{BB962C8B-B14F-4D97-AF65-F5344CB8AC3E}">
        <p14:creationId xmlns:p14="http://schemas.microsoft.com/office/powerpoint/2010/main" val="2061630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2BFC07-BF35-469C-806F-E51A4688E324}" type="datetimeFigureOut">
              <a:rPr lang="en-US" smtClean="0"/>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70C024-0D62-4445-832A-2BF8FDBA098A}" type="slidenum">
              <a:rPr lang="en-US" smtClean="0"/>
              <a:t>‹#›</a:t>
            </a:fld>
            <a:endParaRPr lang="en-US"/>
          </a:p>
        </p:txBody>
      </p:sp>
    </p:spTree>
    <p:extLst>
      <p:ext uri="{BB962C8B-B14F-4D97-AF65-F5344CB8AC3E}">
        <p14:creationId xmlns:p14="http://schemas.microsoft.com/office/powerpoint/2010/main" val="12201673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6593375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8920396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261408-B059-4BE3-9B18-E2EA024F5496}" type="datetimeFigureOut">
              <a:rPr lang="en-US" smtClean="0"/>
              <a:t>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5303656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261408-B059-4BE3-9B18-E2EA024F5496}" type="datetimeFigureOut">
              <a:rPr lang="en-US" smtClean="0"/>
              <a:t>11/3/2024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3757459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261408-B059-4BE3-9B18-E2EA024F5496}" type="datetimeFigureOut">
              <a:rPr lang="en-US" smtClean="0"/>
              <a:t>11/3/2024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40271954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261408-B059-4BE3-9B18-E2EA024F5496}" type="datetimeFigureOut">
              <a:rPr lang="en-US" smtClean="0"/>
              <a:t>11/3/2024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4890557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261408-B059-4BE3-9B18-E2EA024F5496}" type="datetimeFigureOut">
              <a:rPr lang="en-US" smtClean="0"/>
              <a:t>11/3/2024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0960322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11/3/2024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591182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2BFC07-BF35-469C-806F-E51A4688E324}" type="datetimeFigureOut">
              <a:rPr lang="en-US" smtClean="0"/>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70C024-0D62-4445-832A-2BF8FDBA098A}" type="slidenum">
              <a:rPr lang="en-US" smtClean="0"/>
              <a:t>‹#›</a:t>
            </a:fld>
            <a:endParaRPr lang="en-US"/>
          </a:p>
        </p:txBody>
      </p:sp>
    </p:spTree>
    <p:extLst>
      <p:ext uri="{BB962C8B-B14F-4D97-AF65-F5344CB8AC3E}">
        <p14:creationId xmlns:p14="http://schemas.microsoft.com/office/powerpoint/2010/main" val="33675643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11/3/2024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3995803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9025819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748177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2BFC07-BF35-469C-806F-E51A4688E324}" type="datetimeFigureOut">
              <a:rPr lang="en-US" smtClean="0"/>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70C024-0D62-4445-832A-2BF8FDBA098A}" type="slidenum">
              <a:rPr lang="en-US" smtClean="0"/>
              <a:t>‹#›</a:t>
            </a:fld>
            <a:endParaRPr lang="en-US"/>
          </a:p>
        </p:txBody>
      </p:sp>
    </p:spTree>
    <p:extLst>
      <p:ext uri="{BB962C8B-B14F-4D97-AF65-F5344CB8AC3E}">
        <p14:creationId xmlns:p14="http://schemas.microsoft.com/office/powerpoint/2010/main" val="1921775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72BFC07-BF35-469C-806F-E51A4688E324}" type="datetimeFigureOut">
              <a:rPr lang="en-US" smtClean="0"/>
              <a:t>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70C024-0D62-4445-832A-2BF8FDBA098A}" type="slidenum">
              <a:rPr lang="en-US" smtClean="0"/>
              <a:t>‹#›</a:t>
            </a:fld>
            <a:endParaRPr lang="en-US"/>
          </a:p>
        </p:txBody>
      </p:sp>
    </p:spTree>
    <p:extLst>
      <p:ext uri="{BB962C8B-B14F-4D97-AF65-F5344CB8AC3E}">
        <p14:creationId xmlns:p14="http://schemas.microsoft.com/office/powerpoint/2010/main" val="39618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72BFC07-BF35-469C-806F-E51A4688E324}" type="datetimeFigureOut">
              <a:rPr lang="en-US" smtClean="0"/>
              <a:t>11/3/2024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70C024-0D62-4445-832A-2BF8FDBA098A}" type="slidenum">
              <a:rPr lang="en-US" smtClean="0"/>
              <a:t>‹#›</a:t>
            </a:fld>
            <a:endParaRPr lang="en-US"/>
          </a:p>
        </p:txBody>
      </p:sp>
    </p:spTree>
    <p:extLst>
      <p:ext uri="{BB962C8B-B14F-4D97-AF65-F5344CB8AC3E}">
        <p14:creationId xmlns:p14="http://schemas.microsoft.com/office/powerpoint/2010/main" val="3480552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72BFC07-BF35-469C-806F-E51A4688E324}" type="datetimeFigureOut">
              <a:rPr lang="en-US" smtClean="0"/>
              <a:t>11/3/2024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70C024-0D62-4445-832A-2BF8FDBA098A}" type="slidenum">
              <a:rPr lang="en-US" smtClean="0"/>
              <a:t>‹#›</a:t>
            </a:fld>
            <a:endParaRPr lang="en-US"/>
          </a:p>
        </p:txBody>
      </p:sp>
    </p:spTree>
    <p:extLst>
      <p:ext uri="{BB962C8B-B14F-4D97-AF65-F5344CB8AC3E}">
        <p14:creationId xmlns:p14="http://schemas.microsoft.com/office/powerpoint/2010/main" val="2674263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2BFC07-BF35-469C-806F-E51A4688E324}" type="datetimeFigureOut">
              <a:rPr lang="en-US" smtClean="0"/>
              <a:t>11/3/2024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70C024-0D62-4445-832A-2BF8FDBA098A}" type="slidenum">
              <a:rPr lang="en-US" smtClean="0"/>
              <a:t>‹#›</a:t>
            </a:fld>
            <a:endParaRPr lang="en-US"/>
          </a:p>
        </p:txBody>
      </p:sp>
    </p:spTree>
    <p:extLst>
      <p:ext uri="{BB962C8B-B14F-4D97-AF65-F5344CB8AC3E}">
        <p14:creationId xmlns:p14="http://schemas.microsoft.com/office/powerpoint/2010/main" val="2232356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2BFC07-BF35-469C-806F-E51A4688E324}" type="datetimeFigureOut">
              <a:rPr lang="en-US" smtClean="0"/>
              <a:t>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70C024-0D62-4445-832A-2BF8FDBA098A}" type="slidenum">
              <a:rPr lang="en-US" smtClean="0"/>
              <a:t>‹#›</a:t>
            </a:fld>
            <a:endParaRPr lang="en-US"/>
          </a:p>
        </p:txBody>
      </p:sp>
    </p:spTree>
    <p:extLst>
      <p:ext uri="{BB962C8B-B14F-4D97-AF65-F5344CB8AC3E}">
        <p14:creationId xmlns:p14="http://schemas.microsoft.com/office/powerpoint/2010/main" val="3597378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2BFC07-BF35-469C-806F-E51A4688E324}" type="datetimeFigureOut">
              <a:rPr lang="en-US" smtClean="0"/>
              <a:t>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70C024-0D62-4445-832A-2BF8FDBA098A}" type="slidenum">
              <a:rPr lang="en-US" smtClean="0"/>
              <a:t>‹#›</a:t>
            </a:fld>
            <a:endParaRPr lang="en-US"/>
          </a:p>
        </p:txBody>
      </p:sp>
    </p:spTree>
    <p:extLst>
      <p:ext uri="{BB962C8B-B14F-4D97-AF65-F5344CB8AC3E}">
        <p14:creationId xmlns:p14="http://schemas.microsoft.com/office/powerpoint/2010/main" val="174295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2BFC07-BF35-469C-806F-E51A4688E324}" type="datetimeFigureOut">
              <a:rPr lang="en-US" smtClean="0"/>
              <a:t>11/3/2024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70C024-0D62-4445-832A-2BF8FDBA098A}" type="slidenum">
              <a:rPr lang="en-US" smtClean="0"/>
              <a:t>‹#›</a:t>
            </a:fld>
            <a:endParaRPr lang="en-US"/>
          </a:p>
        </p:txBody>
      </p:sp>
    </p:spTree>
    <p:extLst>
      <p:ext uri="{BB962C8B-B14F-4D97-AF65-F5344CB8AC3E}">
        <p14:creationId xmlns:p14="http://schemas.microsoft.com/office/powerpoint/2010/main" val="33430565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261408-B059-4BE3-9B18-E2EA024F5496}" type="datetimeFigureOut">
              <a:rPr lang="en-US" smtClean="0"/>
              <a:t>11/3/2024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5853B-0D88-4491-8C47-0F7D0AB63E77}" type="slidenum">
              <a:rPr lang="en-US" smtClean="0"/>
              <a:t>‹#›</a:t>
            </a:fld>
            <a:endParaRPr lang="en-US" dirty="0"/>
          </a:p>
        </p:txBody>
      </p:sp>
    </p:spTree>
    <p:extLst>
      <p:ext uri="{BB962C8B-B14F-4D97-AF65-F5344CB8AC3E}">
        <p14:creationId xmlns:p14="http://schemas.microsoft.com/office/powerpoint/2010/main" val="11207109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8.xml"/><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hyperlink" Target="https://ref.ly/logosres/9780745957036?art=r10.a281&amp;off=3910&amp;ctx=ne+of+the+Prophets.%0a~Jeroboam%5b1%5d+(Jeroboa" TargetMode="Externa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3112" t="21263" r="23729" b="49217"/>
          <a:stretch/>
        </p:blipFill>
        <p:spPr>
          <a:xfrm>
            <a:off x="0" y="3994733"/>
            <a:ext cx="9166033" cy="2863273"/>
          </a:xfrm>
          <a:prstGeom prst="rect">
            <a:avLst/>
          </a:prstGeom>
        </p:spPr>
      </p:pic>
      <p:sp>
        <p:nvSpPr>
          <p:cNvPr id="7" name="Rectangle 6"/>
          <p:cNvSpPr/>
          <p:nvPr/>
        </p:nvSpPr>
        <p:spPr>
          <a:xfrm>
            <a:off x="887505" y="1030940"/>
            <a:ext cx="7512423" cy="601505"/>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582706" y="1021974"/>
            <a:ext cx="7745505"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New Lebanon  </a:t>
            </a:r>
            <a:r>
              <a:rPr kumimoji="0" lang="en-US" sz="3600" b="0" i="1" u="none" strike="noStrike" kern="1200" cap="none" spc="0" normalizeH="0" baseline="0" noProof="0" dirty="0">
                <a:ln>
                  <a:noFill/>
                </a:ln>
                <a:solidFill>
                  <a:prstClr val="black"/>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Church of Christ</a:t>
            </a:r>
          </a:p>
        </p:txBody>
      </p:sp>
      <p:sp>
        <p:nvSpPr>
          <p:cNvPr id="3" name="TextBox 2"/>
          <p:cNvSpPr txBox="1"/>
          <p:nvPr/>
        </p:nvSpPr>
        <p:spPr>
          <a:xfrm>
            <a:off x="89647" y="54762"/>
            <a:ext cx="8857129"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Welcome to our services</a:t>
            </a:r>
          </a:p>
        </p:txBody>
      </p:sp>
      <p:sp>
        <p:nvSpPr>
          <p:cNvPr id="10" name="TextBox 9"/>
          <p:cNvSpPr txBox="1"/>
          <p:nvPr/>
        </p:nvSpPr>
        <p:spPr>
          <a:xfrm>
            <a:off x="1" y="5648735"/>
            <a:ext cx="9144000"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2060"/>
                </a:solidFill>
                <a:effectLst/>
                <a:uLnTx/>
                <a:uFillTx/>
                <a:latin typeface="Ink Free" panose="03080402000500000000" pitchFamily="66" charset="0"/>
                <a:ea typeface="+mn-ea"/>
                <a:cs typeface="+mn-cs"/>
              </a:rPr>
              <a:t>Please Come Back Again</a:t>
            </a:r>
          </a:p>
        </p:txBody>
      </p:sp>
      <p:sp>
        <p:nvSpPr>
          <p:cNvPr id="4" name="TextBox 3"/>
          <p:cNvSpPr txBox="1"/>
          <p:nvPr/>
        </p:nvSpPr>
        <p:spPr>
          <a:xfrm>
            <a:off x="0" y="1891555"/>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Simply Christians.</a:t>
            </a:r>
          </a:p>
        </p:txBody>
      </p:sp>
      <p:sp>
        <p:nvSpPr>
          <p:cNvPr id="5" name="TextBox 4"/>
          <p:cNvSpPr txBox="1"/>
          <p:nvPr/>
        </p:nvSpPr>
        <p:spPr>
          <a:xfrm>
            <a:off x="0" y="2348652"/>
            <a:ext cx="916603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Our Emphasis is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Spiritual, Not Material or Social</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1" name="TextBox 10"/>
          <p:cNvSpPr txBox="1"/>
          <p:nvPr/>
        </p:nvSpPr>
        <p:spPr>
          <a:xfrm>
            <a:off x="0" y="2820287"/>
            <a:ext cx="9081247"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striving to be The Same Church as Described in The New Testament.</a:t>
            </a:r>
          </a:p>
        </p:txBody>
      </p:sp>
    </p:spTree>
    <p:extLst>
      <p:ext uri="{BB962C8B-B14F-4D97-AF65-F5344CB8AC3E}">
        <p14:creationId xmlns:p14="http://schemas.microsoft.com/office/powerpoint/2010/main" val="1862796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4D215-78CB-5AEE-7116-344EE420205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5EF62C9-364F-01A4-D6A9-D9C2D4D4EEEF}"/>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The Worship Service Of Jeroboam </a:t>
            </a:r>
          </a:p>
        </p:txBody>
      </p:sp>
      <p:sp>
        <p:nvSpPr>
          <p:cNvPr id="5" name="Footer Placeholder 4">
            <a:extLst>
              <a:ext uri="{FF2B5EF4-FFF2-40B4-BE49-F238E27FC236}">
                <a16:creationId xmlns:a16="http://schemas.microsoft.com/office/drawing/2014/main" id="{A84B1D0A-EC1E-F0F4-D001-2E454AA2C238}"/>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DD93385A-A4D0-E76A-3FC3-2C4E78DAEFD4}"/>
              </a:ext>
            </a:extLst>
          </p:cNvPr>
          <p:cNvSpPr txBox="1"/>
          <p:nvPr/>
        </p:nvSpPr>
        <p:spPr>
          <a:xfrm>
            <a:off x="-8391" y="859197"/>
            <a:ext cx="9152391" cy="635367"/>
          </a:xfrm>
          <a:prstGeom prst="rect">
            <a:avLst/>
          </a:prstGeom>
          <a:noFill/>
        </p:spPr>
        <p:txBody>
          <a:bodyPr wrap="square">
            <a:spAutoFit/>
          </a:bodyPr>
          <a:lstStyle/>
          <a:p>
            <a:pPr marL="0" marR="0" lvl="0" indent="0" algn="ctr" defTabSz="457200" rtl="0" eaLnBrk="1" fontAlgn="auto" latinLnBrk="0" hangingPunct="1">
              <a:lnSpc>
                <a:spcPct val="115000"/>
              </a:lnSpc>
              <a:spcBef>
                <a:spcPts val="0"/>
              </a:spcBef>
              <a:spcAft>
                <a:spcPts val="1000"/>
              </a:spcAft>
              <a:buClrTx/>
              <a:buSzTx/>
              <a:buFontTx/>
              <a:buNone/>
              <a:tabLst/>
              <a:defRPr/>
            </a:pPr>
            <a:r>
              <a:rPr kumimoji="0" lang="en-US" sz="3200" b="1" i="0" u="sng" strike="noStrike" kern="1200" cap="none" spc="0" normalizeH="0" baseline="0" noProof="0" dirty="0">
                <a:ln>
                  <a:noFill/>
                </a:ln>
                <a:solidFill>
                  <a:srgbClr val="0070C0"/>
                </a:solidFill>
                <a:effectLst/>
                <a:uLnTx/>
                <a:uFillTx/>
                <a:latin typeface="Aharoni" panose="02010803020104030203" pitchFamily="2" charset="-79"/>
                <a:ea typeface="Calibri" panose="020F0502020204030204" pitchFamily="34" charset="0"/>
                <a:cs typeface="Aharoni" panose="02010803020104030203" pitchFamily="2" charset="-79"/>
              </a:rPr>
              <a:t>It’s source- </a:t>
            </a:r>
            <a:r>
              <a:rPr kumimoji="0" lang="en-US" sz="3200" b="1" i="0" strike="noStrike" kern="120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rPr>
              <a:t>human wisdom</a:t>
            </a:r>
            <a:r>
              <a:rPr kumimoji="0" lang="en-US" sz="3200" b="1"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rPr>
              <a:t>.</a:t>
            </a:r>
            <a:endParaRPr kumimoji="0" lang="en-US" sz="3200" b="1"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04C39249-6020-286F-2048-1076FBDCBA83}"/>
              </a:ext>
            </a:extLst>
          </p:cNvPr>
          <p:cNvSpPr txBox="1"/>
          <p:nvPr/>
        </p:nvSpPr>
        <p:spPr>
          <a:xfrm>
            <a:off x="364210" y="1704934"/>
            <a:ext cx="8492623" cy="4170372"/>
          </a:xfrm>
          <a:prstGeom prst="rect">
            <a:avLst/>
          </a:prstGeom>
          <a:noFill/>
        </p:spPr>
        <p:txBody>
          <a:bodyPr wrap="square">
            <a:spAutoFit/>
          </a:bodyPr>
          <a:lstStyle/>
          <a:p>
            <a:pPr marL="0" marR="0">
              <a:spcBef>
                <a:spcPts val="0"/>
              </a:spcBef>
              <a:spcAft>
                <a:spcPts val="1000"/>
              </a:spcAft>
            </a:pPr>
            <a:r>
              <a:rPr lang="en-US" sz="2000" dirty="0">
                <a:effectLst/>
                <a:latin typeface="Aharoni" panose="02010803020104030203" pitchFamily="2" charset="-79"/>
                <a:ea typeface="Calibri" panose="020F0502020204030204" pitchFamily="34" charset="0"/>
                <a:cs typeface="Aharoni" panose="02010803020104030203" pitchFamily="2" charset="-79"/>
              </a:rPr>
              <a:t>Paul </a:t>
            </a:r>
            <a:r>
              <a:rPr lang="en-US" sz="2000" dirty="0">
                <a:effectLst/>
                <a:ea typeface="Calibri" panose="020F0502020204030204" pitchFamily="34" charset="0"/>
                <a:cs typeface="Times New Roman" panose="02020603050405020304" pitchFamily="18" charset="0"/>
              </a:rPr>
              <a:t>tells us in </a:t>
            </a:r>
            <a:r>
              <a:rPr lang="en-US" sz="2000" b="1" dirty="0">
                <a:solidFill>
                  <a:srgbClr val="0070C0"/>
                </a:solidFill>
                <a:effectLst/>
                <a:ea typeface="Calibri" panose="020F0502020204030204" pitchFamily="34" charset="0"/>
                <a:cs typeface="Times New Roman" panose="02020603050405020304" pitchFamily="18" charset="0"/>
              </a:rPr>
              <a:t>Col.2:18-23 </a:t>
            </a:r>
            <a:r>
              <a:rPr lang="en-US" sz="2000" dirty="0">
                <a:effectLst/>
                <a:ea typeface="Calibri" panose="020F0502020204030204" pitchFamily="34" charset="0"/>
                <a:cs typeface="Times New Roman" panose="02020603050405020304" pitchFamily="18" charset="0"/>
              </a:rPr>
              <a:t>Let no one cheat you of your reward, taking delight in false humility and worship of angels, intruding into those things which he has not seen, vainly puffed up by his fleshly mind,</a:t>
            </a:r>
          </a:p>
          <a:p>
            <a:pPr marL="0" marR="0">
              <a:spcBef>
                <a:spcPts val="0"/>
              </a:spcBef>
              <a:spcAft>
                <a:spcPts val="1000"/>
              </a:spcAft>
            </a:pPr>
            <a:r>
              <a:rPr lang="en-US" sz="2000" b="1" dirty="0">
                <a:solidFill>
                  <a:srgbClr val="0070C0"/>
                </a:solidFill>
                <a:effectLst/>
                <a:ea typeface="Calibri" panose="020F0502020204030204" pitchFamily="34" charset="0"/>
                <a:cs typeface="Times New Roman" panose="02020603050405020304" pitchFamily="18" charset="0"/>
              </a:rPr>
              <a:t>19</a:t>
            </a:r>
            <a:r>
              <a:rPr lang="en-US" sz="2000" dirty="0">
                <a:effectLst/>
                <a:ea typeface="Calibri" panose="020F0502020204030204" pitchFamily="34" charset="0"/>
                <a:cs typeface="Times New Roman" panose="02020603050405020304" pitchFamily="18" charset="0"/>
              </a:rPr>
              <a:t> and not holding fast to the Head, from whom all the body, nourished and knit together by joints and ligaments, grows with the increase that is from God.</a:t>
            </a:r>
          </a:p>
          <a:p>
            <a:pPr marL="0" marR="0">
              <a:spcBef>
                <a:spcPts val="0"/>
              </a:spcBef>
              <a:spcAft>
                <a:spcPts val="1000"/>
              </a:spcAft>
            </a:pPr>
            <a:r>
              <a:rPr lang="en-US" sz="2000" b="1" dirty="0">
                <a:solidFill>
                  <a:srgbClr val="0070C0"/>
                </a:solidFill>
                <a:effectLst/>
                <a:ea typeface="Calibri" panose="020F0502020204030204" pitchFamily="34" charset="0"/>
                <a:cs typeface="Times New Roman" panose="02020603050405020304" pitchFamily="18" charset="0"/>
              </a:rPr>
              <a:t>20</a:t>
            </a:r>
            <a:r>
              <a:rPr lang="en-US" sz="2000" dirty="0">
                <a:effectLst/>
                <a:ea typeface="Calibri" panose="020F0502020204030204" pitchFamily="34" charset="0"/>
                <a:cs typeface="Times New Roman" panose="02020603050405020304" pitchFamily="18" charset="0"/>
              </a:rPr>
              <a:t> Therefore, if you died with </a:t>
            </a:r>
            <a:r>
              <a:rPr lang="en-US" sz="2000" dirty="0">
                <a:effectLst/>
                <a:latin typeface="Aharoni" panose="02010803020104030203" pitchFamily="2" charset="-79"/>
                <a:ea typeface="Calibri" panose="020F0502020204030204" pitchFamily="34" charset="0"/>
                <a:cs typeface="Aharoni" panose="02010803020104030203" pitchFamily="2" charset="-79"/>
              </a:rPr>
              <a:t>Christ</a:t>
            </a:r>
            <a:r>
              <a:rPr lang="en-US" sz="2000" dirty="0">
                <a:effectLst/>
                <a:ea typeface="Calibri" panose="020F0502020204030204" pitchFamily="34" charset="0"/>
                <a:cs typeface="Times New Roman" panose="02020603050405020304" pitchFamily="18" charset="0"/>
              </a:rPr>
              <a:t> from the basic principles of the world, why, as though living in the world, do you subject yourselves to regulations-- </a:t>
            </a:r>
            <a:r>
              <a:rPr lang="en-US" sz="2000" b="1" dirty="0">
                <a:solidFill>
                  <a:srgbClr val="0070C0"/>
                </a:solidFill>
                <a:effectLst/>
                <a:ea typeface="Calibri" panose="020F0502020204030204" pitchFamily="34" charset="0"/>
                <a:cs typeface="Times New Roman" panose="02020603050405020304" pitchFamily="18" charset="0"/>
              </a:rPr>
              <a:t>21 </a:t>
            </a:r>
            <a:r>
              <a:rPr lang="en-US" sz="2000" dirty="0">
                <a:effectLst/>
                <a:ea typeface="Calibri" panose="020F0502020204030204" pitchFamily="34" charset="0"/>
                <a:cs typeface="Times New Roman" panose="02020603050405020304" pitchFamily="18" charset="0"/>
              </a:rPr>
              <a:t>"Do not touch, do not taste, do not handle,"</a:t>
            </a:r>
          </a:p>
          <a:p>
            <a:pPr marL="0" marR="0">
              <a:spcBef>
                <a:spcPts val="0"/>
              </a:spcBef>
              <a:spcAft>
                <a:spcPts val="1000"/>
              </a:spcAft>
            </a:pPr>
            <a:r>
              <a:rPr lang="en-US" sz="2000" b="1" dirty="0">
                <a:solidFill>
                  <a:srgbClr val="0070C0"/>
                </a:solidFill>
                <a:effectLst/>
                <a:ea typeface="Calibri" panose="020F0502020204030204" pitchFamily="34" charset="0"/>
                <a:cs typeface="Times New Roman" panose="02020603050405020304" pitchFamily="18" charset="0"/>
              </a:rPr>
              <a:t>22</a:t>
            </a:r>
            <a:r>
              <a:rPr lang="en-US" sz="2000" dirty="0">
                <a:effectLst/>
                <a:ea typeface="Calibri" panose="020F0502020204030204" pitchFamily="34" charset="0"/>
                <a:cs typeface="Times New Roman" panose="02020603050405020304" pitchFamily="18" charset="0"/>
              </a:rPr>
              <a:t> which all concern things which perish with the using--according to the commandments and doctrines of men?  23 </a:t>
            </a:r>
            <a:r>
              <a:rPr lang="en-US" sz="2000" u="sng" dirty="0">
                <a:effectLst/>
                <a:ea typeface="Calibri" panose="020F0502020204030204" pitchFamily="34" charset="0"/>
                <a:cs typeface="Times New Roman" panose="02020603050405020304" pitchFamily="18" charset="0"/>
              </a:rPr>
              <a:t>These things indeed have an appearance of wisdom in self-imposed religion</a:t>
            </a:r>
            <a:r>
              <a:rPr lang="en-US" sz="2000" dirty="0">
                <a:effectLst/>
                <a:ea typeface="Calibri" panose="020F0502020204030204" pitchFamily="34" charset="0"/>
                <a:cs typeface="Times New Roman" panose="02020603050405020304" pitchFamily="18" charset="0"/>
              </a:rPr>
              <a:t>, false humility, and neglect of the body, but are of no value against the indulgence of the flesh.</a:t>
            </a:r>
          </a:p>
        </p:txBody>
      </p:sp>
    </p:spTree>
    <p:extLst>
      <p:ext uri="{BB962C8B-B14F-4D97-AF65-F5344CB8AC3E}">
        <p14:creationId xmlns:p14="http://schemas.microsoft.com/office/powerpoint/2010/main" val="43067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53C466-AF81-1A35-8233-A2E227E477E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2F6C2A4-4A44-1789-508A-778FE72CA66D}"/>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The Worship Service Of Jeroboam </a:t>
            </a:r>
          </a:p>
        </p:txBody>
      </p:sp>
      <p:sp>
        <p:nvSpPr>
          <p:cNvPr id="5" name="Footer Placeholder 4">
            <a:extLst>
              <a:ext uri="{FF2B5EF4-FFF2-40B4-BE49-F238E27FC236}">
                <a16:creationId xmlns:a16="http://schemas.microsoft.com/office/drawing/2014/main" id="{CE066382-DDC5-42EC-8CBD-F5B4464C1874}"/>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B8964BAC-FA91-3B09-3944-C4AA8E0E553B}"/>
              </a:ext>
            </a:extLst>
          </p:cNvPr>
          <p:cNvSpPr txBox="1"/>
          <p:nvPr/>
        </p:nvSpPr>
        <p:spPr>
          <a:xfrm>
            <a:off x="472697" y="1790054"/>
            <a:ext cx="7981627" cy="4667945"/>
          </a:xfrm>
          <a:prstGeom prst="rect">
            <a:avLst/>
          </a:prstGeom>
          <a:noFill/>
        </p:spPr>
        <p:txBody>
          <a:bodyPr wrap="square">
            <a:spAutoFit/>
          </a:bodyPr>
          <a:lstStyle/>
          <a:p>
            <a:pPr marL="0" marR="0">
              <a:spcBef>
                <a:spcPts val="0"/>
              </a:spcBef>
              <a:spcAft>
                <a:spcPts val="1000"/>
              </a:spcAft>
            </a:pPr>
            <a:r>
              <a:rPr lang="en-US" sz="2400" dirty="0">
                <a:effectLst/>
                <a:latin typeface="Aharoni" panose="02010803020104030203" pitchFamily="2" charset="-79"/>
                <a:ea typeface="Calibri" panose="020F0502020204030204" pitchFamily="34" charset="0"/>
                <a:cs typeface="Aharoni" panose="02010803020104030203" pitchFamily="2" charset="-79"/>
              </a:rPr>
              <a:t>Paul</a:t>
            </a:r>
            <a:r>
              <a:rPr lang="en-US" sz="2400" dirty="0">
                <a:effectLst/>
                <a:ea typeface="Calibri" panose="020F0502020204030204" pitchFamily="34" charset="0"/>
                <a:cs typeface="Times New Roman" panose="02020603050405020304" pitchFamily="18" charset="0"/>
              </a:rPr>
              <a:t> also tells us </a:t>
            </a:r>
            <a:r>
              <a:rPr lang="en-US" sz="2400" b="1" dirty="0">
                <a:solidFill>
                  <a:srgbClr val="0070C0"/>
                </a:solidFill>
                <a:effectLst/>
                <a:ea typeface="Calibri" panose="020F0502020204030204" pitchFamily="34" charset="0"/>
                <a:cs typeface="Times New Roman" panose="02020603050405020304" pitchFamily="18" charset="0"/>
              </a:rPr>
              <a:t>Acts 26:9  </a:t>
            </a:r>
            <a:r>
              <a:rPr lang="en-US" sz="2400" dirty="0">
                <a:effectLst/>
                <a:ea typeface="Calibri" panose="020F0502020204030204" pitchFamily="34" charset="0"/>
                <a:cs typeface="Times New Roman" panose="02020603050405020304" pitchFamily="18" charset="0"/>
              </a:rPr>
              <a:t>"Indeed, </a:t>
            </a:r>
            <a:r>
              <a:rPr lang="en-US" sz="2400" u="sng" dirty="0">
                <a:effectLst/>
                <a:ea typeface="Calibri" panose="020F0502020204030204" pitchFamily="34" charset="0"/>
                <a:cs typeface="Times New Roman" panose="02020603050405020304" pitchFamily="18" charset="0"/>
              </a:rPr>
              <a:t>I myself thought I must do many things contrary </a:t>
            </a:r>
            <a:r>
              <a:rPr lang="en-US" sz="2400" dirty="0">
                <a:effectLst/>
                <a:ea typeface="Calibri" panose="020F0502020204030204" pitchFamily="34" charset="0"/>
                <a:cs typeface="Times New Roman" panose="02020603050405020304" pitchFamily="18" charset="0"/>
              </a:rPr>
              <a:t>to </a:t>
            </a:r>
            <a:r>
              <a:rPr lang="en-US" sz="2400" u="sng" dirty="0">
                <a:effectLst/>
                <a:ea typeface="Calibri" panose="020F0502020204030204" pitchFamily="34" charset="0"/>
                <a:cs typeface="Times New Roman" panose="02020603050405020304" pitchFamily="18" charset="0"/>
              </a:rPr>
              <a:t>the name of Jesus </a:t>
            </a:r>
            <a:r>
              <a:rPr lang="en-US" sz="2400" dirty="0">
                <a:effectLst/>
                <a:ea typeface="Calibri" panose="020F0502020204030204" pitchFamily="34" charset="0"/>
                <a:cs typeface="Times New Roman" panose="02020603050405020304" pitchFamily="18" charset="0"/>
              </a:rPr>
              <a:t>of Nazareth.</a:t>
            </a:r>
          </a:p>
          <a:p>
            <a:pPr marL="0" marR="0">
              <a:spcBef>
                <a:spcPts val="0"/>
              </a:spcBef>
              <a:spcAft>
                <a:spcPts val="1000"/>
              </a:spcAft>
            </a:pPr>
            <a:r>
              <a:rPr lang="en-US" sz="2400" dirty="0">
                <a:effectLst/>
                <a:ea typeface="Calibri" panose="020F0502020204030204" pitchFamily="34" charset="0"/>
                <a:cs typeface="Times New Roman" panose="02020603050405020304" pitchFamily="18" charset="0"/>
              </a:rPr>
              <a:t> </a:t>
            </a:r>
          </a:p>
          <a:p>
            <a:pPr marL="0" marR="0">
              <a:spcBef>
                <a:spcPts val="0"/>
              </a:spcBef>
              <a:spcAft>
                <a:spcPts val="1000"/>
              </a:spcAft>
            </a:pPr>
            <a:r>
              <a:rPr lang="en-US" sz="2400" dirty="0">
                <a:effectLst/>
                <a:latin typeface="Aharoni" panose="02010803020104030203" pitchFamily="2" charset="-79"/>
                <a:ea typeface="Calibri" panose="020F0502020204030204" pitchFamily="34" charset="0"/>
                <a:cs typeface="Aharoni" panose="02010803020104030203" pitchFamily="2" charset="-79"/>
              </a:rPr>
              <a:t>Jesus</a:t>
            </a:r>
            <a:r>
              <a:rPr lang="en-US" sz="2400" dirty="0">
                <a:effectLst/>
                <a:ea typeface="Calibri" panose="020F0502020204030204" pitchFamily="34" charset="0"/>
                <a:cs typeface="Times New Roman" panose="02020603050405020304" pitchFamily="18" charset="0"/>
              </a:rPr>
              <a:t> tells us </a:t>
            </a:r>
            <a:r>
              <a:rPr lang="en-US" sz="2400" b="1" dirty="0">
                <a:solidFill>
                  <a:srgbClr val="0070C0"/>
                </a:solidFill>
                <a:effectLst/>
                <a:ea typeface="Calibri" panose="020F0502020204030204" pitchFamily="34" charset="0"/>
                <a:cs typeface="Times New Roman" panose="02020603050405020304" pitchFamily="18" charset="0"/>
              </a:rPr>
              <a:t>Matt.7:21-23 </a:t>
            </a:r>
            <a:r>
              <a:rPr lang="en-US" sz="2400" dirty="0">
                <a:effectLst/>
                <a:ea typeface="Calibri" panose="020F0502020204030204" pitchFamily="34" charset="0"/>
                <a:cs typeface="Times New Roman" panose="02020603050405020304" pitchFamily="18" charset="0"/>
              </a:rPr>
              <a:t>"Not everyone who says to Me, 'Lord, Lord,' shall enter the kingdom of heaven, but he who does the will of My Father in heaven.</a:t>
            </a:r>
          </a:p>
          <a:p>
            <a:pPr marL="0" marR="0">
              <a:spcBef>
                <a:spcPts val="0"/>
              </a:spcBef>
              <a:spcAft>
                <a:spcPts val="1000"/>
              </a:spcAft>
            </a:pPr>
            <a:r>
              <a:rPr lang="en-US" sz="2400" b="1" dirty="0">
                <a:solidFill>
                  <a:srgbClr val="0070C0"/>
                </a:solidFill>
                <a:effectLst/>
                <a:ea typeface="Calibri" panose="020F0502020204030204" pitchFamily="34" charset="0"/>
                <a:cs typeface="Times New Roman" panose="02020603050405020304" pitchFamily="18" charset="0"/>
              </a:rPr>
              <a:t>22</a:t>
            </a:r>
            <a:r>
              <a:rPr lang="en-US" sz="2400" dirty="0">
                <a:effectLst/>
                <a:ea typeface="Calibri" panose="020F0502020204030204" pitchFamily="34" charset="0"/>
                <a:cs typeface="Times New Roman" panose="02020603050405020304" pitchFamily="18" charset="0"/>
              </a:rPr>
              <a:t> "Many will say to Me in that day, 'Lord, Lord, have we not prophesied in Your name, cast out demons in Your name, and done many wonders in Your name?'</a:t>
            </a:r>
          </a:p>
          <a:p>
            <a:pPr marL="0" marR="0">
              <a:spcBef>
                <a:spcPts val="0"/>
              </a:spcBef>
              <a:spcAft>
                <a:spcPts val="1000"/>
              </a:spcAft>
            </a:pPr>
            <a:r>
              <a:rPr lang="en-US" sz="2400" b="1" dirty="0">
                <a:solidFill>
                  <a:srgbClr val="0070C0"/>
                </a:solidFill>
                <a:effectLst/>
                <a:ea typeface="Calibri" panose="020F0502020204030204" pitchFamily="34" charset="0"/>
                <a:cs typeface="Times New Roman" panose="02020603050405020304" pitchFamily="18" charset="0"/>
              </a:rPr>
              <a:t>23</a:t>
            </a:r>
            <a:r>
              <a:rPr lang="en-US" sz="2400" dirty="0">
                <a:effectLst/>
                <a:ea typeface="Calibri" panose="020F0502020204030204" pitchFamily="34" charset="0"/>
                <a:cs typeface="Times New Roman" panose="02020603050405020304" pitchFamily="18" charset="0"/>
              </a:rPr>
              <a:t> "And then I will declare to them, 'I never knew you; depart from Me, you who practice lawlessness!'</a:t>
            </a:r>
          </a:p>
        </p:txBody>
      </p:sp>
      <p:sp>
        <p:nvSpPr>
          <p:cNvPr id="2" name="TextBox 1">
            <a:extLst>
              <a:ext uri="{FF2B5EF4-FFF2-40B4-BE49-F238E27FC236}">
                <a16:creationId xmlns:a16="http://schemas.microsoft.com/office/drawing/2014/main" id="{A52BAF2C-41D6-576D-9115-EEC09521EADD}"/>
              </a:ext>
            </a:extLst>
          </p:cNvPr>
          <p:cNvSpPr txBox="1"/>
          <p:nvPr/>
        </p:nvSpPr>
        <p:spPr>
          <a:xfrm>
            <a:off x="1" y="843699"/>
            <a:ext cx="9144000" cy="635367"/>
          </a:xfrm>
          <a:prstGeom prst="rect">
            <a:avLst/>
          </a:prstGeom>
          <a:noFill/>
        </p:spPr>
        <p:txBody>
          <a:bodyPr wrap="square">
            <a:spAutoFit/>
          </a:bodyPr>
          <a:lstStyle/>
          <a:p>
            <a:pPr marL="0" marR="0" lvl="0" indent="0" algn="ctr" defTabSz="457200" rtl="0" eaLnBrk="1" fontAlgn="auto" latinLnBrk="0" hangingPunct="1">
              <a:lnSpc>
                <a:spcPct val="115000"/>
              </a:lnSpc>
              <a:spcBef>
                <a:spcPts val="0"/>
              </a:spcBef>
              <a:spcAft>
                <a:spcPts val="1000"/>
              </a:spcAft>
              <a:buClrTx/>
              <a:buSzTx/>
              <a:buFontTx/>
              <a:buNone/>
              <a:tabLst/>
              <a:defRPr/>
            </a:pPr>
            <a:r>
              <a:rPr kumimoji="0" lang="en-US" sz="3200" b="1" i="0" u="sng" strike="noStrike" kern="1200" cap="none" spc="0" normalizeH="0" baseline="0" noProof="0" dirty="0">
                <a:ln>
                  <a:noFill/>
                </a:ln>
                <a:solidFill>
                  <a:srgbClr val="0070C0"/>
                </a:solidFill>
                <a:effectLst/>
                <a:uLnTx/>
                <a:uFillTx/>
                <a:latin typeface="Aharoni" panose="02010803020104030203" pitchFamily="2" charset="-79"/>
                <a:ea typeface="Calibri" panose="020F0502020204030204" pitchFamily="34" charset="0"/>
                <a:cs typeface="Aharoni" panose="02010803020104030203" pitchFamily="2" charset="-79"/>
              </a:rPr>
              <a:t>It’s source- </a:t>
            </a:r>
            <a:r>
              <a:rPr kumimoji="0" lang="en-US" sz="3200" b="1" i="0" strike="noStrike" kern="120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rPr>
              <a:t>human wisdom.</a:t>
            </a:r>
            <a:endParaRPr kumimoji="0" lang="en-US" sz="3200" b="1" i="0"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5DFC6B0D-ADCC-49B6-F796-22DEABE71BB7}"/>
              </a:ext>
            </a:extLst>
          </p:cNvPr>
          <p:cNvSpPr/>
          <p:nvPr/>
        </p:nvSpPr>
        <p:spPr>
          <a:xfrm>
            <a:off x="408079" y="3173950"/>
            <a:ext cx="8184258" cy="324196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817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D14178-2090-105B-1B97-2282B2272CE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C6D82E2-44C3-ECBE-DB4D-70F1C44D8C00}"/>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The Worship Service Of Jeroboam </a:t>
            </a:r>
          </a:p>
        </p:txBody>
      </p:sp>
      <p:sp>
        <p:nvSpPr>
          <p:cNvPr id="5" name="Footer Placeholder 4">
            <a:extLst>
              <a:ext uri="{FF2B5EF4-FFF2-40B4-BE49-F238E27FC236}">
                <a16:creationId xmlns:a16="http://schemas.microsoft.com/office/drawing/2014/main" id="{AA4CDCE4-E767-1171-49D6-95BD65C702F7}"/>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3CBCA508-F5D9-CB10-B58E-037A12F22D84}"/>
              </a:ext>
            </a:extLst>
          </p:cNvPr>
          <p:cNvSpPr txBox="1"/>
          <p:nvPr/>
        </p:nvSpPr>
        <p:spPr>
          <a:xfrm>
            <a:off x="418455" y="1828800"/>
            <a:ext cx="8287238" cy="4426853"/>
          </a:xfrm>
          <a:prstGeom prst="rect">
            <a:avLst/>
          </a:prstGeom>
          <a:noFill/>
        </p:spPr>
        <p:txBody>
          <a:bodyPr wrap="square">
            <a:spAutoFit/>
          </a:bodyPr>
          <a:lstStyle/>
          <a:p>
            <a:pPr marL="0" marR="0">
              <a:spcBef>
                <a:spcPts val="0"/>
              </a:spcBef>
              <a:spcAft>
                <a:spcPts val="1000"/>
              </a:spcAft>
            </a:pPr>
            <a:r>
              <a:rPr lang="en-US" sz="2000" dirty="0">
                <a:effectLst/>
                <a:latin typeface="Aharoni" panose="02010803020104030203" pitchFamily="2" charset="-79"/>
                <a:ea typeface="Calibri" panose="020F0502020204030204" pitchFamily="34" charset="0"/>
                <a:cs typeface="Aharoni" panose="02010803020104030203" pitchFamily="2" charset="-79"/>
              </a:rPr>
              <a:t>Jeroboam</a:t>
            </a:r>
            <a:r>
              <a:rPr lang="en-US" sz="2000" dirty="0">
                <a:effectLst/>
                <a:ea typeface="Calibri" panose="020F0502020204030204" pitchFamily="34" charset="0"/>
                <a:cs typeface="Times New Roman" panose="02020603050405020304" pitchFamily="18" charset="0"/>
              </a:rPr>
              <a:t> was afraid to let the people go to Jerusalem to worship as God ordained for fear of losing their devotion to Rehoboam </a:t>
            </a:r>
            <a:r>
              <a:rPr lang="en-US" sz="2000" b="1" dirty="0">
                <a:solidFill>
                  <a:srgbClr val="0070C0"/>
                </a:solidFill>
                <a:effectLst/>
                <a:ea typeface="Calibri" panose="020F0502020204030204" pitchFamily="34" charset="0"/>
                <a:cs typeface="Times New Roman" panose="02020603050405020304" pitchFamily="18" charset="0"/>
              </a:rPr>
              <a:t>v26-27</a:t>
            </a:r>
            <a:endParaRPr lang="en-US" sz="2000" dirty="0">
              <a:effectLst/>
              <a:ea typeface="Calibri" panose="020F0502020204030204" pitchFamily="34" charset="0"/>
              <a:cs typeface="Times New Roman" panose="02020603050405020304" pitchFamily="18" charset="0"/>
            </a:endParaRPr>
          </a:p>
          <a:p>
            <a:pPr marL="0" marR="0">
              <a:spcBef>
                <a:spcPts val="0"/>
              </a:spcBef>
              <a:spcAft>
                <a:spcPts val="1000"/>
              </a:spcAft>
            </a:pPr>
            <a:r>
              <a:rPr lang="en-US" sz="2000" dirty="0">
                <a:effectLst/>
                <a:ea typeface="Calibri" panose="020F0502020204030204" pitchFamily="34" charset="0"/>
                <a:cs typeface="Times New Roman" panose="02020603050405020304" pitchFamily="18" charset="0"/>
              </a:rPr>
              <a:t>The same motives underlies much of the false teaching done now</a:t>
            </a:r>
          </a:p>
          <a:p>
            <a:pPr marL="0" marR="0">
              <a:spcBef>
                <a:spcPts val="0"/>
              </a:spcBef>
              <a:spcAft>
                <a:spcPts val="1000"/>
              </a:spcAft>
            </a:pPr>
            <a:r>
              <a:rPr lang="en-US" sz="2000" dirty="0">
                <a:effectLst/>
                <a:ea typeface="Calibri" panose="020F0502020204030204" pitchFamily="34" charset="0"/>
                <a:cs typeface="Times New Roman" panose="02020603050405020304" pitchFamily="18" charset="0"/>
              </a:rPr>
              <a:t> </a:t>
            </a:r>
          </a:p>
          <a:p>
            <a:pPr marL="0" marR="0">
              <a:spcBef>
                <a:spcPts val="0"/>
              </a:spcBef>
              <a:spcAft>
                <a:spcPts val="1000"/>
              </a:spcAft>
            </a:pPr>
            <a:r>
              <a:rPr lang="en-US" sz="2000" u="sng" dirty="0">
                <a:effectLst/>
                <a:latin typeface="Aharoni" panose="02010803020104030203" pitchFamily="2" charset="-79"/>
                <a:ea typeface="Calibri" panose="020F0502020204030204" pitchFamily="34" charset="0"/>
                <a:cs typeface="Aharoni" panose="02010803020104030203" pitchFamily="2" charset="-79"/>
              </a:rPr>
              <a:t>Paul</a:t>
            </a:r>
            <a:r>
              <a:rPr lang="en-US" sz="2000" u="sng" dirty="0">
                <a:effectLst/>
                <a:ea typeface="Calibri" panose="020F0502020204030204" pitchFamily="34" charset="0"/>
                <a:cs typeface="Times New Roman" panose="02020603050405020304" pitchFamily="18" charset="0"/>
              </a:rPr>
              <a:t> warned the Ephesian elders</a:t>
            </a:r>
            <a:r>
              <a:rPr lang="en-US" sz="2000" dirty="0">
                <a:effectLst/>
                <a:ea typeface="Calibri" panose="020F0502020204030204" pitchFamily="34" charset="0"/>
                <a:cs typeface="Times New Roman" panose="02020603050405020304" pitchFamily="18" charset="0"/>
              </a:rPr>
              <a:t> in </a:t>
            </a:r>
            <a:r>
              <a:rPr lang="en-US" sz="2000" b="1" dirty="0">
                <a:solidFill>
                  <a:srgbClr val="0070C0"/>
                </a:solidFill>
                <a:effectLst/>
                <a:ea typeface="Calibri" panose="020F0502020204030204" pitchFamily="34" charset="0"/>
                <a:cs typeface="Times New Roman" panose="02020603050405020304" pitchFamily="18" charset="0"/>
              </a:rPr>
              <a:t>Acts 20:28-30 </a:t>
            </a:r>
            <a:r>
              <a:rPr lang="en-US" sz="2000" dirty="0">
                <a:effectLst/>
                <a:ea typeface="Calibri" panose="020F0502020204030204" pitchFamily="34" charset="0"/>
                <a:cs typeface="Times New Roman" panose="02020603050405020304" pitchFamily="18" charset="0"/>
              </a:rPr>
              <a:t>"Therefore take heed to yourselves and to all the flock, among which the Holy Spirit has made you overseers, to shepherd the church of God which He purchased with His own blood.</a:t>
            </a:r>
          </a:p>
          <a:p>
            <a:pPr marL="0" marR="0">
              <a:spcBef>
                <a:spcPts val="0"/>
              </a:spcBef>
              <a:spcAft>
                <a:spcPts val="1000"/>
              </a:spcAft>
            </a:pPr>
            <a:r>
              <a:rPr lang="en-US" sz="2000" b="1" dirty="0">
                <a:solidFill>
                  <a:srgbClr val="0070C0"/>
                </a:solidFill>
                <a:effectLst/>
                <a:ea typeface="Calibri" panose="020F0502020204030204" pitchFamily="34" charset="0"/>
                <a:cs typeface="Times New Roman" panose="02020603050405020304" pitchFamily="18" charset="0"/>
              </a:rPr>
              <a:t>29</a:t>
            </a:r>
            <a:r>
              <a:rPr lang="en-US" sz="2000" dirty="0">
                <a:effectLst/>
                <a:ea typeface="Calibri" panose="020F0502020204030204" pitchFamily="34" charset="0"/>
                <a:cs typeface="Times New Roman" panose="02020603050405020304" pitchFamily="18" charset="0"/>
              </a:rPr>
              <a:t> "For I know this, that after my departure savage wolves will come in among you, not sparing the flock.</a:t>
            </a:r>
          </a:p>
          <a:p>
            <a:pPr marL="0" marR="0">
              <a:spcBef>
                <a:spcPts val="0"/>
              </a:spcBef>
              <a:spcAft>
                <a:spcPts val="1000"/>
              </a:spcAft>
            </a:pPr>
            <a:r>
              <a:rPr lang="en-US" sz="2000" b="1" dirty="0">
                <a:solidFill>
                  <a:srgbClr val="0070C0"/>
                </a:solidFill>
                <a:effectLst/>
                <a:ea typeface="Calibri" panose="020F0502020204030204" pitchFamily="34" charset="0"/>
                <a:cs typeface="Times New Roman" panose="02020603050405020304" pitchFamily="18" charset="0"/>
              </a:rPr>
              <a:t>30</a:t>
            </a:r>
            <a:r>
              <a:rPr lang="en-US" sz="2000" dirty="0">
                <a:effectLst/>
                <a:ea typeface="Calibri" panose="020F0502020204030204" pitchFamily="34" charset="0"/>
                <a:cs typeface="Times New Roman" panose="02020603050405020304" pitchFamily="18" charset="0"/>
              </a:rPr>
              <a:t> "Also from among yourselves men will rise up, speaking perverse things, to </a:t>
            </a:r>
            <a:r>
              <a:rPr lang="en-US" sz="2000" u="sng" dirty="0">
                <a:effectLst/>
                <a:ea typeface="Calibri" panose="020F0502020204030204" pitchFamily="34" charset="0"/>
                <a:cs typeface="Times New Roman" panose="02020603050405020304" pitchFamily="18" charset="0"/>
              </a:rPr>
              <a:t>draw away the disciples after themselves</a:t>
            </a:r>
            <a:r>
              <a:rPr lang="en-US" sz="2000" dirty="0">
                <a:effectLst/>
                <a:ea typeface="Calibri" panose="020F0502020204030204" pitchFamily="34" charset="0"/>
                <a:cs typeface="Times New Roman" panose="02020603050405020304" pitchFamily="18" charset="0"/>
              </a:rPr>
              <a:t>.</a:t>
            </a:r>
          </a:p>
        </p:txBody>
      </p:sp>
      <p:sp>
        <p:nvSpPr>
          <p:cNvPr id="6" name="TextBox 5">
            <a:extLst>
              <a:ext uri="{FF2B5EF4-FFF2-40B4-BE49-F238E27FC236}">
                <a16:creationId xmlns:a16="http://schemas.microsoft.com/office/drawing/2014/main" id="{C3FCF186-81A6-4D4E-3AB8-3F6556799D42}"/>
              </a:ext>
            </a:extLst>
          </p:cNvPr>
          <p:cNvSpPr txBox="1"/>
          <p:nvPr/>
        </p:nvSpPr>
        <p:spPr>
          <a:xfrm>
            <a:off x="-8391" y="838254"/>
            <a:ext cx="9152391" cy="635367"/>
          </a:xfrm>
          <a:prstGeom prst="rect">
            <a:avLst/>
          </a:prstGeom>
          <a:noFill/>
        </p:spPr>
        <p:txBody>
          <a:bodyPr wrap="square">
            <a:spAutoFit/>
          </a:bodyPr>
          <a:lstStyle/>
          <a:p>
            <a:pPr marL="0" marR="0" algn="ctr">
              <a:lnSpc>
                <a:spcPct val="115000"/>
              </a:lnSpc>
              <a:spcBef>
                <a:spcPts val="0"/>
              </a:spcBef>
              <a:spcAft>
                <a:spcPts val="1000"/>
              </a:spcAft>
            </a:pPr>
            <a:r>
              <a:rPr lang="en-US" sz="3200" b="1" u="sng" dirty="0">
                <a:solidFill>
                  <a:srgbClr val="0070C0"/>
                </a:solidFill>
                <a:effectLst/>
                <a:latin typeface="Aharoni" panose="02010803020104030203" pitchFamily="2" charset="-79"/>
                <a:ea typeface="Calibri" panose="020F0502020204030204" pitchFamily="34" charset="0"/>
                <a:cs typeface="Aharoni" panose="02010803020104030203" pitchFamily="2" charset="-79"/>
              </a:rPr>
              <a:t>Its motive </a:t>
            </a:r>
            <a:r>
              <a:rPr lang="en-US" sz="32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a:t>
            </a:r>
            <a:r>
              <a:rPr lang="en-US" sz="3200" b="1" dirty="0">
                <a:effectLst/>
                <a:latin typeface="Arial" panose="020B0604020202020204" pitchFamily="34" charset="0"/>
                <a:ea typeface="Calibri" panose="020F0502020204030204" pitchFamily="34" charset="0"/>
                <a:cs typeface="Times New Roman" panose="02020603050405020304" pitchFamily="18" charset="0"/>
              </a:rPr>
              <a:t>to make followers of the people.</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04347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BB260E-68DB-4FAA-DB72-610462B92F2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93FC3E5-8308-676B-0C3A-0374308F555E}"/>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The Worship Service Of Jeroboam </a:t>
            </a:r>
          </a:p>
        </p:txBody>
      </p:sp>
      <p:sp>
        <p:nvSpPr>
          <p:cNvPr id="5" name="Footer Placeholder 4">
            <a:extLst>
              <a:ext uri="{FF2B5EF4-FFF2-40B4-BE49-F238E27FC236}">
                <a16:creationId xmlns:a16="http://schemas.microsoft.com/office/drawing/2014/main" id="{E1D46F7A-0163-68F9-742E-62760A88B7EC}"/>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81124F20-7AC7-7D45-F623-D10763B99FD3}"/>
              </a:ext>
            </a:extLst>
          </p:cNvPr>
          <p:cNvSpPr txBox="1"/>
          <p:nvPr/>
        </p:nvSpPr>
        <p:spPr>
          <a:xfrm>
            <a:off x="0" y="837486"/>
            <a:ext cx="9143999" cy="635367"/>
          </a:xfrm>
          <a:prstGeom prst="rect">
            <a:avLst/>
          </a:prstGeom>
          <a:noFill/>
        </p:spPr>
        <p:txBody>
          <a:bodyPr wrap="square">
            <a:spAutoFit/>
          </a:bodyPr>
          <a:lstStyle/>
          <a:p>
            <a:pPr marL="0" marR="0" lvl="0" indent="0" algn="ctr" defTabSz="457200" rtl="0" eaLnBrk="1" fontAlgn="auto" latinLnBrk="0" hangingPunct="1">
              <a:lnSpc>
                <a:spcPct val="115000"/>
              </a:lnSpc>
              <a:spcBef>
                <a:spcPts val="0"/>
              </a:spcBef>
              <a:spcAft>
                <a:spcPts val="1000"/>
              </a:spcAft>
              <a:buClrTx/>
              <a:buSzTx/>
              <a:buFontTx/>
              <a:buNone/>
              <a:tabLst/>
              <a:defRPr/>
            </a:pPr>
            <a:r>
              <a:rPr kumimoji="0" lang="en-US" sz="3200" b="1" i="0" u="sng" strike="noStrike" kern="1200" cap="none" spc="0" normalizeH="0" baseline="0" noProof="0" dirty="0">
                <a:ln>
                  <a:noFill/>
                </a:ln>
                <a:solidFill>
                  <a:srgbClr val="0070C0"/>
                </a:solidFill>
                <a:effectLst/>
                <a:uLnTx/>
                <a:uFillTx/>
                <a:latin typeface="Aharoni" panose="02010803020104030203" pitchFamily="2" charset="-79"/>
                <a:ea typeface="Calibri" panose="020F0502020204030204" pitchFamily="34" charset="0"/>
                <a:cs typeface="Aharoni" panose="02010803020104030203" pitchFamily="2" charset="-79"/>
              </a:rPr>
              <a:t>Its motive </a:t>
            </a:r>
            <a:r>
              <a:rPr kumimoji="0" lang="en-US" sz="3200" b="1" i="0" strike="noStrike" kern="120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200" b="1" i="0" strike="noStrike" kern="120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rPr>
              <a:t>to make followers of the people</a:t>
            </a:r>
            <a:r>
              <a:rPr kumimoji="0" lang="en-US" sz="3200" b="1"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rPr>
              <a:t>.</a:t>
            </a:r>
            <a:endParaRPr kumimoji="0" lang="en-US" sz="3200" b="1"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E68D8F6C-9DD6-2A72-9748-6C9473957E4F}"/>
              </a:ext>
            </a:extLst>
          </p:cNvPr>
          <p:cNvSpPr txBox="1"/>
          <p:nvPr/>
        </p:nvSpPr>
        <p:spPr>
          <a:xfrm>
            <a:off x="906651" y="2132361"/>
            <a:ext cx="7307451" cy="3606115"/>
          </a:xfrm>
          <a:prstGeom prst="rect">
            <a:avLst/>
          </a:prstGeom>
          <a:noFill/>
        </p:spPr>
        <p:txBody>
          <a:bodyPr wrap="square">
            <a:spAutoFit/>
          </a:bodyPr>
          <a:lstStyle/>
          <a:p>
            <a:pPr marL="0" marR="0">
              <a:spcBef>
                <a:spcPts val="0"/>
              </a:spcBef>
              <a:spcAft>
                <a:spcPts val="1000"/>
              </a:spcAft>
            </a:pPr>
            <a:r>
              <a:rPr lang="en-US" sz="2800" dirty="0">
                <a:effectLst/>
                <a:latin typeface="Aharoni" panose="02010803020104030203" pitchFamily="2" charset="-79"/>
                <a:ea typeface="Calibri" panose="020F0502020204030204" pitchFamily="34" charset="0"/>
                <a:cs typeface="Aharoni" panose="02010803020104030203" pitchFamily="2" charset="-79"/>
              </a:rPr>
              <a:t>Peter</a:t>
            </a:r>
            <a:r>
              <a:rPr lang="en-US" sz="2800" dirty="0">
                <a:effectLst/>
                <a:ea typeface="Calibri" panose="020F0502020204030204" pitchFamily="34" charset="0"/>
                <a:cs typeface="Times New Roman" panose="02020603050405020304" pitchFamily="18" charset="0"/>
              </a:rPr>
              <a:t> warns us in….</a:t>
            </a:r>
            <a:r>
              <a:rPr lang="en-US" sz="2800" b="1" dirty="0">
                <a:solidFill>
                  <a:srgbClr val="0070C0"/>
                </a:solidFill>
                <a:effectLst/>
                <a:ea typeface="Calibri" panose="020F0502020204030204" pitchFamily="34" charset="0"/>
                <a:cs typeface="Times New Roman" panose="02020603050405020304" pitchFamily="18" charset="0"/>
              </a:rPr>
              <a:t>2Peter 2:1-3</a:t>
            </a:r>
            <a:r>
              <a:rPr lang="en-US" sz="2800" dirty="0">
                <a:effectLst/>
                <a:ea typeface="Calibri" panose="020F0502020204030204" pitchFamily="34" charset="0"/>
                <a:cs typeface="Times New Roman" panose="02020603050405020304" pitchFamily="18" charset="0"/>
              </a:rPr>
              <a:t> </a:t>
            </a:r>
          </a:p>
          <a:p>
            <a:pPr marL="0" marR="0">
              <a:spcBef>
                <a:spcPts val="0"/>
              </a:spcBef>
              <a:spcAft>
                <a:spcPts val="1000"/>
              </a:spcAft>
            </a:pPr>
            <a:r>
              <a:rPr lang="en-US" sz="3200" dirty="0">
                <a:effectLst/>
                <a:ea typeface="Calibri" panose="020F0502020204030204" pitchFamily="34" charset="0"/>
                <a:cs typeface="Times New Roman" panose="02020603050405020304" pitchFamily="18" charset="0"/>
              </a:rPr>
              <a:t>But there were also false prophets among the people, even as there will be false teachers among you, who will secretly bring in destructive heresies, even denying the Lord who bought them, and bring on themselves swift destruction.</a:t>
            </a:r>
          </a:p>
        </p:txBody>
      </p:sp>
    </p:spTree>
    <p:extLst>
      <p:ext uri="{BB962C8B-B14F-4D97-AF65-F5344CB8AC3E}">
        <p14:creationId xmlns:p14="http://schemas.microsoft.com/office/powerpoint/2010/main" val="4188615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1EDF8C-FF08-3E61-F941-6F660403F0D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A846E47-BA6B-035B-B7A1-291E9BBDBAAD}"/>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The Worship Service Of Jeroboam </a:t>
            </a:r>
          </a:p>
        </p:txBody>
      </p:sp>
      <p:sp>
        <p:nvSpPr>
          <p:cNvPr id="5" name="Footer Placeholder 4">
            <a:extLst>
              <a:ext uri="{FF2B5EF4-FFF2-40B4-BE49-F238E27FC236}">
                <a16:creationId xmlns:a16="http://schemas.microsoft.com/office/drawing/2014/main" id="{F4D62378-252D-989E-2AFD-432E0C803ED5}"/>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F39E8202-2EE5-4129-BFB2-98F1E49605FE}"/>
              </a:ext>
            </a:extLst>
          </p:cNvPr>
          <p:cNvSpPr txBox="1"/>
          <p:nvPr/>
        </p:nvSpPr>
        <p:spPr>
          <a:xfrm>
            <a:off x="884171" y="3262900"/>
            <a:ext cx="6694499" cy="1569660"/>
          </a:xfrm>
          <a:prstGeom prst="rect">
            <a:avLst/>
          </a:prstGeom>
          <a:noFill/>
        </p:spPr>
        <p:txBody>
          <a:bodyPr wrap="square">
            <a:spAutoFit/>
          </a:bodyPr>
          <a:lstStyle/>
          <a:p>
            <a:pPr marL="0" marR="0">
              <a:spcBef>
                <a:spcPts val="0"/>
              </a:spcBef>
              <a:spcAft>
                <a:spcPts val="1000"/>
              </a:spcAft>
            </a:pPr>
            <a:r>
              <a:rPr lang="en-US" sz="3200" dirty="0">
                <a:effectLst/>
                <a:latin typeface="Aharoni" panose="02010803020104030203" pitchFamily="2" charset="-79"/>
                <a:ea typeface="Calibri" panose="020F0502020204030204" pitchFamily="34" charset="0"/>
                <a:cs typeface="Aharoni" panose="02010803020104030203" pitchFamily="2" charset="-79"/>
              </a:rPr>
              <a:t>Jeroboam </a:t>
            </a:r>
            <a:r>
              <a:rPr lang="en-US" sz="3200" dirty="0">
                <a:effectLst/>
                <a:ea typeface="Calibri" panose="020F0502020204030204" pitchFamily="34" charset="0"/>
                <a:cs typeface="Times New Roman" panose="02020603050405020304" pitchFamily="18" charset="0"/>
              </a:rPr>
              <a:t>said Jerusalem was too far to go (God’s word to the contrary being ignored </a:t>
            </a:r>
            <a:r>
              <a:rPr lang="en-US" sz="3200" b="1" dirty="0">
                <a:solidFill>
                  <a:srgbClr val="0070C0"/>
                </a:solidFill>
                <a:effectLst/>
                <a:ea typeface="Calibri" panose="020F0502020204030204" pitchFamily="34" charset="0"/>
                <a:cs typeface="Times New Roman" panose="02020603050405020304" pitchFamily="18" charset="0"/>
              </a:rPr>
              <a:t>v.28</a:t>
            </a:r>
            <a:r>
              <a:rPr lang="en-US" sz="3200" dirty="0">
                <a:effectLst/>
                <a:ea typeface="Calibri" panose="020F0502020204030204" pitchFamily="34" charset="0"/>
                <a:cs typeface="Times New Roman" panose="02020603050405020304" pitchFamily="18" charset="0"/>
              </a:rPr>
              <a:t>).</a:t>
            </a:r>
          </a:p>
        </p:txBody>
      </p:sp>
      <p:sp>
        <p:nvSpPr>
          <p:cNvPr id="6" name="TextBox 5">
            <a:extLst>
              <a:ext uri="{FF2B5EF4-FFF2-40B4-BE49-F238E27FC236}">
                <a16:creationId xmlns:a16="http://schemas.microsoft.com/office/drawing/2014/main" id="{15E1C269-5EF2-F9D0-297C-906C284DDD8F}"/>
              </a:ext>
            </a:extLst>
          </p:cNvPr>
          <p:cNvSpPr txBox="1"/>
          <p:nvPr/>
        </p:nvSpPr>
        <p:spPr>
          <a:xfrm>
            <a:off x="0" y="837486"/>
            <a:ext cx="9144000" cy="1188530"/>
          </a:xfrm>
          <a:prstGeom prst="rect">
            <a:avLst/>
          </a:prstGeom>
          <a:noFill/>
        </p:spPr>
        <p:txBody>
          <a:bodyPr wrap="square">
            <a:spAutoFit/>
          </a:bodyPr>
          <a:lstStyle/>
          <a:p>
            <a:pPr marL="0" marR="0" lvl="0" indent="0" algn="ctr" defTabSz="457200" rtl="0" eaLnBrk="1" fontAlgn="auto" latinLnBrk="0" hangingPunct="1">
              <a:lnSpc>
                <a:spcPct val="115000"/>
              </a:lnSpc>
              <a:spcBef>
                <a:spcPts val="0"/>
              </a:spcBef>
              <a:spcAft>
                <a:spcPts val="1000"/>
              </a:spcAft>
              <a:buClrTx/>
              <a:buSzTx/>
              <a:buFontTx/>
              <a:buNone/>
              <a:tabLst/>
              <a:defRPr/>
            </a:pPr>
            <a:r>
              <a:rPr kumimoji="0" lang="en-US" sz="3200" b="1" i="0" u="sng" strike="noStrike" kern="1200" cap="none" spc="0" normalizeH="0" baseline="0" noProof="0" dirty="0">
                <a:ln>
                  <a:noFill/>
                </a:ln>
                <a:solidFill>
                  <a:srgbClr val="0070C0"/>
                </a:solidFill>
                <a:effectLst/>
                <a:uLnTx/>
                <a:uFillTx/>
                <a:latin typeface="Aharoni" panose="02010803020104030203" pitchFamily="2" charset="-79"/>
                <a:ea typeface="Calibri" panose="020F0502020204030204" pitchFamily="34" charset="0"/>
                <a:cs typeface="Aharoni" panose="02010803020104030203" pitchFamily="2" charset="-79"/>
              </a:rPr>
              <a:t>Its appeal </a:t>
            </a:r>
            <a:r>
              <a:rPr kumimoji="0" lang="en-US" sz="3200" b="1" i="0" strike="noStrike" kern="120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200" b="1" i="0" strike="noStrike" kern="120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rPr>
              <a:t>convenience, make worship easier for the people.</a:t>
            </a:r>
            <a:endParaRPr kumimoji="0" lang="en-US" sz="3200" b="1" i="0"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48723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FA7EC86-F35F-8685-1DF4-32AA8D810F99}"/>
              </a:ext>
            </a:extLst>
          </p:cNvPr>
          <p:cNvPicPr>
            <a:picLocks noChangeAspect="1"/>
          </p:cNvPicPr>
          <p:nvPr/>
        </p:nvPicPr>
        <p:blipFill>
          <a:blip r:embed="rId2"/>
          <a:stretch>
            <a:fillRect/>
          </a:stretch>
        </p:blipFill>
        <p:spPr>
          <a:xfrm>
            <a:off x="0" y="-1"/>
            <a:ext cx="9144000" cy="6858001"/>
          </a:xfrm>
          <a:prstGeom prst="rect">
            <a:avLst/>
          </a:prstGeom>
        </p:spPr>
      </p:pic>
    </p:spTree>
    <p:extLst>
      <p:ext uri="{BB962C8B-B14F-4D97-AF65-F5344CB8AC3E}">
        <p14:creationId xmlns:p14="http://schemas.microsoft.com/office/powerpoint/2010/main" val="23645835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8B232B-BF80-FCCC-8B91-F97EB140351A}"/>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A02CCE7-499A-A34B-B5E1-BE0B897982A5}"/>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The Worship Service Of Jeroboam </a:t>
            </a:r>
          </a:p>
        </p:txBody>
      </p:sp>
      <p:sp>
        <p:nvSpPr>
          <p:cNvPr id="5" name="Footer Placeholder 4">
            <a:extLst>
              <a:ext uri="{FF2B5EF4-FFF2-40B4-BE49-F238E27FC236}">
                <a16:creationId xmlns:a16="http://schemas.microsoft.com/office/drawing/2014/main" id="{1A036543-DB73-2640-117F-6CEF5B3AEF92}"/>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A14C9C93-3DA4-DF69-D290-8F1387925CE8}"/>
              </a:ext>
            </a:extLst>
          </p:cNvPr>
          <p:cNvSpPr txBox="1"/>
          <p:nvPr/>
        </p:nvSpPr>
        <p:spPr>
          <a:xfrm>
            <a:off x="0" y="840175"/>
            <a:ext cx="9135609" cy="1077218"/>
          </a:xfrm>
          <a:prstGeom prst="rect">
            <a:avLst/>
          </a:prstGeom>
          <a:noFill/>
        </p:spPr>
        <p:txBody>
          <a:bodyPr wrap="square">
            <a:spAutoFit/>
          </a:bodyPr>
          <a:lstStyle/>
          <a:p>
            <a:pPr algn="ctr"/>
            <a:r>
              <a:rPr kumimoji="0" lang="en-US" sz="3200" b="1" i="0" u="sng" strike="noStrike" kern="1200" cap="none" spc="0" normalizeH="0" baseline="0" noProof="0" dirty="0">
                <a:ln>
                  <a:noFill/>
                </a:ln>
                <a:solidFill>
                  <a:srgbClr val="0070C0"/>
                </a:solidFill>
                <a:effectLst/>
                <a:uLnTx/>
                <a:uFillTx/>
                <a:latin typeface="Aharoni" panose="02010803020104030203" pitchFamily="2" charset="-79"/>
                <a:ea typeface="Calibri" panose="020F0502020204030204" pitchFamily="34" charset="0"/>
                <a:cs typeface="Aharoni" panose="02010803020104030203" pitchFamily="2" charset="-79"/>
              </a:rPr>
              <a:t>Its appeal </a:t>
            </a:r>
            <a:r>
              <a:rPr kumimoji="0" lang="en-US" sz="3200" b="1" i="0" u="sng" strike="noStrike" kern="120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200" b="1" i="0" strike="noStrike" kern="120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rPr>
              <a:t>convenience, make worship easier for the people</a:t>
            </a:r>
            <a:endParaRPr lang="en-US" sz="3200" b="1" dirty="0"/>
          </a:p>
        </p:txBody>
      </p:sp>
      <p:sp>
        <p:nvSpPr>
          <p:cNvPr id="7" name="TextBox 6">
            <a:extLst>
              <a:ext uri="{FF2B5EF4-FFF2-40B4-BE49-F238E27FC236}">
                <a16:creationId xmlns:a16="http://schemas.microsoft.com/office/drawing/2014/main" id="{E5558A24-50EB-5E3D-AAD4-C19095C7F3B2}"/>
              </a:ext>
            </a:extLst>
          </p:cNvPr>
          <p:cNvSpPr txBox="1"/>
          <p:nvPr/>
        </p:nvSpPr>
        <p:spPr>
          <a:xfrm>
            <a:off x="853110" y="2108741"/>
            <a:ext cx="7420998" cy="4319131"/>
          </a:xfrm>
          <a:prstGeom prst="rect">
            <a:avLst/>
          </a:prstGeom>
          <a:noFill/>
        </p:spPr>
        <p:txBody>
          <a:bodyPr wrap="square">
            <a:spAutoFit/>
          </a:bodyPr>
          <a:lstStyle/>
          <a:p>
            <a:pPr marL="0" marR="0">
              <a:spcBef>
                <a:spcPts val="0"/>
              </a:spcBef>
              <a:spcAft>
                <a:spcPts val="1000"/>
              </a:spcAft>
            </a:pPr>
            <a:r>
              <a:rPr lang="en-US" sz="2400" dirty="0">
                <a:effectLst/>
                <a:ea typeface="Calibri" panose="020F0502020204030204" pitchFamily="34" charset="0"/>
                <a:cs typeface="Times New Roman" panose="02020603050405020304" pitchFamily="18" charset="0"/>
              </a:rPr>
              <a:t>False teaching uses the same appeal now</a:t>
            </a:r>
          </a:p>
          <a:p>
            <a:pPr marL="0" marR="0">
              <a:spcBef>
                <a:spcPts val="0"/>
              </a:spcBef>
              <a:spcAft>
                <a:spcPts val="1000"/>
              </a:spcAft>
            </a:pPr>
            <a:r>
              <a:rPr lang="en-US" sz="2600" u="sng" dirty="0">
                <a:effectLst/>
                <a:latin typeface="Aharoni" panose="02010803020104030203" pitchFamily="2" charset="-79"/>
                <a:ea typeface="Calibri" panose="020F0502020204030204" pitchFamily="34" charset="0"/>
                <a:cs typeface="Aharoni" panose="02010803020104030203" pitchFamily="2" charset="-79"/>
              </a:rPr>
              <a:t>Paul</a:t>
            </a:r>
            <a:r>
              <a:rPr lang="en-US" sz="2600" u="sng" dirty="0">
                <a:effectLst/>
                <a:ea typeface="Calibri" panose="020F0502020204030204" pitchFamily="34" charset="0"/>
                <a:cs typeface="Times New Roman" panose="02020603050405020304" pitchFamily="18" charset="0"/>
              </a:rPr>
              <a:t> exhorted </a:t>
            </a:r>
            <a:r>
              <a:rPr lang="en-US" sz="2600" u="sng" dirty="0">
                <a:effectLst/>
                <a:latin typeface="Aharoni" panose="02010803020104030203" pitchFamily="2" charset="-79"/>
                <a:ea typeface="Calibri" panose="020F0502020204030204" pitchFamily="34" charset="0"/>
                <a:cs typeface="Aharoni" panose="02010803020104030203" pitchFamily="2" charset="-79"/>
              </a:rPr>
              <a:t>Timothy</a:t>
            </a:r>
            <a:r>
              <a:rPr lang="en-US" sz="2600" dirty="0">
                <a:effectLst/>
                <a:latin typeface="Aharoni" panose="02010803020104030203" pitchFamily="2" charset="-79"/>
                <a:ea typeface="Calibri" panose="020F0502020204030204" pitchFamily="34" charset="0"/>
                <a:cs typeface="Aharoni" panose="02010803020104030203" pitchFamily="2" charset="-79"/>
              </a:rPr>
              <a:t> </a:t>
            </a:r>
            <a:r>
              <a:rPr lang="en-US" sz="2600" dirty="0">
                <a:effectLst/>
                <a:ea typeface="Calibri" panose="020F0502020204030204" pitchFamily="34" charset="0"/>
                <a:cs typeface="Times New Roman" panose="02020603050405020304" pitchFamily="18" charset="0"/>
              </a:rPr>
              <a:t>in…</a:t>
            </a:r>
            <a:r>
              <a:rPr lang="en-US" sz="2600" b="1" dirty="0">
                <a:solidFill>
                  <a:srgbClr val="0070C0"/>
                </a:solidFill>
                <a:effectLst/>
                <a:ea typeface="Calibri" panose="020F0502020204030204" pitchFamily="34" charset="0"/>
                <a:cs typeface="Times New Roman" panose="02020603050405020304" pitchFamily="18" charset="0"/>
              </a:rPr>
              <a:t>2Tim 4:2-4</a:t>
            </a:r>
            <a:r>
              <a:rPr lang="en-US" sz="2600" dirty="0">
                <a:effectLst/>
                <a:ea typeface="Calibri" panose="020F0502020204030204" pitchFamily="34" charset="0"/>
                <a:cs typeface="Times New Roman" panose="02020603050405020304" pitchFamily="18" charset="0"/>
              </a:rPr>
              <a:t> Preach the word! Be ready in season and out of season. </a:t>
            </a:r>
            <a:r>
              <a:rPr lang="en-US" sz="2600" u="sng" dirty="0">
                <a:effectLst/>
                <a:ea typeface="Calibri" panose="020F0502020204030204" pitchFamily="34" charset="0"/>
                <a:cs typeface="Times New Roman" panose="02020603050405020304" pitchFamily="18" charset="0"/>
              </a:rPr>
              <a:t>Convince</a:t>
            </a:r>
            <a:r>
              <a:rPr lang="en-US" sz="2600" dirty="0">
                <a:effectLst/>
                <a:ea typeface="Calibri" panose="020F0502020204030204" pitchFamily="34" charset="0"/>
                <a:cs typeface="Times New Roman" panose="02020603050405020304" pitchFamily="18" charset="0"/>
              </a:rPr>
              <a:t>, </a:t>
            </a:r>
            <a:r>
              <a:rPr lang="en-US" sz="2600" u="sng" dirty="0">
                <a:effectLst/>
                <a:ea typeface="Calibri" panose="020F0502020204030204" pitchFamily="34" charset="0"/>
                <a:cs typeface="Times New Roman" panose="02020603050405020304" pitchFamily="18" charset="0"/>
              </a:rPr>
              <a:t>rebuke</a:t>
            </a:r>
            <a:r>
              <a:rPr lang="en-US" sz="2600" dirty="0">
                <a:effectLst/>
                <a:ea typeface="Calibri" panose="020F0502020204030204" pitchFamily="34" charset="0"/>
                <a:cs typeface="Times New Roman" panose="02020603050405020304" pitchFamily="18" charset="0"/>
              </a:rPr>
              <a:t>, </a:t>
            </a:r>
            <a:r>
              <a:rPr lang="en-US" sz="2600" u="sng" dirty="0">
                <a:effectLst/>
                <a:ea typeface="Calibri" panose="020F0502020204030204" pitchFamily="34" charset="0"/>
                <a:cs typeface="Times New Roman" panose="02020603050405020304" pitchFamily="18" charset="0"/>
              </a:rPr>
              <a:t>exhort</a:t>
            </a:r>
            <a:r>
              <a:rPr lang="en-US" sz="2600" dirty="0">
                <a:effectLst/>
                <a:ea typeface="Calibri" panose="020F0502020204030204" pitchFamily="34" charset="0"/>
                <a:cs typeface="Times New Roman" panose="02020603050405020304" pitchFamily="18" charset="0"/>
              </a:rPr>
              <a:t>, with all longsuffering and teaching.</a:t>
            </a:r>
          </a:p>
          <a:p>
            <a:pPr marL="0" marR="0">
              <a:spcBef>
                <a:spcPts val="0"/>
              </a:spcBef>
              <a:spcAft>
                <a:spcPts val="1000"/>
              </a:spcAft>
            </a:pPr>
            <a:r>
              <a:rPr lang="en-US" sz="2600" b="1" dirty="0">
                <a:solidFill>
                  <a:srgbClr val="0070C0"/>
                </a:solidFill>
                <a:effectLst/>
                <a:ea typeface="Calibri" panose="020F0502020204030204" pitchFamily="34" charset="0"/>
                <a:cs typeface="Times New Roman" panose="02020603050405020304" pitchFamily="18" charset="0"/>
              </a:rPr>
              <a:t>3</a:t>
            </a:r>
            <a:r>
              <a:rPr lang="en-US" sz="2600" dirty="0">
                <a:effectLst/>
                <a:ea typeface="Calibri" panose="020F0502020204030204" pitchFamily="34" charset="0"/>
                <a:cs typeface="Times New Roman" panose="02020603050405020304" pitchFamily="18" charset="0"/>
              </a:rPr>
              <a:t> For the time will come when they will not endure sound doctrine, but according to their own desires, because they have itching ears, they will heap up for themselves teachers; </a:t>
            </a:r>
            <a:r>
              <a:rPr lang="en-US" sz="2600" b="1" dirty="0">
                <a:solidFill>
                  <a:srgbClr val="0070C0"/>
                </a:solidFill>
                <a:effectLst/>
                <a:ea typeface="Calibri" panose="020F0502020204030204" pitchFamily="34" charset="0"/>
                <a:cs typeface="Times New Roman" panose="02020603050405020304" pitchFamily="18" charset="0"/>
              </a:rPr>
              <a:t>4</a:t>
            </a:r>
            <a:r>
              <a:rPr lang="en-US" sz="2600" dirty="0">
                <a:effectLst/>
                <a:ea typeface="Calibri" panose="020F0502020204030204" pitchFamily="34" charset="0"/>
                <a:cs typeface="Times New Roman" panose="02020603050405020304" pitchFamily="18" charset="0"/>
              </a:rPr>
              <a:t> and they will turn their ears away from the truth, and be turned aside to fables.</a:t>
            </a:r>
          </a:p>
        </p:txBody>
      </p:sp>
      <p:sp>
        <p:nvSpPr>
          <p:cNvPr id="2" name="Rectangle 1">
            <a:extLst>
              <a:ext uri="{FF2B5EF4-FFF2-40B4-BE49-F238E27FC236}">
                <a16:creationId xmlns:a16="http://schemas.microsoft.com/office/drawing/2014/main" id="{D5A4211E-CDF9-0C93-7781-D32440C31F24}"/>
              </a:ext>
            </a:extLst>
          </p:cNvPr>
          <p:cNvSpPr/>
          <p:nvPr/>
        </p:nvSpPr>
        <p:spPr>
          <a:xfrm>
            <a:off x="579422" y="2598345"/>
            <a:ext cx="7822194" cy="382961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13440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FE001C-8122-C681-13D4-05E34D9668B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64749B4-F98D-0087-64DF-DDD436DFFFB7}"/>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The Worship Service Of Jeroboam </a:t>
            </a:r>
          </a:p>
        </p:txBody>
      </p:sp>
      <p:sp>
        <p:nvSpPr>
          <p:cNvPr id="5" name="Footer Placeholder 4">
            <a:extLst>
              <a:ext uri="{FF2B5EF4-FFF2-40B4-BE49-F238E27FC236}">
                <a16:creationId xmlns:a16="http://schemas.microsoft.com/office/drawing/2014/main" id="{584802A2-8896-7245-4E0F-D0C9706459F9}"/>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0A31A17F-EF24-F3E0-2269-5A433CDE60C6}"/>
              </a:ext>
            </a:extLst>
          </p:cNvPr>
          <p:cNvSpPr txBox="1"/>
          <p:nvPr/>
        </p:nvSpPr>
        <p:spPr>
          <a:xfrm>
            <a:off x="0" y="853944"/>
            <a:ext cx="9135609" cy="1077218"/>
          </a:xfrm>
          <a:prstGeom prst="rect">
            <a:avLst/>
          </a:prstGeom>
          <a:noFill/>
        </p:spPr>
        <p:txBody>
          <a:bodyPr wrap="square">
            <a:spAutoFit/>
          </a:bodyPr>
          <a:lstStyle/>
          <a:p>
            <a:pPr algn="ctr"/>
            <a:r>
              <a:rPr kumimoji="0" lang="en-US" sz="3200" b="1" i="0" u="sng" strike="noStrike" kern="1200" cap="none" spc="0" normalizeH="0" baseline="0" noProof="0" dirty="0">
                <a:ln>
                  <a:noFill/>
                </a:ln>
                <a:solidFill>
                  <a:srgbClr val="0070C0"/>
                </a:solidFill>
                <a:effectLst/>
                <a:uLnTx/>
                <a:uFillTx/>
                <a:latin typeface="Aharoni" panose="02010803020104030203" pitchFamily="2" charset="-79"/>
                <a:ea typeface="Calibri" panose="020F0502020204030204" pitchFamily="34" charset="0"/>
                <a:cs typeface="Aharoni" panose="02010803020104030203" pitchFamily="2" charset="-79"/>
              </a:rPr>
              <a:t>Its appeal </a:t>
            </a:r>
            <a:r>
              <a:rPr kumimoji="0" lang="en-US" sz="3200" b="1" i="0" strike="noStrike" kern="120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200" b="1" i="0" strike="noStrike" kern="120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rPr>
              <a:t>convenience, make worship easier for the people</a:t>
            </a:r>
            <a:endParaRPr lang="en-US" sz="3200" b="1" dirty="0"/>
          </a:p>
        </p:txBody>
      </p:sp>
      <p:sp>
        <p:nvSpPr>
          <p:cNvPr id="6" name="TextBox 5">
            <a:extLst>
              <a:ext uri="{FF2B5EF4-FFF2-40B4-BE49-F238E27FC236}">
                <a16:creationId xmlns:a16="http://schemas.microsoft.com/office/drawing/2014/main" id="{4C9FAEE1-370F-C89C-735D-5F5A38428511}"/>
              </a:ext>
            </a:extLst>
          </p:cNvPr>
          <p:cNvSpPr txBox="1"/>
          <p:nvPr/>
        </p:nvSpPr>
        <p:spPr>
          <a:xfrm>
            <a:off x="557939" y="2136279"/>
            <a:ext cx="8217881" cy="4349909"/>
          </a:xfrm>
          <a:prstGeom prst="rect">
            <a:avLst/>
          </a:prstGeom>
          <a:noFill/>
        </p:spPr>
        <p:txBody>
          <a:bodyPr wrap="square">
            <a:spAutoFit/>
          </a:bodyPr>
          <a:lstStyle/>
          <a:p>
            <a:pPr marL="0" marR="0">
              <a:spcBef>
                <a:spcPts val="0"/>
              </a:spcBef>
              <a:spcAft>
                <a:spcPts val="1000"/>
              </a:spcAft>
            </a:pPr>
            <a:r>
              <a:rPr lang="en-US" sz="2600" u="sng" dirty="0">
                <a:effectLst/>
                <a:ea typeface="Calibri" panose="020F0502020204030204" pitchFamily="34" charset="0"/>
                <a:cs typeface="Times New Roman" panose="02020603050405020304" pitchFamily="18" charset="0"/>
              </a:rPr>
              <a:t>and </a:t>
            </a:r>
            <a:r>
              <a:rPr lang="en-US" sz="2600" u="sng" dirty="0">
                <a:effectLst/>
                <a:latin typeface="Aharoni" panose="02010803020104030203" pitchFamily="2" charset="-79"/>
                <a:ea typeface="Calibri" panose="020F0502020204030204" pitchFamily="34" charset="0"/>
                <a:cs typeface="Aharoni" panose="02010803020104030203" pitchFamily="2" charset="-79"/>
              </a:rPr>
              <a:t>Jude </a:t>
            </a:r>
            <a:r>
              <a:rPr lang="en-US" sz="2600" u="sng" dirty="0">
                <a:effectLst/>
                <a:ea typeface="Calibri" panose="020F0502020204030204" pitchFamily="34" charset="0"/>
                <a:cs typeface="Times New Roman" panose="02020603050405020304" pitchFamily="18" charset="0"/>
              </a:rPr>
              <a:t>warns us in</a:t>
            </a:r>
            <a:r>
              <a:rPr lang="en-US" sz="2600" dirty="0">
                <a:effectLst/>
                <a:ea typeface="Calibri" panose="020F0502020204030204" pitchFamily="34" charset="0"/>
                <a:cs typeface="Times New Roman" panose="02020603050405020304" pitchFamily="18" charset="0"/>
              </a:rPr>
              <a:t>…   </a:t>
            </a:r>
            <a:r>
              <a:rPr lang="en-US" sz="2600" b="1" dirty="0">
                <a:solidFill>
                  <a:srgbClr val="0070C0"/>
                </a:solidFill>
                <a:effectLst/>
                <a:ea typeface="Calibri" panose="020F0502020204030204" pitchFamily="34" charset="0"/>
                <a:cs typeface="Times New Roman" panose="02020603050405020304" pitchFamily="18" charset="0"/>
              </a:rPr>
              <a:t>Jude 4</a:t>
            </a:r>
            <a:r>
              <a:rPr lang="en-US" sz="2600" dirty="0">
                <a:effectLst/>
                <a:ea typeface="Calibri" panose="020F0502020204030204" pitchFamily="34" charset="0"/>
                <a:cs typeface="Times New Roman" panose="02020603050405020304" pitchFamily="18" charset="0"/>
              </a:rPr>
              <a:t>  For certain men have crept in unnoticed, who long ago were marked out for this condemnation, ungodly men, who turn the grace of our God into lewdness and deny the only Lord God and our Lord Jesus Christ.</a:t>
            </a:r>
          </a:p>
          <a:p>
            <a:pPr marL="0" marR="0">
              <a:spcBef>
                <a:spcPts val="0"/>
              </a:spcBef>
              <a:spcAft>
                <a:spcPts val="1000"/>
              </a:spcAft>
            </a:pPr>
            <a:endParaRPr lang="en-US" sz="2600" dirty="0">
              <a:effectLst/>
              <a:ea typeface="Calibri" panose="020F0502020204030204" pitchFamily="34" charset="0"/>
              <a:cs typeface="Times New Roman" panose="02020603050405020304" pitchFamily="18" charset="0"/>
            </a:endParaRPr>
          </a:p>
          <a:p>
            <a:pPr marL="0" marR="0">
              <a:spcBef>
                <a:spcPts val="0"/>
              </a:spcBef>
              <a:spcAft>
                <a:spcPts val="1000"/>
              </a:spcAft>
            </a:pPr>
            <a:r>
              <a:rPr lang="en-US" sz="2600" u="sng" dirty="0">
                <a:effectLst/>
                <a:ea typeface="Calibri" panose="020F0502020204030204" pitchFamily="34" charset="0"/>
                <a:cs typeface="Times New Roman" panose="02020603050405020304" pitchFamily="18" charset="0"/>
              </a:rPr>
              <a:t>Teachers and hearers need to consider</a:t>
            </a:r>
            <a:r>
              <a:rPr lang="en-US" sz="2600" dirty="0">
                <a:effectLst/>
                <a:ea typeface="Calibri" panose="020F0502020204030204" pitchFamily="34" charset="0"/>
                <a:cs typeface="Times New Roman" panose="02020603050405020304" pitchFamily="18" charset="0"/>
              </a:rPr>
              <a:t> </a:t>
            </a:r>
            <a:r>
              <a:rPr lang="en-US" sz="2600" b="1" dirty="0">
                <a:solidFill>
                  <a:srgbClr val="0070C0"/>
                </a:solidFill>
                <a:effectLst/>
                <a:ea typeface="Calibri" panose="020F0502020204030204" pitchFamily="34" charset="0"/>
                <a:cs typeface="Times New Roman" panose="02020603050405020304" pitchFamily="18" charset="0"/>
              </a:rPr>
              <a:t>Gal 1:10</a:t>
            </a:r>
            <a:r>
              <a:rPr lang="en-US" sz="2600" dirty="0">
                <a:effectLst/>
                <a:ea typeface="Calibri" panose="020F0502020204030204" pitchFamily="34" charset="0"/>
                <a:cs typeface="Times New Roman" panose="02020603050405020304" pitchFamily="18" charset="0"/>
              </a:rPr>
              <a:t>  For do I now persuade men, or God? Or do I seek to please men? For if I still pleased men, I would not be a bondservant of </a:t>
            </a:r>
            <a:r>
              <a:rPr lang="en-US" sz="2600" dirty="0">
                <a:effectLst/>
                <a:latin typeface="Aharoni" panose="02010803020104030203" pitchFamily="2" charset="-79"/>
                <a:ea typeface="Calibri" panose="020F0502020204030204" pitchFamily="34" charset="0"/>
                <a:cs typeface="Aharoni" panose="02010803020104030203" pitchFamily="2" charset="-79"/>
              </a:rPr>
              <a:t>Christ</a:t>
            </a:r>
            <a:r>
              <a:rPr lang="en-US" sz="2600" dirty="0">
                <a:effectLst/>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26950267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F31ACD-20A1-EB7D-856C-2FDEF8177A5A}"/>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06D07CB-1D03-9468-4378-EE23752C2A4A}"/>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The Worship Service Of Jeroboam </a:t>
            </a:r>
          </a:p>
        </p:txBody>
      </p:sp>
      <p:sp>
        <p:nvSpPr>
          <p:cNvPr id="5" name="Footer Placeholder 4">
            <a:extLst>
              <a:ext uri="{FF2B5EF4-FFF2-40B4-BE49-F238E27FC236}">
                <a16:creationId xmlns:a16="http://schemas.microsoft.com/office/drawing/2014/main" id="{104535B2-46BE-C6CD-C1C3-645A69529A2E}"/>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65B9CE6A-391A-B935-31D0-61BB46FA4743}"/>
              </a:ext>
            </a:extLst>
          </p:cNvPr>
          <p:cNvSpPr txBox="1"/>
          <p:nvPr/>
        </p:nvSpPr>
        <p:spPr>
          <a:xfrm>
            <a:off x="0" y="852024"/>
            <a:ext cx="9135609" cy="640175"/>
          </a:xfrm>
          <a:prstGeom prst="rect">
            <a:avLst/>
          </a:prstGeom>
          <a:noFill/>
        </p:spPr>
        <p:txBody>
          <a:bodyPr wrap="square">
            <a:spAutoFit/>
          </a:bodyPr>
          <a:lstStyle/>
          <a:p>
            <a:pPr marL="0" marR="0" algn="ctr">
              <a:lnSpc>
                <a:spcPct val="115000"/>
              </a:lnSpc>
              <a:spcBef>
                <a:spcPts val="0"/>
              </a:spcBef>
              <a:spcAft>
                <a:spcPts val="1000"/>
              </a:spcAft>
            </a:pPr>
            <a:r>
              <a:rPr lang="en-US" sz="3200" b="1" u="sng" dirty="0">
                <a:solidFill>
                  <a:srgbClr val="0070C0"/>
                </a:solidFill>
                <a:effectLst/>
                <a:latin typeface="Aharoni" panose="02010803020104030203" pitchFamily="2" charset="-79"/>
                <a:ea typeface="Calibri" panose="020F0502020204030204" pitchFamily="34" charset="0"/>
                <a:cs typeface="Aharoni" panose="02010803020104030203" pitchFamily="2" charset="-79"/>
              </a:rPr>
              <a:t>Its appearance </a:t>
            </a:r>
            <a:r>
              <a:rPr lang="en-US" sz="3200" b="1" dirty="0">
                <a:effectLst/>
                <a:latin typeface="Arial" panose="020B0604020202020204" pitchFamily="34" charset="0"/>
                <a:ea typeface="Calibri" panose="020F0502020204030204" pitchFamily="34" charset="0"/>
                <a:cs typeface="Times New Roman" panose="02020603050405020304" pitchFamily="18" charset="0"/>
              </a:rPr>
              <a:t>– similar to the truth.</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D17C7F19-584E-80DD-685A-391B3C1D3434}"/>
              </a:ext>
            </a:extLst>
          </p:cNvPr>
          <p:cNvSpPr txBox="1"/>
          <p:nvPr/>
        </p:nvSpPr>
        <p:spPr>
          <a:xfrm>
            <a:off x="597197" y="1714568"/>
            <a:ext cx="8298830" cy="4703852"/>
          </a:xfrm>
          <a:prstGeom prst="rect">
            <a:avLst/>
          </a:prstGeom>
          <a:noFill/>
        </p:spPr>
        <p:txBody>
          <a:bodyPr wrap="square">
            <a:spAutoFit/>
          </a:bodyPr>
          <a:lstStyle/>
          <a:p>
            <a:pPr marL="0" marR="0">
              <a:spcBef>
                <a:spcPts val="0"/>
              </a:spcBef>
              <a:spcAft>
                <a:spcPts val="1000"/>
              </a:spcAft>
            </a:pPr>
            <a:r>
              <a:rPr lang="en-US" sz="2000" dirty="0">
                <a:effectLst/>
                <a:latin typeface="Aharoni" panose="02010803020104030203" pitchFamily="2" charset="-79"/>
                <a:ea typeface="Calibri" panose="020F0502020204030204" pitchFamily="34" charset="0"/>
                <a:cs typeface="Aharoni" panose="02010803020104030203" pitchFamily="2" charset="-79"/>
              </a:rPr>
              <a:t>Jeroboam’s</a:t>
            </a:r>
            <a:r>
              <a:rPr lang="en-US" sz="2000" dirty="0">
                <a:effectLst/>
                <a:ea typeface="Calibri" panose="020F0502020204030204" pitchFamily="34" charset="0"/>
                <a:cs typeface="Times New Roman" panose="02020603050405020304" pitchFamily="18" charset="0"/>
              </a:rPr>
              <a:t> feast was like unto the feast that is in Judah (</a:t>
            </a:r>
            <a:r>
              <a:rPr lang="en-US" sz="2000" b="1" dirty="0">
                <a:solidFill>
                  <a:srgbClr val="0070C0"/>
                </a:solidFill>
                <a:effectLst/>
                <a:ea typeface="Calibri" panose="020F0502020204030204" pitchFamily="34" charset="0"/>
                <a:cs typeface="Times New Roman" panose="02020603050405020304" pitchFamily="18" charset="0"/>
              </a:rPr>
              <a:t>v32</a:t>
            </a:r>
            <a:r>
              <a:rPr lang="en-US" sz="2000" dirty="0">
                <a:effectLst/>
                <a:ea typeface="Calibri" panose="020F0502020204030204" pitchFamily="34" charset="0"/>
                <a:cs typeface="Times New Roman" panose="02020603050405020304" pitchFamily="18" charset="0"/>
              </a:rPr>
              <a:t>) False teachers contrive things in the same way now, make error palatable by giving it the appearance of truth </a:t>
            </a:r>
          </a:p>
          <a:p>
            <a:pPr marL="0" marR="0">
              <a:spcBef>
                <a:spcPts val="0"/>
              </a:spcBef>
              <a:spcAft>
                <a:spcPts val="1000"/>
              </a:spcAft>
            </a:pPr>
            <a:r>
              <a:rPr lang="en-US" dirty="0">
                <a:effectLst/>
                <a:ea typeface="Calibri" panose="020F0502020204030204" pitchFamily="34" charset="0"/>
                <a:cs typeface="Times New Roman" panose="02020603050405020304" pitchFamily="18" charset="0"/>
              </a:rPr>
              <a:t> </a:t>
            </a:r>
          </a:p>
          <a:p>
            <a:pPr marL="0" marR="0">
              <a:spcBef>
                <a:spcPts val="0"/>
              </a:spcBef>
              <a:spcAft>
                <a:spcPts val="1000"/>
              </a:spcAft>
            </a:pPr>
            <a:r>
              <a:rPr lang="en-US" sz="2000" u="sng" dirty="0">
                <a:effectLst/>
                <a:ea typeface="Calibri" panose="020F0502020204030204" pitchFamily="34" charset="0"/>
                <a:cs typeface="Times New Roman" panose="02020603050405020304" pitchFamily="18" charset="0"/>
              </a:rPr>
              <a:t>Warning of </a:t>
            </a:r>
            <a:r>
              <a:rPr lang="en-US" sz="2000" u="sng" dirty="0">
                <a:effectLst/>
                <a:latin typeface="Aharoni" panose="02010803020104030203" pitchFamily="2" charset="-79"/>
                <a:ea typeface="Calibri" panose="020F0502020204030204" pitchFamily="34" charset="0"/>
                <a:cs typeface="Aharoni" panose="02010803020104030203" pitchFamily="2" charset="-79"/>
              </a:rPr>
              <a:t>Paul</a:t>
            </a:r>
            <a:r>
              <a:rPr lang="en-US" sz="2000" u="sng" dirty="0">
                <a:effectLst/>
                <a:ea typeface="Calibri" panose="020F0502020204030204" pitchFamily="34" charset="0"/>
                <a:cs typeface="Times New Roman" panose="02020603050405020304" pitchFamily="18" charset="0"/>
              </a:rPr>
              <a:t> in</a:t>
            </a:r>
            <a:r>
              <a:rPr lang="en-US" sz="2000" dirty="0">
                <a:effectLst/>
                <a:ea typeface="Calibri" panose="020F0502020204030204" pitchFamily="34" charset="0"/>
                <a:cs typeface="Times New Roman" panose="02020603050405020304" pitchFamily="18" charset="0"/>
              </a:rPr>
              <a:t>…   (</a:t>
            </a:r>
            <a:r>
              <a:rPr lang="en-US" sz="2000" b="1" u="sng" dirty="0">
                <a:solidFill>
                  <a:srgbClr val="0070C0"/>
                </a:solidFill>
                <a:effectLst/>
                <a:ea typeface="Calibri" panose="020F0502020204030204" pitchFamily="34" charset="0"/>
                <a:cs typeface="Times New Roman" panose="02020603050405020304" pitchFamily="18" charset="0"/>
              </a:rPr>
              <a:t>2Cor.11:12-15</a:t>
            </a:r>
            <a:r>
              <a:rPr lang="en-US" sz="2000" dirty="0">
                <a:effectLst/>
                <a:ea typeface="Calibri" panose="020F0502020204030204" pitchFamily="34" charset="0"/>
                <a:cs typeface="Times New Roman" panose="02020603050405020304" pitchFamily="18" charset="0"/>
              </a:rPr>
              <a:t>) But what I do, I will also continue to do, that I may cut off the opportunity from those who desire an opportunity to be regarded just as we are in the things of which they boast.</a:t>
            </a:r>
          </a:p>
          <a:p>
            <a:pPr marL="0" marR="0">
              <a:spcBef>
                <a:spcPts val="0"/>
              </a:spcBef>
              <a:spcAft>
                <a:spcPts val="1000"/>
              </a:spcAft>
            </a:pPr>
            <a:r>
              <a:rPr lang="en-US" sz="2000" b="1" dirty="0">
                <a:solidFill>
                  <a:srgbClr val="0070C0"/>
                </a:solidFill>
                <a:effectLst/>
                <a:ea typeface="Calibri" panose="020F0502020204030204" pitchFamily="34" charset="0"/>
                <a:cs typeface="Times New Roman" panose="02020603050405020304" pitchFamily="18" charset="0"/>
              </a:rPr>
              <a:t>13</a:t>
            </a:r>
            <a:r>
              <a:rPr lang="en-US" sz="2000" dirty="0">
                <a:effectLst/>
                <a:ea typeface="Calibri" panose="020F0502020204030204" pitchFamily="34" charset="0"/>
                <a:cs typeface="Times New Roman" panose="02020603050405020304" pitchFamily="18" charset="0"/>
              </a:rPr>
              <a:t> For such are </a:t>
            </a:r>
            <a:r>
              <a:rPr lang="en-US" sz="2000" u="sng" dirty="0">
                <a:effectLst/>
                <a:ea typeface="Calibri" panose="020F0502020204030204" pitchFamily="34" charset="0"/>
                <a:cs typeface="Times New Roman" panose="02020603050405020304" pitchFamily="18" charset="0"/>
              </a:rPr>
              <a:t>false apostles</a:t>
            </a:r>
            <a:r>
              <a:rPr lang="en-US" sz="2000" dirty="0">
                <a:effectLst/>
                <a:ea typeface="Calibri" panose="020F0502020204030204" pitchFamily="34" charset="0"/>
                <a:cs typeface="Times New Roman" panose="02020603050405020304" pitchFamily="18" charset="0"/>
              </a:rPr>
              <a:t>, </a:t>
            </a:r>
            <a:r>
              <a:rPr lang="en-US" sz="2000" u="sng" dirty="0">
                <a:effectLst/>
                <a:ea typeface="Calibri" panose="020F0502020204030204" pitchFamily="34" charset="0"/>
                <a:cs typeface="Times New Roman" panose="02020603050405020304" pitchFamily="18" charset="0"/>
              </a:rPr>
              <a:t>deceitful workers</a:t>
            </a:r>
            <a:r>
              <a:rPr lang="en-US" sz="2000" dirty="0">
                <a:effectLst/>
                <a:ea typeface="Calibri" panose="020F0502020204030204" pitchFamily="34" charset="0"/>
                <a:cs typeface="Times New Roman" panose="02020603050405020304" pitchFamily="18" charset="0"/>
              </a:rPr>
              <a:t>, </a:t>
            </a:r>
            <a:r>
              <a:rPr lang="en-US" sz="2000" u="sng" dirty="0">
                <a:effectLst/>
                <a:ea typeface="Calibri" panose="020F0502020204030204" pitchFamily="34" charset="0"/>
                <a:cs typeface="Times New Roman" panose="02020603050405020304" pitchFamily="18" charset="0"/>
              </a:rPr>
              <a:t>transforming themselves into apostles of </a:t>
            </a:r>
            <a:r>
              <a:rPr lang="en-US" sz="2000" u="sng" dirty="0">
                <a:effectLst/>
                <a:latin typeface="Aharoni" panose="02010803020104030203" pitchFamily="2" charset="-79"/>
                <a:ea typeface="Calibri" panose="020F0502020204030204" pitchFamily="34" charset="0"/>
                <a:cs typeface="Aharoni" panose="02010803020104030203" pitchFamily="2" charset="-79"/>
              </a:rPr>
              <a:t>Christ</a:t>
            </a:r>
            <a:r>
              <a:rPr lang="en-US" sz="2000" u="sng" dirty="0">
                <a:effectLst/>
                <a:ea typeface="Calibri" panose="020F0502020204030204" pitchFamily="34" charset="0"/>
                <a:cs typeface="Times New Roman" panose="02020603050405020304" pitchFamily="18" charset="0"/>
              </a:rPr>
              <a:t>.</a:t>
            </a:r>
          </a:p>
          <a:p>
            <a:pPr marL="0" marR="0">
              <a:spcBef>
                <a:spcPts val="0"/>
              </a:spcBef>
              <a:spcAft>
                <a:spcPts val="1000"/>
              </a:spcAft>
            </a:pPr>
            <a:r>
              <a:rPr lang="en-US" sz="2000" b="1" dirty="0">
                <a:solidFill>
                  <a:srgbClr val="0070C0"/>
                </a:solidFill>
                <a:effectLst/>
                <a:ea typeface="Calibri" panose="020F0502020204030204" pitchFamily="34" charset="0"/>
                <a:cs typeface="Times New Roman" panose="02020603050405020304" pitchFamily="18" charset="0"/>
              </a:rPr>
              <a:t>14 </a:t>
            </a:r>
            <a:r>
              <a:rPr lang="en-US" sz="2000" dirty="0">
                <a:effectLst/>
                <a:ea typeface="Calibri" panose="020F0502020204030204" pitchFamily="34" charset="0"/>
                <a:cs typeface="Times New Roman" panose="02020603050405020304" pitchFamily="18" charset="0"/>
              </a:rPr>
              <a:t>And no wonder! For </a:t>
            </a:r>
            <a:r>
              <a:rPr lang="en-US" sz="2000" dirty="0">
                <a:effectLst/>
                <a:latin typeface="Aharoni" panose="02010803020104030203" pitchFamily="2" charset="-79"/>
                <a:ea typeface="Calibri" panose="020F0502020204030204" pitchFamily="34" charset="0"/>
                <a:cs typeface="Aharoni" panose="02010803020104030203" pitchFamily="2" charset="-79"/>
              </a:rPr>
              <a:t>Satan</a:t>
            </a:r>
            <a:r>
              <a:rPr lang="en-US" sz="2000" dirty="0">
                <a:effectLst/>
                <a:ea typeface="Calibri" panose="020F0502020204030204" pitchFamily="34" charset="0"/>
                <a:cs typeface="Times New Roman" panose="02020603050405020304" pitchFamily="18" charset="0"/>
              </a:rPr>
              <a:t> himself transforms himself into an angel of light.</a:t>
            </a:r>
          </a:p>
          <a:p>
            <a:pPr marL="0" marR="0">
              <a:spcBef>
                <a:spcPts val="0"/>
              </a:spcBef>
              <a:spcAft>
                <a:spcPts val="1000"/>
              </a:spcAft>
            </a:pPr>
            <a:r>
              <a:rPr lang="en-US" sz="2000" b="1" dirty="0">
                <a:solidFill>
                  <a:srgbClr val="0070C0"/>
                </a:solidFill>
                <a:effectLst/>
                <a:ea typeface="Calibri" panose="020F0502020204030204" pitchFamily="34" charset="0"/>
                <a:cs typeface="Times New Roman" panose="02020603050405020304" pitchFamily="18" charset="0"/>
              </a:rPr>
              <a:t>15</a:t>
            </a:r>
            <a:r>
              <a:rPr lang="en-US" sz="2000" dirty="0">
                <a:effectLst/>
                <a:ea typeface="Calibri" panose="020F0502020204030204" pitchFamily="34" charset="0"/>
                <a:cs typeface="Times New Roman" panose="02020603050405020304" pitchFamily="18" charset="0"/>
              </a:rPr>
              <a:t> Therefore it is no great thing if his ministers also transform themselves into ministers of righteousness, whose end will be according to their works.</a:t>
            </a:r>
          </a:p>
        </p:txBody>
      </p:sp>
    </p:spTree>
    <p:extLst>
      <p:ext uri="{BB962C8B-B14F-4D97-AF65-F5344CB8AC3E}">
        <p14:creationId xmlns:p14="http://schemas.microsoft.com/office/powerpoint/2010/main" val="2433466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7DE054-197A-B1D1-184C-EDEB7CF034C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D989F5C-9874-3920-AE78-1D932D33D88E}"/>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The Worship Service Of Jeroboam </a:t>
            </a:r>
          </a:p>
        </p:txBody>
      </p:sp>
      <p:sp>
        <p:nvSpPr>
          <p:cNvPr id="5" name="Footer Placeholder 4">
            <a:extLst>
              <a:ext uri="{FF2B5EF4-FFF2-40B4-BE49-F238E27FC236}">
                <a16:creationId xmlns:a16="http://schemas.microsoft.com/office/drawing/2014/main" id="{0CA7CE86-0A2B-6B41-7D5F-A4FBAB79FA6C}"/>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8C99238A-9CFD-D3DF-7FA3-B013B694B512}"/>
              </a:ext>
            </a:extLst>
          </p:cNvPr>
          <p:cNvSpPr txBox="1"/>
          <p:nvPr/>
        </p:nvSpPr>
        <p:spPr>
          <a:xfrm>
            <a:off x="771136" y="1860760"/>
            <a:ext cx="7799428" cy="4221669"/>
          </a:xfrm>
          <a:prstGeom prst="rect">
            <a:avLst/>
          </a:prstGeom>
          <a:noFill/>
        </p:spPr>
        <p:txBody>
          <a:bodyPr wrap="square">
            <a:spAutoFit/>
          </a:bodyPr>
          <a:lstStyle/>
          <a:p>
            <a:pPr marL="0" marR="0">
              <a:spcBef>
                <a:spcPts val="0"/>
              </a:spcBef>
              <a:spcAft>
                <a:spcPts val="0"/>
              </a:spcAft>
            </a:pPr>
            <a:r>
              <a:rPr lang="en-US" sz="2600" dirty="0">
                <a:effectLst/>
                <a:latin typeface="Aharoni" panose="02010803020104030203" pitchFamily="2" charset="-79"/>
                <a:ea typeface="Calibri" panose="020F0502020204030204" pitchFamily="34" charset="0"/>
                <a:cs typeface="Aharoni" panose="02010803020104030203" pitchFamily="2" charset="-79"/>
              </a:rPr>
              <a:t>Jeroboam</a:t>
            </a:r>
            <a:r>
              <a:rPr lang="en-US" sz="2600" dirty="0">
                <a:effectLst/>
                <a:ea typeface="Calibri" panose="020F0502020204030204" pitchFamily="34" charset="0"/>
                <a:cs typeface="Times New Roman" panose="02020603050405020304" pitchFamily="18" charset="0"/>
              </a:rPr>
              <a:t> started with--- </a:t>
            </a:r>
          </a:p>
          <a:p>
            <a:pPr marL="0" marR="0" indent="457200">
              <a:spcBef>
                <a:spcPts val="0"/>
              </a:spcBef>
              <a:spcAft>
                <a:spcPts val="0"/>
              </a:spcAft>
            </a:pPr>
            <a:r>
              <a:rPr lang="en-US" sz="2600" dirty="0">
                <a:effectLst/>
                <a:ea typeface="Calibri" panose="020F0502020204030204" pitchFamily="34" charset="0"/>
                <a:cs typeface="Times New Roman" panose="02020603050405020304" pitchFamily="18" charset="0"/>
              </a:rPr>
              <a:t>changing the place of worship, </a:t>
            </a:r>
          </a:p>
          <a:p>
            <a:pPr marL="0" marR="0" indent="457200">
              <a:spcBef>
                <a:spcPts val="0"/>
              </a:spcBef>
              <a:spcAft>
                <a:spcPts val="0"/>
              </a:spcAft>
            </a:pPr>
            <a:r>
              <a:rPr lang="en-US" sz="2600" dirty="0">
                <a:effectLst/>
                <a:ea typeface="Calibri" panose="020F0502020204030204" pitchFamily="34" charset="0"/>
                <a:cs typeface="Times New Roman" panose="02020603050405020304" pitchFamily="18" charset="0"/>
              </a:rPr>
              <a:t>2 calves of gold, </a:t>
            </a:r>
          </a:p>
          <a:p>
            <a:pPr marL="0" marR="0" indent="457200">
              <a:spcBef>
                <a:spcPts val="0"/>
              </a:spcBef>
              <a:spcAft>
                <a:spcPts val="0"/>
              </a:spcAft>
            </a:pPr>
            <a:r>
              <a:rPr lang="en-US" sz="2600" dirty="0">
                <a:effectLst/>
                <a:ea typeface="Calibri" panose="020F0502020204030204" pitchFamily="34" charset="0"/>
                <a:cs typeface="Times New Roman" panose="02020603050405020304" pitchFamily="18" charset="0"/>
              </a:rPr>
              <a:t>a different feast, </a:t>
            </a:r>
          </a:p>
          <a:p>
            <a:pPr marL="0" marR="0" indent="457200">
              <a:spcBef>
                <a:spcPts val="0"/>
              </a:spcBef>
              <a:spcAft>
                <a:spcPts val="0"/>
              </a:spcAft>
            </a:pPr>
            <a:r>
              <a:rPr lang="en-US" sz="2600" dirty="0">
                <a:effectLst/>
                <a:ea typeface="Calibri" panose="020F0502020204030204" pitchFamily="34" charset="0"/>
                <a:cs typeface="Times New Roman" panose="02020603050405020304" pitchFamily="18" charset="0"/>
              </a:rPr>
              <a:t>appointing unqualified priests, </a:t>
            </a:r>
          </a:p>
          <a:p>
            <a:pPr marL="0" marR="0">
              <a:spcBef>
                <a:spcPts val="0"/>
              </a:spcBef>
              <a:spcAft>
                <a:spcPts val="1000"/>
              </a:spcAft>
            </a:pPr>
            <a:r>
              <a:rPr lang="en-US" sz="2600" dirty="0">
                <a:effectLst/>
                <a:ea typeface="Calibri" panose="020F0502020204030204" pitchFamily="34" charset="0"/>
                <a:cs typeface="Times New Roman" panose="02020603050405020304" pitchFamily="18" charset="0"/>
              </a:rPr>
              <a:t> </a:t>
            </a:r>
          </a:p>
          <a:p>
            <a:pPr marL="0" marR="0">
              <a:spcBef>
                <a:spcPts val="0"/>
              </a:spcBef>
              <a:spcAft>
                <a:spcPts val="1000"/>
              </a:spcAft>
            </a:pPr>
            <a:r>
              <a:rPr lang="en-US" sz="2600" dirty="0">
                <a:effectLst/>
                <a:ea typeface="Calibri" panose="020F0502020204030204" pitchFamily="34" charset="0"/>
                <a:cs typeface="Times New Roman" panose="02020603050405020304" pitchFamily="18" charset="0"/>
              </a:rPr>
              <a:t>Also the children of Israel secretly did against the LORD their God things that were not right, and they built for themselves high places in all their cities, from watchtower to fortified city.</a:t>
            </a:r>
          </a:p>
        </p:txBody>
      </p:sp>
      <p:sp>
        <p:nvSpPr>
          <p:cNvPr id="6" name="TextBox 5">
            <a:extLst>
              <a:ext uri="{FF2B5EF4-FFF2-40B4-BE49-F238E27FC236}">
                <a16:creationId xmlns:a16="http://schemas.microsoft.com/office/drawing/2014/main" id="{0315B507-84B8-40B4-F6CA-087B9701632A}"/>
              </a:ext>
            </a:extLst>
          </p:cNvPr>
          <p:cNvSpPr txBox="1"/>
          <p:nvPr/>
        </p:nvSpPr>
        <p:spPr>
          <a:xfrm>
            <a:off x="0" y="838062"/>
            <a:ext cx="9144000" cy="640175"/>
          </a:xfrm>
          <a:prstGeom prst="rect">
            <a:avLst/>
          </a:prstGeom>
          <a:noFill/>
        </p:spPr>
        <p:txBody>
          <a:bodyPr wrap="square">
            <a:spAutoFit/>
          </a:bodyPr>
          <a:lstStyle/>
          <a:p>
            <a:pPr marL="0" marR="0" algn="ctr">
              <a:lnSpc>
                <a:spcPct val="115000"/>
              </a:lnSpc>
              <a:spcBef>
                <a:spcPts val="0"/>
              </a:spcBef>
              <a:spcAft>
                <a:spcPts val="1000"/>
              </a:spcAft>
            </a:pPr>
            <a:r>
              <a:rPr lang="en-US" sz="3200" b="1" u="sng" dirty="0">
                <a:solidFill>
                  <a:srgbClr val="0070C0"/>
                </a:solidFill>
                <a:effectLst/>
                <a:latin typeface="Aharoni" panose="02010803020104030203" pitchFamily="2" charset="-79"/>
                <a:ea typeface="Calibri" panose="020F0502020204030204" pitchFamily="34" charset="0"/>
                <a:cs typeface="Aharoni" panose="02010803020104030203" pitchFamily="2" charset="-79"/>
              </a:rPr>
              <a:t>Its effect </a:t>
            </a:r>
            <a:r>
              <a:rPr lang="en-US" sz="3200" b="1" dirty="0">
                <a:effectLst/>
                <a:latin typeface="Arial" panose="020B0604020202020204" pitchFamily="34" charset="0"/>
                <a:ea typeface="Calibri" panose="020F0502020204030204" pitchFamily="34" charset="0"/>
                <a:cs typeface="Times New Roman" panose="02020603050405020304" pitchFamily="18" charset="0"/>
              </a:rPr>
              <a:t>– progressively downward</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A4FA5BA1-A8B4-4767-3106-EC43B2E0F46D}"/>
              </a:ext>
            </a:extLst>
          </p:cNvPr>
          <p:cNvSpPr txBox="1"/>
          <p:nvPr/>
        </p:nvSpPr>
        <p:spPr>
          <a:xfrm>
            <a:off x="5667769" y="2282221"/>
            <a:ext cx="2841441" cy="1692771"/>
          </a:xfrm>
          <a:prstGeom prst="rect">
            <a:avLst/>
          </a:prstGeom>
          <a:noFill/>
          <a:ln w="57150">
            <a:solidFill>
              <a:srgbClr val="FF0000"/>
            </a:solidFill>
          </a:ln>
        </p:spPr>
        <p:txBody>
          <a:bodyPr wrap="square" rtlCol="0">
            <a:spAutoFit/>
          </a:bodyPr>
          <a:lstStyle/>
          <a:p>
            <a:r>
              <a:rPr lang="en-US" sz="2600" dirty="0"/>
              <a:t>Virtual services</a:t>
            </a:r>
          </a:p>
          <a:p>
            <a:endParaRPr lang="en-US" sz="2600" dirty="0"/>
          </a:p>
          <a:p>
            <a:endParaRPr lang="en-US" sz="2600" dirty="0"/>
          </a:p>
          <a:p>
            <a:r>
              <a:rPr lang="en-US" sz="2600" dirty="0"/>
              <a:t>Unqualified elders </a:t>
            </a:r>
          </a:p>
        </p:txBody>
      </p:sp>
    </p:spTree>
    <p:extLst>
      <p:ext uri="{BB962C8B-B14F-4D97-AF65-F5344CB8AC3E}">
        <p14:creationId xmlns:p14="http://schemas.microsoft.com/office/powerpoint/2010/main" val="574269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7109" name="Picture 5" descr="C:\Users\sheila\Desktop\BIBLE STUDY\ULTIMATE Royality Free\1-Bib Pics-Ot\Jeroboam\jeroboam_leads_israel_into_sin_2.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rcRect/>
          <a:stretch>
            <a:fillRect/>
          </a:stretch>
        </p:blipFill>
        <p:spPr bwMode="auto">
          <a:xfrm>
            <a:off x="299105" y="528992"/>
            <a:ext cx="4696024" cy="59377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extBox 1">
            <a:extLst>
              <a:ext uri="{FF2B5EF4-FFF2-40B4-BE49-F238E27FC236}">
                <a16:creationId xmlns:a16="http://schemas.microsoft.com/office/drawing/2014/main" id="{39150D8C-6031-4877-89BD-9B22C5A824A1}"/>
              </a:ext>
            </a:extLst>
          </p:cNvPr>
          <p:cNvSpPr txBox="1"/>
          <p:nvPr/>
        </p:nvSpPr>
        <p:spPr>
          <a:xfrm>
            <a:off x="5309322" y="300552"/>
            <a:ext cx="3696346" cy="4708981"/>
          </a:xfrm>
          <a:prstGeom prst="rect">
            <a:avLst/>
          </a:prstGeom>
          <a:noFill/>
        </p:spPr>
        <p:txBody>
          <a:bodyPr wrap="square" rtlCol="0">
            <a:spAutoFit/>
          </a:bodyPr>
          <a:lstStyle/>
          <a:p>
            <a:pPr algn="ctr"/>
            <a:r>
              <a:rPr lang="en-US" sz="6000" b="1" dirty="0">
                <a:solidFill>
                  <a:schemeClr val="bg1"/>
                </a:solidFill>
                <a:latin typeface="Garamond" panose="02020404030301010803" pitchFamily="18" charset="0"/>
              </a:rPr>
              <a:t>The Worship Service </a:t>
            </a:r>
          </a:p>
          <a:p>
            <a:pPr algn="ctr"/>
            <a:r>
              <a:rPr lang="en-US" sz="6000" b="1" dirty="0">
                <a:solidFill>
                  <a:schemeClr val="bg1"/>
                </a:solidFill>
                <a:latin typeface="Garamond" panose="02020404030301010803" pitchFamily="18" charset="0"/>
              </a:rPr>
              <a:t>Of Jeroboam</a:t>
            </a:r>
            <a:r>
              <a:rPr lang="en-US" sz="6000" dirty="0">
                <a:solidFill>
                  <a:schemeClr val="bg1"/>
                </a:solidFill>
                <a:latin typeface="Garamond" panose="02020404030301010803" pitchFamily="18" charset="0"/>
              </a:rPr>
              <a:t>.</a:t>
            </a:r>
          </a:p>
        </p:txBody>
      </p:sp>
      <p:pic>
        <p:nvPicPr>
          <p:cNvPr id="3" name="Picture 2">
            <a:extLst>
              <a:ext uri="{FF2B5EF4-FFF2-40B4-BE49-F238E27FC236}">
                <a16:creationId xmlns:a16="http://schemas.microsoft.com/office/drawing/2014/main" id="{6CA5245A-B346-E1D3-D1A6-70BA877F02EA}"/>
              </a:ext>
            </a:extLst>
          </p:cNvPr>
          <p:cNvPicPr>
            <a:picLocks noChangeAspect="1"/>
          </p:cNvPicPr>
          <p:nvPr/>
        </p:nvPicPr>
        <p:blipFill rotWithShape="1">
          <a:blip r:embed="rId4"/>
          <a:srcRect l="10187" t="62048" r="11838"/>
          <a:stretch/>
        </p:blipFill>
        <p:spPr>
          <a:xfrm>
            <a:off x="5404584" y="5153891"/>
            <a:ext cx="3596505" cy="1312873"/>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77F752-38B4-C68C-96FD-C14BC11F4A7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D4AA1A4-5EDE-BA20-84E5-DF1D531D28CB}"/>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The Worship Service Of Jeroboam </a:t>
            </a:r>
          </a:p>
        </p:txBody>
      </p:sp>
      <p:sp>
        <p:nvSpPr>
          <p:cNvPr id="5" name="Footer Placeholder 4">
            <a:extLst>
              <a:ext uri="{FF2B5EF4-FFF2-40B4-BE49-F238E27FC236}">
                <a16:creationId xmlns:a16="http://schemas.microsoft.com/office/drawing/2014/main" id="{8934BB81-5DF7-0E67-F38A-DD252DE2B846}"/>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EE053E79-081D-1F74-4D3F-F0E8782FAB65}"/>
              </a:ext>
            </a:extLst>
          </p:cNvPr>
          <p:cNvSpPr txBox="1"/>
          <p:nvPr/>
        </p:nvSpPr>
        <p:spPr>
          <a:xfrm>
            <a:off x="0" y="837486"/>
            <a:ext cx="9143999" cy="635367"/>
          </a:xfrm>
          <a:prstGeom prst="rect">
            <a:avLst/>
          </a:prstGeom>
          <a:noFill/>
        </p:spPr>
        <p:txBody>
          <a:bodyPr wrap="square">
            <a:spAutoFit/>
          </a:bodyPr>
          <a:lstStyle/>
          <a:p>
            <a:pPr marL="0" marR="0" lvl="0" indent="0" algn="ctr" defTabSz="457200" rtl="0" eaLnBrk="1" fontAlgn="auto" latinLnBrk="0" hangingPunct="1">
              <a:lnSpc>
                <a:spcPct val="115000"/>
              </a:lnSpc>
              <a:spcBef>
                <a:spcPts val="0"/>
              </a:spcBef>
              <a:spcAft>
                <a:spcPts val="1000"/>
              </a:spcAft>
              <a:buClrTx/>
              <a:buSzTx/>
              <a:buFontTx/>
              <a:buNone/>
              <a:tabLst/>
              <a:defRPr/>
            </a:pPr>
            <a:r>
              <a:rPr kumimoji="0" lang="en-US" sz="3200" b="1" i="0" u="sng" strike="noStrike" kern="1200" cap="none" spc="0" normalizeH="0" baseline="0" noProof="0" dirty="0">
                <a:ln>
                  <a:noFill/>
                </a:ln>
                <a:solidFill>
                  <a:srgbClr val="0070C0"/>
                </a:solidFill>
                <a:effectLst/>
                <a:uLnTx/>
                <a:uFillTx/>
                <a:latin typeface="Aharoni" panose="02010803020104030203" pitchFamily="2" charset="-79"/>
                <a:ea typeface="Calibri" panose="020F0502020204030204" pitchFamily="34" charset="0"/>
                <a:cs typeface="Aharoni" panose="02010803020104030203" pitchFamily="2" charset="-79"/>
              </a:rPr>
              <a:t>Its effect </a:t>
            </a:r>
            <a:r>
              <a:rPr kumimoji="0" lang="en-US" sz="3200" b="1" i="0" strike="noStrike" kern="120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rPr>
              <a:t>– progressively downward</a:t>
            </a:r>
            <a:endParaRPr kumimoji="0" lang="en-US" sz="3200" b="1" i="0"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D0F5F57E-F413-BFEF-407D-DB2C117D918E}"/>
              </a:ext>
            </a:extLst>
          </p:cNvPr>
          <p:cNvSpPr txBox="1"/>
          <p:nvPr/>
        </p:nvSpPr>
        <p:spPr>
          <a:xfrm>
            <a:off x="589448" y="1889257"/>
            <a:ext cx="7670380" cy="4226798"/>
          </a:xfrm>
          <a:prstGeom prst="rect">
            <a:avLst/>
          </a:prstGeom>
          <a:noFill/>
        </p:spPr>
        <p:txBody>
          <a:bodyPr wrap="square">
            <a:spAutoFit/>
          </a:bodyPr>
          <a:lstStyle/>
          <a:p>
            <a:pPr marL="0" marR="0">
              <a:spcBef>
                <a:spcPts val="0"/>
              </a:spcBef>
              <a:spcAft>
                <a:spcPts val="1000"/>
              </a:spcAft>
            </a:pPr>
            <a:r>
              <a:rPr lang="en-US" sz="2800" b="1" dirty="0">
                <a:solidFill>
                  <a:srgbClr val="0070C0"/>
                </a:solidFill>
                <a:effectLst/>
                <a:ea typeface="Calibri" panose="020F0502020204030204" pitchFamily="34" charset="0"/>
                <a:cs typeface="Times New Roman" panose="02020603050405020304" pitchFamily="18" charset="0"/>
              </a:rPr>
              <a:t>10</a:t>
            </a:r>
            <a:r>
              <a:rPr lang="en-US" sz="2800" dirty="0">
                <a:effectLst/>
                <a:ea typeface="Calibri" panose="020F0502020204030204" pitchFamily="34" charset="0"/>
                <a:cs typeface="Times New Roman" panose="02020603050405020304" pitchFamily="18" charset="0"/>
              </a:rPr>
              <a:t> They set up for themselves sacred pillars and wooden images on every high hill and under every green tree.</a:t>
            </a:r>
          </a:p>
          <a:p>
            <a:pPr marL="0" marR="0">
              <a:spcBef>
                <a:spcPts val="0"/>
              </a:spcBef>
              <a:spcAft>
                <a:spcPts val="1000"/>
              </a:spcAft>
            </a:pPr>
            <a:r>
              <a:rPr lang="en-US" sz="2800" b="1" dirty="0">
                <a:solidFill>
                  <a:srgbClr val="0070C0"/>
                </a:solidFill>
                <a:effectLst/>
                <a:ea typeface="Calibri" panose="020F0502020204030204" pitchFamily="34" charset="0"/>
                <a:cs typeface="Times New Roman" panose="02020603050405020304" pitchFamily="18" charset="0"/>
              </a:rPr>
              <a:t>11</a:t>
            </a:r>
            <a:r>
              <a:rPr lang="en-US" sz="2800" dirty="0">
                <a:effectLst/>
                <a:ea typeface="Calibri" panose="020F0502020204030204" pitchFamily="34" charset="0"/>
                <a:cs typeface="Times New Roman" panose="02020603050405020304" pitchFamily="18" charset="0"/>
              </a:rPr>
              <a:t> There they burned incense on all the high places, like the nations whom the </a:t>
            </a:r>
            <a:r>
              <a:rPr lang="en-US" sz="2800" dirty="0">
                <a:effectLst/>
                <a:latin typeface="Aharoni" panose="02010803020104030203" pitchFamily="2" charset="-79"/>
                <a:ea typeface="Calibri" panose="020F0502020204030204" pitchFamily="34" charset="0"/>
                <a:cs typeface="Aharoni" panose="02010803020104030203" pitchFamily="2" charset="-79"/>
              </a:rPr>
              <a:t>LORD</a:t>
            </a:r>
            <a:r>
              <a:rPr lang="en-US" sz="2800" dirty="0">
                <a:effectLst/>
                <a:ea typeface="Calibri" panose="020F0502020204030204" pitchFamily="34" charset="0"/>
                <a:cs typeface="Times New Roman" panose="02020603050405020304" pitchFamily="18" charset="0"/>
              </a:rPr>
              <a:t> had carried away before them; and they did wicked things to provoke the </a:t>
            </a:r>
            <a:r>
              <a:rPr lang="en-US" sz="2800" dirty="0">
                <a:effectLst/>
                <a:latin typeface="Aharoni" panose="02010803020104030203" pitchFamily="2" charset="-79"/>
                <a:ea typeface="Calibri" panose="020F0502020204030204" pitchFamily="34" charset="0"/>
                <a:cs typeface="Aharoni" panose="02010803020104030203" pitchFamily="2" charset="-79"/>
              </a:rPr>
              <a:t>LORD</a:t>
            </a:r>
            <a:r>
              <a:rPr lang="en-US" sz="2800" dirty="0">
                <a:effectLst/>
                <a:ea typeface="Calibri" panose="020F0502020204030204" pitchFamily="34" charset="0"/>
                <a:cs typeface="Times New Roman" panose="02020603050405020304" pitchFamily="18" charset="0"/>
              </a:rPr>
              <a:t> to anger,</a:t>
            </a:r>
          </a:p>
          <a:p>
            <a:pPr marL="0" marR="0">
              <a:spcBef>
                <a:spcPts val="0"/>
              </a:spcBef>
              <a:spcAft>
                <a:spcPts val="1000"/>
              </a:spcAft>
            </a:pPr>
            <a:r>
              <a:rPr lang="en-US" sz="2800" b="1" dirty="0">
                <a:solidFill>
                  <a:srgbClr val="0070C0"/>
                </a:solidFill>
                <a:effectLst/>
                <a:ea typeface="Calibri" panose="020F0502020204030204" pitchFamily="34" charset="0"/>
                <a:cs typeface="Times New Roman" panose="02020603050405020304" pitchFamily="18" charset="0"/>
              </a:rPr>
              <a:t>12</a:t>
            </a:r>
            <a:r>
              <a:rPr lang="en-US" sz="2800" dirty="0">
                <a:effectLst/>
                <a:ea typeface="Calibri" panose="020F0502020204030204" pitchFamily="34" charset="0"/>
                <a:cs typeface="Times New Roman" panose="02020603050405020304" pitchFamily="18" charset="0"/>
              </a:rPr>
              <a:t> for they served idols, of which the </a:t>
            </a:r>
            <a:r>
              <a:rPr lang="en-US" sz="2800" dirty="0">
                <a:effectLst/>
                <a:latin typeface="Aharoni" panose="02010803020104030203" pitchFamily="2" charset="-79"/>
                <a:ea typeface="Calibri" panose="020F0502020204030204" pitchFamily="34" charset="0"/>
                <a:cs typeface="Aharoni" panose="02010803020104030203" pitchFamily="2" charset="-79"/>
              </a:rPr>
              <a:t>LORD</a:t>
            </a:r>
            <a:r>
              <a:rPr lang="en-US" sz="2800" dirty="0">
                <a:effectLst/>
                <a:ea typeface="Calibri" panose="020F0502020204030204" pitchFamily="34" charset="0"/>
                <a:cs typeface="Times New Roman" panose="02020603050405020304" pitchFamily="18" charset="0"/>
              </a:rPr>
              <a:t> had said to them, "You shall not do this thing."</a:t>
            </a:r>
          </a:p>
        </p:txBody>
      </p:sp>
    </p:spTree>
    <p:extLst>
      <p:ext uri="{BB962C8B-B14F-4D97-AF65-F5344CB8AC3E}">
        <p14:creationId xmlns:p14="http://schemas.microsoft.com/office/powerpoint/2010/main" val="495446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33051-777F-69E2-E37E-2EFF3D5C701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D7A9856-FE52-F9A3-D619-846764259E29}"/>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The Worship Service Of Jeroboam </a:t>
            </a:r>
          </a:p>
        </p:txBody>
      </p:sp>
      <p:sp>
        <p:nvSpPr>
          <p:cNvPr id="5" name="Footer Placeholder 4">
            <a:extLst>
              <a:ext uri="{FF2B5EF4-FFF2-40B4-BE49-F238E27FC236}">
                <a16:creationId xmlns:a16="http://schemas.microsoft.com/office/drawing/2014/main" id="{BF8BAA68-FA59-927F-ECA5-8214F6F27F0B}"/>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5875DDFC-8C56-B880-8A6E-E443280797E1}"/>
              </a:ext>
            </a:extLst>
          </p:cNvPr>
          <p:cNvSpPr txBox="1"/>
          <p:nvPr/>
        </p:nvSpPr>
        <p:spPr>
          <a:xfrm>
            <a:off x="-8391" y="837486"/>
            <a:ext cx="9144000" cy="635367"/>
          </a:xfrm>
          <a:prstGeom prst="rect">
            <a:avLst/>
          </a:prstGeom>
          <a:noFill/>
        </p:spPr>
        <p:txBody>
          <a:bodyPr wrap="square">
            <a:spAutoFit/>
          </a:bodyPr>
          <a:lstStyle/>
          <a:p>
            <a:pPr marL="0" marR="0" lvl="0" indent="0" algn="ctr" defTabSz="457200" rtl="0" eaLnBrk="1" fontAlgn="auto" latinLnBrk="0" hangingPunct="1">
              <a:lnSpc>
                <a:spcPct val="115000"/>
              </a:lnSpc>
              <a:spcBef>
                <a:spcPts val="0"/>
              </a:spcBef>
              <a:spcAft>
                <a:spcPts val="1000"/>
              </a:spcAft>
              <a:buClrTx/>
              <a:buSzTx/>
              <a:buFontTx/>
              <a:buNone/>
              <a:tabLst/>
              <a:defRPr/>
            </a:pPr>
            <a:r>
              <a:rPr kumimoji="0" lang="en-US" sz="3200" b="1" i="0" u="sng" strike="noStrike" kern="1200" cap="none" spc="0" normalizeH="0" baseline="0" noProof="0" dirty="0">
                <a:ln>
                  <a:noFill/>
                </a:ln>
                <a:solidFill>
                  <a:srgbClr val="0070C0"/>
                </a:solidFill>
                <a:effectLst/>
                <a:uLnTx/>
                <a:uFillTx/>
                <a:latin typeface="Aharoni" panose="02010803020104030203" pitchFamily="2" charset="-79"/>
                <a:ea typeface="Calibri" panose="020F0502020204030204" pitchFamily="34" charset="0"/>
                <a:cs typeface="Aharoni" panose="02010803020104030203" pitchFamily="2" charset="-79"/>
              </a:rPr>
              <a:t>Its effect </a:t>
            </a:r>
            <a:r>
              <a:rPr kumimoji="0" lang="en-US" sz="3200" b="1" i="0" strike="noStrike" kern="120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rPr>
              <a:t>– progressively downward</a:t>
            </a:r>
            <a:endParaRPr kumimoji="0" lang="en-US" sz="3200" b="1" i="0"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34989808-85CB-194C-1861-C6BB8C92FA1D}"/>
              </a:ext>
            </a:extLst>
          </p:cNvPr>
          <p:cNvSpPr txBox="1"/>
          <p:nvPr/>
        </p:nvSpPr>
        <p:spPr>
          <a:xfrm>
            <a:off x="438307" y="1823637"/>
            <a:ext cx="8327842" cy="4539704"/>
          </a:xfrm>
          <a:prstGeom prst="rect">
            <a:avLst/>
          </a:prstGeom>
          <a:noFill/>
        </p:spPr>
        <p:txBody>
          <a:bodyPr wrap="square">
            <a:spAutoFit/>
          </a:bodyPr>
          <a:lstStyle/>
          <a:p>
            <a:pPr marL="0" marR="0">
              <a:spcBef>
                <a:spcPts val="0"/>
              </a:spcBef>
              <a:spcAft>
                <a:spcPts val="1000"/>
              </a:spcAft>
            </a:pPr>
            <a:r>
              <a:rPr lang="en-US" sz="2400" u="sng" dirty="0">
                <a:effectLst/>
                <a:ea typeface="Calibri" panose="020F0502020204030204" pitchFamily="34" charset="0"/>
                <a:cs typeface="Times New Roman" panose="02020603050405020304" pitchFamily="18" charset="0"/>
              </a:rPr>
              <a:t>(</a:t>
            </a:r>
            <a:r>
              <a:rPr lang="en-US" sz="2400" b="1" u="sng" dirty="0">
                <a:solidFill>
                  <a:srgbClr val="0070C0"/>
                </a:solidFill>
                <a:effectLst/>
                <a:ea typeface="Calibri" panose="020F0502020204030204" pitchFamily="34" charset="0"/>
                <a:cs typeface="Times New Roman" panose="02020603050405020304" pitchFamily="18" charset="0"/>
              </a:rPr>
              <a:t>2Kings 17:16</a:t>
            </a:r>
            <a:r>
              <a:rPr lang="en-US" sz="2400" u="sng" dirty="0">
                <a:effectLst/>
                <a:ea typeface="Calibri" panose="020F0502020204030204" pitchFamily="34" charset="0"/>
                <a:cs typeface="Times New Roman" panose="02020603050405020304" pitchFamily="18" charset="0"/>
              </a:rPr>
              <a:t>)</a:t>
            </a:r>
            <a:r>
              <a:rPr lang="en-US" sz="2400" dirty="0">
                <a:effectLst/>
                <a:ea typeface="Calibri" panose="020F0502020204030204" pitchFamily="34" charset="0"/>
                <a:cs typeface="Times New Roman" panose="02020603050405020304" pitchFamily="18" charset="0"/>
              </a:rPr>
              <a:t> So </a:t>
            </a:r>
            <a:r>
              <a:rPr lang="en-US" sz="2400" u="sng" dirty="0">
                <a:effectLst/>
                <a:ea typeface="Calibri" panose="020F0502020204030204" pitchFamily="34" charset="0"/>
                <a:cs typeface="Times New Roman" panose="02020603050405020304" pitchFamily="18" charset="0"/>
              </a:rPr>
              <a:t>they left all the commandments </a:t>
            </a:r>
            <a:r>
              <a:rPr lang="en-US" sz="2400" dirty="0">
                <a:effectLst/>
                <a:ea typeface="Calibri" panose="020F0502020204030204" pitchFamily="34" charset="0"/>
                <a:cs typeface="Times New Roman" panose="02020603050405020304" pitchFamily="18" charset="0"/>
              </a:rPr>
              <a:t>of the </a:t>
            </a:r>
            <a:r>
              <a:rPr lang="en-US" sz="2400" dirty="0">
                <a:effectLst/>
                <a:latin typeface="Aharoni" panose="02010803020104030203" pitchFamily="2" charset="-79"/>
                <a:ea typeface="Calibri" panose="020F0502020204030204" pitchFamily="34" charset="0"/>
                <a:cs typeface="Aharoni" panose="02010803020104030203" pitchFamily="2" charset="-79"/>
              </a:rPr>
              <a:t>LORD </a:t>
            </a:r>
            <a:r>
              <a:rPr lang="en-US" sz="2400" dirty="0">
                <a:effectLst/>
                <a:ea typeface="Calibri" panose="020F0502020204030204" pitchFamily="34" charset="0"/>
                <a:cs typeface="Times New Roman" panose="02020603050405020304" pitchFamily="18" charset="0"/>
              </a:rPr>
              <a:t>their </a:t>
            </a:r>
            <a:r>
              <a:rPr lang="en-US" sz="2400" dirty="0">
                <a:effectLst/>
                <a:latin typeface="Aharoni" panose="02010803020104030203" pitchFamily="2" charset="-79"/>
                <a:ea typeface="Calibri" panose="020F0502020204030204" pitchFamily="34" charset="0"/>
                <a:cs typeface="Aharoni" panose="02010803020104030203" pitchFamily="2" charset="-79"/>
              </a:rPr>
              <a:t>God</a:t>
            </a:r>
            <a:r>
              <a:rPr lang="en-US" sz="2400" dirty="0">
                <a:effectLst/>
                <a:ea typeface="Calibri" panose="020F0502020204030204" pitchFamily="34" charset="0"/>
                <a:cs typeface="Times New Roman" panose="02020603050405020304" pitchFamily="18" charset="0"/>
              </a:rPr>
              <a:t>, made for themselves a molded image and two calves, made a wooden image and worshiped all the host of heaven, and served </a:t>
            </a:r>
            <a:r>
              <a:rPr lang="en-US" sz="2400" dirty="0">
                <a:effectLst/>
                <a:latin typeface="Aharoni" panose="02010803020104030203" pitchFamily="2" charset="-79"/>
                <a:ea typeface="Calibri" panose="020F0502020204030204" pitchFamily="34" charset="0"/>
                <a:cs typeface="Aharoni" panose="02010803020104030203" pitchFamily="2" charset="-79"/>
              </a:rPr>
              <a:t>Baal</a:t>
            </a:r>
            <a:r>
              <a:rPr lang="en-US" sz="2400" dirty="0">
                <a:effectLst/>
                <a:ea typeface="Calibri" panose="020F0502020204030204" pitchFamily="34" charset="0"/>
                <a:cs typeface="Times New Roman" panose="02020603050405020304" pitchFamily="18" charset="0"/>
              </a:rPr>
              <a:t>.</a:t>
            </a:r>
          </a:p>
          <a:p>
            <a:pPr marL="0" marR="0">
              <a:spcBef>
                <a:spcPts val="0"/>
              </a:spcBef>
              <a:spcAft>
                <a:spcPts val="1000"/>
              </a:spcAft>
            </a:pPr>
            <a:r>
              <a:rPr lang="en-US" sz="2400" b="1" dirty="0">
                <a:solidFill>
                  <a:srgbClr val="0070C0"/>
                </a:solidFill>
                <a:effectLst/>
                <a:ea typeface="Calibri" panose="020F0502020204030204" pitchFamily="34" charset="0"/>
                <a:cs typeface="Times New Roman" panose="02020603050405020304" pitchFamily="18" charset="0"/>
              </a:rPr>
              <a:t>17</a:t>
            </a:r>
            <a:r>
              <a:rPr lang="en-US" sz="2400" dirty="0">
                <a:effectLst/>
                <a:ea typeface="Calibri" panose="020F0502020204030204" pitchFamily="34" charset="0"/>
                <a:cs typeface="Times New Roman" panose="02020603050405020304" pitchFamily="18" charset="0"/>
              </a:rPr>
              <a:t> And they </a:t>
            </a:r>
            <a:r>
              <a:rPr lang="en-US" sz="2400" u="sng" dirty="0">
                <a:effectLst/>
                <a:ea typeface="Calibri" panose="020F0502020204030204" pitchFamily="34" charset="0"/>
                <a:cs typeface="Times New Roman" panose="02020603050405020304" pitchFamily="18" charset="0"/>
              </a:rPr>
              <a:t>caused their sons and daughters to pass through the fire</a:t>
            </a:r>
            <a:r>
              <a:rPr lang="en-US" sz="2400" dirty="0">
                <a:effectLst/>
                <a:ea typeface="Calibri" panose="020F0502020204030204" pitchFamily="34" charset="0"/>
                <a:cs typeface="Times New Roman" panose="02020603050405020304" pitchFamily="18" charset="0"/>
              </a:rPr>
              <a:t>, practiced witchcraft and soothsaying, and sold themselves to do evil in the sight of the </a:t>
            </a:r>
            <a:r>
              <a:rPr lang="en-US" sz="2400" dirty="0">
                <a:effectLst/>
                <a:latin typeface="Aharoni" panose="02010803020104030203" pitchFamily="2" charset="-79"/>
                <a:ea typeface="Calibri" panose="020F0502020204030204" pitchFamily="34" charset="0"/>
                <a:cs typeface="Aharoni" panose="02010803020104030203" pitchFamily="2" charset="-79"/>
              </a:rPr>
              <a:t>LORD</a:t>
            </a:r>
            <a:r>
              <a:rPr lang="en-US" sz="2400" dirty="0">
                <a:effectLst/>
                <a:ea typeface="Calibri" panose="020F0502020204030204" pitchFamily="34" charset="0"/>
                <a:cs typeface="Times New Roman" panose="02020603050405020304" pitchFamily="18" charset="0"/>
              </a:rPr>
              <a:t>, to provoke Him to anger.</a:t>
            </a:r>
          </a:p>
          <a:p>
            <a:pPr marL="0" marR="0">
              <a:spcBef>
                <a:spcPts val="0"/>
              </a:spcBef>
              <a:spcAft>
                <a:spcPts val="1000"/>
              </a:spcAft>
            </a:pPr>
            <a:r>
              <a:rPr lang="en-US" sz="2400" dirty="0">
                <a:effectLst/>
                <a:ea typeface="Calibri" panose="020F0502020204030204" pitchFamily="34" charset="0"/>
                <a:cs typeface="Times New Roman" panose="02020603050405020304" pitchFamily="18" charset="0"/>
              </a:rPr>
              <a:t> </a:t>
            </a:r>
          </a:p>
          <a:p>
            <a:pPr marL="0" marR="0">
              <a:spcBef>
                <a:spcPts val="0"/>
              </a:spcBef>
              <a:spcAft>
                <a:spcPts val="1000"/>
              </a:spcAft>
            </a:pPr>
            <a:r>
              <a:rPr lang="en-US" sz="2400" dirty="0">
                <a:effectLst/>
                <a:ea typeface="Calibri" panose="020F0502020204030204" pitchFamily="34" charset="0"/>
                <a:cs typeface="Times New Roman" panose="02020603050405020304" pitchFamily="18" charset="0"/>
              </a:rPr>
              <a:t>False religions do the same now, the path from </a:t>
            </a:r>
            <a:r>
              <a:rPr lang="en-US" sz="2400" dirty="0">
                <a:effectLst/>
                <a:latin typeface="Aharoni" panose="02010803020104030203" pitchFamily="2" charset="-79"/>
                <a:ea typeface="Calibri" panose="020F0502020204030204" pitchFamily="34" charset="0"/>
                <a:cs typeface="Aharoni" panose="02010803020104030203" pitchFamily="2" charset="-79"/>
              </a:rPr>
              <a:t>God</a:t>
            </a:r>
            <a:r>
              <a:rPr lang="en-US" sz="2400" dirty="0">
                <a:effectLst/>
                <a:ea typeface="Calibri" panose="020F0502020204030204" pitchFamily="34" charset="0"/>
                <a:cs typeface="Times New Roman" panose="02020603050405020304" pitchFamily="18" charset="0"/>
              </a:rPr>
              <a:t> always leads downhill (</a:t>
            </a:r>
            <a:r>
              <a:rPr lang="en-US" sz="2400" b="1" u="sng" dirty="0">
                <a:solidFill>
                  <a:srgbClr val="0070C0"/>
                </a:solidFill>
                <a:effectLst/>
                <a:ea typeface="Calibri" panose="020F0502020204030204" pitchFamily="34" charset="0"/>
                <a:cs typeface="Times New Roman" panose="02020603050405020304" pitchFamily="18" charset="0"/>
              </a:rPr>
              <a:t>2Tim.3:13</a:t>
            </a:r>
            <a:r>
              <a:rPr lang="en-US" sz="2400" dirty="0">
                <a:effectLst/>
                <a:ea typeface="Calibri" panose="020F0502020204030204" pitchFamily="34" charset="0"/>
                <a:cs typeface="Times New Roman" panose="02020603050405020304" pitchFamily="18" charset="0"/>
              </a:rPr>
              <a:t>) But evil men and impostors will grow worse and worse, deceiving and being deceived.</a:t>
            </a:r>
          </a:p>
        </p:txBody>
      </p:sp>
    </p:spTree>
    <p:extLst>
      <p:ext uri="{BB962C8B-B14F-4D97-AF65-F5344CB8AC3E}">
        <p14:creationId xmlns:p14="http://schemas.microsoft.com/office/powerpoint/2010/main" val="27244601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n image of a demon in the middle of a fire">
            <a:extLst>
              <a:ext uri="{FF2B5EF4-FFF2-40B4-BE49-F238E27FC236}">
                <a16:creationId xmlns:a16="http://schemas.microsoft.com/office/drawing/2014/main" id="{06F00A46-3C07-96B3-C056-DDD9F72E01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748" y="3687827"/>
            <a:ext cx="2214632" cy="30384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n old drawing of a man holding a baby in his arms with the caption's title above it">
            <a:extLst>
              <a:ext uri="{FF2B5EF4-FFF2-40B4-BE49-F238E27FC236}">
                <a16:creationId xmlns:a16="http://schemas.microsoft.com/office/drawing/2014/main" id="{25307317-79BB-CE19-36D7-F0544E2BF1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1297" y="902575"/>
            <a:ext cx="2154461" cy="413603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iblical References to Molech">
            <a:extLst>
              <a:ext uri="{FF2B5EF4-FFF2-40B4-BE49-F238E27FC236}">
                <a16:creationId xmlns:a16="http://schemas.microsoft.com/office/drawing/2014/main" id="{9573875B-7C09-378F-AA35-2B4722716E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079" y="197663"/>
            <a:ext cx="6173301" cy="323133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C10F6B5-3028-1F22-5375-62D55861F947}"/>
              </a:ext>
            </a:extLst>
          </p:cNvPr>
          <p:cNvSpPr txBox="1"/>
          <p:nvPr/>
        </p:nvSpPr>
        <p:spPr>
          <a:xfrm>
            <a:off x="2826327" y="3861640"/>
            <a:ext cx="3914539" cy="2677656"/>
          </a:xfrm>
          <a:prstGeom prst="rect">
            <a:avLst/>
          </a:prstGeom>
          <a:noFill/>
        </p:spPr>
        <p:txBody>
          <a:bodyPr wrap="square" rtlCol="0">
            <a:spAutoFit/>
          </a:bodyPr>
          <a:lstStyle/>
          <a:p>
            <a:pPr marL="0" marR="0">
              <a:spcBef>
                <a:spcPts val="0"/>
              </a:spcBef>
              <a:spcAft>
                <a:spcPts val="1000"/>
              </a:spcAft>
            </a:pPr>
            <a:r>
              <a:rPr lang="en-US" sz="2400" b="1" dirty="0">
                <a:solidFill>
                  <a:srgbClr val="0070C0"/>
                </a:solidFill>
                <a:effectLst/>
                <a:ea typeface="Calibri" panose="020F0502020204030204" pitchFamily="34" charset="0"/>
                <a:cs typeface="Times New Roman" panose="02020603050405020304" pitchFamily="18" charset="0"/>
              </a:rPr>
              <a:t>17</a:t>
            </a:r>
            <a:r>
              <a:rPr lang="en-US" sz="2400" dirty="0">
                <a:effectLst/>
                <a:ea typeface="Calibri" panose="020F0502020204030204" pitchFamily="34" charset="0"/>
                <a:cs typeface="Times New Roman" panose="02020603050405020304" pitchFamily="18" charset="0"/>
              </a:rPr>
              <a:t> And they </a:t>
            </a:r>
            <a:r>
              <a:rPr lang="en-US" sz="2400" u="sng" dirty="0">
                <a:effectLst/>
                <a:ea typeface="Calibri" panose="020F0502020204030204" pitchFamily="34" charset="0"/>
                <a:cs typeface="Times New Roman" panose="02020603050405020304" pitchFamily="18" charset="0"/>
              </a:rPr>
              <a:t>caused their sons and daughters to pass through the fire</a:t>
            </a:r>
            <a:r>
              <a:rPr lang="en-US" sz="2400" dirty="0">
                <a:effectLst/>
                <a:ea typeface="Calibri" panose="020F0502020204030204" pitchFamily="34" charset="0"/>
                <a:cs typeface="Times New Roman" panose="02020603050405020304" pitchFamily="18" charset="0"/>
              </a:rPr>
              <a:t>, practiced witchcraft and soothsaying, and sold themselves to do evil in the sight of the </a:t>
            </a:r>
            <a:r>
              <a:rPr lang="en-US" sz="2400" dirty="0">
                <a:effectLst/>
                <a:latin typeface="Aharoni" panose="02010803020104030203" pitchFamily="2" charset="-79"/>
                <a:ea typeface="Calibri" panose="020F0502020204030204" pitchFamily="34" charset="0"/>
                <a:cs typeface="Aharoni" panose="02010803020104030203" pitchFamily="2" charset="-79"/>
              </a:rPr>
              <a:t>LORD</a:t>
            </a:r>
            <a:r>
              <a:rPr lang="en-US" sz="2400" dirty="0">
                <a:effectLst/>
                <a:ea typeface="Calibri" panose="020F0502020204030204" pitchFamily="34" charset="0"/>
                <a:cs typeface="Times New Roman" panose="02020603050405020304" pitchFamily="18" charset="0"/>
              </a:rPr>
              <a:t>, to provoke Him to anger.</a:t>
            </a:r>
          </a:p>
        </p:txBody>
      </p:sp>
    </p:spTree>
    <p:extLst>
      <p:ext uri="{BB962C8B-B14F-4D97-AF65-F5344CB8AC3E}">
        <p14:creationId xmlns:p14="http://schemas.microsoft.com/office/powerpoint/2010/main" val="15616468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F51E20-218E-0BD3-FAF0-B678CE23571A}"/>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ECC2EF6-070B-3BAD-75F8-B22C3636EBF8}"/>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The Worship Service Of Jeroboam </a:t>
            </a:r>
          </a:p>
        </p:txBody>
      </p:sp>
      <p:sp>
        <p:nvSpPr>
          <p:cNvPr id="5" name="Footer Placeholder 4">
            <a:extLst>
              <a:ext uri="{FF2B5EF4-FFF2-40B4-BE49-F238E27FC236}">
                <a16:creationId xmlns:a16="http://schemas.microsoft.com/office/drawing/2014/main" id="{72351D13-CFF7-D293-C7F9-04C07ECADD41}"/>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E9E7DF3E-226F-EB01-A05F-8575A935344C}"/>
              </a:ext>
            </a:extLst>
          </p:cNvPr>
          <p:cNvSpPr txBox="1"/>
          <p:nvPr/>
        </p:nvSpPr>
        <p:spPr>
          <a:xfrm>
            <a:off x="506321" y="1813547"/>
            <a:ext cx="8282499" cy="4329390"/>
          </a:xfrm>
          <a:prstGeom prst="rect">
            <a:avLst/>
          </a:prstGeom>
          <a:noFill/>
        </p:spPr>
        <p:txBody>
          <a:bodyPr wrap="square">
            <a:spAutoFit/>
          </a:bodyPr>
          <a:lstStyle/>
          <a:p>
            <a:pPr marL="0" marR="0">
              <a:spcBef>
                <a:spcPts val="0"/>
              </a:spcBef>
              <a:spcAft>
                <a:spcPts val="1000"/>
              </a:spcAft>
            </a:pPr>
            <a:r>
              <a:rPr lang="en-US" sz="2200" dirty="0">
                <a:effectLst/>
                <a:ea typeface="Calibri" panose="020F0502020204030204" pitchFamily="34" charset="0"/>
                <a:cs typeface="Times New Roman" panose="02020603050405020304" pitchFamily="18" charset="0"/>
              </a:rPr>
              <a:t>Notice the antidote for this wickedness:</a:t>
            </a:r>
          </a:p>
          <a:p>
            <a:pPr marL="0" marR="0">
              <a:spcBef>
                <a:spcPts val="0"/>
              </a:spcBef>
              <a:spcAft>
                <a:spcPts val="1000"/>
              </a:spcAft>
            </a:pPr>
            <a:r>
              <a:rPr lang="en-US" sz="2200" dirty="0">
                <a:effectLst/>
                <a:ea typeface="Calibri" panose="020F0502020204030204" pitchFamily="34" charset="0"/>
                <a:cs typeface="Times New Roman" panose="02020603050405020304" pitchFamily="18" charset="0"/>
              </a:rPr>
              <a:t>(</a:t>
            </a:r>
            <a:r>
              <a:rPr lang="en-US" sz="2200" b="1" dirty="0">
                <a:solidFill>
                  <a:srgbClr val="0070C0"/>
                </a:solidFill>
                <a:effectLst/>
                <a:ea typeface="Calibri" panose="020F0502020204030204" pitchFamily="34" charset="0"/>
                <a:cs typeface="Times New Roman" panose="02020603050405020304" pitchFamily="18" charset="0"/>
              </a:rPr>
              <a:t>2Tim 3:14-17</a:t>
            </a:r>
            <a:r>
              <a:rPr lang="en-US" sz="2200" dirty="0">
                <a:effectLst/>
                <a:ea typeface="Calibri" panose="020F0502020204030204" pitchFamily="34" charset="0"/>
                <a:cs typeface="Times New Roman" panose="02020603050405020304" pitchFamily="18" charset="0"/>
              </a:rPr>
              <a:t>) </a:t>
            </a:r>
            <a:r>
              <a:rPr lang="en-US" sz="2200" u="sng" dirty="0">
                <a:effectLst/>
                <a:ea typeface="Calibri" panose="020F0502020204030204" pitchFamily="34" charset="0"/>
                <a:cs typeface="Times New Roman" panose="02020603050405020304" pitchFamily="18" charset="0"/>
              </a:rPr>
              <a:t>But you must continue in the things </a:t>
            </a:r>
            <a:r>
              <a:rPr lang="en-US" sz="2200" dirty="0">
                <a:effectLst/>
                <a:ea typeface="Calibri" panose="020F0502020204030204" pitchFamily="34" charset="0"/>
                <a:cs typeface="Times New Roman" panose="02020603050405020304" pitchFamily="18" charset="0"/>
              </a:rPr>
              <a:t>which you have learned and been assured of, knowing from whom you have learned them,</a:t>
            </a:r>
          </a:p>
          <a:p>
            <a:pPr marL="0" marR="0">
              <a:spcBef>
                <a:spcPts val="0"/>
              </a:spcBef>
              <a:spcAft>
                <a:spcPts val="1000"/>
              </a:spcAft>
            </a:pPr>
            <a:r>
              <a:rPr lang="en-US" sz="2200" b="1" dirty="0">
                <a:solidFill>
                  <a:srgbClr val="0070C0"/>
                </a:solidFill>
                <a:effectLst/>
                <a:ea typeface="Calibri" panose="020F0502020204030204" pitchFamily="34" charset="0"/>
                <a:cs typeface="Times New Roman" panose="02020603050405020304" pitchFamily="18" charset="0"/>
              </a:rPr>
              <a:t>15</a:t>
            </a:r>
            <a:r>
              <a:rPr lang="en-US" sz="2200" dirty="0">
                <a:effectLst/>
                <a:ea typeface="Calibri" panose="020F0502020204030204" pitchFamily="34" charset="0"/>
                <a:cs typeface="Times New Roman" panose="02020603050405020304" pitchFamily="18" charset="0"/>
              </a:rPr>
              <a:t> and that from childhood you have known the Holy Scriptures, which are able to make you wise for salvation through faith which is in </a:t>
            </a:r>
            <a:r>
              <a:rPr lang="en-US" sz="2200" dirty="0">
                <a:effectLst/>
                <a:latin typeface="Aharoni" panose="02010803020104030203" pitchFamily="2" charset="-79"/>
                <a:ea typeface="Calibri" panose="020F0502020204030204" pitchFamily="34" charset="0"/>
                <a:cs typeface="Aharoni" panose="02010803020104030203" pitchFamily="2" charset="-79"/>
              </a:rPr>
              <a:t>Christ Jesus.</a:t>
            </a:r>
          </a:p>
          <a:p>
            <a:pPr marL="0" marR="0">
              <a:spcBef>
                <a:spcPts val="0"/>
              </a:spcBef>
              <a:spcAft>
                <a:spcPts val="1000"/>
              </a:spcAft>
            </a:pPr>
            <a:r>
              <a:rPr lang="en-US" sz="2200" b="1" dirty="0">
                <a:solidFill>
                  <a:srgbClr val="0070C0"/>
                </a:solidFill>
                <a:effectLst/>
                <a:ea typeface="Calibri" panose="020F0502020204030204" pitchFamily="34" charset="0"/>
                <a:cs typeface="Times New Roman" panose="02020603050405020304" pitchFamily="18" charset="0"/>
              </a:rPr>
              <a:t>16</a:t>
            </a:r>
            <a:r>
              <a:rPr lang="en-US" sz="2200" dirty="0">
                <a:effectLst/>
                <a:ea typeface="Calibri" panose="020F0502020204030204" pitchFamily="34" charset="0"/>
                <a:cs typeface="Times New Roman" panose="02020603050405020304" pitchFamily="18" charset="0"/>
              </a:rPr>
              <a:t> All Scripture is given by inspiration of </a:t>
            </a:r>
            <a:r>
              <a:rPr lang="en-US" sz="2200" dirty="0">
                <a:effectLst/>
                <a:latin typeface="Aharoni" panose="02010803020104030203" pitchFamily="2" charset="-79"/>
                <a:ea typeface="Calibri" panose="020F0502020204030204" pitchFamily="34" charset="0"/>
                <a:cs typeface="Aharoni" panose="02010803020104030203" pitchFamily="2" charset="-79"/>
              </a:rPr>
              <a:t>God</a:t>
            </a:r>
            <a:r>
              <a:rPr lang="en-US" sz="2200" dirty="0">
                <a:effectLst/>
                <a:ea typeface="Calibri" panose="020F0502020204030204" pitchFamily="34" charset="0"/>
                <a:cs typeface="Times New Roman" panose="02020603050405020304" pitchFamily="18" charset="0"/>
              </a:rPr>
              <a:t>, and is profitable for doctrine, for reproof, for correction, for instruction in righteousness,</a:t>
            </a:r>
          </a:p>
          <a:p>
            <a:pPr marL="0" marR="0">
              <a:spcBef>
                <a:spcPts val="0"/>
              </a:spcBef>
              <a:spcAft>
                <a:spcPts val="1000"/>
              </a:spcAft>
            </a:pPr>
            <a:r>
              <a:rPr lang="en-US" sz="2200" b="1" dirty="0">
                <a:solidFill>
                  <a:srgbClr val="0070C0"/>
                </a:solidFill>
                <a:effectLst/>
                <a:ea typeface="Calibri" panose="020F0502020204030204" pitchFamily="34" charset="0"/>
                <a:cs typeface="Times New Roman" panose="02020603050405020304" pitchFamily="18" charset="0"/>
              </a:rPr>
              <a:t>17</a:t>
            </a:r>
            <a:r>
              <a:rPr lang="en-US" sz="2200" dirty="0">
                <a:effectLst/>
                <a:ea typeface="Calibri" panose="020F0502020204030204" pitchFamily="34" charset="0"/>
                <a:cs typeface="Times New Roman" panose="02020603050405020304" pitchFamily="18" charset="0"/>
              </a:rPr>
              <a:t> that the man of </a:t>
            </a:r>
            <a:r>
              <a:rPr lang="en-US" sz="2200" dirty="0">
                <a:effectLst/>
                <a:latin typeface="Aharoni" panose="02010803020104030203" pitchFamily="2" charset="-79"/>
                <a:ea typeface="Calibri" panose="020F0502020204030204" pitchFamily="34" charset="0"/>
                <a:cs typeface="Aharoni" panose="02010803020104030203" pitchFamily="2" charset="-79"/>
              </a:rPr>
              <a:t>God</a:t>
            </a:r>
            <a:r>
              <a:rPr lang="en-US" sz="2200" dirty="0">
                <a:effectLst/>
                <a:ea typeface="Calibri" panose="020F0502020204030204" pitchFamily="34" charset="0"/>
                <a:cs typeface="Times New Roman" panose="02020603050405020304" pitchFamily="18" charset="0"/>
              </a:rPr>
              <a:t> may be complete, thoroughly equipped for every good work.</a:t>
            </a:r>
          </a:p>
        </p:txBody>
      </p:sp>
      <p:sp>
        <p:nvSpPr>
          <p:cNvPr id="7" name="TextBox 6">
            <a:extLst>
              <a:ext uri="{FF2B5EF4-FFF2-40B4-BE49-F238E27FC236}">
                <a16:creationId xmlns:a16="http://schemas.microsoft.com/office/drawing/2014/main" id="{BD56F29B-C495-4209-63BC-C184B1C98CD0}"/>
              </a:ext>
            </a:extLst>
          </p:cNvPr>
          <p:cNvSpPr txBox="1"/>
          <p:nvPr/>
        </p:nvSpPr>
        <p:spPr>
          <a:xfrm>
            <a:off x="0" y="830505"/>
            <a:ext cx="9135609" cy="640175"/>
          </a:xfrm>
          <a:prstGeom prst="rect">
            <a:avLst/>
          </a:prstGeom>
          <a:noFill/>
        </p:spPr>
        <p:txBody>
          <a:bodyPr wrap="square">
            <a:spAutoFit/>
          </a:bodyPr>
          <a:lstStyle/>
          <a:p>
            <a:pPr marL="0" marR="0" lvl="0" indent="0" algn="ctr" defTabSz="457200" rtl="0" eaLnBrk="1" fontAlgn="auto" latinLnBrk="0" hangingPunct="1">
              <a:lnSpc>
                <a:spcPct val="115000"/>
              </a:lnSpc>
              <a:spcBef>
                <a:spcPts val="0"/>
              </a:spcBef>
              <a:spcAft>
                <a:spcPts val="1000"/>
              </a:spcAft>
              <a:buClrTx/>
              <a:buSzTx/>
              <a:buFontTx/>
              <a:buNone/>
              <a:tabLst/>
              <a:defRPr/>
            </a:pPr>
            <a:r>
              <a:rPr kumimoji="0" lang="en-US" sz="3200" b="1" i="0" u="sng" strike="noStrike" kern="1200" cap="none" spc="0" normalizeH="0" baseline="0" noProof="0" dirty="0">
                <a:ln>
                  <a:noFill/>
                </a:ln>
                <a:solidFill>
                  <a:srgbClr val="0070C0"/>
                </a:solidFill>
                <a:effectLst/>
                <a:uLnTx/>
                <a:uFillTx/>
                <a:latin typeface="Aharoni" panose="02010803020104030203" pitchFamily="2" charset="-79"/>
                <a:ea typeface="Calibri" panose="020F0502020204030204" pitchFamily="34" charset="0"/>
                <a:cs typeface="Aharoni" panose="02010803020104030203" pitchFamily="2" charset="-79"/>
              </a:rPr>
              <a:t>Its effect </a:t>
            </a:r>
            <a:r>
              <a:rPr kumimoji="0" lang="en-US" sz="3200" b="1" i="0" strike="noStrike" kern="120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rPr>
              <a:t>– progressively downward</a:t>
            </a:r>
            <a:endParaRPr kumimoji="0" lang="en-US" sz="3200" b="1" i="0"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337390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ED9F27-7160-CEEE-ADA1-200F3A669D5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7BBE5AF-C6B0-9C33-D22B-7723857A2254}"/>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The Worship Service Of Jeroboam </a:t>
            </a:r>
          </a:p>
        </p:txBody>
      </p:sp>
      <p:sp>
        <p:nvSpPr>
          <p:cNvPr id="5" name="Footer Placeholder 4">
            <a:extLst>
              <a:ext uri="{FF2B5EF4-FFF2-40B4-BE49-F238E27FC236}">
                <a16:creationId xmlns:a16="http://schemas.microsoft.com/office/drawing/2014/main" id="{5444A78A-31E3-F992-05FE-FEC4B5C63403}"/>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5F9D2617-A652-02E7-5444-DE826A4ACFF3}"/>
              </a:ext>
            </a:extLst>
          </p:cNvPr>
          <p:cNvSpPr txBox="1"/>
          <p:nvPr/>
        </p:nvSpPr>
        <p:spPr>
          <a:xfrm>
            <a:off x="0" y="852408"/>
            <a:ext cx="9143999" cy="640175"/>
          </a:xfrm>
          <a:prstGeom prst="rect">
            <a:avLst/>
          </a:prstGeom>
          <a:noFill/>
        </p:spPr>
        <p:txBody>
          <a:bodyPr wrap="square">
            <a:spAutoFit/>
          </a:bodyPr>
          <a:lstStyle/>
          <a:p>
            <a:pPr marL="0" marR="0" algn="ctr">
              <a:lnSpc>
                <a:spcPct val="115000"/>
              </a:lnSpc>
              <a:spcBef>
                <a:spcPts val="0"/>
              </a:spcBef>
              <a:spcAft>
                <a:spcPts val="1000"/>
              </a:spcAft>
            </a:pPr>
            <a:r>
              <a:rPr lang="en-US" sz="3200" b="1" u="sng" dirty="0">
                <a:solidFill>
                  <a:srgbClr val="0070C0"/>
                </a:solidFill>
                <a:effectLst/>
                <a:latin typeface="Aharoni" panose="02010803020104030203" pitchFamily="2" charset="-79"/>
                <a:ea typeface="Calibri" panose="020F0502020204030204" pitchFamily="34" charset="0"/>
                <a:cs typeface="Aharoni" panose="02010803020104030203" pitchFamily="2" charset="-79"/>
              </a:rPr>
              <a:t>Its result </a:t>
            </a:r>
            <a:r>
              <a:rPr lang="en-US" sz="2800" b="1" dirty="0">
                <a:effectLst/>
                <a:latin typeface="Arial" panose="020B0604020202020204" pitchFamily="34" charset="0"/>
                <a:ea typeface="Calibri" panose="020F0502020204030204" pitchFamily="34" charset="0"/>
                <a:cs typeface="Times New Roman" panose="02020603050405020304" pitchFamily="18" charset="0"/>
              </a:rPr>
              <a:t>– perdition (destruction)</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93E10C04-B6DD-9D47-E092-69F15D3CB1E0}"/>
              </a:ext>
            </a:extLst>
          </p:cNvPr>
          <p:cNvSpPr txBox="1"/>
          <p:nvPr/>
        </p:nvSpPr>
        <p:spPr>
          <a:xfrm>
            <a:off x="1162373" y="2163963"/>
            <a:ext cx="7121472" cy="3924151"/>
          </a:xfrm>
          <a:prstGeom prst="rect">
            <a:avLst/>
          </a:prstGeom>
          <a:noFill/>
        </p:spPr>
        <p:txBody>
          <a:bodyPr wrap="square">
            <a:spAutoFit/>
          </a:bodyPr>
          <a:lstStyle/>
          <a:p>
            <a:pPr marL="0" marR="0">
              <a:spcBef>
                <a:spcPts val="0"/>
              </a:spcBef>
              <a:spcAft>
                <a:spcPts val="1000"/>
              </a:spcAft>
            </a:pPr>
            <a:r>
              <a:rPr lang="en-US" sz="2800" dirty="0">
                <a:effectLst/>
                <a:ea typeface="Calibri" panose="020F0502020204030204" pitchFamily="34" charset="0"/>
                <a:cs typeface="Times New Roman" panose="02020603050405020304" pitchFamily="18" charset="0"/>
              </a:rPr>
              <a:t>Natural perdition for Israel (</a:t>
            </a:r>
            <a:r>
              <a:rPr lang="en-US" sz="2800" b="1" dirty="0">
                <a:solidFill>
                  <a:srgbClr val="0070C0"/>
                </a:solidFill>
                <a:effectLst/>
                <a:ea typeface="Calibri" panose="020F0502020204030204" pitchFamily="34" charset="0"/>
                <a:cs typeface="Times New Roman" panose="02020603050405020304" pitchFamily="18" charset="0"/>
              </a:rPr>
              <a:t>2kings 17:18</a:t>
            </a:r>
            <a:r>
              <a:rPr lang="en-US" sz="2800" dirty="0">
                <a:effectLst/>
                <a:ea typeface="Calibri" panose="020F0502020204030204" pitchFamily="34" charset="0"/>
                <a:cs typeface="Times New Roman" panose="02020603050405020304" pitchFamily="18" charset="0"/>
              </a:rPr>
              <a:t>) Therefore the </a:t>
            </a:r>
            <a:r>
              <a:rPr lang="en-US" sz="2800" dirty="0">
                <a:effectLst/>
                <a:latin typeface="Aharoni" panose="02010803020104030203" pitchFamily="2" charset="-79"/>
                <a:ea typeface="Calibri" panose="020F0502020204030204" pitchFamily="34" charset="0"/>
                <a:cs typeface="Aharoni" panose="02010803020104030203" pitchFamily="2" charset="-79"/>
              </a:rPr>
              <a:t>LORD</a:t>
            </a:r>
            <a:r>
              <a:rPr lang="en-US" sz="2800" dirty="0">
                <a:effectLst/>
                <a:ea typeface="Calibri" panose="020F0502020204030204" pitchFamily="34" charset="0"/>
                <a:cs typeface="Times New Roman" panose="02020603050405020304" pitchFamily="18" charset="0"/>
              </a:rPr>
              <a:t> was very angry with Israel, and removed them from His sight; there was none left but the tribe of Judah alone.</a:t>
            </a:r>
          </a:p>
          <a:p>
            <a:pPr marL="0" marR="0">
              <a:spcBef>
                <a:spcPts val="0"/>
              </a:spcBef>
              <a:spcAft>
                <a:spcPts val="1000"/>
              </a:spcAft>
            </a:pPr>
            <a:r>
              <a:rPr lang="en-US" sz="2800" dirty="0">
                <a:effectLst/>
                <a:ea typeface="Calibri" panose="020F0502020204030204" pitchFamily="34" charset="0"/>
                <a:cs typeface="Times New Roman" panose="02020603050405020304" pitchFamily="18" charset="0"/>
              </a:rPr>
              <a:t> </a:t>
            </a:r>
          </a:p>
          <a:p>
            <a:pPr marL="0" marR="0">
              <a:spcBef>
                <a:spcPts val="0"/>
              </a:spcBef>
              <a:spcAft>
                <a:spcPts val="1000"/>
              </a:spcAft>
            </a:pPr>
            <a:r>
              <a:rPr lang="en-US" sz="2800" dirty="0">
                <a:effectLst/>
                <a:ea typeface="Calibri" panose="020F0502020204030204" pitchFamily="34" charset="0"/>
                <a:cs typeface="Times New Roman" panose="02020603050405020304" pitchFamily="18" charset="0"/>
              </a:rPr>
              <a:t>Eternal spiritual perdition eventually for all false worshippers </a:t>
            </a:r>
          </a:p>
          <a:p>
            <a:pPr marL="0" marR="0">
              <a:spcBef>
                <a:spcPts val="0"/>
              </a:spcBef>
              <a:spcAft>
                <a:spcPts val="1000"/>
              </a:spcAft>
            </a:pPr>
            <a:r>
              <a:rPr lang="en-US" sz="2800" dirty="0">
                <a:effectLst/>
                <a:ea typeface="Calibri" panose="020F0502020204030204" pitchFamily="34" charset="0"/>
                <a:cs typeface="Times New Roman" panose="02020603050405020304" pitchFamily="18" charset="0"/>
              </a:rPr>
              <a:t>(</a:t>
            </a:r>
            <a:r>
              <a:rPr lang="en-US" sz="2800" b="1" dirty="0">
                <a:solidFill>
                  <a:srgbClr val="0070C0"/>
                </a:solidFill>
                <a:effectLst/>
                <a:ea typeface="Calibri" panose="020F0502020204030204" pitchFamily="34" charset="0"/>
                <a:cs typeface="Times New Roman" panose="02020603050405020304" pitchFamily="18" charset="0"/>
              </a:rPr>
              <a:t>Matt.7:21-23</a:t>
            </a:r>
            <a:r>
              <a:rPr lang="en-US" sz="2800" dirty="0">
                <a:effectLst/>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29130057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4E7191-6D72-35F5-1102-0D6341EA604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D4BC55B-C9EE-4CF9-A509-96DD3D43085B}"/>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The Worship Service Of Jeroboam </a:t>
            </a:r>
          </a:p>
        </p:txBody>
      </p:sp>
      <p:sp>
        <p:nvSpPr>
          <p:cNvPr id="5" name="Footer Placeholder 4">
            <a:extLst>
              <a:ext uri="{FF2B5EF4-FFF2-40B4-BE49-F238E27FC236}">
                <a16:creationId xmlns:a16="http://schemas.microsoft.com/office/drawing/2014/main" id="{94AFCD06-6FEF-B32A-395B-18A34F197A0C}"/>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05FC7F8A-A99B-42ED-BCEB-39A1DE13138E}"/>
              </a:ext>
            </a:extLst>
          </p:cNvPr>
          <p:cNvSpPr txBox="1"/>
          <p:nvPr/>
        </p:nvSpPr>
        <p:spPr>
          <a:xfrm>
            <a:off x="0" y="844659"/>
            <a:ext cx="9143999" cy="640175"/>
          </a:xfrm>
          <a:prstGeom prst="rect">
            <a:avLst/>
          </a:prstGeom>
          <a:noFill/>
        </p:spPr>
        <p:txBody>
          <a:bodyPr wrap="square">
            <a:spAutoFit/>
          </a:bodyPr>
          <a:lstStyle/>
          <a:p>
            <a:pPr marL="0" marR="0" algn="ctr">
              <a:lnSpc>
                <a:spcPct val="115000"/>
              </a:lnSpc>
              <a:spcBef>
                <a:spcPts val="0"/>
              </a:spcBef>
              <a:spcAft>
                <a:spcPts val="1000"/>
              </a:spcAft>
            </a:pPr>
            <a:r>
              <a:rPr lang="en-US" sz="3200" b="1" u="sng" dirty="0">
                <a:solidFill>
                  <a:srgbClr val="0070C0"/>
                </a:solidFill>
                <a:effectLst/>
                <a:latin typeface="Aharoni" panose="02010803020104030203" pitchFamily="2" charset="-79"/>
                <a:ea typeface="Calibri" panose="020F0502020204030204" pitchFamily="34" charset="0"/>
                <a:cs typeface="Aharoni" panose="02010803020104030203" pitchFamily="2" charset="-79"/>
              </a:rPr>
              <a:t>Its result </a:t>
            </a:r>
            <a:r>
              <a:rPr lang="en-US" sz="2800" b="1" dirty="0">
                <a:effectLst/>
                <a:latin typeface="Arial" panose="020B0604020202020204" pitchFamily="34" charset="0"/>
                <a:ea typeface="Calibri" panose="020F0502020204030204" pitchFamily="34" charset="0"/>
                <a:cs typeface="Times New Roman" panose="02020603050405020304" pitchFamily="18" charset="0"/>
              </a:rPr>
              <a:t>– perdition (destruction)</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BA3B84B5-A38A-44AC-4B5B-82496A1376C0}"/>
              </a:ext>
            </a:extLst>
          </p:cNvPr>
          <p:cNvSpPr txBox="1"/>
          <p:nvPr/>
        </p:nvSpPr>
        <p:spPr>
          <a:xfrm>
            <a:off x="1216681" y="2085739"/>
            <a:ext cx="6997421" cy="3046988"/>
          </a:xfrm>
          <a:prstGeom prst="rect">
            <a:avLst/>
          </a:prstGeom>
          <a:noFill/>
        </p:spPr>
        <p:txBody>
          <a:bodyPr wrap="square">
            <a:spAutoFit/>
          </a:bodyPr>
          <a:lstStyle/>
          <a:p>
            <a:pPr marL="0" marR="0">
              <a:spcBef>
                <a:spcPts val="0"/>
              </a:spcBef>
              <a:spcAft>
                <a:spcPts val="1000"/>
              </a:spcAft>
            </a:pPr>
            <a:r>
              <a:rPr lang="en-US" sz="3200" dirty="0">
                <a:effectLst/>
                <a:ea typeface="Calibri" panose="020F0502020204030204" pitchFamily="34" charset="0"/>
                <a:cs typeface="Times New Roman" panose="02020603050405020304" pitchFamily="18" charset="0"/>
              </a:rPr>
              <a:t>(</a:t>
            </a:r>
            <a:r>
              <a:rPr lang="en-US" sz="3200" b="1" dirty="0">
                <a:solidFill>
                  <a:srgbClr val="0070C0"/>
                </a:solidFill>
                <a:effectLst/>
                <a:ea typeface="Calibri" panose="020F0502020204030204" pitchFamily="34" charset="0"/>
                <a:cs typeface="Times New Roman" panose="02020603050405020304" pitchFamily="18" charset="0"/>
              </a:rPr>
              <a:t>Matt.13:42-43</a:t>
            </a:r>
            <a:r>
              <a:rPr lang="en-US" sz="3200" dirty="0">
                <a:effectLst/>
                <a:ea typeface="Calibri" panose="020F0502020204030204" pitchFamily="34" charset="0"/>
                <a:cs typeface="Times New Roman" panose="02020603050405020304" pitchFamily="18" charset="0"/>
              </a:rPr>
              <a:t>) "</a:t>
            </a:r>
            <a:r>
              <a:rPr lang="en-US" sz="3200" u="sng" dirty="0">
                <a:effectLst/>
                <a:ea typeface="Calibri" panose="020F0502020204030204" pitchFamily="34" charset="0"/>
                <a:cs typeface="Times New Roman" panose="02020603050405020304" pitchFamily="18" charset="0"/>
              </a:rPr>
              <a:t>and will cast them into the furnace of fire</a:t>
            </a:r>
            <a:r>
              <a:rPr lang="en-US" sz="3200" dirty="0">
                <a:effectLst/>
                <a:ea typeface="Calibri" panose="020F0502020204030204" pitchFamily="34" charset="0"/>
                <a:cs typeface="Times New Roman" panose="02020603050405020304" pitchFamily="18" charset="0"/>
              </a:rPr>
              <a:t>. There will be wailing and gnashing of teeth. </a:t>
            </a:r>
            <a:r>
              <a:rPr lang="en-US" sz="3200" b="1" dirty="0">
                <a:solidFill>
                  <a:srgbClr val="0070C0"/>
                </a:solidFill>
                <a:effectLst/>
                <a:ea typeface="Calibri" panose="020F0502020204030204" pitchFamily="34" charset="0"/>
                <a:cs typeface="Times New Roman" panose="02020603050405020304" pitchFamily="18" charset="0"/>
              </a:rPr>
              <a:t>43</a:t>
            </a:r>
            <a:r>
              <a:rPr lang="en-US" sz="3200" dirty="0">
                <a:effectLst/>
                <a:ea typeface="Calibri" panose="020F0502020204030204" pitchFamily="34" charset="0"/>
                <a:cs typeface="Times New Roman" panose="02020603050405020304" pitchFamily="18" charset="0"/>
              </a:rPr>
              <a:t> "Then the righteous will shine forth as the sun in the kingdom of their Father. He who has ears to hear, let him hear!</a:t>
            </a:r>
          </a:p>
        </p:txBody>
      </p:sp>
      <p:sp>
        <p:nvSpPr>
          <p:cNvPr id="2" name="TextBox 1">
            <a:extLst>
              <a:ext uri="{FF2B5EF4-FFF2-40B4-BE49-F238E27FC236}">
                <a16:creationId xmlns:a16="http://schemas.microsoft.com/office/drawing/2014/main" id="{DA96EF50-E108-9C98-5B28-2F5C5B571177}"/>
              </a:ext>
            </a:extLst>
          </p:cNvPr>
          <p:cNvSpPr txBox="1"/>
          <p:nvPr/>
        </p:nvSpPr>
        <p:spPr>
          <a:xfrm>
            <a:off x="1125997" y="5520344"/>
            <a:ext cx="7156502" cy="646331"/>
          </a:xfrm>
          <a:prstGeom prst="rect">
            <a:avLst/>
          </a:prstGeom>
          <a:noFill/>
        </p:spPr>
        <p:txBody>
          <a:bodyPr wrap="square" rtlCol="0">
            <a:spAutoFit/>
          </a:bodyPr>
          <a:lstStyle/>
          <a:p>
            <a:r>
              <a:rPr lang="en-US" dirty="0"/>
              <a:t>Compare sacrificing children in fire with God casting disobedient souls into furnace of fire.</a:t>
            </a:r>
          </a:p>
        </p:txBody>
      </p:sp>
    </p:spTree>
    <p:extLst>
      <p:ext uri="{BB962C8B-B14F-4D97-AF65-F5344CB8AC3E}">
        <p14:creationId xmlns:p14="http://schemas.microsoft.com/office/powerpoint/2010/main" val="21713127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244519-7204-AF87-75A4-E4C1A49B0FB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B7F50E4-DAC7-A9FB-8F2D-0AA10D258002}"/>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The Worship Service Of Jeroboam </a:t>
            </a:r>
          </a:p>
        </p:txBody>
      </p:sp>
      <p:sp>
        <p:nvSpPr>
          <p:cNvPr id="5" name="Footer Placeholder 4">
            <a:extLst>
              <a:ext uri="{FF2B5EF4-FFF2-40B4-BE49-F238E27FC236}">
                <a16:creationId xmlns:a16="http://schemas.microsoft.com/office/drawing/2014/main" id="{3A7F0D82-F82E-0D3F-1F26-3FC17A6E6EF7}"/>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BE35783C-456D-FCF1-8D61-CB3BD4AB85E8}"/>
              </a:ext>
            </a:extLst>
          </p:cNvPr>
          <p:cNvSpPr txBox="1"/>
          <p:nvPr/>
        </p:nvSpPr>
        <p:spPr>
          <a:xfrm>
            <a:off x="528992" y="869059"/>
            <a:ext cx="7904648" cy="5391219"/>
          </a:xfrm>
          <a:prstGeom prst="rect">
            <a:avLst/>
          </a:prstGeom>
          <a:noFill/>
        </p:spPr>
        <p:txBody>
          <a:bodyPr wrap="square">
            <a:spAutoFit/>
          </a:bodyPr>
          <a:lstStyle/>
          <a:p>
            <a:pPr marL="0" marR="0">
              <a:spcBef>
                <a:spcPts val="0"/>
              </a:spcBef>
              <a:spcAft>
                <a:spcPts val="1000"/>
              </a:spcAft>
            </a:pPr>
            <a:r>
              <a:rPr lang="en-US" sz="2400" b="1" dirty="0">
                <a:solidFill>
                  <a:srgbClr val="000000"/>
                </a:solidFill>
                <a:effectLst/>
                <a:ea typeface="Calibri" panose="020F0502020204030204" pitchFamily="34" charset="0"/>
                <a:cs typeface="Times New Roman" panose="02020603050405020304" pitchFamily="18" charset="0"/>
              </a:rPr>
              <a:t>The Sins Of </a:t>
            </a:r>
            <a:r>
              <a:rPr lang="en-US" sz="2400" b="1" dirty="0">
                <a:solidFill>
                  <a:srgbClr val="000000"/>
                </a:solidFill>
                <a:effectLst/>
                <a:latin typeface="Aharoni" panose="02010803020104030203" pitchFamily="2" charset="-79"/>
                <a:ea typeface="Calibri" panose="020F0502020204030204" pitchFamily="34" charset="0"/>
                <a:cs typeface="Aharoni" panose="02010803020104030203" pitchFamily="2" charset="-79"/>
              </a:rPr>
              <a:t>Jeroboam</a:t>
            </a:r>
            <a:br>
              <a:rPr lang="en-US" sz="2400" b="1" dirty="0">
                <a:solidFill>
                  <a:srgbClr val="000000"/>
                </a:solidFill>
                <a:effectLst/>
                <a:ea typeface="Calibri" panose="020F0502020204030204" pitchFamily="34" charset="0"/>
                <a:cs typeface="Times New Roman" panose="02020603050405020304" pitchFamily="18" charset="0"/>
              </a:rPr>
            </a:br>
            <a:r>
              <a:rPr lang="en-US" sz="2400" b="1" dirty="0">
                <a:solidFill>
                  <a:srgbClr val="0070C0"/>
                </a:solidFill>
                <a:effectLst/>
                <a:ea typeface="Calibri" panose="020F0502020204030204" pitchFamily="34" charset="0"/>
                <a:cs typeface="Times New Roman" panose="02020603050405020304" pitchFamily="18" charset="0"/>
              </a:rPr>
              <a:t>1 Kings 12:25-33 (2 Chron. 13:8-10)</a:t>
            </a:r>
            <a:br>
              <a:rPr lang="en-US" sz="2400" b="1" dirty="0">
                <a:solidFill>
                  <a:srgbClr val="0070C0"/>
                </a:solidFill>
                <a:effectLst/>
                <a:ea typeface="Calibri" panose="020F0502020204030204" pitchFamily="34" charset="0"/>
                <a:cs typeface="Times New Roman" panose="02020603050405020304" pitchFamily="18" charset="0"/>
              </a:rPr>
            </a:br>
            <a:r>
              <a:rPr lang="en-US" sz="2400" dirty="0">
                <a:solidFill>
                  <a:srgbClr val="000000"/>
                </a:solidFill>
                <a:effectLst/>
                <a:ea typeface="Calibri" panose="020F0502020204030204" pitchFamily="34" charset="0"/>
                <a:cs typeface="Times New Roman" panose="02020603050405020304" pitchFamily="18" charset="0"/>
              </a:rPr>
              <a:t>His attempt to secure his kingdom became his downfall (</a:t>
            </a:r>
            <a:r>
              <a:rPr lang="en-US" sz="2400" b="1" dirty="0">
                <a:solidFill>
                  <a:srgbClr val="0070C0"/>
                </a:solidFill>
                <a:effectLst/>
                <a:ea typeface="Calibri" panose="020F0502020204030204" pitchFamily="34" charset="0"/>
                <a:cs typeface="Times New Roman" panose="02020603050405020304" pitchFamily="18" charset="0"/>
              </a:rPr>
              <a:t>12:25-27</a:t>
            </a:r>
            <a:r>
              <a:rPr lang="en-US" sz="2400" dirty="0">
                <a:solidFill>
                  <a:srgbClr val="000000"/>
                </a:solidFill>
                <a:effectLst/>
                <a:ea typeface="Calibri" panose="020F0502020204030204" pitchFamily="34" charset="0"/>
                <a:cs typeface="Times New Roman" panose="02020603050405020304" pitchFamily="18" charset="0"/>
              </a:rPr>
              <a:t>)</a:t>
            </a:r>
            <a:br>
              <a:rPr lang="en-US" sz="2400" dirty="0">
                <a:solidFill>
                  <a:srgbClr val="000000"/>
                </a:solidFill>
                <a:effectLst/>
                <a:ea typeface="Calibri" panose="020F0502020204030204" pitchFamily="34" charset="0"/>
                <a:cs typeface="Times New Roman" panose="02020603050405020304" pitchFamily="18" charset="0"/>
              </a:rPr>
            </a:br>
            <a:r>
              <a:rPr lang="en-US" sz="2400" u="sng" dirty="0">
                <a:solidFill>
                  <a:srgbClr val="000000"/>
                </a:solidFill>
                <a:effectLst/>
                <a:ea typeface="Calibri" panose="020F0502020204030204" pitchFamily="34" charset="0"/>
                <a:cs typeface="Times New Roman" panose="02020603050405020304" pitchFamily="18" charset="0"/>
              </a:rPr>
              <a:t>Calf worship </a:t>
            </a:r>
            <a:r>
              <a:rPr lang="en-US" sz="2400" dirty="0">
                <a:solidFill>
                  <a:srgbClr val="000000"/>
                </a:solidFill>
                <a:effectLst/>
                <a:ea typeface="Calibri" panose="020F0502020204030204" pitchFamily="34" charset="0"/>
                <a:cs typeface="Times New Roman" panose="02020603050405020304" pitchFamily="18" charset="0"/>
              </a:rPr>
              <a:t>in Bethel and Dan (</a:t>
            </a:r>
            <a:r>
              <a:rPr lang="en-US" sz="2400" b="1" dirty="0">
                <a:solidFill>
                  <a:srgbClr val="0070C0"/>
                </a:solidFill>
                <a:effectLst/>
                <a:ea typeface="Calibri" panose="020F0502020204030204" pitchFamily="34" charset="0"/>
                <a:cs typeface="Times New Roman" panose="02020603050405020304" pitchFamily="18" charset="0"/>
              </a:rPr>
              <a:t>12:28-33; cf. Hosea 8:4-7</a:t>
            </a:r>
            <a:r>
              <a:rPr lang="en-US" sz="2400" dirty="0">
                <a:solidFill>
                  <a:srgbClr val="000000"/>
                </a:solidFill>
                <a:effectLst/>
                <a:ea typeface="Calibri" panose="020F0502020204030204" pitchFamily="34" charset="0"/>
                <a:cs typeface="Times New Roman" panose="02020603050405020304" pitchFamily="18" charset="0"/>
              </a:rPr>
              <a:t>)</a:t>
            </a:r>
            <a:br>
              <a:rPr lang="en-US" sz="2400" dirty="0">
                <a:solidFill>
                  <a:srgbClr val="000000"/>
                </a:solidFill>
                <a:effectLst/>
                <a:ea typeface="Calibri" panose="020F0502020204030204" pitchFamily="34" charset="0"/>
                <a:cs typeface="Times New Roman" panose="02020603050405020304" pitchFamily="18" charset="0"/>
              </a:rPr>
            </a:br>
            <a:r>
              <a:rPr lang="en-US" sz="2400" dirty="0">
                <a:solidFill>
                  <a:srgbClr val="000000"/>
                </a:solidFill>
                <a:effectLst/>
                <a:ea typeface="Calibri" panose="020F0502020204030204" pitchFamily="34" charset="0"/>
                <a:cs typeface="Times New Roman" panose="02020603050405020304" pitchFamily="18" charset="0"/>
              </a:rPr>
              <a:t>    1. Changed the </a:t>
            </a:r>
            <a:r>
              <a:rPr lang="en-US" sz="2400" u="sng" dirty="0">
                <a:solidFill>
                  <a:srgbClr val="000000"/>
                </a:solidFill>
                <a:effectLst/>
                <a:ea typeface="Calibri" panose="020F0502020204030204" pitchFamily="34" charset="0"/>
                <a:cs typeface="Times New Roman" panose="02020603050405020304" pitchFamily="18" charset="0"/>
              </a:rPr>
              <a:t>object of worship </a:t>
            </a:r>
            <a:r>
              <a:rPr lang="en-US" sz="2400" dirty="0">
                <a:solidFill>
                  <a:srgbClr val="000000"/>
                </a:solidFill>
                <a:effectLst/>
                <a:ea typeface="Calibri" panose="020F0502020204030204" pitchFamily="34" charset="0"/>
                <a:cs typeface="Times New Roman" panose="02020603050405020304" pitchFamily="18" charset="0"/>
              </a:rPr>
              <a:t>- </a:t>
            </a:r>
            <a:r>
              <a:rPr lang="en-US" sz="2400" b="1" dirty="0">
                <a:solidFill>
                  <a:srgbClr val="0070C0"/>
                </a:solidFill>
                <a:effectLst/>
                <a:ea typeface="Calibri" panose="020F0502020204030204" pitchFamily="34" charset="0"/>
                <a:cs typeface="Times New Roman" panose="02020603050405020304" pitchFamily="18" charset="0"/>
              </a:rPr>
              <a:t>12:28</a:t>
            </a:r>
            <a:br>
              <a:rPr lang="en-US" sz="2400" dirty="0">
                <a:solidFill>
                  <a:srgbClr val="000000"/>
                </a:solidFill>
                <a:effectLst/>
                <a:ea typeface="Calibri" panose="020F0502020204030204" pitchFamily="34" charset="0"/>
                <a:cs typeface="Times New Roman" panose="02020603050405020304" pitchFamily="18" charset="0"/>
              </a:rPr>
            </a:br>
            <a:r>
              <a:rPr lang="en-US" sz="2400" dirty="0">
                <a:solidFill>
                  <a:srgbClr val="000000"/>
                </a:solidFill>
                <a:effectLst/>
                <a:ea typeface="Calibri" panose="020F0502020204030204" pitchFamily="34" charset="0"/>
                <a:cs typeface="Times New Roman" panose="02020603050405020304" pitchFamily="18" charset="0"/>
              </a:rPr>
              <a:t>    2. Changed the </a:t>
            </a:r>
            <a:r>
              <a:rPr lang="en-US" sz="2400" u="sng" dirty="0">
                <a:solidFill>
                  <a:srgbClr val="000000"/>
                </a:solidFill>
                <a:effectLst/>
                <a:ea typeface="Calibri" panose="020F0502020204030204" pitchFamily="34" charset="0"/>
                <a:cs typeface="Times New Roman" panose="02020603050405020304" pitchFamily="18" charset="0"/>
              </a:rPr>
              <a:t>place of worship </a:t>
            </a:r>
            <a:r>
              <a:rPr lang="en-US" sz="2400" dirty="0">
                <a:solidFill>
                  <a:srgbClr val="000000"/>
                </a:solidFill>
                <a:effectLst/>
                <a:ea typeface="Calibri" panose="020F0502020204030204" pitchFamily="34" charset="0"/>
                <a:cs typeface="Times New Roman" panose="02020603050405020304" pitchFamily="18" charset="0"/>
              </a:rPr>
              <a:t>- </a:t>
            </a:r>
            <a:r>
              <a:rPr lang="en-US" sz="2400" b="1" dirty="0">
                <a:solidFill>
                  <a:srgbClr val="0070C0"/>
                </a:solidFill>
                <a:effectLst/>
                <a:ea typeface="Calibri" panose="020F0502020204030204" pitchFamily="34" charset="0"/>
                <a:cs typeface="Times New Roman" panose="02020603050405020304" pitchFamily="18" charset="0"/>
              </a:rPr>
              <a:t>12:29, 31</a:t>
            </a:r>
            <a:br>
              <a:rPr lang="en-US" sz="2400" dirty="0">
                <a:solidFill>
                  <a:srgbClr val="000000"/>
                </a:solidFill>
                <a:effectLst/>
                <a:ea typeface="Calibri" panose="020F0502020204030204" pitchFamily="34" charset="0"/>
                <a:cs typeface="Times New Roman" panose="02020603050405020304" pitchFamily="18" charset="0"/>
              </a:rPr>
            </a:br>
            <a:r>
              <a:rPr lang="en-US" sz="2400" dirty="0">
                <a:solidFill>
                  <a:srgbClr val="000000"/>
                </a:solidFill>
                <a:effectLst/>
                <a:ea typeface="Calibri" panose="020F0502020204030204" pitchFamily="34" charset="0"/>
                <a:cs typeface="Times New Roman" panose="02020603050405020304" pitchFamily="18" charset="0"/>
              </a:rPr>
              <a:t>    3. Changed the </a:t>
            </a:r>
            <a:r>
              <a:rPr lang="en-US" sz="2400" u="sng" dirty="0">
                <a:solidFill>
                  <a:srgbClr val="000000"/>
                </a:solidFill>
                <a:effectLst/>
                <a:ea typeface="Calibri" panose="020F0502020204030204" pitchFamily="34" charset="0"/>
                <a:cs typeface="Times New Roman" panose="02020603050405020304" pitchFamily="18" charset="0"/>
              </a:rPr>
              <a:t>priesthood </a:t>
            </a:r>
            <a:r>
              <a:rPr lang="en-US" sz="2400" dirty="0">
                <a:solidFill>
                  <a:srgbClr val="000000"/>
                </a:solidFill>
                <a:effectLst/>
                <a:ea typeface="Calibri" panose="020F0502020204030204" pitchFamily="34" charset="0"/>
                <a:cs typeface="Times New Roman" panose="02020603050405020304" pitchFamily="18" charset="0"/>
              </a:rPr>
              <a:t>- </a:t>
            </a:r>
            <a:r>
              <a:rPr lang="en-US" sz="2400" b="1" dirty="0">
                <a:solidFill>
                  <a:srgbClr val="0070C0"/>
                </a:solidFill>
                <a:effectLst/>
                <a:ea typeface="Calibri" panose="020F0502020204030204" pitchFamily="34" charset="0"/>
                <a:cs typeface="Times New Roman" panose="02020603050405020304" pitchFamily="18" charset="0"/>
              </a:rPr>
              <a:t>12:31 (13:33)</a:t>
            </a:r>
            <a:br>
              <a:rPr lang="en-US" sz="2400" b="1" dirty="0">
                <a:solidFill>
                  <a:srgbClr val="0070C0"/>
                </a:solidFill>
                <a:effectLst/>
                <a:ea typeface="Calibri" panose="020F0502020204030204" pitchFamily="34" charset="0"/>
                <a:cs typeface="Times New Roman" panose="02020603050405020304" pitchFamily="18" charset="0"/>
              </a:rPr>
            </a:br>
            <a:r>
              <a:rPr lang="en-US" sz="2400" dirty="0">
                <a:solidFill>
                  <a:srgbClr val="000000"/>
                </a:solidFill>
                <a:effectLst/>
                <a:ea typeface="Calibri" panose="020F0502020204030204" pitchFamily="34" charset="0"/>
                <a:cs typeface="Times New Roman" panose="02020603050405020304" pitchFamily="18" charset="0"/>
              </a:rPr>
              <a:t>    4. Changed the </a:t>
            </a:r>
            <a:r>
              <a:rPr lang="en-US" sz="2400" u="sng" dirty="0">
                <a:solidFill>
                  <a:srgbClr val="000000"/>
                </a:solidFill>
                <a:effectLst/>
                <a:ea typeface="Calibri" panose="020F0502020204030204" pitchFamily="34" charset="0"/>
                <a:cs typeface="Times New Roman" panose="02020603050405020304" pitchFamily="18" charset="0"/>
              </a:rPr>
              <a:t>feast days </a:t>
            </a:r>
            <a:r>
              <a:rPr lang="en-US" sz="2400" dirty="0">
                <a:solidFill>
                  <a:srgbClr val="000000"/>
                </a:solidFill>
                <a:effectLst/>
                <a:ea typeface="Calibri" panose="020F0502020204030204" pitchFamily="34" charset="0"/>
                <a:cs typeface="Times New Roman" panose="02020603050405020304" pitchFamily="18" charset="0"/>
              </a:rPr>
              <a:t>- </a:t>
            </a:r>
            <a:r>
              <a:rPr lang="en-US" sz="2400" b="1" dirty="0">
                <a:solidFill>
                  <a:srgbClr val="0070C0"/>
                </a:solidFill>
                <a:effectLst/>
                <a:ea typeface="Calibri" panose="020F0502020204030204" pitchFamily="34" charset="0"/>
                <a:cs typeface="Times New Roman" panose="02020603050405020304" pitchFamily="18" charset="0"/>
              </a:rPr>
              <a:t>12:32</a:t>
            </a:r>
            <a:br>
              <a:rPr lang="en-US" sz="2400" dirty="0">
                <a:solidFill>
                  <a:srgbClr val="000000"/>
                </a:solidFill>
                <a:effectLst/>
                <a:ea typeface="Calibri" panose="020F0502020204030204" pitchFamily="34" charset="0"/>
                <a:cs typeface="Times New Roman" panose="02020603050405020304" pitchFamily="18" charset="0"/>
              </a:rPr>
            </a:br>
            <a:r>
              <a:rPr lang="en-US" sz="2400" dirty="0">
                <a:solidFill>
                  <a:srgbClr val="000000"/>
                </a:solidFill>
                <a:effectLst/>
                <a:ea typeface="Calibri" panose="020F0502020204030204" pitchFamily="34" charset="0"/>
                <a:cs typeface="Times New Roman" panose="02020603050405020304" pitchFamily="18" charset="0"/>
              </a:rPr>
              <a:t>Devised in his own heart (</a:t>
            </a:r>
            <a:r>
              <a:rPr lang="en-US" sz="2400" b="1" dirty="0">
                <a:solidFill>
                  <a:srgbClr val="0070C0"/>
                </a:solidFill>
                <a:effectLst/>
                <a:ea typeface="Calibri" panose="020F0502020204030204" pitchFamily="34" charset="0"/>
                <a:cs typeface="Times New Roman" panose="02020603050405020304" pitchFamily="18" charset="0"/>
              </a:rPr>
              <a:t>12:33</a:t>
            </a:r>
            <a:r>
              <a:rPr lang="en-US" sz="2400" dirty="0">
                <a:solidFill>
                  <a:srgbClr val="000000"/>
                </a:solidFill>
                <a:effectLst/>
                <a:ea typeface="Calibri" panose="020F0502020204030204" pitchFamily="34" charset="0"/>
                <a:cs typeface="Times New Roman" panose="02020603050405020304" pitchFamily="18" charset="0"/>
              </a:rPr>
              <a:t>)</a:t>
            </a:r>
            <a:endParaRPr lang="en-US" sz="2400" dirty="0">
              <a:effectLst/>
              <a:ea typeface="Calibri" panose="020F0502020204030204" pitchFamily="34" charset="0"/>
              <a:cs typeface="Times New Roman" panose="02020603050405020304" pitchFamily="18" charset="0"/>
            </a:endParaRPr>
          </a:p>
          <a:p>
            <a:pPr marL="0" marR="0">
              <a:spcBef>
                <a:spcPts val="0"/>
              </a:spcBef>
              <a:spcAft>
                <a:spcPts val="1000"/>
              </a:spcAft>
            </a:pPr>
            <a:br>
              <a:rPr lang="en-US" sz="2400" dirty="0">
                <a:solidFill>
                  <a:srgbClr val="000000"/>
                </a:solidFill>
                <a:effectLst/>
                <a:ea typeface="Calibri" panose="020F0502020204030204" pitchFamily="34" charset="0"/>
                <a:cs typeface="Times New Roman" panose="02020603050405020304" pitchFamily="18" charset="0"/>
              </a:rPr>
            </a:br>
            <a:r>
              <a:rPr lang="en-US" sz="2400" dirty="0">
                <a:solidFill>
                  <a:srgbClr val="000000"/>
                </a:solidFill>
                <a:effectLst/>
                <a:ea typeface="Calibri" panose="020F0502020204030204" pitchFamily="34" charset="0"/>
                <a:cs typeface="Times New Roman" panose="02020603050405020304" pitchFamily="18" charset="0"/>
              </a:rPr>
              <a:t>"More evil than all who were before you" (</a:t>
            </a:r>
            <a:r>
              <a:rPr lang="en-US" sz="2400" b="1" dirty="0">
                <a:solidFill>
                  <a:srgbClr val="0070C0"/>
                </a:solidFill>
                <a:effectLst/>
                <a:ea typeface="Calibri" panose="020F0502020204030204" pitchFamily="34" charset="0"/>
                <a:cs typeface="Times New Roman" panose="02020603050405020304" pitchFamily="18" charset="0"/>
              </a:rPr>
              <a:t>1 Kings 14:9</a:t>
            </a:r>
            <a:r>
              <a:rPr lang="en-US" sz="2400" dirty="0">
                <a:solidFill>
                  <a:srgbClr val="000000"/>
                </a:solidFill>
                <a:effectLst/>
                <a:ea typeface="Calibri" panose="020F0502020204030204" pitchFamily="34" charset="0"/>
                <a:cs typeface="Times New Roman" panose="02020603050405020304" pitchFamily="18" charset="0"/>
              </a:rPr>
              <a:t>)</a:t>
            </a:r>
            <a:br>
              <a:rPr lang="en-US" sz="2400" dirty="0">
                <a:solidFill>
                  <a:srgbClr val="000000"/>
                </a:solidFill>
                <a:effectLst/>
                <a:ea typeface="Calibri" panose="020F0502020204030204" pitchFamily="34" charset="0"/>
                <a:cs typeface="Times New Roman" panose="02020603050405020304" pitchFamily="18" charset="0"/>
              </a:rPr>
            </a:br>
            <a:r>
              <a:rPr lang="en-US" sz="2400" dirty="0">
                <a:solidFill>
                  <a:srgbClr val="000000"/>
                </a:solidFill>
                <a:effectLst/>
                <a:ea typeface="Calibri" panose="020F0502020204030204" pitchFamily="34" charset="0"/>
                <a:cs typeface="Times New Roman" panose="02020603050405020304" pitchFamily="18" charset="0"/>
              </a:rPr>
              <a:t>"The sins of </a:t>
            </a:r>
            <a:r>
              <a:rPr lang="en-US" sz="2400" dirty="0">
                <a:solidFill>
                  <a:srgbClr val="000000"/>
                </a:solidFill>
                <a:effectLst/>
                <a:latin typeface="Aharoni" panose="02010803020104030203" pitchFamily="2" charset="-79"/>
                <a:ea typeface="Calibri" panose="020F0502020204030204" pitchFamily="34" charset="0"/>
                <a:cs typeface="Aharoni" panose="02010803020104030203" pitchFamily="2" charset="-79"/>
              </a:rPr>
              <a:t>Jeroboam</a:t>
            </a:r>
            <a:r>
              <a:rPr lang="en-US" sz="2400" dirty="0">
                <a:solidFill>
                  <a:srgbClr val="000000"/>
                </a:solidFill>
                <a:effectLst/>
                <a:ea typeface="Calibri" panose="020F0502020204030204" pitchFamily="34" charset="0"/>
                <a:cs typeface="Times New Roman" panose="02020603050405020304" pitchFamily="18" charset="0"/>
              </a:rPr>
              <a:t>" a marker of subsequent sins in Israel (</a:t>
            </a:r>
            <a:r>
              <a:rPr lang="en-US" sz="2400" dirty="0">
                <a:solidFill>
                  <a:srgbClr val="0070C0"/>
                </a:solidFill>
                <a:effectLst/>
                <a:ea typeface="Calibri" panose="020F0502020204030204" pitchFamily="34" charset="0"/>
                <a:cs typeface="Times New Roman" panose="02020603050405020304" pitchFamily="18" charset="0"/>
              </a:rPr>
              <a:t>1 Kings </a:t>
            </a:r>
            <a:r>
              <a:rPr lang="en-US" sz="2400" b="1" dirty="0">
                <a:solidFill>
                  <a:srgbClr val="0070C0"/>
                </a:solidFill>
                <a:effectLst/>
                <a:ea typeface="Calibri" panose="020F0502020204030204" pitchFamily="34" charset="0"/>
                <a:cs typeface="Times New Roman" panose="02020603050405020304" pitchFamily="18" charset="0"/>
              </a:rPr>
              <a:t>14:16; 2 Kings 17:21-23</a:t>
            </a:r>
            <a:r>
              <a:rPr lang="en-US" sz="2400" dirty="0">
                <a:solidFill>
                  <a:srgbClr val="000000"/>
                </a:solidFill>
                <a:effectLst/>
                <a:ea typeface="Calibri" panose="020F0502020204030204" pitchFamily="34" charset="0"/>
                <a:cs typeface="Times New Roman" panose="02020603050405020304" pitchFamily="18" charset="0"/>
              </a:rPr>
              <a:t>)</a:t>
            </a:r>
            <a:endParaRPr lang="en-US" sz="2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061330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4447" y="708212"/>
            <a:ext cx="8050306" cy="5632311"/>
          </a:xfrm>
          <a:prstGeom prst="rect">
            <a:avLst/>
          </a:prstGeom>
          <a:noFill/>
        </p:spPr>
        <p:txBody>
          <a:bodyPr wrap="square" rtlCol="0">
            <a:spAutoFit/>
          </a:bodyPr>
          <a:lstStyle/>
          <a:p>
            <a:pPr algn="ctr"/>
            <a:r>
              <a:rPr lang="en-US" sz="7200" dirty="0"/>
              <a:t>Departing from the pattern is often based on </a:t>
            </a:r>
            <a:r>
              <a:rPr lang="en-US" sz="7200" dirty="0">
                <a:solidFill>
                  <a:srgbClr val="FF0000"/>
                </a:solidFill>
              </a:rPr>
              <a:t>emotion</a:t>
            </a:r>
            <a:r>
              <a:rPr lang="en-US" sz="7200" dirty="0"/>
              <a:t>,</a:t>
            </a:r>
          </a:p>
          <a:p>
            <a:pPr algn="ctr"/>
            <a:endParaRPr lang="en-US" sz="7200" dirty="0"/>
          </a:p>
          <a:p>
            <a:pPr algn="ctr"/>
            <a:r>
              <a:rPr lang="en-US" sz="7200" dirty="0"/>
              <a:t> not scripture.</a:t>
            </a:r>
          </a:p>
        </p:txBody>
      </p:sp>
    </p:spTree>
    <p:extLst>
      <p:ext uri="{BB962C8B-B14F-4D97-AF65-F5344CB8AC3E}">
        <p14:creationId xmlns:p14="http://schemas.microsoft.com/office/powerpoint/2010/main" val="34585042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edia.istockphoto.com/photos/sad-senior-woman-wiping-eyes-with-tissue-picture-id939518380?k=6&amp;m=939518380&amp;s=612x612&amp;w=0&amp;h=4c2c3XN4WX5zyVUQ1KWZPwRvaZKA9JvjlnSSvNltn2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 y="-14473"/>
            <a:ext cx="9144000" cy="687247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809133" y="125506"/>
            <a:ext cx="3316941" cy="6001643"/>
          </a:xfrm>
          <a:prstGeom prst="rect">
            <a:avLst/>
          </a:prstGeom>
          <a:noFill/>
        </p:spPr>
        <p:txBody>
          <a:bodyPr wrap="square" rtlCol="0">
            <a:spAutoFit/>
          </a:bodyPr>
          <a:lstStyle/>
          <a:p>
            <a:r>
              <a:rPr lang="en-US" sz="4800" dirty="0"/>
              <a:t>“You people from the church of Christ are too legalistic…</a:t>
            </a:r>
          </a:p>
          <a:p>
            <a:r>
              <a:rPr lang="en-US" sz="4800" dirty="0"/>
              <a:t>you just don’t care.”</a:t>
            </a:r>
          </a:p>
        </p:txBody>
      </p:sp>
    </p:spTree>
    <p:extLst>
      <p:ext uri="{BB962C8B-B14F-4D97-AF65-F5344CB8AC3E}">
        <p14:creationId xmlns:p14="http://schemas.microsoft.com/office/powerpoint/2010/main" val="15871133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584" t="28889" r="29999" b="26666"/>
          <a:stretch/>
        </p:blipFill>
        <p:spPr bwMode="auto">
          <a:xfrm>
            <a:off x="19050" y="609600"/>
            <a:ext cx="8980170" cy="5554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495800" y="1828800"/>
            <a:ext cx="2362200" cy="2819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Right Arrow 4"/>
          <p:cNvSpPr/>
          <p:nvPr/>
        </p:nvSpPr>
        <p:spPr>
          <a:xfrm rot="1520370">
            <a:off x="4374946" y="5164348"/>
            <a:ext cx="700084" cy="304800"/>
          </a:xfrm>
          <a:prstGeom prst="rightArrow">
            <a:avLst>
              <a:gd name="adj1" fmla="val 68750"/>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Right Arrow 5"/>
          <p:cNvSpPr/>
          <p:nvPr/>
        </p:nvSpPr>
        <p:spPr>
          <a:xfrm>
            <a:off x="2362200" y="4724400"/>
            <a:ext cx="1143000" cy="3810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Right Arrow 7"/>
          <p:cNvSpPr/>
          <p:nvPr/>
        </p:nvSpPr>
        <p:spPr>
          <a:xfrm rot="1520370">
            <a:off x="2241347" y="1388852"/>
            <a:ext cx="700084" cy="304800"/>
          </a:xfrm>
          <a:prstGeom prst="rightArrow">
            <a:avLst>
              <a:gd name="adj1" fmla="val 68750"/>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Rectangle: Rounded Corners 2">
            <a:extLst>
              <a:ext uri="{FF2B5EF4-FFF2-40B4-BE49-F238E27FC236}">
                <a16:creationId xmlns:a16="http://schemas.microsoft.com/office/drawing/2014/main" id="{2E3FD16F-45E8-D4C9-F304-D91E14468291}"/>
              </a:ext>
            </a:extLst>
          </p:cNvPr>
          <p:cNvSpPr/>
          <p:nvPr/>
        </p:nvSpPr>
        <p:spPr>
          <a:xfrm>
            <a:off x="2209801" y="4677798"/>
            <a:ext cx="4470609" cy="1738116"/>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53683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The Worship Service Of Jeroboam </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C09F2CE7-362D-80EC-E953-FAAC7B727ED5}"/>
              </a:ext>
            </a:extLst>
          </p:cNvPr>
          <p:cNvSpPr txBox="1"/>
          <p:nvPr/>
        </p:nvSpPr>
        <p:spPr>
          <a:xfrm>
            <a:off x="449196" y="902232"/>
            <a:ext cx="8346092" cy="5324535"/>
          </a:xfrm>
          <a:prstGeom prst="rect">
            <a:avLst/>
          </a:prstGeom>
          <a:noFill/>
        </p:spPr>
        <p:txBody>
          <a:bodyPr wrap="square">
            <a:spAutoFit/>
          </a:bodyPr>
          <a:lstStyle/>
          <a:p>
            <a:pPr marL="0" marR="0">
              <a:spcBef>
                <a:spcPts val="0"/>
              </a:spcBef>
              <a:spcAft>
                <a:spcPts val="0"/>
              </a:spcAft>
            </a:pPr>
            <a:r>
              <a:rPr lang="en-US" sz="2800" b="1" u="sng" dirty="0">
                <a:solidFill>
                  <a:srgbClr val="0070C0"/>
                </a:solidFill>
                <a:effectLst/>
                <a:ea typeface="Times New Roman" panose="02020603050405020304" pitchFamily="18" charset="0"/>
                <a:cs typeface="Times New Roman" panose="02020603050405020304" pitchFamily="18" charset="0"/>
              </a:rPr>
              <a:t>1Kings 12:25</a:t>
            </a:r>
            <a:r>
              <a:rPr lang="en-US" sz="2000" dirty="0">
                <a:solidFill>
                  <a:srgbClr val="000000"/>
                </a:solidFill>
                <a:effectLst/>
                <a:ea typeface="Times New Roman" panose="02020603050405020304" pitchFamily="18" charset="0"/>
                <a:cs typeface="Times New Roman" panose="02020603050405020304" pitchFamily="18" charset="0"/>
              </a:rPr>
              <a:t> </a:t>
            </a:r>
            <a:r>
              <a:rPr lang="en-US" sz="2400" dirty="0">
                <a:solidFill>
                  <a:srgbClr val="000000"/>
                </a:solidFill>
                <a:effectLst/>
                <a:ea typeface="Times New Roman" panose="02020603050405020304" pitchFamily="18" charset="0"/>
                <a:cs typeface="Times New Roman" panose="02020603050405020304" pitchFamily="18" charset="0"/>
              </a:rPr>
              <a:t>Then Jeroboam built Shechem in the mountains of Ephraim, and dwelt there. Also he went out from there and built Penuel.</a:t>
            </a:r>
            <a:endParaRPr lang="en-US" sz="24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solidFill>
                  <a:srgbClr val="0070C0"/>
                </a:solidFill>
                <a:effectLst/>
                <a:ea typeface="Times New Roman" panose="02020603050405020304" pitchFamily="18" charset="0"/>
                <a:cs typeface="Times New Roman" panose="02020603050405020304" pitchFamily="18" charset="0"/>
              </a:rPr>
              <a:t>26</a:t>
            </a:r>
            <a:r>
              <a:rPr lang="en-US" sz="2400" b="1" dirty="0">
                <a:solidFill>
                  <a:srgbClr val="000000"/>
                </a:solidFill>
                <a:effectLst/>
                <a:ea typeface="Times New Roman" panose="02020603050405020304" pitchFamily="18" charset="0"/>
                <a:cs typeface="Times New Roman" panose="02020603050405020304" pitchFamily="18" charset="0"/>
              </a:rPr>
              <a:t> And Jeroboam </a:t>
            </a:r>
            <a:r>
              <a:rPr lang="en-US" sz="2400" b="1" u="sng" dirty="0">
                <a:solidFill>
                  <a:srgbClr val="000000"/>
                </a:solidFill>
                <a:effectLst/>
                <a:ea typeface="Times New Roman" panose="02020603050405020304" pitchFamily="18" charset="0"/>
                <a:cs typeface="Times New Roman" panose="02020603050405020304" pitchFamily="18" charset="0"/>
              </a:rPr>
              <a:t>said in his heart</a:t>
            </a:r>
            <a:r>
              <a:rPr lang="en-US" sz="2400" b="1" dirty="0">
                <a:solidFill>
                  <a:srgbClr val="000000"/>
                </a:solidFill>
                <a:effectLst/>
                <a:ea typeface="Times New Roman" panose="02020603050405020304" pitchFamily="18" charset="0"/>
                <a:cs typeface="Times New Roman" panose="02020603050405020304" pitchFamily="18" charset="0"/>
              </a:rPr>
              <a:t>, "Now the kingdom may return to the house of David:</a:t>
            </a:r>
            <a:endParaRPr lang="en-US" sz="2400" b="1"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solidFill>
                  <a:srgbClr val="0070C0"/>
                </a:solidFill>
                <a:effectLst/>
                <a:ea typeface="Times New Roman" panose="02020603050405020304" pitchFamily="18" charset="0"/>
                <a:cs typeface="Times New Roman" panose="02020603050405020304" pitchFamily="18" charset="0"/>
              </a:rPr>
              <a:t>27</a:t>
            </a:r>
            <a:r>
              <a:rPr lang="en-US" sz="2400" b="1" dirty="0">
                <a:solidFill>
                  <a:srgbClr val="000000"/>
                </a:solidFill>
                <a:effectLst/>
                <a:ea typeface="Times New Roman" panose="02020603050405020304" pitchFamily="18" charset="0"/>
                <a:cs typeface="Times New Roman" panose="02020603050405020304" pitchFamily="18" charset="0"/>
              </a:rPr>
              <a:t> "If these people go up to offer sacrifices in the house of the LORD at Jerusalem, then </a:t>
            </a:r>
            <a:r>
              <a:rPr lang="en-US" sz="2400" b="1" u="sng" dirty="0">
                <a:solidFill>
                  <a:srgbClr val="000000"/>
                </a:solidFill>
                <a:effectLst/>
                <a:ea typeface="Times New Roman" panose="02020603050405020304" pitchFamily="18" charset="0"/>
                <a:cs typeface="Times New Roman" panose="02020603050405020304" pitchFamily="18" charset="0"/>
              </a:rPr>
              <a:t>the heart of this people </a:t>
            </a:r>
            <a:r>
              <a:rPr lang="en-US" sz="2400" b="1" dirty="0">
                <a:solidFill>
                  <a:srgbClr val="000000"/>
                </a:solidFill>
                <a:effectLst/>
                <a:ea typeface="Times New Roman" panose="02020603050405020304" pitchFamily="18" charset="0"/>
                <a:cs typeface="Times New Roman" panose="02020603050405020304" pitchFamily="18" charset="0"/>
              </a:rPr>
              <a:t>will turn back to their lord, Rehoboam king of Judah, and they will kill me and go back to Rehoboam king of Judah."</a:t>
            </a:r>
            <a:endParaRPr lang="en-US" sz="2400" b="1"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solidFill>
                  <a:srgbClr val="0070C0"/>
                </a:solidFill>
                <a:effectLst/>
                <a:ea typeface="Times New Roman" panose="02020603050405020304" pitchFamily="18" charset="0"/>
                <a:cs typeface="Times New Roman" panose="02020603050405020304" pitchFamily="18" charset="0"/>
              </a:rPr>
              <a:t>28</a:t>
            </a:r>
            <a:r>
              <a:rPr lang="en-US" sz="2400" dirty="0">
                <a:solidFill>
                  <a:srgbClr val="FF0000"/>
                </a:solidFill>
                <a:effectLst/>
                <a:ea typeface="Times New Roman" panose="02020603050405020304" pitchFamily="18" charset="0"/>
                <a:cs typeface="Times New Roman" panose="02020603050405020304" pitchFamily="18" charset="0"/>
              </a:rPr>
              <a:t> Therefore the king asked advice, made two calves of gold, and said to the people, "It is too much for you to go up to Jerusalem. Here are your gods, O Israel, which brought you up from the land of Egypt!"</a:t>
            </a:r>
            <a:endParaRPr lang="en-US" sz="2400" dirty="0">
              <a:solidFill>
                <a:srgbClr val="FF0000"/>
              </a:solidFill>
              <a:effectLst/>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solidFill>
                  <a:srgbClr val="0070C0"/>
                </a:solidFill>
                <a:effectLst/>
                <a:ea typeface="Times New Roman" panose="02020603050405020304" pitchFamily="18" charset="0"/>
                <a:cs typeface="Times New Roman" panose="02020603050405020304" pitchFamily="18" charset="0"/>
              </a:rPr>
              <a:t>29</a:t>
            </a:r>
            <a:r>
              <a:rPr lang="en-US" sz="2400" dirty="0">
                <a:solidFill>
                  <a:srgbClr val="FF0000"/>
                </a:solidFill>
                <a:effectLst/>
                <a:ea typeface="Times New Roman" panose="02020603050405020304" pitchFamily="18" charset="0"/>
                <a:cs typeface="Times New Roman" panose="02020603050405020304" pitchFamily="18" charset="0"/>
              </a:rPr>
              <a:t> And he set up one in Bethel, and the other he put in Dan.</a:t>
            </a:r>
            <a:endParaRPr lang="en-US" sz="2400" dirty="0">
              <a:solidFill>
                <a:srgbClr val="FF0000"/>
              </a:solidFill>
              <a:effectLst/>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CD1F8D51-F5CC-3587-06C5-D79DBBF69E19}"/>
              </a:ext>
            </a:extLst>
          </p:cNvPr>
          <p:cNvSpPr/>
          <p:nvPr/>
        </p:nvSpPr>
        <p:spPr>
          <a:xfrm>
            <a:off x="348713" y="4299947"/>
            <a:ext cx="8470336" cy="194215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0006079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468403-928A-F9DA-A4AF-286CEA5B64D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52F6792-10AC-6019-319E-22ACFA1A88F7}"/>
              </a:ext>
            </a:extLst>
          </p:cNvPr>
          <p:cNvSpPr txBox="1"/>
          <p:nvPr/>
        </p:nvSpPr>
        <p:spPr>
          <a:xfrm>
            <a:off x="726140" y="233080"/>
            <a:ext cx="7557247" cy="409342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rPr>
              <a:t>Acts 11:27-30   </a:t>
            </a: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The Bible Pattern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And in these days prophets came from Jerusalem to Antioch. 28 Then one of them, named Agabus, stood up and showed by the Spirit that there was going to be a great famine throughout all the world, which also happened in the days of Claudius Caesar.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29 Then </a:t>
            </a: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the disciples</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each according to his ability, determined to send </a:t>
            </a: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relief to the brethren</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dwelling in Judea. 30 This they also did, and </a:t>
            </a: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sent it to the  </a:t>
            </a:r>
            <a:r>
              <a:rPr kumimoji="0" lang="en-US" sz="3200" b="1" i="0" u="none" strike="noStrike" kern="1200" cap="none" spc="0" normalizeH="0" baseline="0" noProof="0" dirty="0">
                <a:ln>
                  <a:noFill/>
                </a:ln>
                <a:solidFill>
                  <a:srgbClr val="FF0000"/>
                </a:solidFill>
                <a:effectLst/>
                <a:uLnTx/>
                <a:uFillTx/>
                <a:latin typeface="Arial Black" panose="020B0A04020102020204" pitchFamily="34" charset="0"/>
                <a:ea typeface="+mn-ea"/>
                <a:cs typeface="+mn-cs"/>
              </a:rPr>
              <a:t>elders</a:t>
            </a:r>
            <a:r>
              <a:rPr kumimoji="0" lang="en-US" sz="3200" b="0" i="0" u="none" strike="noStrike" kern="1200" cap="none" spc="0" normalizeH="0" baseline="0" noProof="0" dirty="0">
                <a:ln>
                  <a:noFill/>
                </a:ln>
                <a:solidFill>
                  <a:srgbClr val="FF0000"/>
                </a:solidFill>
                <a:effectLst/>
                <a:uLnTx/>
                <a:uFillTx/>
                <a:latin typeface="Arial Black" panose="020B0A04020102020204" pitchFamily="34" charset="0"/>
                <a:ea typeface="+mn-ea"/>
                <a:cs typeface="+mn-cs"/>
              </a:rPr>
              <a:t> </a:t>
            </a: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70C0"/>
                </a:solidFill>
                <a:effectLst/>
                <a:uLnTx/>
                <a:uFillTx/>
                <a:latin typeface="Arial Black" panose="020B0A04020102020204" pitchFamily="34" charset="0"/>
                <a:ea typeface="+mn-ea"/>
                <a:cs typeface="+mn-cs"/>
              </a:rPr>
              <a:t>by the hands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of Barnabas and Saul.</a:t>
            </a:r>
          </a:p>
        </p:txBody>
      </p:sp>
      <p:pic>
        <p:nvPicPr>
          <p:cNvPr id="3" name="Picture 2">
            <a:extLst>
              <a:ext uri="{FF2B5EF4-FFF2-40B4-BE49-F238E27FC236}">
                <a16:creationId xmlns:a16="http://schemas.microsoft.com/office/drawing/2014/main" id="{00DC66E9-5916-7CF9-342A-5F9FA2A0E63C}"/>
              </a:ext>
            </a:extLst>
          </p:cNvPr>
          <p:cNvPicPr>
            <a:picLocks noChangeAspect="1"/>
          </p:cNvPicPr>
          <p:nvPr/>
        </p:nvPicPr>
        <p:blipFill>
          <a:blip r:embed="rId2"/>
          <a:stretch>
            <a:fillRect/>
          </a:stretch>
        </p:blipFill>
        <p:spPr>
          <a:xfrm>
            <a:off x="3963436" y="4541319"/>
            <a:ext cx="5054022" cy="2316681"/>
          </a:xfrm>
          <a:prstGeom prst="rect">
            <a:avLst/>
          </a:prstGeom>
        </p:spPr>
      </p:pic>
      <p:sp>
        <p:nvSpPr>
          <p:cNvPr id="4" name="Freeform 3">
            <a:extLst>
              <a:ext uri="{FF2B5EF4-FFF2-40B4-BE49-F238E27FC236}">
                <a16:creationId xmlns:a16="http://schemas.microsoft.com/office/drawing/2014/main" id="{81121667-97D1-C97C-018D-CB1A7C1E3B9B}"/>
              </a:ext>
            </a:extLst>
          </p:cNvPr>
          <p:cNvSpPr/>
          <p:nvPr/>
        </p:nvSpPr>
        <p:spPr>
          <a:xfrm>
            <a:off x="6535272" y="3272118"/>
            <a:ext cx="1550894" cy="555811"/>
          </a:xfrm>
          <a:custGeom>
            <a:avLst/>
            <a:gdLst>
              <a:gd name="connsiteX0" fmla="*/ 1550894 w 1678283"/>
              <a:gd name="connsiteY0" fmla="*/ 17929 h 645654"/>
              <a:gd name="connsiteX1" fmla="*/ 1461247 w 1678283"/>
              <a:gd name="connsiteY1" fmla="*/ 8964 h 645654"/>
              <a:gd name="connsiteX2" fmla="*/ 1434353 w 1678283"/>
              <a:gd name="connsiteY2" fmla="*/ 0 h 645654"/>
              <a:gd name="connsiteX3" fmla="*/ 1147482 w 1678283"/>
              <a:gd name="connsiteY3" fmla="*/ 8964 h 645654"/>
              <a:gd name="connsiteX4" fmla="*/ 1030941 w 1678283"/>
              <a:gd name="connsiteY4" fmla="*/ 26894 h 645654"/>
              <a:gd name="connsiteX5" fmla="*/ 950258 w 1678283"/>
              <a:gd name="connsiteY5" fmla="*/ 35858 h 645654"/>
              <a:gd name="connsiteX6" fmla="*/ 304800 w 1678283"/>
              <a:gd name="connsiteY6" fmla="*/ 44823 h 645654"/>
              <a:gd name="connsiteX7" fmla="*/ 277905 w 1678283"/>
              <a:gd name="connsiteY7" fmla="*/ 53788 h 645654"/>
              <a:gd name="connsiteX8" fmla="*/ 161364 w 1678283"/>
              <a:gd name="connsiteY8" fmla="*/ 80682 h 645654"/>
              <a:gd name="connsiteX9" fmla="*/ 107576 w 1678283"/>
              <a:gd name="connsiteY9" fmla="*/ 98611 h 645654"/>
              <a:gd name="connsiteX10" fmla="*/ 80682 w 1678283"/>
              <a:gd name="connsiteY10" fmla="*/ 107576 h 645654"/>
              <a:gd name="connsiteX11" fmla="*/ 62753 w 1678283"/>
              <a:gd name="connsiteY11" fmla="*/ 134470 h 645654"/>
              <a:gd name="connsiteX12" fmla="*/ 35858 w 1678283"/>
              <a:gd name="connsiteY12" fmla="*/ 143435 h 645654"/>
              <a:gd name="connsiteX13" fmla="*/ 17929 w 1678283"/>
              <a:gd name="connsiteY13" fmla="*/ 197223 h 645654"/>
              <a:gd name="connsiteX14" fmla="*/ 8964 w 1678283"/>
              <a:gd name="connsiteY14" fmla="*/ 224117 h 645654"/>
              <a:gd name="connsiteX15" fmla="*/ 0 w 1678283"/>
              <a:gd name="connsiteY15" fmla="*/ 251011 h 645654"/>
              <a:gd name="connsiteX16" fmla="*/ 26894 w 1678283"/>
              <a:gd name="connsiteY16" fmla="*/ 394447 h 645654"/>
              <a:gd name="connsiteX17" fmla="*/ 44823 w 1678283"/>
              <a:gd name="connsiteY17" fmla="*/ 448235 h 645654"/>
              <a:gd name="connsiteX18" fmla="*/ 107576 w 1678283"/>
              <a:gd name="connsiteY18" fmla="*/ 502023 h 645654"/>
              <a:gd name="connsiteX19" fmla="*/ 134470 w 1678283"/>
              <a:gd name="connsiteY19" fmla="*/ 510988 h 645654"/>
              <a:gd name="connsiteX20" fmla="*/ 206188 w 1678283"/>
              <a:gd name="connsiteY20" fmla="*/ 546847 h 645654"/>
              <a:gd name="connsiteX21" fmla="*/ 233082 w 1678283"/>
              <a:gd name="connsiteY21" fmla="*/ 564776 h 645654"/>
              <a:gd name="connsiteX22" fmla="*/ 286870 w 1678283"/>
              <a:gd name="connsiteY22" fmla="*/ 582705 h 645654"/>
              <a:gd name="connsiteX23" fmla="*/ 313764 w 1678283"/>
              <a:gd name="connsiteY23" fmla="*/ 591670 h 645654"/>
              <a:gd name="connsiteX24" fmla="*/ 367553 w 1678283"/>
              <a:gd name="connsiteY24" fmla="*/ 609600 h 645654"/>
              <a:gd name="connsiteX25" fmla="*/ 403411 w 1678283"/>
              <a:gd name="connsiteY25" fmla="*/ 618564 h 645654"/>
              <a:gd name="connsiteX26" fmla="*/ 645458 w 1678283"/>
              <a:gd name="connsiteY26" fmla="*/ 636494 h 645654"/>
              <a:gd name="connsiteX27" fmla="*/ 717176 w 1678283"/>
              <a:gd name="connsiteY27" fmla="*/ 645458 h 645654"/>
              <a:gd name="connsiteX28" fmla="*/ 1290917 w 1678283"/>
              <a:gd name="connsiteY28" fmla="*/ 627529 h 645654"/>
              <a:gd name="connsiteX29" fmla="*/ 1362635 w 1678283"/>
              <a:gd name="connsiteY29" fmla="*/ 609600 h 645654"/>
              <a:gd name="connsiteX30" fmla="*/ 1407458 w 1678283"/>
              <a:gd name="connsiteY30" fmla="*/ 582705 h 645654"/>
              <a:gd name="connsiteX31" fmla="*/ 1452282 w 1678283"/>
              <a:gd name="connsiteY31" fmla="*/ 555811 h 645654"/>
              <a:gd name="connsiteX32" fmla="*/ 1479176 w 1678283"/>
              <a:gd name="connsiteY32" fmla="*/ 528917 h 645654"/>
              <a:gd name="connsiteX33" fmla="*/ 1532964 w 1678283"/>
              <a:gd name="connsiteY33" fmla="*/ 510988 h 645654"/>
              <a:gd name="connsiteX34" fmla="*/ 1577788 w 1678283"/>
              <a:gd name="connsiteY34" fmla="*/ 475129 h 645654"/>
              <a:gd name="connsiteX35" fmla="*/ 1622611 w 1678283"/>
              <a:gd name="connsiteY35" fmla="*/ 421341 h 645654"/>
              <a:gd name="connsiteX36" fmla="*/ 1640541 w 1678283"/>
              <a:gd name="connsiteY36" fmla="*/ 403411 h 645654"/>
              <a:gd name="connsiteX37" fmla="*/ 1649505 w 1678283"/>
              <a:gd name="connsiteY37" fmla="*/ 376517 h 645654"/>
              <a:gd name="connsiteX38" fmla="*/ 1667435 w 1678283"/>
              <a:gd name="connsiteY38" fmla="*/ 358588 h 645654"/>
              <a:gd name="connsiteX39" fmla="*/ 1676400 w 1678283"/>
              <a:gd name="connsiteY39" fmla="*/ 268941 h 645654"/>
              <a:gd name="connsiteX40" fmla="*/ 1649505 w 1678283"/>
              <a:gd name="connsiteY40" fmla="*/ 125505 h 645654"/>
              <a:gd name="connsiteX41" fmla="*/ 1622611 w 1678283"/>
              <a:gd name="connsiteY41" fmla="*/ 107576 h 645654"/>
              <a:gd name="connsiteX42" fmla="*/ 1577788 w 1678283"/>
              <a:gd name="connsiteY42" fmla="*/ 71717 h 645654"/>
              <a:gd name="connsiteX43" fmla="*/ 1559858 w 1678283"/>
              <a:gd name="connsiteY43" fmla="*/ 53788 h 645654"/>
              <a:gd name="connsiteX44" fmla="*/ 1550894 w 1678283"/>
              <a:gd name="connsiteY44" fmla="*/ 17929 h 645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678283" h="645654">
                <a:moveTo>
                  <a:pt x="1550894" y="17929"/>
                </a:moveTo>
                <a:cubicBezTo>
                  <a:pt x="1534459" y="10458"/>
                  <a:pt x="1490929" y="13530"/>
                  <a:pt x="1461247" y="8964"/>
                </a:cubicBezTo>
                <a:cubicBezTo>
                  <a:pt x="1451907" y="7527"/>
                  <a:pt x="1443803" y="0"/>
                  <a:pt x="1434353" y="0"/>
                </a:cubicBezTo>
                <a:cubicBezTo>
                  <a:pt x="1338683" y="0"/>
                  <a:pt x="1243106" y="5976"/>
                  <a:pt x="1147482" y="8964"/>
                </a:cubicBezTo>
                <a:cubicBezTo>
                  <a:pt x="1102627" y="16440"/>
                  <a:pt x="1077075" y="21127"/>
                  <a:pt x="1030941" y="26894"/>
                </a:cubicBezTo>
                <a:cubicBezTo>
                  <a:pt x="1004090" y="30250"/>
                  <a:pt x="977310" y="35190"/>
                  <a:pt x="950258" y="35858"/>
                </a:cubicBezTo>
                <a:cubicBezTo>
                  <a:pt x="735150" y="41169"/>
                  <a:pt x="519953" y="41835"/>
                  <a:pt x="304800" y="44823"/>
                </a:cubicBezTo>
                <a:cubicBezTo>
                  <a:pt x="295835" y="47811"/>
                  <a:pt x="287073" y="51496"/>
                  <a:pt x="277905" y="53788"/>
                </a:cubicBezTo>
                <a:cubicBezTo>
                  <a:pt x="220999" y="68014"/>
                  <a:pt x="228327" y="58361"/>
                  <a:pt x="161364" y="80682"/>
                </a:cubicBezTo>
                <a:lnTo>
                  <a:pt x="107576" y="98611"/>
                </a:lnTo>
                <a:lnTo>
                  <a:pt x="80682" y="107576"/>
                </a:lnTo>
                <a:cubicBezTo>
                  <a:pt x="74706" y="116541"/>
                  <a:pt x="71166" y="127739"/>
                  <a:pt x="62753" y="134470"/>
                </a:cubicBezTo>
                <a:cubicBezTo>
                  <a:pt x="55374" y="140373"/>
                  <a:pt x="41351" y="135745"/>
                  <a:pt x="35858" y="143435"/>
                </a:cubicBezTo>
                <a:cubicBezTo>
                  <a:pt x="24873" y="158814"/>
                  <a:pt x="23905" y="179294"/>
                  <a:pt x="17929" y="197223"/>
                </a:cubicBezTo>
                <a:lnTo>
                  <a:pt x="8964" y="224117"/>
                </a:lnTo>
                <a:lnTo>
                  <a:pt x="0" y="251011"/>
                </a:lnTo>
                <a:cubicBezTo>
                  <a:pt x="10845" y="359470"/>
                  <a:pt x="-533" y="312164"/>
                  <a:pt x="26894" y="394447"/>
                </a:cubicBezTo>
                <a:lnTo>
                  <a:pt x="44823" y="448235"/>
                </a:lnTo>
                <a:cubicBezTo>
                  <a:pt x="66881" y="470293"/>
                  <a:pt x="80269" y="488369"/>
                  <a:pt x="107576" y="502023"/>
                </a:cubicBezTo>
                <a:cubicBezTo>
                  <a:pt x="116028" y="506249"/>
                  <a:pt x="125505" y="508000"/>
                  <a:pt x="134470" y="510988"/>
                </a:cubicBezTo>
                <a:cubicBezTo>
                  <a:pt x="193406" y="569921"/>
                  <a:pt x="82572" y="464438"/>
                  <a:pt x="206188" y="546847"/>
                </a:cubicBezTo>
                <a:cubicBezTo>
                  <a:pt x="215153" y="552823"/>
                  <a:pt x="223236" y="560400"/>
                  <a:pt x="233082" y="564776"/>
                </a:cubicBezTo>
                <a:cubicBezTo>
                  <a:pt x="250352" y="572452"/>
                  <a:pt x="268941" y="576729"/>
                  <a:pt x="286870" y="582705"/>
                </a:cubicBezTo>
                <a:lnTo>
                  <a:pt x="313764" y="591670"/>
                </a:lnTo>
                <a:lnTo>
                  <a:pt x="367553" y="609600"/>
                </a:lnTo>
                <a:cubicBezTo>
                  <a:pt x="379506" y="612588"/>
                  <a:pt x="391234" y="616691"/>
                  <a:pt x="403411" y="618564"/>
                </a:cubicBezTo>
                <a:cubicBezTo>
                  <a:pt x="479282" y="630236"/>
                  <a:pt x="573246" y="632482"/>
                  <a:pt x="645458" y="636494"/>
                </a:cubicBezTo>
                <a:cubicBezTo>
                  <a:pt x="669364" y="639482"/>
                  <a:pt x="693084" y="645458"/>
                  <a:pt x="717176" y="645458"/>
                </a:cubicBezTo>
                <a:cubicBezTo>
                  <a:pt x="1119856" y="645458"/>
                  <a:pt x="1056523" y="648838"/>
                  <a:pt x="1290917" y="627529"/>
                </a:cubicBezTo>
                <a:cubicBezTo>
                  <a:pt x="1300552" y="625602"/>
                  <a:pt x="1348855" y="617868"/>
                  <a:pt x="1362635" y="609600"/>
                </a:cubicBezTo>
                <a:cubicBezTo>
                  <a:pt x="1424168" y="572680"/>
                  <a:pt x="1331266" y="608103"/>
                  <a:pt x="1407458" y="582705"/>
                </a:cubicBezTo>
                <a:cubicBezTo>
                  <a:pt x="1463302" y="526864"/>
                  <a:pt x="1382452" y="602365"/>
                  <a:pt x="1452282" y="555811"/>
                </a:cubicBezTo>
                <a:cubicBezTo>
                  <a:pt x="1462831" y="548778"/>
                  <a:pt x="1468093" y="535074"/>
                  <a:pt x="1479176" y="528917"/>
                </a:cubicBezTo>
                <a:cubicBezTo>
                  <a:pt x="1495697" y="519739"/>
                  <a:pt x="1532964" y="510988"/>
                  <a:pt x="1532964" y="510988"/>
                </a:cubicBezTo>
                <a:cubicBezTo>
                  <a:pt x="1585128" y="458824"/>
                  <a:pt x="1509934" y="531673"/>
                  <a:pt x="1577788" y="475129"/>
                </a:cubicBezTo>
                <a:cubicBezTo>
                  <a:pt x="1616120" y="443186"/>
                  <a:pt x="1594404" y="456600"/>
                  <a:pt x="1622611" y="421341"/>
                </a:cubicBezTo>
                <a:cubicBezTo>
                  <a:pt x="1627891" y="414741"/>
                  <a:pt x="1634564" y="409388"/>
                  <a:pt x="1640541" y="403411"/>
                </a:cubicBezTo>
                <a:cubicBezTo>
                  <a:pt x="1643529" y="394446"/>
                  <a:pt x="1644643" y="384620"/>
                  <a:pt x="1649505" y="376517"/>
                </a:cubicBezTo>
                <a:cubicBezTo>
                  <a:pt x="1653854" y="369269"/>
                  <a:pt x="1665385" y="366788"/>
                  <a:pt x="1667435" y="358588"/>
                </a:cubicBezTo>
                <a:cubicBezTo>
                  <a:pt x="1674719" y="329453"/>
                  <a:pt x="1673412" y="298823"/>
                  <a:pt x="1676400" y="268941"/>
                </a:cubicBezTo>
                <a:cubicBezTo>
                  <a:pt x="1670411" y="185095"/>
                  <a:pt x="1696371" y="162998"/>
                  <a:pt x="1649505" y="125505"/>
                </a:cubicBezTo>
                <a:cubicBezTo>
                  <a:pt x="1641092" y="118774"/>
                  <a:pt x="1631576" y="113552"/>
                  <a:pt x="1622611" y="107576"/>
                </a:cubicBezTo>
                <a:cubicBezTo>
                  <a:pt x="1586903" y="54014"/>
                  <a:pt x="1625899" y="100583"/>
                  <a:pt x="1577788" y="71717"/>
                </a:cubicBezTo>
                <a:cubicBezTo>
                  <a:pt x="1570540" y="67369"/>
                  <a:pt x="1567106" y="58136"/>
                  <a:pt x="1559858" y="53788"/>
                </a:cubicBezTo>
                <a:cubicBezTo>
                  <a:pt x="1508361" y="22890"/>
                  <a:pt x="1567329" y="25400"/>
                  <a:pt x="1550894" y="17929"/>
                </a:cubicBezTo>
                <a:close/>
              </a:path>
            </a:pathLst>
          </a:custGeom>
          <a:noFill/>
          <a:ln w="571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reeform 4">
            <a:extLst>
              <a:ext uri="{FF2B5EF4-FFF2-40B4-BE49-F238E27FC236}">
                <a16:creationId xmlns:a16="http://schemas.microsoft.com/office/drawing/2014/main" id="{C85351B7-58C2-0D89-73E6-C8B1E9FF49AD}"/>
              </a:ext>
            </a:extLst>
          </p:cNvPr>
          <p:cNvSpPr/>
          <p:nvPr/>
        </p:nvSpPr>
        <p:spPr>
          <a:xfrm>
            <a:off x="582706" y="3747247"/>
            <a:ext cx="3236259" cy="622590"/>
          </a:xfrm>
          <a:custGeom>
            <a:avLst/>
            <a:gdLst>
              <a:gd name="connsiteX0" fmla="*/ 1658470 w 3236259"/>
              <a:gd name="connsiteY0" fmla="*/ 8965 h 622590"/>
              <a:gd name="connsiteX1" fmla="*/ 1138518 w 3236259"/>
              <a:gd name="connsiteY1" fmla="*/ 17929 h 622590"/>
              <a:gd name="connsiteX2" fmla="*/ 1048870 w 3236259"/>
              <a:gd name="connsiteY2" fmla="*/ 26894 h 622590"/>
              <a:gd name="connsiteX3" fmla="*/ 681318 w 3236259"/>
              <a:gd name="connsiteY3" fmla="*/ 44824 h 622590"/>
              <a:gd name="connsiteX4" fmla="*/ 170329 w 3236259"/>
              <a:gd name="connsiteY4" fmla="*/ 44824 h 622590"/>
              <a:gd name="connsiteX5" fmla="*/ 89647 w 3236259"/>
              <a:gd name="connsiteY5" fmla="*/ 80682 h 622590"/>
              <a:gd name="connsiteX6" fmla="*/ 53788 w 3236259"/>
              <a:gd name="connsiteY6" fmla="*/ 116541 h 622590"/>
              <a:gd name="connsiteX7" fmla="*/ 44823 w 3236259"/>
              <a:gd name="connsiteY7" fmla="*/ 143435 h 622590"/>
              <a:gd name="connsiteX8" fmla="*/ 26894 w 3236259"/>
              <a:gd name="connsiteY8" fmla="*/ 161365 h 622590"/>
              <a:gd name="connsiteX9" fmla="*/ 8965 w 3236259"/>
              <a:gd name="connsiteY9" fmla="*/ 233082 h 622590"/>
              <a:gd name="connsiteX10" fmla="*/ 0 w 3236259"/>
              <a:gd name="connsiteY10" fmla="*/ 268941 h 622590"/>
              <a:gd name="connsiteX11" fmla="*/ 8965 w 3236259"/>
              <a:gd name="connsiteY11" fmla="*/ 421341 h 622590"/>
              <a:gd name="connsiteX12" fmla="*/ 17929 w 3236259"/>
              <a:gd name="connsiteY12" fmla="*/ 448235 h 622590"/>
              <a:gd name="connsiteX13" fmla="*/ 35859 w 3236259"/>
              <a:gd name="connsiteY13" fmla="*/ 466165 h 622590"/>
              <a:gd name="connsiteX14" fmla="*/ 116541 w 3236259"/>
              <a:gd name="connsiteY14" fmla="*/ 502024 h 622590"/>
              <a:gd name="connsiteX15" fmla="*/ 161365 w 3236259"/>
              <a:gd name="connsiteY15" fmla="*/ 510988 h 622590"/>
              <a:gd name="connsiteX16" fmla="*/ 233082 w 3236259"/>
              <a:gd name="connsiteY16" fmla="*/ 528918 h 622590"/>
              <a:gd name="connsiteX17" fmla="*/ 304800 w 3236259"/>
              <a:gd name="connsiteY17" fmla="*/ 537882 h 622590"/>
              <a:gd name="connsiteX18" fmla="*/ 385482 w 3236259"/>
              <a:gd name="connsiteY18" fmla="*/ 555812 h 622590"/>
              <a:gd name="connsiteX19" fmla="*/ 484094 w 3236259"/>
              <a:gd name="connsiteY19" fmla="*/ 564777 h 622590"/>
              <a:gd name="connsiteX20" fmla="*/ 510988 w 3236259"/>
              <a:gd name="connsiteY20" fmla="*/ 573741 h 622590"/>
              <a:gd name="connsiteX21" fmla="*/ 555812 w 3236259"/>
              <a:gd name="connsiteY21" fmla="*/ 582706 h 622590"/>
              <a:gd name="connsiteX22" fmla="*/ 726141 w 3236259"/>
              <a:gd name="connsiteY22" fmla="*/ 600635 h 622590"/>
              <a:gd name="connsiteX23" fmla="*/ 1380565 w 3236259"/>
              <a:gd name="connsiteY23" fmla="*/ 600635 h 622590"/>
              <a:gd name="connsiteX24" fmla="*/ 1649506 w 3236259"/>
              <a:gd name="connsiteY24" fmla="*/ 582706 h 622590"/>
              <a:gd name="connsiteX25" fmla="*/ 1757082 w 3236259"/>
              <a:gd name="connsiteY25" fmla="*/ 564777 h 622590"/>
              <a:gd name="connsiteX26" fmla="*/ 1855694 w 3236259"/>
              <a:gd name="connsiteY26" fmla="*/ 555812 h 622590"/>
              <a:gd name="connsiteX27" fmla="*/ 1936376 w 3236259"/>
              <a:gd name="connsiteY27" fmla="*/ 546847 h 622590"/>
              <a:gd name="connsiteX28" fmla="*/ 1990165 w 3236259"/>
              <a:gd name="connsiteY28" fmla="*/ 537882 h 622590"/>
              <a:gd name="connsiteX29" fmla="*/ 2115670 w 3236259"/>
              <a:gd name="connsiteY29" fmla="*/ 528918 h 622590"/>
              <a:gd name="connsiteX30" fmla="*/ 2178423 w 3236259"/>
              <a:gd name="connsiteY30" fmla="*/ 519953 h 622590"/>
              <a:gd name="connsiteX31" fmla="*/ 2277035 w 3236259"/>
              <a:gd name="connsiteY31" fmla="*/ 502024 h 622590"/>
              <a:gd name="connsiteX32" fmla="*/ 2456329 w 3236259"/>
              <a:gd name="connsiteY32" fmla="*/ 484094 h 622590"/>
              <a:gd name="connsiteX33" fmla="*/ 2519082 w 3236259"/>
              <a:gd name="connsiteY33" fmla="*/ 475129 h 622590"/>
              <a:gd name="connsiteX34" fmla="*/ 2590800 w 3236259"/>
              <a:gd name="connsiteY34" fmla="*/ 466165 h 622590"/>
              <a:gd name="connsiteX35" fmla="*/ 2770094 w 3236259"/>
              <a:gd name="connsiteY35" fmla="*/ 475129 h 622590"/>
              <a:gd name="connsiteX36" fmla="*/ 2913529 w 3236259"/>
              <a:gd name="connsiteY36" fmla="*/ 493059 h 622590"/>
              <a:gd name="connsiteX37" fmla="*/ 3137647 w 3236259"/>
              <a:gd name="connsiteY37" fmla="*/ 484094 h 622590"/>
              <a:gd name="connsiteX38" fmla="*/ 3164541 w 3236259"/>
              <a:gd name="connsiteY38" fmla="*/ 475129 h 622590"/>
              <a:gd name="connsiteX39" fmla="*/ 3173506 w 3236259"/>
              <a:gd name="connsiteY39" fmla="*/ 448235 h 622590"/>
              <a:gd name="connsiteX40" fmla="*/ 3209365 w 3236259"/>
              <a:gd name="connsiteY40" fmla="*/ 403412 h 622590"/>
              <a:gd name="connsiteX41" fmla="*/ 3227294 w 3236259"/>
              <a:gd name="connsiteY41" fmla="*/ 349624 h 622590"/>
              <a:gd name="connsiteX42" fmla="*/ 3236259 w 3236259"/>
              <a:gd name="connsiteY42" fmla="*/ 322729 h 622590"/>
              <a:gd name="connsiteX43" fmla="*/ 3209365 w 3236259"/>
              <a:gd name="connsiteY43" fmla="*/ 197224 h 622590"/>
              <a:gd name="connsiteX44" fmla="*/ 3191435 w 3236259"/>
              <a:gd name="connsiteY44" fmla="*/ 179294 h 622590"/>
              <a:gd name="connsiteX45" fmla="*/ 3182470 w 3236259"/>
              <a:gd name="connsiteY45" fmla="*/ 152400 h 622590"/>
              <a:gd name="connsiteX46" fmla="*/ 3128682 w 3236259"/>
              <a:gd name="connsiteY46" fmla="*/ 80682 h 622590"/>
              <a:gd name="connsiteX47" fmla="*/ 3074894 w 3236259"/>
              <a:gd name="connsiteY47" fmla="*/ 44824 h 622590"/>
              <a:gd name="connsiteX48" fmla="*/ 3048000 w 3236259"/>
              <a:gd name="connsiteY48" fmla="*/ 35859 h 622590"/>
              <a:gd name="connsiteX49" fmla="*/ 3021106 w 3236259"/>
              <a:gd name="connsiteY49" fmla="*/ 17929 h 622590"/>
              <a:gd name="connsiteX50" fmla="*/ 2850776 w 3236259"/>
              <a:gd name="connsiteY50" fmla="*/ 0 h 622590"/>
              <a:gd name="connsiteX51" fmla="*/ 2519082 w 3236259"/>
              <a:gd name="connsiteY51" fmla="*/ 8965 h 622590"/>
              <a:gd name="connsiteX52" fmla="*/ 2321859 w 3236259"/>
              <a:gd name="connsiteY52" fmla="*/ 26894 h 622590"/>
              <a:gd name="connsiteX53" fmla="*/ 2097741 w 3236259"/>
              <a:gd name="connsiteY53" fmla="*/ 44824 h 622590"/>
              <a:gd name="connsiteX54" fmla="*/ 1685365 w 3236259"/>
              <a:gd name="connsiteY54" fmla="*/ 35859 h 622590"/>
              <a:gd name="connsiteX55" fmla="*/ 1667435 w 3236259"/>
              <a:gd name="connsiteY55" fmla="*/ 17929 h 622590"/>
              <a:gd name="connsiteX56" fmla="*/ 1658470 w 3236259"/>
              <a:gd name="connsiteY56" fmla="*/ 8965 h 622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236259" h="622590">
                <a:moveTo>
                  <a:pt x="1658470" y="8965"/>
                </a:moveTo>
                <a:cubicBezTo>
                  <a:pt x="1570317" y="8965"/>
                  <a:pt x="1311786" y="12833"/>
                  <a:pt x="1138518" y="17929"/>
                </a:cubicBezTo>
                <a:cubicBezTo>
                  <a:pt x="1108499" y="18812"/>
                  <a:pt x="1078855" y="25228"/>
                  <a:pt x="1048870" y="26894"/>
                </a:cubicBezTo>
                <a:cubicBezTo>
                  <a:pt x="343269" y="66095"/>
                  <a:pt x="1140441" y="14215"/>
                  <a:pt x="681318" y="44824"/>
                </a:cubicBezTo>
                <a:cubicBezTo>
                  <a:pt x="491456" y="38495"/>
                  <a:pt x="358198" y="27745"/>
                  <a:pt x="170329" y="44824"/>
                </a:cubicBezTo>
                <a:cubicBezTo>
                  <a:pt x="145156" y="47112"/>
                  <a:pt x="110126" y="63129"/>
                  <a:pt x="89647" y="80682"/>
                </a:cubicBezTo>
                <a:cubicBezTo>
                  <a:pt x="76812" y="91683"/>
                  <a:pt x="53788" y="116541"/>
                  <a:pt x="53788" y="116541"/>
                </a:cubicBezTo>
                <a:cubicBezTo>
                  <a:pt x="50800" y="125506"/>
                  <a:pt x="49685" y="135332"/>
                  <a:pt x="44823" y="143435"/>
                </a:cubicBezTo>
                <a:cubicBezTo>
                  <a:pt x="40475" y="150683"/>
                  <a:pt x="30033" y="153517"/>
                  <a:pt x="26894" y="161365"/>
                </a:cubicBezTo>
                <a:cubicBezTo>
                  <a:pt x="17743" y="184244"/>
                  <a:pt x="14941" y="209176"/>
                  <a:pt x="8965" y="233082"/>
                </a:cubicBezTo>
                <a:lnTo>
                  <a:pt x="0" y="268941"/>
                </a:lnTo>
                <a:cubicBezTo>
                  <a:pt x="2988" y="319741"/>
                  <a:pt x="3902" y="370706"/>
                  <a:pt x="8965" y="421341"/>
                </a:cubicBezTo>
                <a:cubicBezTo>
                  <a:pt x="9905" y="430744"/>
                  <a:pt x="13067" y="440132"/>
                  <a:pt x="17929" y="448235"/>
                </a:cubicBezTo>
                <a:cubicBezTo>
                  <a:pt x="22278" y="455483"/>
                  <a:pt x="29259" y="460885"/>
                  <a:pt x="35859" y="466165"/>
                </a:cubicBezTo>
                <a:cubicBezTo>
                  <a:pt x="60896" y="486195"/>
                  <a:pt x="83373" y="495391"/>
                  <a:pt x="116541" y="502024"/>
                </a:cubicBezTo>
                <a:cubicBezTo>
                  <a:pt x="131482" y="505012"/>
                  <a:pt x="146518" y="507562"/>
                  <a:pt x="161365" y="510988"/>
                </a:cubicBezTo>
                <a:cubicBezTo>
                  <a:pt x="185375" y="516529"/>
                  <a:pt x="208631" y="525862"/>
                  <a:pt x="233082" y="528918"/>
                </a:cubicBezTo>
                <a:lnTo>
                  <a:pt x="304800" y="537882"/>
                </a:lnTo>
                <a:cubicBezTo>
                  <a:pt x="327831" y="543640"/>
                  <a:pt x="362722" y="552967"/>
                  <a:pt x="385482" y="555812"/>
                </a:cubicBezTo>
                <a:cubicBezTo>
                  <a:pt x="418233" y="559906"/>
                  <a:pt x="451223" y="561789"/>
                  <a:pt x="484094" y="564777"/>
                </a:cubicBezTo>
                <a:cubicBezTo>
                  <a:pt x="493059" y="567765"/>
                  <a:pt x="501821" y="571449"/>
                  <a:pt x="510988" y="573741"/>
                </a:cubicBezTo>
                <a:cubicBezTo>
                  <a:pt x="525770" y="577436"/>
                  <a:pt x="540782" y="580201"/>
                  <a:pt x="555812" y="582706"/>
                </a:cubicBezTo>
                <a:cubicBezTo>
                  <a:pt x="626083" y="594418"/>
                  <a:pt x="645366" y="593904"/>
                  <a:pt x="726141" y="600635"/>
                </a:cubicBezTo>
                <a:cubicBezTo>
                  <a:pt x="974819" y="642083"/>
                  <a:pt x="790613" y="614681"/>
                  <a:pt x="1380565" y="600635"/>
                </a:cubicBezTo>
                <a:cubicBezTo>
                  <a:pt x="1445775" y="599082"/>
                  <a:pt x="1578763" y="588148"/>
                  <a:pt x="1649506" y="582706"/>
                </a:cubicBezTo>
                <a:cubicBezTo>
                  <a:pt x="1695011" y="573605"/>
                  <a:pt x="1707033" y="570338"/>
                  <a:pt x="1757082" y="564777"/>
                </a:cubicBezTo>
                <a:cubicBezTo>
                  <a:pt x="1789886" y="561132"/>
                  <a:pt x="1822852" y="559096"/>
                  <a:pt x="1855694" y="555812"/>
                </a:cubicBezTo>
                <a:cubicBezTo>
                  <a:pt x="1882619" y="553119"/>
                  <a:pt x="1909554" y="550423"/>
                  <a:pt x="1936376" y="546847"/>
                </a:cubicBezTo>
                <a:cubicBezTo>
                  <a:pt x="1954394" y="544445"/>
                  <a:pt x="1972078" y="539691"/>
                  <a:pt x="1990165" y="537882"/>
                </a:cubicBezTo>
                <a:cubicBezTo>
                  <a:pt x="2031898" y="533709"/>
                  <a:pt x="2073835" y="531906"/>
                  <a:pt x="2115670" y="528918"/>
                </a:cubicBezTo>
                <a:cubicBezTo>
                  <a:pt x="2136588" y="525930"/>
                  <a:pt x="2157580" y="523427"/>
                  <a:pt x="2178423" y="519953"/>
                </a:cubicBezTo>
                <a:cubicBezTo>
                  <a:pt x="2246043" y="508683"/>
                  <a:pt x="2202286" y="511990"/>
                  <a:pt x="2277035" y="502024"/>
                </a:cubicBezTo>
                <a:cubicBezTo>
                  <a:pt x="2370644" y="489543"/>
                  <a:pt x="2355015" y="495351"/>
                  <a:pt x="2456329" y="484094"/>
                </a:cubicBezTo>
                <a:cubicBezTo>
                  <a:pt x="2477330" y="481760"/>
                  <a:pt x="2498137" y="477922"/>
                  <a:pt x="2519082" y="475129"/>
                </a:cubicBezTo>
                <a:lnTo>
                  <a:pt x="2590800" y="466165"/>
                </a:lnTo>
                <a:lnTo>
                  <a:pt x="2770094" y="475129"/>
                </a:lnTo>
                <a:cubicBezTo>
                  <a:pt x="2813777" y="478142"/>
                  <a:pt x="2869279" y="486737"/>
                  <a:pt x="2913529" y="493059"/>
                </a:cubicBezTo>
                <a:cubicBezTo>
                  <a:pt x="2988235" y="490071"/>
                  <a:pt x="3063071" y="489421"/>
                  <a:pt x="3137647" y="484094"/>
                </a:cubicBezTo>
                <a:cubicBezTo>
                  <a:pt x="3147073" y="483421"/>
                  <a:pt x="3157859" y="481811"/>
                  <a:pt x="3164541" y="475129"/>
                </a:cubicBezTo>
                <a:cubicBezTo>
                  <a:pt x="3171223" y="468447"/>
                  <a:pt x="3169280" y="456687"/>
                  <a:pt x="3173506" y="448235"/>
                </a:cubicBezTo>
                <a:cubicBezTo>
                  <a:pt x="3184816" y="425615"/>
                  <a:pt x="3192687" y="420089"/>
                  <a:pt x="3209365" y="403412"/>
                </a:cubicBezTo>
                <a:lnTo>
                  <a:pt x="3227294" y="349624"/>
                </a:lnTo>
                <a:lnTo>
                  <a:pt x="3236259" y="322729"/>
                </a:lnTo>
                <a:cubicBezTo>
                  <a:pt x="3234255" y="306699"/>
                  <a:pt x="3227613" y="215472"/>
                  <a:pt x="3209365" y="197224"/>
                </a:cubicBezTo>
                <a:lnTo>
                  <a:pt x="3191435" y="179294"/>
                </a:lnTo>
                <a:cubicBezTo>
                  <a:pt x="3188447" y="170329"/>
                  <a:pt x="3187059" y="160660"/>
                  <a:pt x="3182470" y="152400"/>
                </a:cubicBezTo>
                <a:cubicBezTo>
                  <a:pt x="3173640" y="136506"/>
                  <a:pt x="3149408" y="96226"/>
                  <a:pt x="3128682" y="80682"/>
                </a:cubicBezTo>
                <a:cubicBezTo>
                  <a:pt x="3111443" y="67753"/>
                  <a:pt x="3095336" y="51638"/>
                  <a:pt x="3074894" y="44824"/>
                </a:cubicBezTo>
                <a:cubicBezTo>
                  <a:pt x="3065929" y="41836"/>
                  <a:pt x="3056452" y="40085"/>
                  <a:pt x="3048000" y="35859"/>
                </a:cubicBezTo>
                <a:cubicBezTo>
                  <a:pt x="3038363" y="31040"/>
                  <a:pt x="3031194" y="21712"/>
                  <a:pt x="3021106" y="17929"/>
                </a:cubicBezTo>
                <a:cubicBezTo>
                  <a:pt x="2984708" y="4280"/>
                  <a:pt x="2855079" y="307"/>
                  <a:pt x="2850776" y="0"/>
                </a:cubicBezTo>
                <a:lnTo>
                  <a:pt x="2519082" y="8965"/>
                </a:lnTo>
                <a:cubicBezTo>
                  <a:pt x="2313195" y="17039"/>
                  <a:pt x="2467562" y="14224"/>
                  <a:pt x="2321859" y="26894"/>
                </a:cubicBezTo>
                <a:cubicBezTo>
                  <a:pt x="1901630" y="63437"/>
                  <a:pt x="2403088" y="14288"/>
                  <a:pt x="2097741" y="44824"/>
                </a:cubicBezTo>
                <a:cubicBezTo>
                  <a:pt x="1960282" y="41836"/>
                  <a:pt x="1822588" y="44436"/>
                  <a:pt x="1685365" y="35859"/>
                </a:cubicBezTo>
                <a:cubicBezTo>
                  <a:pt x="1676929" y="35332"/>
                  <a:pt x="1664762" y="25948"/>
                  <a:pt x="1667435" y="17929"/>
                </a:cubicBezTo>
                <a:cubicBezTo>
                  <a:pt x="1670738" y="8020"/>
                  <a:pt x="1746623" y="8965"/>
                  <a:pt x="1658470" y="8965"/>
                </a:cubicBezTo>
                <a:close/>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ight Arrow 5">
            <a:extLst>
              <a:ext uri="{FF2B5EF4-FFF2-40B4-BE49-F238E27FC236}">
                <a16:creationId xmlns:a16="http://schemas.microsoft.com/office/drawing/2014/main" id="{84712BEB-771D-0C4E-F526-0152B923EA2C}"/>
              </a:ext>
            </a:extLst>
          </p:cNvPr>
          <p:cNvSpPr/>
          <p:nvPr/>
        </p:nvSpPr>
        <p:spPr>
          <a:xfrm>
            <a:off x="2662521" y="5710517"/>
            <a:ext cx="1425385" cy="27844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87358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7F9B8B3-1981-8CCD-FC1F-8D11572AEBFC}"/>
              </a:ext>
            </a:extLst>
          </p:cNvPr>
          <p:cNvPicPr>
            <a:picLocks noChangeAspect="1"/>
          </p:cNvPicPr>
          <p:nvPr/>
        </p:nvPicPr>
        <p:blipFill>
          <a:blip r:embed="rId2"/>
          <a:stretch>
            <a:fillRect/>
          </a:stretch>
        </p:blipFill>
        <p:spPr>
          <a:xfrm>
            <a:off x="138332" y="56677"/>
            <a:ext cx="8992859" cy="6744645"/>
          </a:xfrm>
          <a:prstGeom prst="rect">
            <a:avLst/>
          </a:prstGeom>
        </p:spPr>
      </p:pic>
      <p:sp>
        <p:nvSpPr>
          <p:cNvPr id="3" name="TextBox 2">
            <a:extLst>
              <a:ext uri="{FF2B5EF4-FFF2-40B4-BE49-F238E27FC236}">
                <a16:creationId xmlns:a16="http://schemas.microsoft.com/office/drawing/2014/main" id="{9C173FBB-A8F8-5449-566A-4CDACDAFED50}"/>
              </a:ext>
            </a:extLst>
          </p:cNvPr>
          <p:cNvSpPr txBox="1"/>
          <p:nvPr/>
        </p:nvSpPr>
        <p:spPr>
          <a:xfrm>
            <a:off x="6204316" y="1078923"/>
            <a:ext cx="2801351" cy="2308324"/>
          </a:xfrm>
          <a:prstGeom prst="rect">
            <a:avLst/>
          </a:prstGeom>
          <a:noFill/>
        </p:spPr>
        <p:txBody>
          <a:bodyPr wrap="square" rtlCol="0">
            <a:spAutoFit/>
          </a:bodyPr>
          <a:lstStyle/>
          <a:p>
            <a:pPr algn="ctr"/>
            <a:r>
              <a:rPr lang="en-US" sz="3600" b="1" dirty="0">
                <a:latin typeface="Garamond" panose="02020404030301010803" pitchFamily="18" charset="0"/>
              </a:rPr>
              <a:t>The Worship Service </a:t>
            </a:r>
          </a:p>
          <a:p>
            <a:pPr algn="ctr"/>
            <a:r>
              <a:rPr lang="en-US" sz="3600" b="1" dirty="0">
                <a:latin typeface="Garamond" panose="02020404030301010803" pitchFamily="18" charset="0"/>
              </a:rPr>
              <a:t>Of Jeroboam</a:t>
            </a:r>
            <a:r>
              <a:rPr lang="en-US" sz="3600" dirty="0">
                <a:latin typeface="Garamond" panose="02020404030301010803" pitchFamily="18" charset="0"/>
              </a:rPr>
              <a:t>.</a:t>
            </a:r>
          </a:p>
        </p:txBody>
      </p:sp>
      <p:sp>
        <p:nvSpPr>
          <p:cNvPr id="4" name="TextBox 3">
            <a:extLst>
              <a:ext uri="{FF2B5EF4-FFF2-40B4-BE49-F238E27FC236}">
                <a16:creationId xmlns:a16="http://schemas.microsoft.com/office/drawing/2014/main" id="{5E6CD285-7A9A-7E5E-AE57-76FEA9AA2EEC}"/>
              </a:ext>
            </a:extLst>
          </p:cNvPr>
          <p:cNvSpPr txBox="1"/>
          <p:nvPr/>
        </p:nvSpPr>
        <p:spPr>
          <a:xfrm>
            <a:off x="6483927" y="4247048"/>
            <a:ext cx="2002612" cy="2308324"/>
          </a:xfrm>
          <a:prstGeom prst="rect">
            <a:avLst/>
          </a:prstGeom>
          <a:noFill/>
        </p:spPr>
        <p:txBody>
          <a:bodyPr wrap="square" rtlCol="0">
            <a:spAutoFit/>
          </a:bodyPr>
          <a:lstStyle/>
          <a:p>
            <a:r>
              <a:rPr lang="en-US" dirty="0"/>
              <a:t>…another “agency to do the Lord’s work – compare  sending $ to elders of another congregation “earmarked” to </a:t>
            </a:r>
            <a:r>
              <a:rPr lang="en-US"/>
              <a:t>support preacher.</a:t>
            </a:r>
          </a:p>
        </p:txBody>
      </p:sp>
    </p:spTree>
    <p:extLst>
      <p:ext uri="{BB962C8B-B14F-4D97-AF65-F5344CB8AC3E}">
        <p14:creationId xmlns:p14="http://schemas.microsoft.com/office/powerpoint/2010/main" val="42560719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77905"/>
            <a:ext cx="9144000" cy="13234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70C0"/>
                </a:solidFill>
                <a:effectLst/>
                <a:uLnTx/>
                <a:uFillTx/>
                <a:latin typeface="Calibri" panose="020F0502020204030204"/>
                <a:ea typeface="+mn-ea"/>
                <a:cs typeface="+mn-cs"/>
              </a:rPr>
              <a:t>The issue is not whether an individual or institution is worthy of receiving money</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3" name="TextBox 2"/>
          <p:cNvSpPr txBox="1"/>
          <p:nvPr/>
        </p:nvSpPr>
        <p:spPr>
          <a:xfrm>
            <a:off x="71718" y="1801903"/>
            <a:ext cx="9072282" cy="144655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2060"/>
                </a:solidFill>
                <a:effectLst/>
                <a:uLnTx/>
                <a:uFillTx/>
                <a:latin typeface="Calibri" panose="020F0502020204030204"/>
                <a:ea typeface="+mn-ea"/>
                <a:cs typeface="+mn-cs"/>
              </a:rPr>
              <a:t>The issue is - can we take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2060"/>
                </a:solidFill>
                <a:effectLst/>
                <a:uLnTx/>
                <a:uFillTx/>
                <a:latin typeface="Calibri" panose="020F0502020204030204"/>
                <a:ea typeface="+mn-ea"/>
                <a:cs typeface="+mn-cs"/>
              </a:rPr>
              <a:t>the $ from the Lord’s treasury?</a:t>
            </a:r>
          </a:p>
        </p:txBody>
      </p:sp>
      <p:sp>
        <p:nvSpPr>
          <p:cNvPr id="4" name="TextBox 3"/>
          <p:cNvSpPr txBox="1"/>
          <p:nvPr/>
        </p:nvSpPr>
        <p:spPr>
          <a:xfrm>
            <a:off x="89647" y="3352799"/>
            <a:ext cx="9054353" cy="156966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0000"/>
                </a:solidFill>
                <a:effectLst/>
                <a:uLnTx/>
                <a:uFillTx/>
                <a:latin typeface="Calibri" panose="020F0502020204030204"/>
                <a:ea typeface="+mn-ea"/>
                <a:cs typeface="+mn-cs"/>
              </a:rPr>
              <a:t>The issue is - </a:t>
            </a:r>
            <a:r>
              <a:rPr kumimoji="0" lang="en-US" sz="4800" b="1" i="0" u="sng" strike="noStrike" kern="1200" cap="none" spc="0" normalizeH="0" baseline="0" noProof="0" dirty="0">
                <a:ln>
                  <a:noFill/>
                </a:ln>
                <a:solidFill>
                  <a:srgbClr val="FF0000"/>
                </a:solidFill>
                <a:effectLst/>
                <a:uLnTx/>
                <a:uFillTx/>
                <a:latin typeface="Calibri" panose="020F0502020204030204"/>
                <a:ea typeface="+mn-ea"/>
                <a:cs typeface="+mn-cs"/>
              </a:rPr>
              <a:t>are we following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sng" strike="noStrike" kern="1200" cap="none" spc="0" normalizeH="0" baseline="0" noProof="0" dirty="0">
                <a:ln>
                  <a:noFill/>
                </a:ln>
                <a:solidFill>
                  <a:srgbClr val="FF0000"/>
                </a:solidFill>
                <a:effectLst/>
                <a:uLnTx/>
                <a:uFillTx/>
                <a:latin typeface="Calibri" panose="020F0502020204030204"/>
                <a:ea typeface="+mn-ea"/>
                <a:cs typeface="+mn-cs"/>
              </a:rPr>
              <a:t>the Lord’s pattern</a:t>
            </a:r>
            <a:r>
              <a:rPr kumimoji="0" lang="en-US" sz="4800" b="1" i="0" u="none" strike="noStrike" kern="1200" cap="none" spc="0" normalizeH="0" baseline="0" noProof="0" dirty="0">
                <a:ln>
                  <a:noFill/>
                </a:ln>
                <a:solidFill>
                  <a:srgbClr val="FF0000"/>
                </a:solidFill>
                <a:effectLst/>
                <a:uLnTx/>
                <a:uFillTx/>
                <a:latin typeface="Calibri" panose="020F0502020204030204"/>
                <a:ea typeface="+mn-ea"/>
                <a:cs typeface="+mn-cs"/>
              </a:rPr>
              <a:t>?</a:t>
            </a:r>
          </a:p>
        </p:txBody>
      </p:sp>
      <p:sp>
        <p:nvSpPr>
          <p:cNvPr id="5" name="TextBox 4"/>
          <p:cNvSpPr txBox="1"/>
          <p:nvPr/>
        </p:nvSpPr>
        <p:spPr>
          <a:xfrm>
            <a:off x="89647" y="5477435"/>
            <a:ext cx="9054353" cy="13234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Is it a responsibility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of the </a:t>
            </a:r>
            <a:r>
              <a:rPr kumimoji="0" lang="en-US" sz="4000" b="0" i="0" u="sng" strike="noStrike" kern="1200" cap="none" spc="0" normalizeH="0" baseline="0" noProof="0" dirty="0">
                <a:ln>
                  <a:noFill/>
                </a:ln>
                <a:solidFill>
                  <a:prstClr val="black"/>
                </a:solidFill>
                <a:effectLst/>
                <a:uLnTx/>
                <a:uFillTx/>
                <a:latin typeface="Arial Black" panose="020B0A04020102020204" pitchFamily="34" charset="0"/>
                <a:ea typeface="+mn-ea"/>
                <a:cs typeface="+mn-cs"/>
              </a:rPr>
              <a:t>church</a:t>
            </a:r>
            <a:r>
              <a:rPr kumimoji="0" lang="en-US" sz="4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 or </a:t>
            </a:r>
            <a:r>
              <a:rPr kumimoji="0" lang="en-US" sz="4000" b="0" i="0" u="sng" strike="noStrike" kern="1200" cap="none" spc="0" normalizeH="0" baseline="0" noProof="0" dirty="0">
                <a:ln>
                  <a:noFill/>
                </a:ln>
                <a:solidFill>
                  <a:prstClr val="black"/>
                </a:solidFill>
                <a:effectLst/>
                <a:uLnTx/>
                <a:uFillTx/>
                <a:latin typeface="Arial Black" panose="020B0A04020102020204" pitchFamily="34" charset="0"/>
                <a:ea typeface="+mn-ea"/>
                <a:cs typeface="+mn-cs"/>
              </a:rPr>
              <a:t>individual</a:t>
            </a:r>
            <a:r>
              <a:rPr kumimoji="0" lang="en-US" sz="4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a:t>
            </a:r>
          </a:p>
        </p:txBody>
      </p:sp>
    </p:spTree>
    <p:extLst>
      <p:ext uri="{BB962C8B-B14F-4D97-AF65-F5344CB8AC3E}">
        <p14:creationId xmlns:p14="http://schemas.microsoft.com/office/powerpoint/2010/main" val="11876133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B2FD5A-847B-5B02-4032-D0F00ECB2E4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36DDE3D-EFDA-5CE9-EA9B-E131499CD079}"/>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The Worship Service Of Jeroboam </a:t>
            </a:r>
          </a:p>
        </p:txBody>
      </p:sp>
      <p:sp>
        <p:nvSpPr>
          <p:cNvPr id="5" name="Footer Placeholder 4">
            <a:extLst>
              <a:ext uri="{FF2B5EF4-FFF2-40B4-BE49-F238E27FC236}">
                <a16:creationId xmlns:a16="http://schemas.microsoft.com/office/drawing/2014/main" id="{949E2772-795C-2AF2-DC65-DAEAD3958858}"/>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2" name="TextBox 1">
            <a:extLst>
              <a:ext uri="{FF2B5EF4-FFF2-40B4-BE49-F238E27FC236}">
                <a16:creationId xmlns:a16="http://schemas.microsoft.com/office/drawing/2014/main" id="{5A65CCCD-DE23-F6AB-5427-D7E5D5FC7EB5}"/>
              </a:ext>
            </a:extLst>
          </p:cNvPr>
          <p:cNvSpPr txBox="1"/>
          <p:nvPr/>
        </p:nvSpPr>
        <p:spPr>
          <a:xfrm>
            <a:off x="-5715" y="769167"/>
            <a:ext cx="9144000" cy="923330"/>
          </a:xfrm>
          <a:prstGeom prst="rect">
            <a:avLst/>
          </a:prstGeom>
          <a:noFill/>
        </p:spPr>
        <p:txBody>
          <a:bodyPr wrap="square" rtlCol="0">
            <a:spAutoFit/>
          </a:bodyPr>
          <a:lstStyle/>
          <a:p>
            <a:pPr algn="ctr"/>
            <a:r>
              <a:rPr lang="en-US" sz="5400" dirty="0"/>
              <a:t>Jeroboam is alive Today</a:t>
            </a:r>
          </a:p>
        </p:txBody>
      </p:sp>
      <p:sp>
        <p:nvSpPr>
          <p:cNvPr id="6" name="TextBox 5">
            <a:extLst>
              <a:ext uri="{FF2B5EF4-FFF2-40B4-BE49-F238E27FC236}">
                <a16:creationId xmlns:a16="http://schemas.microsoft.com/office/drawing/2014/main" id="{6A4EC9FD-0E9B-6DB8-1579-4F915C986936}"/>
              </a:ext>
            </a:extLst>
          </p:cNvPr>
          <p:cNvSpPr txBox="1"/>
          <p:nvPr/>
        </p:nvSpPr>
        <p:spPr>
          <a:xfrm>
            <a:off x="2714625" y="1788342"/>
            <a:ext cx="9144000" cy="461665"/>
          </a:xfrm>
          <a:prstGeom prst="rect">
            <a:avLst/>
          </a:prstGeom>
          <a:noFill/>
        </p:spPr>
        <p:txBody>
          <a:bodyPr wrap="square" rtlCol="0">
            <a:spAutoFit/>
          </a:bodyPr>
          <a:lstStyle/>
          <a:p>
            <a:r>
              <a:rPr lang="en-US" sz="2400" dirty="0"/>
              <a:t>Virtual  </a:t>
            </a:r>
            <a:r>
              <a:rPr lang="en-US" sz="2400" dirty="0">
                <a:solidFill>
                  <a:srgbClr val="FF0000"/>
                </a:solidFill>
              </a:rPr>
              <a:t>vs</a:t>
            </a:r>
            <a:r>
              <a:rPr lang="en-US" sz="2400" dirty="0"/>
              <a:t>  assembly</a:t>
            </a:r>
          </a:p>
        </p:txBody>
      </p:sp>
      <p:sp>
        <p:nvSpPr>
          <p:cNvPr id="7" name="TextBox 6">
            <a:extLst>
              <a:ext uri="{FF2B5EF4-FFF2-40B4-BE49-F238E27FC236}">
                <a16:creationId xmlns:a16="http://schemas.microsoft.com/office/drawing/2014/main" id="{25C86F5A-747D-6934-B0CE-63B41EE7D5E2}"/>
              </a:ext>
            </a:extLst>
          </p:cNvPr>
          <p:cNvSpPr txBox="1"/>
          <p:nvPr/>
        </p:nvSpPr>
        <p:spPr>
          <a:xfrm>
            <a:off x="1809750" y="2397942"/>
            <a:ext cx="9144000" cy="461665"/>
          </a:xfrm>
          <a:prstGeom prst="rect">
            <a:avLst/>
          </a:prstGeom>
          <a:noFill/>
        </p:spPr>
        <p:txBody>
          <a:bodyPr wrap="square" rtlCol="0">
            <a:spAutoFit/>
          </a:bodyPr>
          <a:lstStyle/>
          <a:p>
            <a:r>
              <a:rPr lang="en-US" sz="2400" dirty="0"/>
              <a:t>Donate button </a:t>
            </a:r>
            <a:r>
              <a:rPr lang="en-US" sz="2400" dirty="0">
                <a:solidFill>
                  <a:srgbClr val="FF0000"/>
                </a:solidFill>
              </a:rPr>
              <a:t>vs</a:t>
            </a:r>
            <a:r>
              <a:rPr lang="en-US" sz="2400" dirty="0"/>
              <a:t> </a:t>
            </a:r>
            <a:r>
              <a:rPr lang="en-US" sz="2400" dirty="0">
                <a:solidFill>
                  <a:srgbClr val="0070C0"/>
                </a:solidFill>
              </a:rPr>
              <a:t>1 Cor16 </a:t>
            </a:r>
            <a:r>
              <a:rPr lang="en-US" sz="2400" dirty="0"/>
              <a:t>now concerning the collection</a:t>
            </a:r>
          </a:p>
        </p:txBody>
      </p:sp>
      <p:sp>
        <p:nvSpPr>
          <p:cNvPr id="8" name="TextBox 7">
            <a:extLst>
              <a:ext uri="{FF2B5EF4-FFF2-40B4-BE49-F238E27FC236}">
                <a16:creationId xmlns:a16="http://schemas.microsoft.com/office/drawing/2014/main" id="{872A4697-F313-BF68-A7AC-19C1A0928004}"/>
              </a:ext>
            </a:extLst>
          </p:cNvPr>
          <p:cNvSpPr txBox="1"/>
          <p:nvPr/>
        </p:nvSpPr>
        <p:spPr>
          <a:xfrm>
            <a:off x="828675" y="2769417"/>
            <a:ext cx="9144000" cy="461665"/>
          </a:xfrm>
          <a:prstGeom prst="rect">
            <a:avLst/>
          </a:prstGeom>
          <a:noFill/>
        </p:spPr>
        <p:txBody>
          <a:bodyPr wrap="square" rtlCol="0">
            <a:spAutoFit/>
          </a:bodyPr>
          <a:lstStyle/>
          <a:p>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Automatic withdrawal  </a:t>
            </a: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vs</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a:ln>
                  <a:noFill/>
                </a:ln>
                <a:solidFill>
                  <a:srgbClr val="0070C0"/>
                </a:solidFill>
                <a:effectLst/>
                <a:uLnTx/>
                <a:uFillTx/>
                <a:latin typeface="Calibri" panose="020F0502020204030204"/>
                <a:ea typeface="+mn-ea"/>
                <a:cs typeface="+mn-cs"/>
              </a:rPr>
              <a:t>1 Cor16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now concerning the collection</a:t>
            </a:r>
            <a:endParaRPr lang="en-US" sz="2400" dirty="0"/>
          </a:p>
        </p:txBody>
      </p:sp>
      <p:sp>
        <p:nvSpPr>
          <p:cNvPr id="9" name="TextBox 8">
            <a:extLst>
              <a:ext uri="{FF2B5EF4-FFF2-40B4-BE49-F238E27FC236}">
                <a16:creationId xmlns:a16="http://schemas.microsoft.com/office/drawing/2014/main" id="{9EA958FB-7ACF-4D91-F24B-434139CA2F1E}"/>
              </a:ext>
            </a:extLst>
          </p:cNvPr>
          <p:cNvSpPr txBox="1"/>
          <p:nvPr/>
        </p:nvSpPr>
        <p:spPr>
          <a:xfrm>
            <a:off x="714375" y="3640244"/>
            <a:ext cx="9144000" cy="461665"/>
          </a:xfrm>
          <a:prstGeom prst="rect">
            <a:avLst/>
          </a:prstGeom>
          <a:noFill/>
        </p:spPr>
        <p:txBody>
          <a:bodyPr wrap="square" rtlCol="0">
            <a:spAutoFit/>
          </a:bodyPr>
          <a:lstStyle/>
          <a:p>
            <a:r>
              <a:rPr lang="en-US" sz="2400" dirty="0"/>
              <a:t>One assembly per week </a:t>
            </a:r>
            <a:r>
              <a:rPr lang="en-US" sz="2400" dirty="0">
                <a:solidFill>
                  <a:srgbClr val="FF0000"/>
                </a:solidFill>
              </a:rPr>
              <a:t>vs</a:t>
            </a:r>
            <a:r>
              <a:rPr lang="en-US" sz="2400" dirty="0"/>
              <a:t>  </a:t>
            </a:r>
            <a:r>
              <a:rPr lang="en-US" sz="2400" dirty="0">
                <a:solidFill>
                  <a:srgbClr val="0070C0"/>
                </a:solidFill>
              </a:rPr>
              <a:t>Acts 2:46 </a:t>
            </a:r>
            <a:r>
              <a:rPr lang="en-US" sz="2400" dirty="0"/>
              <a:t>continuing daily</a:t>
            </a:r>
          </a:p>
        </p:txBody>
      </p:sp>
      <p:sp>
        <p:nvSpPr>
          <p:cNvPr id="10" name="TextBox 9">
            <a:extLst>
              <a:ext uri="{FF2B5EF4-FFF2-40B4-BE49-F238E27FC236}">
                <a16:creationId xmlns:a16="http://schemas.microsoft.com/office/drawing/2014/main" id="{73222339-0B06-5725-BAB8-10B81805DE3C}"/>
              </a:ext>
            </a:extLst>
          </p:cNvPr>
          <p:cNvSpPr txBox="1"/>
          <p:nvPr/>
        </p:nvSpPr>
        <p:spPr>
          <a:xfrm>
            <a:off x="57150" y="4259369"/>
            <a:ext cx="9144000" cy="830997"/>
          </a:xfrm>
          <a:prstGeom prst="rect">
            <a:avLst/>
          </a:prstGeom>
          <a:noFill/>
        </p:spPr>
        <p:txBody>
          <a:bodyPr wrap="square" rtlCol="0">
            <a:spAutoFit/>
          </a:bodyPr>
          <a:lstStyle/>
          <a:p>
            <a:r>
              <a:rPr lang="en-US" sz="2400" dirty="0"/>
              <a:t>Lower qualifications  for elders  </a:t>
            </a:r>
            <a:r>
              <a:rPr lang="en-US" sz="2400" dirty="0">
                <a:solidFill>
                  <a:srgbClr val="FF0000"/>
                </a:solidFill>
              </a:rPr>
              <a:t>vs</a:t>
            </a:r>
            <a:r>
              <a:rPr lang="en-US" sz="2400" dirty="0"/>
              <a:t>  </a:t>
            </a:r>
            <a:r>
              <a:rPr lang="en-US" sz="2400" dirty="0">
                <a:solidFill>
                  <a:srgbClr val="0070C0"/>
                </a:solidFill>
              </a:rPr>
              <a:t>1 Tim 3:1 </a:t>
            </a:r>
            <a:r>
              <a:rPr lang="en-US" sz="2400" dirty="0"/>
              <a:t>an elder must be (modifies 										all qualifications)</a:t>
            </a:r>
          </a:p>
        </p:txBody>
      </p:sp>
      <p:sp>
        <p:nvSpPr>
          <p:cNvPr id="11" name="TextBox 10">
            <a:extLst>
              <a:ext uri="{FF2B5EF4-FFF2-40B4-BE49-F238E27FC236}">
                <a16:creationId xmlns:a16="http://schemas.microsoft.com/office/drawing/2014/main" id="{F2E6FCDE-0893-813E-1C3F-67C36CB2ABDB}"/>
              </a:ext>
            </a:extLst>
          </p:cNvPr>
          <p:cNvSpPr txBox="1"/>
          <p:nvPr/>
        </p:nvSpPr>
        <p:spPr>
          <a:xfrm>
            <a:off x="1447800" y="5164244"/>
            <a:ext cx="9144000" cy="461665"/>
          </a:xfrm>
          <a:prstGeom prst="rect">
            <a:avLst/>
          </a:prstGeom>
          <a:noFill/>
        </p:spPr>
        <p:txBody>
          <a:bodyPr wrap="square" rtlCol="0">
            <a:spAutoFit/>
          </a:bodyPr>
          <a:lstStyle/>
          <a:p>
            <a:r>
              <a:rPr lang="en-US" sz="2400" dirty="0"/>
              <a:t>Checklist worship </a:t>
            </a:r>
            <a:r>
              <a:rPr lang="en-US" sz="2400" dirty="0">
                <a:solidFill>
                  <a:srgbClr val="FF0000"/>
                </a:solidFill>
              </a:rPr>
              <a:t>vs </a:t>
            </a:r>
            <a:r>
              <a:rPr lang="en-US" sz="2400" dirty="0"/>
              <a:t> </a:t>
            </a:r>
            <a:r>
              <a:rPr lang="en-US" sz="2400" dirty="0">
                <a:solidFill>
                  <a:srgbClr val="0070C0"/>
                </a:solidFill>
              </a:rPr>
              <a:t>Luke 17:10 </a:t>
            </a:r>
            <a:r>
              <a:rPr lang="en-US" sz="2400" dirty="0"/>
              <a:t>unprofitable servants</a:t>
            </a:r>
          </a:p>
        </p:txBody>
      </p:sp>
      <p:sp>
        <p:nvSpPr>
          <p:cNvPr id="14" name="TextBox 13">
            <a:extLst>
              <a:ext uri="{FF2B5EF4-FFF2-40B4-BE49-F238E27FC236}">
                <a16:creationId xmlns:a16="http://schemas.microsoft.com/office/drawing/2014/main" id="{01316465-56C0-DE57-A732-28881B2F7F64}"/>
              </a:ext>
            </a:extLst>
          </p:cNvPr>
          <p:cNvSpPr txBox="1"/>
          <p:nvPr/>
        </p:nvSpPr>
        <p:spPr>
          <a:xfrm>
            <a:off x="1752600" y="5743575"/>
            <a:ext cx="8286750" cy="461665"/>
          </a:xfrm>
          <a:prstGeom prst="rect">
            <a:avLst/>
          </a:prstGeom>
          <a:noFill/>
        </p:spPr>
        <p:txBody>
          <a:bodyPr wrap="square" rtlCol="0">
            <a:spAutoFit/>
          </a:bodyPr>
          <a:lstStyle/>
          <a:p>
            <a:r>
              <a:rPr lang="en-US" sz="2400" dirty="0"/>
              <a:t>Soft preaching  </a:t>
            </a:r>
            <a:r>
              <a:rPr lang="en-US" sz="2400" dirty="0">
                <a:solidFill>
                  <a:srgbClr val="FF0000"/>
                </a:solidFill>
              </a:rPr>
              <a:t>vs</a:t>
            </a:r>
            <a:r>
              <a:rPr lang="en-US" sz="2400" dirty="0"/>
              <a:t>  reprove, rebuke, exhort  </a:t>
            </a:r>
            <a:r>
              <a:rPr lang="en-US" sz="2400" dirty="0">
                <a:solidFill>
                  <a:srgbClr val="0070C0"/>
                </a:solidFill>
              </a:rPr>
              <a:t>1Tim. 4:2</a:t>
            </a:r>
          </a:p>
        </p:txBody>
      </p:sp>
    </p:spTree>
    <p:extLst>
      <p:ext uri="{BB962C8B-B14F-4D97-AF65-F5344CB8AC3E}">
        <p14:creationId xmlns:p14="http://schemas.microsoft.com/office/powerpoint/2010/main" val="177503868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1BAFF47-AD35-7665-1D17-DA102C6B1503}"/>
            </a:ext>
          </a:extLst>
        </p:cNvPr>
        <p:cNvGrpSpPr/>
        <p:nvPr/>
      </p:nvGrpSpPr>
      <p:grpSpPr>
        <a:xfrm>
          <a:off x="0" y="0"/>
          <a:ext cx="0" cy="0"/>
          <a:chOff x="0" y="0"/>
          <a:chExt cx="0" cy="0"/>
        </a:xfrm>
      </p:grpSpPr>
      <p:pic>
        <p:nvPicPr>
          <p:cNvPr id="47109" name="Picture 5" descr="C:\Users\sheila\Desktop\BIBLE STUDY\ULTIMATE Royality Free\1-Bib Pics-Ot\Jeroboam\jeroboam_leads_israel_into_sin_2.jpg">
            <a:extLst>
              <a:ext uri="{FF2B5EF4-FFF2-40B4-BE49-F238E27FC236}">
                <a16:creationId xmlns:a16="http://schemas.microsoft.com/office/drawing/2014/main" id="{121245E0-CB89-D7B4-A70A-40A007E8E93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rcRect/>
          <a:stretch>
            <a:fillRect/>
          </a:stretch>
        </p:blipFill>
        <p:spPr bwMode="auto">
          <a:xfrm>
            <a:off x="299105" y="528992"/>
            <a:ext cx="4696024" cy="59377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extBox 1">
            <a:extLst>
              <a:ext uri="{FF2B5EF4-FFF2-40B4-BE49-F238E27FC236}">
                <a16:creationId xmlns:a16="http://schemas.microsoft.com/office/drawing/2014/main" id="{67F52596-99C0-FF8E-7888-F5FC968265A0}"/>
              </a:ext>
            </a:extLst>
          </p:cNvPr>
          <p:cNvSpPr txBox="1"/>
          <p:nvPr/>
        </p:nvSpPr>
        <p:spPr>
          <a:xfrm>
            <a:off x="5309322" y="300552"/>
            <a:ext cx="3696346" cy="4708981"/>
          </a:xfrm>
          <a:prstGeom prst="rect">
            <a:avLst/>
          </a:prstGeom>
          <a:noFill/>
        </p:spPr>
        <p:txBody>
          <a:bodyPr wrap="square" rtlCol="0">
            <a:spAutoFit/>
          </a:bodyPr>
          <a:lstStyle/>
          <a:p>
            <a:pPr algn="ctr"/>
            <a:r>
              <a:rPr lang="en-US" sz="6000" b="1" dirty="0">
                <a:solidFill>
                  <a:schemeClr val="bg1"/>
                </a:solidFill>
                <a:latin typeface="Garamond" panose="02020404030301010803" pitchFamily="18" charset="0"/>
              </a:rPr>
              <a:t>The Worship Service </a:t>
            </a:r>
          </a:p>
          <a:p>
            <a:pPr algn="ctr"/>
            <a:r>
              <a:rPr lang="en-US" sz="6000" b="1" dirty="0">
                <a:solidFill>
                  <a:schemeClr val="bg1"/>
                </a:solidFill>
                <a:latin typeface="Garamond" panose="02020404030301010803" pitchFamily="18" charset="0"/>
              </a:rPr>
              <a:t>Of Jeroboam</a:t>
            </a:r>
            <a:r>
              <a:rPr lang="en-US" sz="6000" dirty="0">
                <a:solidFill>
                  <a:schemeClr val="bg1"/>
                </a:solidFill>
                <a:latin typeface="Garamond" panose="02020404030301010803" pitchFamily="18" charset="0"/>
              </a:rPr>
              <a:t>.</a:t>
            </a:r>
          </a:p>
        </p:txBody>
      </p:sp>
      <p:pic>
        <p:nvPicPr>
          <p:cNvPr id="3" name="Picture 2">
            <a:extLst>
              <a:ext uri="{FF2B5EF4-FFF2-40B4-BE49-F238E27FC236}">
                <a16:creationId xmlns:a16="http://schemas.microsoft.com/office/drawing/2014/main" id="{651A22DE-6892-2E66-7C38-542890E10CBB}"/>
              </a:ext>
            </a:extLst>
          </p:cNvPr>
          <p:cNvPicPr>
            <a:picLocks noChangeAspect="1"/>
          </p:cNvPicPr>
          <p:nvPr/>
        </p:nvPicPr>
        <p:blipFill rotWithShape="1">
          <a:blip r:embed="rId4"/>
          <a:srcRect l="10187" t="62048" r="11838"/>
          <a:stretch/>
        </p:blipFill>
        <p:spPr>
          <a:xfrm>
            <a:off x="5404584" y="5153891"/>
            <a:ext cx="3596505" cy="1312873"/>
          </a:xfrm>
          <a:prstGeom prst="rect">
            <a:avLst/>
          </a:prstGeom>
        </p:spPr>
      </p:pic>
    </p:spTree>
    <p:extLst>
      <p:ext uri="{BB962C8B-B14F-4D97-AF65-F5344CB8AC3E}">
        <p14:creationId xmlns:p14="http://schemas.microsoft.com/office/powerpoint/2010/main" val="413742446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8599E4-9CE2-8A0E-EED2-31DEA963EFE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4AB99B5-E1B9-615F-421D-7AD270F879AE}"/>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The Worship Service Of Jeroboam </a:t>
            </a:r>
          </a:p>
        </p:txBody>
      </p:sp>
      <p:sp>
        <p:nvSpPr>
          <p:cNvPr id="5" name="Footer Placeholder 4">
            <a:extLst>
              <a:ext uri="{FF2B5EF4-FFF2-40B4-BE49-F238E27FC236}">
                <a16:creationId xmlns:a16="http://schemas.microsoft.com/office/drawing/2014/main" id="{7F2E9497-1C51-4669-376B-56886570AB47}"/>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50F6559B-A847-999C-6A43-7D54A3C9543D}"/>
              </a:ext>
            </a:extLst>
          </p:cNvPr>
          <p:cNvSpPr txBox="1"/>
          <p:nvPr/>
        </p:nvSpPr>
        <p:spPr>
          <a:xfrm>
            <a:off x="574335" y="831273"/>
            <a:ext cx="7821520" cy="5632311"/>
          </a:xfrm>
          <a:prstGeom prst="rect">
            <a:avLst/>
          </a:prstGeom>
          <a:noFill/>
        </p:spPr>
        <p:txBody>
          <a:bodyPr wrap="square">
            <a:spAutoFit/>
          </a:bodyPr>
          <a:lstStyle/>
          <a:p>
            <a:pPr marL="0" marR="0">
              <a:spcBef>
                <a:spcPts val="0"/>
              </a:spcBef>
              <a:spcAft>
                <a:spcPts val="0"/>
              </a:spcAft>
            </a:pPr>
            <a:r>
              <a:rPr lang="en-US" sz="2400" b="1" dirty="0">
                <a:solidFill>
                  <a:srgbClr val="0070C0"/>
                </a:solidFill>
                <a:effectLst/>
                <a:ea typeface="Times New Roman" panose="02020603050405020304" pitchFamily="18" charset="0"/>
                <a:cs typeface="Times New Roman" panose="02020603050405020304" pitchFamily="18" charset="0"/>
              </a:rPr>
              <a:t>30</a:t>
            </a:r>
            <a:r>
              <a:rPr lang="en-US" sz="2400" dirty="0">
                <a:solidFill>
                  <a:srgbClr val="000000"/>
                </a:solidFill>
                <a:effectLst/>
                <a:ea typeface="Times New Roman" panose="02020603050405020304" pitchFamily="18" charset="0"/>
                <a:cs typeface="Times New Roman" panose="02020603050405020304" pitchFamily="18" charset="0"/>
              </a:rPr>
              <a:t> Now this thing became a sin, for the people went to worship before the one as far as Dan.</a:t>
            </a:r>
            <a:endParaRPr lang="en-US" sz="24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solidFill>
                  <a:srgbClr val="0070C0"/>
                </a:solidFill>
                <a:effectLst/>
                <a:ea typeface="Times New Roman" panose="02020603050405020304" pitchFamily="18" charset="0"/>
                <a:cs typeface="Times New Roman" panose="02020603050405020304" pitchFamily="18" charset="0"/>
              </a:rPr>
              <a:t>31</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u="sng" dirty="0">
                <a:solidFill>
                  <a:srgbClr val="000000"/>
                </a:solidFill>
                <a:effectLst/>
                <a:ea typeface="Times New Roman" panose="02020603050405020304" pitchFamily="18" charset="0"/>
                <a:cs typeface="Times New Roman" panose="02020603050405020304" pitchFamily="18" charset="0"/>
              </a:rPr>
              <a:t>He made shrines on the high places</a:t>
            </a:r>
            <a:r>
              <a:rPr lang="en-US" sz="2400" dirty="0">
                <a:solidFill>
                  <a:srgbClr val="000000"/>
                </a:solidFill>
                <a:effectLst/>
                <a:ea typeface="Times New Roman" panose="02020603050405020304" pitchFamily="18" charset="0"/>
                <a:cs typeface="Times New Roman" panose="02020603050405020304" pitchFamily="18" charset="0"/>
              </a:rPr>
              <a:t>, and </a:t>
            </a:r>
            <a:r>
              <a:rPr lang="en-US" sz="2400" u="sng" dirty="0">
                <a:solidFill>
                  <a:srgbClr val="000000"/>
                </a:solidFill>
                <a:effectLst/>
                <a:ea typeface="Times New Roman" panose="02020603050405020304" pitchFamily="18" charset="0"/>
                <a:cs typeface="Times New Roman" panose="02020603050405020304" pitchFamily="18" charset="0"/>
              </a:rPr>
              <a:t>made priests from every class of people</a:t>
            </a:r>
            <a:r>
              <a:rPr lang="en-US" sz="2400" dirty="0">
                <a:solidFill>
                  <a:srgbClr val="000000"/>
                </a:solidFill>
                <a:effectLst/>
                <a:ea typeface="Times New Roman" panose="02020603050405020304" pitchFamily="18" charset="0"/>
                <a:cs typeface="Times New Roman" panose="02020603050405020304" pitchFamily="18" charset="0"/>
              </a:rPr>
              <a:t>, who were not of the sons of Levi.</a:t>
            </a:r>
          </a:p>
          <a:p>
            <a:pPr marL="0" marR="0">
              <a:spcBef>
                <a:spcPts val="0"/>
              </a:spcBef>
              <a:spcAft>
                <a:spcPts val="0"/>
              </a:spcAft>
            </a:pPr>
            <a:endParaRPr lang="en-US" sz="24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solidFill>
                  <a:srgbClr val="0070C0"/>
                </a:solidFill>
                <a:effectLst/>
                <a:ea typeface="Times New Roman" panose="02020603050405020304" pitchFamily="18" charset="0"/>
                <a:cs typeface="Times New Roman" panose="02020603050405020304" pitchFamily="18" charset="0"/>
              </a:rPr>
              <a:t>32</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u="sng" dirty="0">
                <a:solidFill>
                  <a:srgbClr val="000000"/>
                </a:solidFill>
                <a:effectLst/>
                <a:ea typeface="Times New Roman" panose="02020603050405020304" pitchFamily="18" charset="0"/>
                <a:cs typeface="Times New Roman" panose="02020603050405020304" pitchFamily="18" charset="0"/>
              </a:rPr>
              <a:t>Jeroboam ordained a feast on the fifteenth day of the eighth month, like the feast that was in Judah</a:t>
            </a:r>
            <a:r>
              <a:rPr lang="en-US" sz="2400" dirty="0">
                <a:solidFill>
                  <a:srgbClr val="000000"/>
                </a:solidFill>
                <a:effectLst/>
                <a:ea typeface="Times New Roman" panose="02020603050405020304" pitchFamily="18" charset="0"/>
                <a:cs typeface="Times New Roman" panose="02020603050405020304" pitchFamily="18" charset="0"/>
              </a:rPr>
              <a:t>, and offered sacrifices on the altar. So he did at Bethel, sacrificing to the calves that he had made. And at Bethel he installed the priests of the high places which he had made.</a:t>
            </a:r>
            <a:endParaRPr lang="en-US" sz="24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solidFill>
                  <a:srgbClr val="0070C0"/>
                </a:solidFill>
                <a:effectLst/>
                <a:ea typeface="Times New Roman" panose="02020603050405020304" pitchFamily="18" charset="0"/>
                <a:cs typeface="Times New Roman" panose="02020603050405020304" pitchFamily="18" charset="0"/>
              </a:rPr>
              <a:t>33</a:t>
            </a:r>
            <a:r>
              <a:rPr lang="en-US" sz="2400" dirty="0">
                <a:solidFill>
                  <a:srgbClr val="000000"/>
                </a:solidFill>
                <a:effectLst/>
                <a:ea typeface="Times New Roman" panose="02020603050405020304" pitchFamily="18" charset="0"/>
                <a:cs typeface="Times New Roman" panose="02020603050405020304" pitchFamily="18" charset="0"/>
              </a:rPr>
              <a:t> So he made offerings on the altar which he had made at Bethel on the fifteenth day of the eighth month, </a:t>
            </a:r>
            <a:r>
              <a:rPr lang="en-US" sz="2400" b="1" dirty="0">
                <a:solidFill>
                  <a:srgbClr val="000000"/>
                </a:solidFill>
                <a:effectLst/>
                <a:ea typeface="Times New Roman" panose="02020603050405020304" pitchFamily="18" charset="0"/>
                <a:cs typeface="Times New Roman" panose="02020603050405020304" pitchFamily="18" charset="0"/>
              </a:rPr>
              <a:t>in the month which he had devised in his own heart</a:t>
            </a:r>
            <a:r>
              <a:rPr lang="en-US" sz="2400" dirty="0">
                <a:solidFill>
                  <a:srgbClr val="000000"/>
                </a:solidFill>
                <a:effectLst/>
                <a:ea typeface="Times New Roman" panose="02020603050405020304" pitchFamily="18" charset="0"/>
                <a:cs typeface="Times New Roman" panose="02020603050405020304" pitchFamily="18" charset="0"/>
              </a:rPr>
              <a:t>. And he ordained a feast for the children of Israel, and offered sacrifices on the altar and burned incense.  </a:t>
            </a:r>
            <a:endParaRPr lang="en-US" sz="2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49949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6858000"/>
          </a:xfrm>
          <a:prstGeom prst="rect">
            <a:avLst/>
          </a:prstGeom>
          <a:solidFill>
            <a:schemeClr val="accent5">
              <a:lumMod val="50000"/>
            </a:schemeClr>
          </a:solidFill>
          <a:ln w="57150">
            <a:solidFill>
              <a:schemeClr val="tx1"/>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2000" b="1" dirty="0">
              <a:solidFill>
                <a:schemeClr val="bg1"/>
              </a:solidFill>
            </a:endParaRPr>
          </a:p>
        </p:txBody>
      </p:sp>
      <p:sp>
        <p:nvSpPr>
          <p:cNvPr id="12" name="Rectangle 11"/>
          <p:cNvSpPr/>
          <p:nvPr/>
        </p:nvSpPr>
        <p:spPr>
          <a:xfrm>
            <a:off x="838200" y="685800"/>
            <a:ext cx="7391400" cy="5486400"/>
          </a:xfrm>
          <a:prstGeom prst="rect">
            <a:avLst/>
          </a:prstGeom>
          <a:solidFill>
            <a:schemeClr val="bg1"/>
          </a:solidFill>
          <a:ln w="57150">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2" descr="C:\Users\sheila\Desktop\BIBLE STUDY\ULTIMATE Royality Free\1-Bib Pics-Ot\Solomon\Old Solomon color 1197-39.jpg"/>
          <p:cNvPicPr>
            <a:picLocks noChangeAspect="1" noChangeArrowheads="1"/>
          </p:cNvPicPr>
          <p:nvPr/>
        </p:nvPicPr>
        <p:blipFill>
          <a:blip r:embed="rId2"/>
          <a:srcRect l="25092" t="26693" r="22809" b="31010"/>
          <a:stretch>
            <a:fillRect/>
          </a:stretch>
        </p:blipFill>
        <p:spPr bwMode="auto">
          <a:xfrm>
            <a:off x="6249988" y="4038600"/>
            <a:ext cx="1751012" cy="182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291" name="Rectangle 1"/>
          <p:cNvSpPr>
            <a:spLocks noChangeArrowheads="1"/>
          </p:cNvSpPr>
          <p:nvPr/>
        </p:nvSpPr>
        <p:spPr bwMode="auto">
          <a:xfrm>
            <a:off x="0" y="1295400"/>
            <a:ext cx="9144000" cy="2569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eaLnBrk="0" hangingPunct="0">
              <a:tabLst>
                <a:tab pos="-685800" algn="l"/>
                <a:tab pos="-457200" algn="l"/>
                <a:tab pos="0" algn="l"/>
                <a:tab pos="285750" algn="l"/>
                <a:tab pos="914400" algn="l"/>
              </a:tabLst>
            </a:pPr>
            <a:r>
              <a:rPr lang="en-US" b="1" dirty="0">
                <a:cs typeface="Times New Roman" pitchFamily="18" charset="0"/>
              </a:rPr>
              <a:t>The kingdom lasted 120 years before dividing</a:t>
            </a:r>
          </a:p>
          <a:p>
            <a:pPr algn="ctr" eaLnBrk="0" hangingPunct="0">
              <a:tabLst>
                <a:tab pos="-685800" algn="l"/>
                <a:tab pos="-457200" algn="l"/>
                <a:tab pos="0" algn="l"/>
                <a:tab pos="285750" algn="l"/>
                <a:tab pos="914400" algn="l"/>
              </a:tabLst>
            </a:pPr>
            <a:endParaRPr lang="en-US" sz="900" dirty="0"/>
          </a:p>
          <a:p>
            <a:pPr algn="ctr" eaLnBrk="0" hangingPunct="0">
              <a:tabLst>
                <a:tab pos="-685800" algn="l"/>
                <a:tab pos="-457200" algn="l"/>
                <a:tab pos="0" algn="l"/>
                <a:tab pos="285750" algn="l"/>
                <a:tab pos="914400" algn="l"/>
              </a:tabLst>
            </a:pPr>
            <a:r>
              <a:rPr lang="en-US" dirty="0">
                <a:cs typeface="Times New Roman" pitchFamily="18" charset="0"/>
              </a:rPr>
              <a:t>Saul reigned 40 years (Acts 13:21)</a:t>
            </a:r>
            <a:endParaRPr lang="en-US" dirty="0"/>
          </a:p>
          <a:p>
            <a:pPr algn="ctr" eaLnBrk="0" hangingPunct="0">
              <a:tabLst>
                <a:tab pos="-685800" algn="l"/>
                <a:tab pos="-457200" algn="l"/>
                <a:tab pos="0" algn="l"/>
                <a:tab pos="285750" algn="l"/>
                <a:tab pos="914400" algn="l"/>
              </a:tabLst>
            </a:pPr>
            <a:r>
              <a:rPr lang="en-US" dirty="0">
                <a:cs typeface="Times New Roman" pitchFamily="18" charset="0"/>
              </a:rPr>
              <a:t>David reigned 40 years (2 Sam. 5:4)</a:t>
            </a:r>
            <a:endParaRPr lang="en-US" dirty="0"/>
          </a:p>
          <a:p>
            <a:pPr algn="ctr" eaLnBrk="0" hangingPunct="0">
              <a:tabLst>
                <a:tab pos="-685800" algn="l"/>
                <a:tab pos="-457200" algn="l"/>
                <a:tab pos="0" algn="l"/>
                <a:tab pos="285750" algn="l"/>
                <a:tab pos="914400" algn="l"/>
              </a:tabLst>
            </a:pPr>
            <a:r>
              <a:rPr lang="en-US" dirty="0">
                <a:cs typeface="Times New Roman" pitchFamily="18" charset="0"/>
              </a:rPr>
              <a:t>Solomon reigned 40 years (1 Kings 11:42)</a:t>
            </a:r>
          </a:p>
          <a:p>
            <a:pPr algn="ctr" eaLnBrk="0" hangingPunct="0">
              <a:tabLst>
                <a:tab pos="-685800" algn="l"/>
                <a:tab pos="-457200" algn="l"/>
                <a:tab pos="0" algn="l"/>
                <a:tab pos="285750" algn="l"/>
                <a:tab pos="914400" algn="l"/>
              </a:tabLst>
            </a:pPr>
            <a:endParaRPr lang="en-US" sz="1200" dirty="0"/>
          </a:p>
          <a:p>
            <a:pPr algn="ctr" eaLnBrk="0" hangingPunct="0">
              <a:tabLst>
                <a:tab pos="-685800" algn="l"/>
                <a:tab pos="-457200" algn="l"/>
                <a:tab pos="0" algn="l"/>
                <a:tab pos="285750" algn="l"/>
                <a:tab pos="914400" algn="l"/>
              </a:tabLst>
            </a:pPr>
            <a:r>
              <a:rPr lang="en-US" b="1" dirty="0">
                <a:cs typeface="Times New Roman" pitchFamily="18" charset="0"/>
              </a:rPr>
              <a:t> </a:t>
            </a:r>
            <a:r>
              <a:rPr lang="en-US" sz="2000" b="1" dirty="0">
                <a:cs typeface="Times New Roman" pitchFamily="18" charset="0"/>
              </a:rPr>
              <a:t>10 Tribes formed the </a:t>
            </a:r>
            <a:r>
              <a:rPr lang="en-US" sz="2000" b="1" u="sng" dirty="0">
                <a:cs typeface="Times New Roman" pitchFamily="18" charset="0"/>
              </a:rPr>
              <a:t>Northern Kingdom</a:t>
            </a:r>
            <a:r>
              <a:rPr lang="en-US" sz="2000" b="1" dirty="0">
                <a:cs typeface="Times New Roman" pitchFamily="18" charset="0"/>
              </a:rPr>
              <a:t> called Israel</a:t>
            </a:r>
            <a:endParaRPr lang="en-US" sz="2000" dirty="0"/>
          </a:p>
          <a:p>
            <a:pPr algn="ctr" eaLnBrk="0" hangingPunct="0">
              <a:tabLst>
                <a:tab pos="-685800" algn="l"/>
                <a:tab pos="-457200" algn="l"/>
                <a:tab pos="0" algn="l"/>
                <a:tab pos="285750" algn="l"/>
                <a:tab pos="914400" algn="l"/>
              </a:tabLst>
            </a:pPr>
            <a:r>
              <a:rPr lang="en-US" sz="2000" b="1" dirty="0">
                <a:cs typeface="Times New Roman" pitchFamily="18" charset="0"/>
              </a:rPr>
              <a:t>The </a:t>
            </a:r>
            <a:r>
              <a:rPr lang="en-US" sz="2000" b="1" u="sng" dirty="0">
                <a:cs typeface="Times New Roman" pitchFamily="18" charset="0"/>
              </a:rPr>
              <a:t>Southern Kingdom</a:t>
            </a:r>
            <a:r>
              <a:rPr lang="en-US" sz="2000" b="1" dirty="0">
                <a:cs typeface="Times New Roman" pitchFamily="18" charset="0"/>
              </a:rPr>
              <a:t> was the tribe of Judah</a:t>
            </a:r>
            <a:endParaRPr lang="en-US" sz="2000" dirty="0"/>
          </a:p>
        </p:txBody>
      </p:sp>
      <p:pic>
        <p:nvPicPr>
          <p:cNvPr id="10" name="Picture 2" descr="C:\Users\sheila\Desktop\BIBLE STUDY\ULTIMATE Royality Free\1-Bib Pics-Ot\David\King David\King_David.jpg"/>
          <p:cNvPicPr>
            <a:picLocks noChangeAspect="1" noChangeArrowheads="1"/>
          </p:cNvPicPr>
          <p:nvPr/>
        </p:nvPicPr>
        <p:blipFill rotWithShape="1">
          <a:blip r:embed="rId3"/>
          <a:srcRect l="10434" t="12334" b="1833"/>
          <a:stretch/>
        </p:blipFill>
        <p:spPr bwMode="auto">
          <a:xfrm>
            <a:off x="3657600" y="4114800"/>
            <a:ext cx="1752600" cy="1752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294" name="Picture 6" descr="C:\users\sheila\desktop\bible study\ultimate royality free\1-bib pics-ot\saul\Saul w David &amp; Javelin 84-75.jpg"/>
          <p:cNvPicPr>
            <a:picLocks noChangeAspect="1" noChangeArrowheads="1"/>
          </p:cNvPicPr>
          <p:nvPr/>
        </p:nvPicPr>
        <p:blipFill rotWithShape="1">
          <a:blip r:embed="rId4"/>
          <a:srcRect l="13702" r="12663" b="4663"/>
          <a:stretch/>
        </p:blipFill>
        <p:spPr bwMode="auto">
          <a:xfrm>
            <a:off x="1066800" y="4114801"/>
            <a:ext cx="1752600" cy="1752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1066800" y="5638800"/>
            <a:ext cx="1752600" cy="2286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solidFill>
                  <a:schemeClr val="tx1"/>
                </a:solidFill>
                <a:latin typeface="Arial Rounded MT Bold" pitchFamily="34" charset="0"/>
              </a:rPr>
              <a:t>SAUL</a:t>
            </a:r>
          </a:p>
        </p:txBody>
      </p:sp>
      <p:sp>
        <p:nvSpPr>
          <p:cNvPr id="9" name="Rectangle 8"/>
          <p:cNvSpPr/>
          <p:nvPr/>
        </p:nvSpPr>
        <p:spPr>
          <a:xfrm>
            <a:off x="3657600" y="5638800"/>
            <a:ext cx="1752600" cy="2286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solidFill>
                  <a:schemeClr val="tx1"/>
                </a:solidFill>
                <a:latin typeface="Arial Rounded MT Bold" pitchFamily="34" charset="0"/>
              </a:rPr>
              <a:t>DAVID</a:t>
            </a:r>
          </a:p>
        </p:txBody>
      </p:sp>
      <p:sp>
        <p:nvSpPr>
          <p:cNvPr id="11" name="Rectangle 10"/>
          <p:cNvSpPr/>
          <p:nvPr/>
        </p:nvSpPr>
        <p:spPr>
          <a:xfrm>
            <a:off x="6248400" y="5638800"/>
            <a:ext cx="1752600" cy="2286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solidFill>
                  <a:schemeClr val="tx1"/>
                </a:solidFill>
                <a:latin typeface="Arial Rounded MT Bold" pitchFamily="34" charset="0"/>
              </a:rPr>
              <a:t>SOLOMON</a:t>
            </a:r>
          </a:p>
        </p:txBody>
      </p:sp>
      <p:sp>
        <p:nvSpPr>
          <p:cNvPr id="13" name="Rectangle 1"/>
          <p:cNvSpPr>
            <a:spLocks noChangeArrowheads="1"/>
          </p:cNvSpPr>
          <p:nvPr/>
        </p:nvSpPr>
        <p:spPr bwMode="auto">
          <a:xfrm>
            <a:off x="0" y="762000"/>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eaLnBrk="0" hangingPunct="0">
              <a:tabLst>
                <a:tab pos="-685800" algn="l"/>
                <a:tab pos="-457200" algn="l"/>
                <a:tab pos="0" algn="l"/>
                <a:tab pos="285750" algn="l"/>
                <a:tab pos="914400" algn="l"/>
              </a:tabLst>
            </a:pPr>
            <a:r>
              <a:rPr lang="en-US" sz="3600" b="1" dirty="0">
                <a:ln>
                  <a:solidFill>
                    <a:sysClr val="windowText" lastClr="000000"/>
                  </a:solidFill>
                </a:ln>
                <a:solidFill>
                  <a:srgbClr val="0070C0"/>
                </a:solidFill>
                <a:cs typeface="Times New Roman" pitchFamily="18" charset="0"/>
              </a:rPr>
              <a:t>The End Of The United Kingdom</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A1DF9D-7228-135D-429C-A02E381BEFB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94A8CB3-B76A-8445-324A-A71CD9C1394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The Worship Service Of Jeroboam </a:t>
            </a:r>
          </a:p>
        </p:txBody>
      </p:sp>
      <p:sp>
        <p:nvSpPr>
          <p:cNvPr id="5" name="Footer Placeholder 4">
            <a:extLst>
              <a:ext uri="{FF2B5EF4-FFF2-40B4-BE49-F238E27FC236}">
                <a16:creationId xmlns:a16="http://schemas.microsoft.com/office/drawing/2014/main" id="{31EAD2A4-9406-F509-462E-0C0C71D3E2A7}"/>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AE248329-0C1A-D905-C7F0-A38F93FD4963}"/>
              </a:ext>
            </a:extLst>
          </p:cNvPr>
          <p:cNvSpPr txBox="1"/>
          <p:nvPr/>
        </p:nvSpPr>
        <p:spPr>
          <a:xfrm>
            <a:off x="316874" y="809787"/>
            <a:ext cx="8437827" cy="5632311"/>
          </a:xfrm>
          <a:prstGeom prst="rect">
            <a:avLst/>
          </a:prstGeom>
          <a:noFill/>
        </p:spPr>
        <p:txBody>
          <a:bodyPr wrap="square">
            <a:spAutoFit/>
          </a:bodyPr>
          <a:lstStyle/>
          <a:p>
            <a:pPr algn="just" rtl="0"/>
            <a:r>
              <a:rPr lang="en-US" sz="2800" b="1" dirty="0"/>
              <a:t>Jeroboam[1] (Jeroboam I)</a:t>
            </a:r>
          </a:p>
          <a:p>
            <a:pPr algn="just" rtl="0"/>
            <a:r>
              <a:rPr lang="en-US" sz="1600" dirty="0"/>
              <a:t>(died 909 BC; reigned 930–909 BC)</a:t>
            </a:r>
          </a:p>
          <a:p>
            <a:pPr algn="just" rtl="0"/>
            <a:r>
              <a:rPr lang="en-US" sz="1600" dirty="0"/>
              <a:t>Son of </a:t>
            </a:r>
            <a:r>
              <a:rPr lang="en-US" sz="1600" dirty="0" err="1"/>
              <a:t>Nebat</a:t>
            </a:r>
            <a:r>
              <a:rPr lang="en-US" sz="1600" dirty="0"/>
              <a:t> and </a:t>
            </a:r>
            <a:r>
              <a:rPr lang="en-US" sz="1600" dirty="0" err="1"/>
              <a:t>Zeruah</a:t>
            </a:r>
            <a:r>
              <a:rPr lang="en-US" sz="1600" dirty="0"/>
              <a:t>. Father of Nadab[2]. King of Israel. An Ephraimite from </a:t>
            </a:r>
            <a:r>
              <a:rPr lang="en-US" sz="1600" dirty="0" err="1"/>
              <a:t>Zeredah</a:t>
            </a:r>
            <a:r>
              <a:rPr lang="en-US" sz="1600" dirty="0"/>
              <a:t>. </a:t>
            </a:r>
            <a:r>
              <a:rPr lang="en-US" b="1" u="sng" dirty="0"/>
              <a:t>An official of Solomon, in charge of the labor force of the house of Joseph</a:t>
            </a:r>
            <a:r>
              <a:rPr lang="en-US" dirty="0"/>
              <a:t>. </a:t>
            </a:r>
            <a:r>
              <a:rPr lang="en-US" b="1" dirty="0" err="1">
                <a:solidFill>
                  <a:srgbClr val="FF0000"/>
                </a:solidFill>
              </a:rPr>
              <a:t>Ahijah</a:t>
            </a:r>
            <a:r>
              <a:rPr lang="en-US" b="1" dirty="0">
                <a:solidFill>
                  <a:srgbClr val="FF0000"/>
                </a:solidFill>
              </a:rPr>
              <a:t>[3] told him that he would rule over the 10 tribes of Israel whereas only one tribe would be retained by Solomon and his descendants. When Solomon heard about this, he tried to kill Jeroboam, who fled to Egypt. He stayed there until Solomon died and was succeeded by his son Rehoboam. </a:t>
            </a:r>
            <a:r>
              <a:rPr lang="en-US" sz="1600" dirty="0"/>
              <a:t>Rehoboam treated the Israelites harshly. Jeroboam settled in Shechem, in the hill country of Ephraim. He built up Peniel and set up </a:t>
            </a:r>
            <a:r>
              <a:rPr lang="en-US" sz="1600" u="sng" dirty="0"/>
              <a:t>golden calves in Bethel and Dan </a:t>
            </a:r>
            <a:r>
              <a:rPr lang="en-US" sz="1600" dirty="0"/>
              <a:t>to deter the people from going to Jerusalem. Pagan worship developed among the Israelite tribes, leading to judgment from the Lord. </a:t>
            </a:r>
            <a:r>
              <a:rPr lang="en-US" sz="1600" u="sng" dirty="0"/>
              <a:t>Jeroboam did not heed the Lord’s warnings</a:t>
            </a:r>
            <a:r>
              <a:rPr lang="en-US" sz="1600" dirty="0"/>
              <a:t>. His own son died because of his pagan tendencies and wicked activities. He reigned over the Israelite tribes for 22 years and was succeeded by his son Nadab. </a:t>
            </a:r>
            <a:r>
              <a:rPr lang="en-US" sz="1600" u="sng" dirty="0"/>
              <a:t>During his reign he warred against Judah</a:t>
            </a:r>
            <a:r>
              <a:rPr lang="en-US" sz="1600" dirty="0"/>
              <a:t>, which was led by Rehoboam, Abijah[3] and Asa[1]. Jeroboam’s army was defeated by Abijah, and Jeroboam never really regained power before he died.</a:t>
            </a:r>
          </a:p>
          <a:p>
            <a:pPr algn="just" rtl="0"/>
            <a:r>
              <a:rPr lang="en-US" sz="1600" dirty="0"/>
              <a:t> (11:26–40; 12:2–15, 25–33; 13:1–10, 33–34; 14:1–20; 15:1, 6–7, 9, 25–30; 2 Kings 3:3; 9:9; 13:2; 2 Chronicles 9:29; 10:2–16; 11:4, 14; 12:15; 13:1–20)</a:t>
            </a:r>
          </a:p>
          <a:p>
            <a:pPr lvl="1"/>
            <a:endParaRPr lang="en-US" sz="1600" dirty="0"/>
          </a:p>
          <a:p>
            <a:pPr algn="just" rtl="0"/>
            <a:endParaRPr lang="en-US" sz="1600" dirty="0"/>
          </a:p>
          <a:p>
            <a:r>
              <a:rPr lang="en-US" sz="1600" b="0" i="0" u="none" strike="noStrike" baseline="0" dirty="0"/>
              <a:t> Martin H. Manser and Debra Reid, </a:t>
            </a:r>
            <a:r>
              <a:rPr lang="en-US" sz="1600" b="0" i="1" u="sng" strike="noStrike" baseline="0" dirty="0">
                <a:solidFill>
                  <a:srgbClr val="0000FF"/>
                </a:solidFill>
                <a:hlinkClick r:id="rId2"/>
              </a:rPr>
              <a:t>Who’s Who of the Bible: Everything You Need to Know about Everyone Named in the Bible</a:t>
            </a:r>
            <a:r>
              <a:rPr lang="en-US" sz="1600" b="0" i="0" u="none" strike="noStrike" baseline="0" dirty="0">
                <a:solidFill>
                  <a:srgbClr val="0000FF"/>
                </a:solidFill>
                <a:hlinkClick r:id="rId2"/>
              </a:rPr>
              <a:t> (Oxford, England: Lion Books, 2013).</a:t>
            </a:r>
          </a:p>
        </p:txBody>
      </p:sp>
    </p:spTree>
    <p:extLst>
      <p:ext uri="{BB962C8B-B14F-4D97-AF65-F5344CB8AC3E}">
        <p14:creationId xmlns:p14="http://schemas.microsoft.com/office/powerpoint/2010/main" val="261965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773914D-FC4C-C25C-97D7-A4C285B318CC}"/>
              </a:ext>
            </a:extLst>
          </p:cNvPr>
          <p:cNvPicPr>
            <a:picLocks noChangeAspect="1"/>
          </p:cNvPicPr>
          <p:nvPr/>
        </p:nvPicPr>
        <p:blipFill>
          <a:blip r:embed="rId2"/>
          <a:stretch>
            <a:fillRect/>
          </a:stretch>
        </p:blipFill>
        <p:spPr>
          <a:xfrm>
            <a:off x="0" y="-1"/>
            <a:ext cx="9144000" cy="6858001"/>
          </a:xfrm>
          <a:prstGeom prst="rect">
            <a:avLst/>
          </a:prstGeom>
        </p:spPr>
      </p:pic>
    </p:spTree>
    <p:extLst>
      <p:ext uri="{BB962C8B-B14F-4D97-AF65-F5344CB8AC3E}">
        <p14:creationId xmlns:p14="http://schemas.microsoft.com/office/powerpoint/2010/main" val="1314857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39CF29-DC6F-8C74-3434-169D24163A8A}"/>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58520C3-5A45-452F-3971-B90E00E585AF}"/>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The Worship Service Of Jeroboam </a:t>
            </a:r>
          </a:p>
        </p:txBody>
      </p:sp>
      <p:sp>
        <p:nvSpPr>
          <p:cNvPr id="5" name="Footer Placeholder 4">
            <a:extLst>
              <a:ext uri="{FF2B5EF4-FFF2-40B4-BE49-F238E27FC236}">
                <a16:creationId xmlns:a16="http://schemas.microsoft.com/office/drawing/2014/main" id="{4500AB0E-24EF-330C-A3A4-5CA9F45FDFFA}"/>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D6322F14-A727-F5D9-72F9-08B6D2D6B43F}"/>
              </a:ext>
            </a:extLst>
          </p:cNvPr>
          <p:cNvSpPr txBox="1"/>
          <p:nvPr/>
        </p:nvSpPr>
        <p:spPr>
          <a:xfrm>
            <a:off x="597005" y="1178896"/>
            <a:ext cx="7965104" cy="5006499"/>
          </a:xfrm>
          <a:prstGeom prst="rect">
            <a:avLst/>
          </a:prstGeom>
          <a:noFill/>
        </p:spPr>
        <p:txBody>
          <a:bodyPr wrap="square">
            <a:spAutoFit/>
          </a:bodyPr>
          <a:lstStyle/>
          <a:p>
            <a:pPr marL="0" marR="0">
              <a:spcBef>
                <a:spcPts val="0"/>
              </a:spcBef>
              <a:spcAft>
                <a:spcPts val="1000"/>
              </a:spcAft>
            </a:pPr>
            <a:r>
              <a:rPr lang="en-US" sz="2600" dirty="0">
                <a:effectLst/>
                <a:ea typeface="Calibri" panose="020F0502020204030204" pitchFamily="34" charset="0"/>
                <a:cs typeface="Times New Roman" panose="02020603050405020304" pitchFamily="18" charset="0"/>
              </a:rPr>
              <a:t>Background of text:</a:t>
            </a:r>
          </a:p>
          <a:p>
            <a:pPr marL="0" marR="0">
              <a:spcBef>
                <a:spcPts val="0"/>
              </a:spcBef>
              <a:spcAft>
                <a:spcPts val="1000"/>
              </a:spcAft>
            </a:pPr>
            <a:r>
              <a:rPr lang="en-US" sz="2600" dirty="0">
                <a:solidFill>
                  <a:srgbClr val="0070C0"/>
                </a:solidFill>
                <a:effectLst/>
                <a:latin typeface="Aharoni" panose="02010803020104030203" pitchFamily="2" charset="-79"/>
                <a:ea typeface="Calibri" panose="020F0502020204030204" pitchFamily="34" charset="0"/>
                <a:cs typeface="Aharoni" panose="02010803020104030203" pitchFamily="2" charset="-79"/>
              </a:rPr>
              <a:t>Jeroboam</a:t>
            </a:r>
            <a:r>
              <a:rPr lang="en-US" sz="2600" dirty="0">
                <a:solidFill>
                  <a:srgbClr val="0070C0"/>
                </a:solidFill>
                <a:effectLst/>
                <a:ea typeface="Calibri" panose="020F0502020204030204" pitchFamily="34" charset="0"/>
                <a:cs typeface="Times New Roman" panose="02020603050405020304" pitchFamily="18" charset="0"/>
              </a:rPr>
              <a:t> had been promised rulership of 10 tribes while </a:t>
            </a:r>
            <a:r>
              <a:rPr lang="en-US" sz="2600" dirty="0">
                <a:solidFill>
                  <a:srgbClr val="0070C0"/>
                </a:solidFill>
                <a:effectLst/>
                <a:latin typeface="Aharoni" panose="02010803020104030203" pitchFamily="2" charset="-79"/>
                <a:ea typeface="Calibri" panose="020F0502020204030204" pitchFamily="34" charset="0"/>
                <a:cs typeface="Aharoni" panose="02010803020104030203" pitchFamily="2" charset="-79"/>
              </a:rPr>
              <a:t>Solomon</a:t>
            </a:r>
            <a:r>
              <a:rPr lang="en-US" sz="2600" dirty="0">
                <a:solidFill>
                  <a:srgbClr val="0070C0"/>
                </a:solidFill>
                <a:effectLst/>
                <a:ea typeface="Calibri" panose="020F0502020204030204" pitchFamily="34" charset="0"/>
                <a:cs typeface="Times New Roman" panose="02020603050405020304" pitchFamily="18" charset="0"/>
              </a:rPr>
              <a:t> was still alive, and was </a:t>
            </a:r>
            <a:r>
              <a:rPr lang="en-US" sz="2600" u="sng" dirty="0">
                <a:solidFill>
                  <a:srgbClr val="0070C0"/>
                </a:solidFill>
                <a:effectLst/>
                <a:ea typeface="Calibri" panose="020F0502020204030204" pitchFamily="34" charset="0"/>
                <a:cs typeface="Times New Roman" panose="02020603050405020304" pitchFamily="18" charset="0"/>
              </a:rPr>
              <a:t>promised he would prosper if faithful to God’s law </a:t>
            </a:r>
            <a:r>
              <a:rPr lang="en-US" sz="2600" b="1" u="sng" dirty="0">
                <a:solidFill>
                  <a:srgbClr val="0070C0"/>
                </a:solidFill>
                <a:effectLst/>
                <a:ea typeface="Calibri" panose="020F0502020204030204" pitchFamily="34" charset="0"/>
                <a:cs typeface="Times New Roman" panose="02020603050405020304" pitchFamily="18" charset="0"/>
              </a:rPr>
              <a:t>1 Kings 11:26-40</a:t>
            </a:r>
            <a:r>
              <a:rPr lang="en-US" sz="2600" dirty="0">
                <a:effectLst/>
                <a:ea typeface="Calibri" panose="020F0502020204030204" pitchFamily="34" charset="0"/>
                <a:cs typeface="Times New Roman" panose="02020603050405020304" pitchFamily="18" charset="0"/>
              </a:rPr>
              <a:t>.</a:t>
            </a:r>
          </a:p>
          <a:p>
            <a:pPr marL="0" marR="0">
              <a:spcBef>
                <a:spcPts val="0"/>
              </a:spcBef>
              <a:spcAft>
                <a:spcPts val="1000"/>
              </a:spcAft>
            </a:pPr>
            <a:r>
              <a:rPr lang="en-US" sz="2600" dirty="0">
                <a:effectLst/>
                <a:latin typeface="Aharoni" panose="02010803020104030203" pitchFamily="2" charset="-79"/>
                <a:ea typeface="Calibri" panose="020F0502020204030204" pitchFamily="34" charset="0"/>
                <a:cs typeface="Aharoni" panose="02010803020104030203" pitchFamily="2" charset="-79"/>
              </a:rPr>
              <a:t>Solomon</a:t>
            </a:r>
            <a:r>
              <a:rPr lang="en-US" sz="2600" dirty="0">
                <a:effectLst/>
                <a:ea typeface="Calibri" panose="020F0502020204030204" pitchFamily="34" charset="0"/>
                <a:cs typeface="Times New Roman" panose="02020603050405020304" pitchFamily="18" charset="0"/>
              </a:rPr>
              <a:t> died and </a:t>
            </a:r>
            <a:r>
              <a:rPr lang="en-US" sz="2600" dirty="0">
                <a:effectLst/>
                <a:latin typeface="Aharoni" panose="02010803020104030203" pitchFamily="2" charset="-79"/>
                <a:ea typeface="Calibri" panose="020F0502020204030204" pitchFamily="34" charset="0"/>
                <a:cs typeface="Aharoni" panose="02010803020104030203" pitchFamily="2" charset="-79"/>
              </a:rPr>
              <a:t>Rehoboam</a:t>
            </a:r>
            <a:r>
              <a:rPr lang="en-US" sz="2600" dirty="0">
                <a:effectLst/>
                <a:ea typeface="Calibri" panose="020F0502020204030204" pitchFamily="34" charset="0"/>
                <a:cs typeface="Times New Roman" panose="02020603050405020304" pitchFamily="18" charset="0"/>
              </a:rPr>
              <a:t> reigned in his stead.</a:t>
            </a:r>
          </a:p>
          <a:p>
            <a:pPr marL="0" marR="0">
              <a:spcBef>
                <a:spcPts val="0"/>
              </a:spcBef>
              <a:spcAft>
                <a:spcPts val="1000"/>
              </a:spcAft>
            </a:pPr>
            <a:r>
              <a:rPr lang="en-US" sz="2600" dirty="0">
                <a:solidFill>
                  <a:srgbClr val="FF0000"/>
                </a:solidFill>
                <a:effectLst/>
                <a:ea typeface="Calibri" panose="020F0502020204030204" pitchFamily="34" charset="0"/>
                <a:cs typeface="Times New Roman" panose="02020603050405020304" pitchFamily="18" charset="0"/>
              </a:rPr>
              <a:t>The people asked </a:t>
            </a:r>
            <a:r>
              <a:rPr lang="en-US" sz="2600" dirty="0">
                <a:solidFill>
                  <a:srgbClr val="FF0000"/>
                </a:solidFill>
                <a:effectLst/>
                <a:latin typeface="Aharoni" panose="02010803020104030203" pitchFamily="2" charset="-79"/>
                <a:ea typeface="Calibri" panose="020F0502020204030204" pitchFamily="34" charset="0"/>
                <a:cs typeface="Aharoni" panose="02010803020104030203" pitchFamily="2" charset="-79"/>
              </a:rPr>
              <a:t>Rehoboam</a:t>
            </a:r>
            <a:r>
              <a:rPr lang="en-US" sz="2600" dirty="0">
                <a:solidFill>
                  <a:srgbClr val="FF0000"/>
                </a:solidFill>
                <a:effectLst/>
                <a:ea typeface="Calibri" panose="020F0502020204030204" pitchFamily="34" charset="0"/>
                <a:cs typeface="Times New Roman" panose="02020603050405020304" pitchFamily="18" charset="0"/>
              </a:rPr>
              <a:t> to lighten the yoke </a:t>
            </a:r>
            <a:r>
              <a:rPr lang="en-US" sz="2600" dirty="0">
                <a:solidFill>
                  <a:srgbClr val="FF0000"/>
                </a:solidFill>
                <a:effectLst/>
                <a:latin typeface="Aharoni" panose="02010803020104030203" pitchFamily="2" charset="-79"/>
                <a:ea typeface="Calibri" panose="020F0502020204030204" pitchFamily="34" charset="0"/>
                <a:cs typeface="Aharoni" panose="02010803020104030203" pitchFamily="2" charset="-79"/>
              </a:rPr>
              <a:t>Solomon</a:t>
            </a:r>
            <a:r>
              <a:rPr lang="en-US" sz="2600" dirty="0">
                <a:solidFill>
                  <a:srgbClr val="FF0000"/>
                </a:solidFill>
                <a:effectLst/>
                <a:ea typeface="Calibri" panose="020F0502020204030204" pitchFamily="34" charset="0"/>
                <a:cs typeface="Times New Roman" panose="02020603050405020304" pitchFamily="18" charset="0"/>
              </a:rPr>
              <a:t> had placed upon them. Rehoboam refused, threatened to increase it instead.</a:t>
            </a:r>
          </a:p>
          <a:p>
            <a:pPr marL="0" marR="0">
              <a:spcBef>
                <a:spcPts val="0"/>
              </a:spcBef>
              <a:spcAft>
                <a:spcPts val="1000"/>
              </a:spcAft>
            </a:pPr>
            <a:r>
              <a:rPr lang="en-US" sz="2600" dirty="0">
                <a:effectLst/>
                <a:latin typeface="Aharoni" panose="02010803020104030203" pitchFamily="2" charset="-79"/>
                <a:ea typeface="Calibri" panose="020F0502020204030204" pitchFamily="34" charset="0"/>
                <a:cs typeface="Aharoni" panose="02010803020104030203" pitchFamily="2" charset="-79"/>
              </a:rPr>
              <a:t>Jeroboam</a:t>
            </a:r>
            <a:r>
              <a:rPr lang="en-US" sz="2600" dirty="0">
                <a:effectLst/>
                <a:ea typeface="Calibri" panose="020F0502020204030204" pitchFamily="34" charset="0"/>
                <a:cs typeface="Times New Roman" panose="02020603050405020304" pitchFamily="18" charset="0"/>
              </a:rPr>
              <a:t> was not content to trust God’s promise by keeping the law but chose instead to modify it to suit his own purposes.</a:t>
            </a:r>
          </a:p>
        </p:txBody>
      </p:sp>
    </p:spTree>
    <p:extLst>
      <p:ext uri="{BB962C8B-B14F-4D97-AF65-F5344CB8AC3E}">
        <p14:creationId xmlns:p14="http://schemas.microsoft.com/office/powerpoint/2010/main" val="1788623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CF4706-9DCC-D704-8150-6712AD79B03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8D6B43B-F3B4-8133-11BB-E28088686E77}"/>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The Worship Service Of Jeroboam </a:t>
            </a:r>
          </a:p>
        </p:txBody>
      </p:sp>
      <p:sp>
        <p:nvSpPr>
          <p:cNvPr id="5" name="Footer Placeholder 4">
            <a:extLst>
              <a:ext uri="{FF2B5EF4-FFF2-40B4-BE49-F238E27FC236}">
                <a16:creationId xmlns:a16="http://schemas.microsoft.com/office/drawing/2014/main" id="{49916058-3516-F0A9-50A3-340137A9E7AF}"/>
              </a:ext>
            </a:extLst>
          </p:cNvPr>
          <p:cNvSpPr>
            <a:spLocks noGrp="1"/>
          </p:cNvSpPr>
          <p:nvPr>
            <p:ph type="ftr" sz="quarter" idx="11"/>
          </p:nvPr>
        </p:nvSpPr>
        <p:spPr>
          <a:xfrm>
            <a:off x="1" y="6356351"/>
            <a:ext cx="91440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3" name="TextBox 2">
            <a:extLst>
              <a:ext uri="{FF2B5EF4-FFF2-40B4-BE49-F238E27FC236}">
                <a16:creationId xmlns:a16="http://schemas.microsoft.com/office/drawing/2014/main" id="{5531815B-9343-F7C9-82CA-73EE88CB4415}"/>
              </a:ext>
            </a:extLst>
          </p:cNvPr>
          <p:cNvSpPr txBox="1"/>
          <p:nvPr/>
        </p:nvSpPr>
        <p:spPr>
          <a:xfrm>
            <a:off x="999641" y="2579054"/>
            <a:ext cx="7152468" cy="2811026"/>
          </a:xfrm>
          <a:prstGeom prst="rect">
            <a:avLst/>
          </a:prstGeom>
          <a:noFill/>
        </p:spPr>
        <p:txBody>
          <a:bodyPr wrap="square">
            <a:spAutoFit/>
          </a:bodyPr>
          <a:lstStyle/>
          <a:p>
            <a:pPr marL="0" marR="0">
              <a:spcBef>
                <a:spcPts val="0"/>
              </a:spcBef>
              <a:spcAft>
                <a:spcPts val="1000"/>
              </a:spcAft>
            </a:pPr>
            <a:r>
              <a:rPr lang="en-US" sz="3200" dirty="0">
                <a:effectLst/>
                <a:latin typeface="Aharoni" panose="02010803020104030203" pitchFamily="2" charset="-79"/>
                <a:ea typeface="Calibri" panose="020F0502020204030204" pitchFamily="34" charset="0"/>
                <a:cs typeface="Aharoni" panose="02010803020104030203" pitchFamily="2" charset="-79"/>
              </a:rPr>
              <a:t>Jeroboam</a:t>
            </a:r>
            <a:r>
              <a:rPr lang="en-US" sz="3200" dirty="0">
                <a:effectLst/>
                <a:ea typeface="Calibri" panose="020F0502020204030204" pitchFamily="34" charset="0"/>
                <a:cs typeface="Times New Roman" panose="02020603050405020304" pitchFamily="18" charset="0"/>
              </a:rPr>
              <a:t> ordained a feast…in the month which he had devised of his own heart. </a:t>
            </a:r>
            <a:r>
              <a:rPr lang="en-US" sz="3200" b="1" dirty="0">
                <a:solidFill>
                  <a:srgbClr val="0070C0"/>
                </a:solidFill>
                <a:effectLst/>
                <a:ea typeface="Calibri" panose="020F0502020204030204" pitchFamily="34" charset="0"/>
                <a:cs typeface="Times New Roman" panose="02020603050405020304" pitchFamily="18" charset="0"/>
              </a:rPr>
              <a:t>v31-33</a:t>
            </a:r>
            <a:endParaRPr lang="en-US" sz="3200" dirty="0">
              <a:effectLst/>
              <a:ea typeface="Calibri" panose="020F0502020204030204" pitchFamily="34" charset="0"/>
              <a:cs typeface="Times New Roman" panose="02020603050405020304" pitchFamily="18" charset="0"/>
            </a:endParaRPr>
          </a:p>
          <a:p>
            <a:pPr marL="0" marR="0">
              <a:spcBef>
                <a:spcPts val="0"/>
              </a:spcBef>
              <a:spcAft>
                <a:spcPts val="1000"/>
              </a:spcAft>
            </a:pPr>
            <a:endParaRPr lang="en-US" sz="3200" dirty="0">
              <a:effectLst/>
              <a:ea typeface="Calibri" panose="020F0502020204030204" pitchFamily="34" charset="0"/>
              <a:cs typeface="Times New Roman" panose="02020603050405020304" pitchFamily="18" charset="0"/>
            </a:endParaRPr>
          </a:p>
          <a:p>
            <a:pPr marL="0" marR="0">
              <a:spcBef>
                <a:spcPts val="0"/>
              </a:spcBef>
              <a:spcAft>
                <a:spcPts val="1000"/>
              </a:spcAft>
            </a:pPr>
            <a:r>
              <a:rPr lang="en-US" sz="3200" dirty="0">
                <a:effectLst/>
                <a:ea typeface="Calibri" panose="020F0502020204030204" pitchFamily="34" charset="0"/>
                <a:cs typeface="Times New Roman" panose="02020603050405020304" pitchFamily="18" charset="0"/>
              </a:rPr>
              <a:t>So it is with false religions now also.</a:t>
            </a:r>
          </a:p>
        </p:txBody>
      </p:sp>
      <p:sp>
        <p:nvSpPr>
          <p:cNvPr id="8" name="TextBox 7">
            <a:extLst>
              <a:ext uri="{FF2B5EF4-FFF2-40B4-BE49-F238E27FC236}">
                <a16:creationId xmlns:a16="http://schemas.microsoft.com/office/drawing/2014/main" id="{B229CEB2-4362-136B-8061-72F2317F7B4D}"/>
              </a:ext>
            </a:extLst>
          </p:cNvPr>
          <p:cNvSpPr txBox="1"/>
          <p:nvPr/>
        </p:nvSpPr>
        <p:spPr>
          <a:xfrm>
            <a:off x="1" y="847160"/>
            <a:ext cx="9144000" cy="635367"/>
          </a:xfrm>
          <a:prstGeom prst="rect">
            <a:avLst/>
          </a:prstGeom>
          <a:noFill/>
        </p:spPr>
        <p:txBody>
          <a:bodyPr wrap="square">
            <a:spAutoFit/>
          </a:bodyPr>
          <a:lstStyle/>
          <a:p>
            <a:pPr marL="0" marR="0" algn="ctr">
              <a:lnSpc>
                <a:spcPct val="115000"/>
              </a:lnSpc>
              <a:spcBef>
                <a:spcPts val="0"/>
              </a:spcBef>
              <a:spcAft>
                <a:spcPts val="1000"/>
              </a:spcAft>
            </a:pPr>
            <a:r>
              <a:rPr lang="en-US" sz="3200" b="1" u="sng" dirty="0">
                <a:solidFill>
                  <a:srgbClr val="0070C0"/>
                </a:solidFill>
                <a:effectLst/>
                <a:latin typeface="Aharoni" panose="02010803020104030203" pitchFamily="2" charset="-79"/>
                <a:ea typeface="Calibri" panose="020F0502020204030204" pitchFamily="34" charset="0"/>
                <a:cs typeface="Aharoni" panose="02010803020104030203" pitchFamily="2" charset="-79"/>
              </a:rPr>
              <a:t>It’s source- </a:t>
            </a:r>
            <a:r>
              <a:rPr lang="en-US" sz="3200" b="1" dirty="0">
                <a:effectLst/>
                <a:latin typeface="Arial" panose="020B0604020202020204" pitchFamily="34" charset="0"/>
                <a:ea typeface="Calibri" panose="020F0502020204030204" pitchFamily="34" charset="0"/>
                <a:cs typeface="Times New Roman" panose="02020603050405020304" pitchFamily="18" charset="0"/>
              </a:rPr>
              <a:t>human wisdom.</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2610737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845</TotalTime>
  <Words>2968</Words>
  <Application>Microsoft Office PowerPoint</Application>
  <PresentationFormat>On-screen Show (4:3)</PresentationFormat>
  <Paragraphs>193</Paragraphs>
  <Slides>34</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34</vt:i4>
      </vt:variant>
    </vt:vector>
  </HeadingPairs>
  <TitlesOfParts>
    <vt:vector size="46" baseType="lpstr">
      <vt:lpstr>Aharoni</vt:lpstr>
      <vt:lpstr>Arial</vt:lpstr>
      <vt:lpstr>Arial Black</vt:lpstr>
      <vt:lpstr>Arial Rounded MT Bold</vt:lpstr>
      <vt:lpstr>Arial Unicode MS</vt:lpstr>
      <vt:lpstr>Calibri</vt:lpstr>
      <vt:lpstr>Calibri Light</vt:lpstr>
      <vt:lpstr>Garamond</vt:lpstr>
      <vt:lpstr>Ink Free</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bruce hastings</dc:creator>
  <cp:lastModifiedBy>New Lebanon church of Christ</cp:lastModifiedBy>
  <cp:revision>19</cp:revision>
  <dcterms:created xsi:type="dcterms:W3CDTF">2020-06-06T15:28:57Z</dcterms:created>
  <dcterms:modified xsi:type="dcterms:W3CDTF">2024-11-03T11:32:09Z</dcterms:modified>
</cp:coreProperties>
</file>