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sldIdLst>
    <p:sldId id="500" r:id="rId6"/>
    <p:sldId id="499" r:id="rId7"/>
    <p:sldId id="257" r:id="rId8"/>
    <p:sldId id="258" r:id="rId9"/>
    <p:sldId id="260" r:id="rId10"/>
    <p:sldId id="261" r:id="rId11"/>
    <p:sldId id="259" r:id="rId12"/>
    <p:sldId id="263" r:id="rId13"/>
    <p:sldId id="264" r:id="rId14"/>
    <p:sldId id="265" r:id="rId15"/>
    <p:sldId id="266" r:id="rId16"/>
    <p:sldId id="267" r:id="rId17"/>
    <p:sldId id="262" r:id="rId18"/>
    <p:sldId id="268" r:id="rId19"/>
    <p:sldId id="294" r:id="rId20"/>
    <p:sldId id="269" r:id="rId21"/>
    <p:sldId id="270" r:id="rId22"/>
    <p:sldId id="271" r:id="rId23"/>
    <p:sldId id="274" r:id="rId24"/>
    <p:sldId id="275" r:id="rId25"/>
    <p:sldId id="273" r:id="rId26"/>
    <p:sldId id="276" r:id="rId27"/>
    <p:sldId id="277" r:id="rId28"/>
    <p:sldId id="278" r:id="rId29"/>
    <p:sldId id="279" r:id="rId30"/>
    <p:sldId id="272" r:id="rId31"/>
    <p:sldId id="280" r:id="rId32"/>
    <p:sldId id="284" r:id="rId33"/>
    <p:sldId id="283" r:id="rId34"/>
    <p:sldId id="285" r:id="rId35"/>
    <p:sldId id="286" r:id="rId36"/>
    <p:sldId id="282" r:id="rId37"/>
    <p:sldId id="287" r:id="rId38"/>
    <p:sldId id="288" r:id="rId39"/>
    <p:sldId id="289" r:id="rId40"/>
    <p:sldId id="290" r:id="rId41"/>
    <p:sldId id="281" r:id="rId42"/>
    <p:sldId id="291" r:id="rId43"/>
    <p:sldId id="292" r:id="rId44"/>
    <p:sldId id="504" r:id="rId45"/>
    <p:sldId id="498"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crIwyr1qa1qbCJ0ANn0JqA==" hashData="cFd/Ti5z7LZgB8Rk3miZ3S51PhJLXXaCNF0MKUDz3dCxboQ6VDxJhGO78zPMNX1FYBp1ByQ+60ve0SCDqrpkvg=="/>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4660"/>
  </p:normalViewPr>
  <p:slideViewPr>
    <p:cSldViewPr snapToGrid="0">
      <p:cViewPr varScale="1">
        <p:scale>
          <a:sx n="120" d="100"/>
          <a:sy n="120" d="100"/>
        </p:scale>
        <p:origin x="1266" y="102"/>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DE3E3-0C38-9441-9459-5720403245BC}"/>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E18A044-CDE9-6C32-20B6-0950EBEF37EF}"/>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AE2E34-4B94-A54E-BCAE-6B23A1159718}"/>
              </a:ext>
            </a:extLst>
          </p:cNvPr>
          <p:cNvSpPr>
            <a:spLocks noGrp="1"/>
          </p:cNvSpPr>
          <p:nvPr>
            <p:ph type="dt" sz="half" idx="10"/>
          </p:nvPr>
        </p:nvSpPr>
        <p:spPr/>
        <p:txBody>
          <a:bodyPr/>
          <a:lstStyle/>
          <a:p>
            <a:fld id="{40A5AB8B-0713-4479-9F7C-9BFC649CD566}" type="datetimeFigureOut">
              <a:rPr lang="en-US" smtClean="0"/>
              <a:t>11/17/2024</a:t>
            </a:fld>
            <a:endParaRPr lang="en-US"/>
          </a:p>
        </p:txBody>
      </p:sp>
      <p:sp>
        <p:nvSpPr>
          <p:cNvPr id="5" name="Footer Placeholder 4">
            <a:extLst>
              <a:ext uri="{FF2B5EF4-FFF2-40B4-BE49-F238E27FC236}">
                <a16:creationId xmlns:a16="http://schemas.microsoft.com/office/drawing/2014/main" id="{1E87A22E-6D91-B49E-2295-CEFFFE00E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95E07C-5AFB-A6F3-7252-209C481713DA}"/>
              </a:ext>
            </a:extLst>
          </p:cNvPr>
          <p:cNvSpPr>
            <a:spLocks noGrp="1"/>
          </p:cNvSpPr>
          <p:nvPr>
            <p:ph type="sldNum" sz="quarter" idx="12"/>
          </p:nvPr>
        </p:nvSpPr>
        <p:spPr/>
        <p:txBody>
          <a:bodyPr/>
          <a:lstStyle/>
          <a:p>
            <a:fld id="{F3CC1076-D8B9-4E9F-B4CC-D961603B8F44}" type="slidenum">
              <a:rPr lang="en-US" smtClean="0"/>
              <a:t>‹#›</a:t>
            </a:fld>
            <a:endParaRPr lang="en-US"/>
          </a:p>
        </p:txBody>
      </p:sp>
    </p:spTree>
    <p:extLst>
      <p:ext uri="{BB962C8B-B14F-4D97-AF65-F5344CB8AC3E}">
        <p14:creationId xmlns:p14="http://schemas.microsoft.com/office/powerpoint/2010/main" val="3671764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0B2BF-8B94-53EB-0C8E-B2414332C9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B4A687-A013-27EC-90CE-B24AFE15DC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E02596-275F-CEAC-EB25-7CF05E153742}"/>
              </a:ext>
            </a:extLst>
          </p:cNvPr>
          <p:cNvSpPr>
            <a:spLocks noGrp="1"/>
          </p:cNvSpPr>
          <p:nvPr>
            <p:ph type="dt" sz="half" idx="10"/>
          </p:nvPr>
        </p:nvSpPr>
        <p:spPr/>
        <p:txBody>
          <a:bodyPr/>
          <a:lstStyle/>
          <a:p>
            <a:fld id="{40A5AB8B-0713-4479-9F7C-9BFC649CD566}" type="datetimeFigureOut">
              <a:rPr lang="en-US" smtClean="0"/>
              <a:t>11/17/2024</a:t>
            </a:fld>
            <a:endParaRPr lang="en-US"/>
          </a:p>
        </p:txBody>
      </p:sp>
      <p:sp>
        <p:nvSpPr>
          <p:cNvPr id="5" name="Footer Placeholder 4">
            <a:extLst>
              <a:ext uri="{FF2B5EF4-FFF2-40B4-BE49-F238E27FC236}">
                <a16:creationId xmlns:a16="http://schemas.microsoft.com/office/drawing/2014/main" id="{A1F188B7-74A7-4FBB-77C8-8DF9F06AA9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AC2B87-2766-B3C1-A624-12B0A7A48BBB}"/>
              </a:ext>
            </a:extLst>
          </p:cNvPr>
          <p:cNvSpPr>
            <a:spLocks noGrp="1"/>
          </p:cNvSpPr>
          <p:nvPr>
            <p:ph type="sldNum" sz="quarter" idx="12"/>
          </p:nvPr>
        </p:nvSpPr>
        <p:spPr/>
        <p:txBody>
          <a:bodyPr/>
          <a:lstStyle/>
          <a:p>
            <a:fld id="{F3CC1076-D8B9-4E9F-B4CC-D961603B8F44}" type="slidenum">
              <a:rPr lang="en-US" smtClean="0"/>
              <a:t>‹#›</a:t>
            </a:fld>
            <a:endParaRPr lang="en-US"/>
          </a:p>
        </p:txBody>
      </p:sp>
    </p:spTree>
    <p:extLst>
      <p:ext uri="{BB962C8B-B14F-4D97-AF65-F5344CB8AC3E}">
        <p14:creationId xmlns:p14="http://schemas.microsoft.com/office/powerpoint/2010/main" val="3224367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4E10E3-E0B4-FB81-6996-1D25A9CD7A91}"/>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821661-55A6-1A5B-D578-9F83B63F1F88}"/>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285609-0035-7445-25E3-EFA403C318FE}"/>
              </a:ext>
            </a:extLst>
          </p:cNvPr>
          <p:cNvSpPr>
            <a:spLocks noGrp="1"/>
          </p:cNvSpPr>
          <p:nvPr>
            <p:ph type="dt" sz="half" idx="10"/>
          </p:nvPr>
        </p:nvSpPr>
        <p:spPr/>
        <p:txBody>
          <a:bodyPr/>
          <a:lstStyle/>
          <a:p>
            <a:fld id="{40A5AB8B-0713-4479-9F7C-9BFC649CD566}" type="datetimeFigureOut">
              <a:rPr lang="en-US" smtClean="0"/>
              <a:t>11/17/2024</a:t>
            </a:fld>
            <a:endParaRPr lang="en-US"/>
          </a:p>
        </p:txBody>
      </p:sp>
      <p:sp>
        <p:nvSpPr>
          <p:cNvPr id="5" name="Footer Placeholder 4">
            <a:extLst>
              <a:ext uri="{FF2B5EF4-FFF2-40B4-BE49-F238E27FC236}">
                <a16:creationId xmlns:a16="http://schemas.microsoft.com/office/drawing/2014/main" id="{B5F9F128-8AD0-B896-2EC1-F137C97A2E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707AE6-0385-E474-57B6-4D476AAF9FEF}"/>
              </a:ext>
            </a:extLst>
          </p:cNvPr>
          <p:cNvSpPr>
            <a:spLocks noGrp="1"/>
          </p:cNvSpPr>
          <p:nvPr>
            <p:ph type="sldNum" sz="quarter" idx="12"/>
          </p:nvPr>
        </p:nvSpPr>
        <p:spPr/>
        <p:txBody>
          <a:bodyPr/>
          <a:lstStyle/>
          <a:p>
            <a:fld id="{F3CC1076-D8B9-4E9F-B4CC-D961603B8F44}" type="slidenum">
              <a:rPr lang="en-US" smtClean="0"/>
              <a:t>‹#›</a:t>
            </a:fld>
            <a:endParaRPr lang="en-US"/>
          </a:p>
        </p:txBody>
      </p:sp>
    </p:spTree>
    <p:extLst>
      <p:ext uri="{BB962C8B-B14F-4D97-AF65-F5344CB8AC3E}">
        <p14:creationId xmlns:p14="http://schemas.microsoft.com/office/powerpoint/2010/main" val="2137058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9CA805F-9E28-4BEC-B8BD-A1884944D316}" type="datetimeFigureOut">
              <a:rPr lang="en-US" smtClean="0"/>
              <a:t>11/17/2024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68CBF1-3F72-4E40-BE14-6C0A870CCDF9}" type="slidenum">
              <a:rPr lang="en-US" smtClean="0"/>
              <a:t>‹#›</a:t>
            </a:fld>
            <a:endParaRPr lang="en-US"/>
          </a:p>
        </p:txBody>
      </p:sp>
    </p:spTree>
    <p:extLst>
      <p:ext uri="{BB962C8B-B14F-4D97-AF65-F5344CB8AC3E}">
        <p14:creationId xmlns:p14="http://schemas.microsoft.com/office/powerpoint/2010/main" val="544181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CA805F-9E28-4BEC-B8BD-A1884944D316}" type="datetimeFigureOut">
              <a:rPr lang="en-US" smtClean="0"/>
              <a:t>11/17/2024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68CBF1-3F72-4E40-BE14-6C0A870CCDF9}" type="slidenum">
              <a:rPr lang="en-US" smtClean="0"/>
              <a:t>‹#›</a:t>
            </a:fld>
            <a:endParaRPr lang="en-US"/>
          </a:p>
        </p:txBody>
      </p:sp>
    </p:spTree>
    <p:extLst>
      <p:ext uri="{BB962C8B-B14F-4D97-AF65-F5344CB8AC3E}">
        <p14:creationId xmlns:p14="http://schemas.microsoft.com/office/powerpoint/2010/main" val="34352313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CA805F-9E28-4BEC-B8BD-A1884944D316}" type="datetimeFigureOut">
              <a:rPr lang="en-US" smtClean="0"/>
              <a:t>11/17/2024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68CBF1-3F72-4E40-BE14-6C0A870CCDF9}" type="slidenum">
              <a:rPr lang="en-US" smtClean="0"/>
              <a:t>‹#›</a:t>
            </a:fld>
            <a:endParaRPr lang="en-US"/>
          </a:p>
        </p:txBody>
      </p:sp>
    </p:spTree>
    <p:extLst>
      <p:ext uri="{BB962C8B-B14F-4D97-AF65-F5344CB8AC3E}">
        <p14:creationId xmlns:p14="http://schemas.microsoft.com/office/powerpoint/2010/main" val="1893721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9CA805F-9E28-4BEC-B8BD-A1884944D316}" type="datetimeFigureOut">
              <a:rPr lang="en-US" smtClean="0"/>
              <a:t>11/17/2024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68CBF1-3F72-4E40-BE14-6C0A870CCDF9}" type="slidenum">
              <a:rPr lang="en-US" smtClean="0"/>
              <a:t>‹#›</a:t>
            </a:fld>
            <a:endParaRPr lang="en-US"/>
          </a:p>
        </p:txBody>
      </p:sp>
    </p:spTree>
    <p:extLst>
      <p:ext uri="{BB962C8B-B14F-4D97-AF65-F5344CB8AC3E}">
        <p14:creationId xmlns:p14="http://schemas.microsoft.com/office/powerpoint/2010/main" val="23404595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9CA805F-9E28-4BEC-B8BD-A1884944D316}" type="datetimeFigureOut">
              <a:rPr lang="en-US" smtClean="0"/>
              <a:t>11/17/2024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68CBF1-3F72-4E40-BE14-6C0A870CCDF9}" type="slidenum">
              <a:rPr lang="en-US" smtClean="0"/>
              <a:t>‹#›</a:t>
            </a:fld>
            <a:endParaRPr lang="en-US"/>
          </a:p>
        </p:txBody>
      </p:sp>
    </p:spTree>
    <p:extLst>
      <p:ext uri="{BB962C8B-B14F-4D97-AF65-F5344CB8AC3E}">
        <p14:creationId xmlns:p14="http://schemas.microsoft.com/office/powerpoint/2010/main" val="1800279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CA805F-9E28-4BEC-B8BD-A1884944D316}" type="datetimeFigureOut">
              <a:rPr lang="en-US" smtClean="0"/>
              <a:t>11/17/2024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68CBF1-3F72-4E40-BE14-6C0A870CCDF9}" type="slidenum">
              <a:rPr lang="en-US" smtClean="0"/>
              <a:t>‹#›</a:t>
            </a:fld>
            <a:endParaRPr lang="en-US"/>
          </a:p>
        </p:txBody>
      </p:sp>
    </p:spTree>
    <p:extLst>
      <p:ext uri="{BB962C8B-B14F-4D97-AF65-F5344CB8AC3E}">
        <p14:creationId xmlns:p14="http://schemas.microsoft.com/office/powerpoint/2010/main" val="16237883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CA805F-9E28-4BEC-B8BD-A1884944D316}" type="datetimeFigureOut">
              <a:rPr lang="en-US" smtClean="0"/>
              <a:t>11/17/2024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68CBF1-3F72-4E40-BE14-6C0A870CCDF9}" type="slidenum">
              <a:rPr lang="en-US" smtClean="0"/>
              <a:t>‹#›</a:t>
            </a:fld>
            <a:endParaRPr lang="en-US"/>
          </a:p>
        </p:txBody>
      </p:sp>
    </p:spTree>
    <p:extLst>
      <p:ext uri="{BB962C8B-B14F-4D97-AF65-F5344CB8AC3E}">
        <p14:creationId xmlns:p14="http://schemas.microsoft.com/office/powerpoint/2010/main" val="29732667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9CA805F-9E28-4BEC-B8BD-A1884944D316}" type="datetimeFigureOut">
              <a:rPr lang="en-US" smtClean="0"/>
              <a:t>11/17/2024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68CBF1-3F72-4E40-BE14-6C0A870CCDF9}" type="slidenum">
              <a:rPr lang="en-US" smtClean="0"/>
              <a:t>‹#›</a:t>
            </a:fld>
            <a:endParaRPr lang="en-US"/>
          </a:p>
        </p:txBody>
      </p:sp>
    </p:spTree>
    <p:extLst>
      <p:ext uri="{BB962C8B-B14F-4D97-AF65-F5344CB8AC3E}">
        <p14:creationId xmlns:p14="http://schemas.microsoft.com/office/powerpoint/2010/main" val="4008061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32994-8687-C2E2-FD20-19706BDD43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E54D3E-FC23-9649-4C65-AEDB7F8A05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9C0811-272B-3463-E1C2-6F0B3D87C5A6}"/>
              </a:ext>
            </a:extLst>
          </p:cNvPr>
          <p:cNvSpPr>
            <a:spLocks noGrp="1"/>
          </p:cNvSpPr>
          <p:nvPr>
            <p:ph type="dt" sz="half" idx="10"/>
          </p:nvPr>
        </p:nvSpPr>
        <p:spPr/>
        <p:txBody>
          <a:bodyPr/>
          <a:lstStyle/>
          <a:p>
            <a:fld id="{40A5AB8B-0713-4479-9F7C-9BFC649CD566}" type="datetimeFigureOut">
              <a:rPr lang="en-US" smtClean="0"/>
              <a:t>11/17/2024</a:t>
            </a:fld>
            <a:endParaRPr lang="en-US"/>
          </a:p>
        </p:txBody>
      </p:sp>
      <p:sp>
        <p:nvSpPr>
          <p:cNvPr id="5" name="Footer Placeholder 4">
            <a:extLst>
              <a:ext uri="{FF2B5EF4-FFF2-40B4-BE49-F238E27FC236}">
                <a16:creationId xmlns:a16="http://schemas.microsoft.com/office/drawing/2014/main" id="{0D7F6207-11F6-9344-31F3-417C054483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1BC760-78DB-E1E3-188D-E14C9E8763E5}"/>
              </a:ext>
            </a:extLst>
          </p:cNvPr>
          <p:cNvSpPr>
            <a:spLocks noGrp="1"/>
          </p:cNvSpPr>
          <p:nvPr>
            <p:ph type="sldNum" sz="quarter" idx="12"/>
          </p:nvPr>
        </p:nvSpPr>
        <p:spPr/>
        <p:txBody>
          <a:bodyPr/>
          <a:lstStyle/>
          <a:p>
            <a:fld id="{F3CC1076-D8B9-4E9F-B4CC-D961603B8F44}" type="slidenum">
              <a:rPr lang="en-US" smtClean="0"/>
              <a:t>‹#›</a:t>
            </a:fld>
            <a:endParaRPr lang="en-US"/>
          </a:p>
        </p:txBody>
      </p:sp>
    </p:spTree>
    <p:extLst>
      <p:ext uri="{BB962C8B-B14F-4D97-AF65-F5344CB8AC3E}">
        <p14:creationId xmlns:p14="http://schemas.microsoft.com/office/powerpoint/2010/main" val="18230324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9CA805F-9E28-4BEC-B8BD-A1884944D316}" type="datetimeFigureOut">
              <a:rPr lang="en-US" smtClean="0"/>
              <a:t>11/17/2024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68CBF1-3F72-4E40-BE14-6C0A870CCDF9}" type="slidenum">
              <a:rPr lang="en-US" smtClean="0"/>
              <a:t>‹#›</a:t>
            </a:fld>
            <a:endParaRPr lang="en-US"/>
          </a:p>
        </p:txBody>
      </p:sp>
    </p:spTree>
    <p:extLst>
      <p:ext uri="{BB962C8B-B14F-4D97-AF65-F5344CB8AC3E}">
        <p14:creationId xmlns:p14="http://schemas.microsoft.com/office/powerpoint/2010/main" val="22858646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CA805F-9E28-4BEC-B8BD-A1884944D316}" type="datetimeFigureOut">
              <a:rPr lang="en-US" smtClean="0"/>
              <a:t>11/17/2024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68CBF1-3F72-4E40-BE14-6C0A870CCDF9}" type="slidenum">
              <a:rPr lang="en-US" smtClean="0"/>
              <a:t>‹#›</a:t>
            </a:fld>
            <a:endParaRPr lang="en-US"/>
          </a:p>
        </p:txBody>
      </p:sp>
    </p:spTree>
    <p:extLst>
      <p:ext uri="{BB962C8B-B14F-4D97-AF65-F5344CB8AC3E}">
        <p14:creationId xmlns:p14="http://schemas.microsoft.com/office/powerpoint/2010/main" val="27959374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CA805F-9E28-4BEC-B8BD-A1884944D316}" type="datetimeFigureOut">
              <a:rPr lang="en-US" smtClean="0"/>
              <a:t>11/17/2024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68CBF1-3F72-4E40-BE14-6C0A870CCDF9}" type="slidenum">
              <a:rPr lang="en-US" smtClean="0"/>
              <a:t>‹#›</a:t>
            </a:fld>
            <a:endParaRPr lang="en-US"/>
          </a:p>
        </p:txBody>
      </p:sp>
    </p:spTree>
    <p:extLst>
      <p:ext uri="{BB962C8B-B14F-4D97-AF65-F5344CB8AC3E}">
        <p14:creationId xmlns:p14="http://schemas.microsoft.com/office/powerpoint/2010/main" val="25493028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3F7D631-701F-4046-9E27-CF7D871A4A19}" type="datetimeFigureOut">
              <a:rPr lang="en-US" smtClean="0"/>
              <a:pPr/>
              <a:t>11/17/2024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131956004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pPr/>
              <a:t>11/17/2024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2045127456"/>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F7D631-701F-4046-9E27-CF7D871A4A19}" type="datetimeFigureOut">
              <a:rPr lang="en-US" smtClean="0"/>
              <a:pPr/>
              <a:t>11/17/2024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4222531342"/>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3F7D631-701F-4046-9E27-CF7D871A4A19}" type="datetimeFigureOut">
              <a:rPr lang="en-US" smtClean="0"/>
              <a:pPr/>
              <a:t>11/17/2024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32936779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F7D631-701F-4046-9E27-CF7D871A4A19}" type="datetimeFigureOut">
              <a:rPr lang="en-US" smtClean="0"/>
              <a:pPr/>
              <a:t>11/17/2024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3307187318"/>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F7D631-701F-4046-9E27-CF7D871A4A19}" type="datetimeFigureOut">
              <a:rPr lang="en-US" smtClean="0"/>
              <a:pPr/>
              <a:t>11/17/2024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2812169941"/>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F7D631-701F-4046-9E27-CF7D871A4A19}" type="datetimeFigureOut">
              <a:rPr lang="en-US" smtClean="0"/>
              <a:pPr/>
              <a:t>11/17/2024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55426703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109F3-E9A1-C9D3-C551-44266AEF5AD1}"/>
              </a:ext>
            </a:extLst>
          </p:cNvPr>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A59D52-EEDA-E356-83D8-AE91C58A2CAB}"/>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14ECEB-5820-C5C6-76D1-2AFF88A2E8B9}"/>
              </a:ext>
            </a:extLst>
          </p:cNvPr>
          <p:cNvSpPr>
            <a:spLocks noGrp="1"/>
          </p:cNvSpPr>
          <p:nvPr>
            <p:ph type="dt" sz="half" idx="10"/>
          </p:nvPr>
        </p:nvSpPr>
        <p:spPr/>
        <p:txBody>
          <a:bodyPr/>
          <a:lstStyle/>
          <a:p>
            <a:fld id="{40A5AB8B-0713-4479-9F7C-9BFC649CD566}" type="datetimeFigureOut">
              <a:rPr lang="en-US" smtClean="0"/>
              <a:t>11/17/2024</a:t>
            </a:fld>
            <a:endParaRPr lang="en-US"/>
          </a:p>
        </p:txBody>
      </p:sp>
      <p:sp>
        <p:nvSpPr>
          <p:cNvPr id="5" name="Footer Placeholder 4">
            <a:extLst>
              <a:ext uri="{FF2B5EF4-FFF2-40B4-BE49-F238E27FC236}">
                <a16:creationId xmlns:a16="http://schemas.microsoft.com/office/drawing/2014/main" id="{DF3677C5-E01D-EF36-4199-3BDD52967D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BC42CB-3B98-A6EC-93FE-B27DE6681743}"/>
              </a:ext>
            </a:extLst>
          </p:cNvPr>
          <p:cNvSpPr>
            <a:spLocks noGrp="1"/>
          </p:cNvSpPr>
          <p:nvPr>
            <p:ph type="sldNum" sz="quarter" idx="12"/>
          </p:nvPr>
        </p:nvSpPr>
        <p:spPr/>
        <p:txBody>
          <a:bodyPr/>
          <a:lstStyle/>
          <a:p>
            <a:fld id="{F3CC1076-D8B9-4E9F-B4CC-D961603B8F44}" type="slidenum">
              <a:rPr lang="en-US" smtClean="0"/>
              <a:t>‹#›</a:t>
            </a:fld>
            <a:endParaRPr lang="en-US"/>
          </a:p>
        </p:txBody>
      </p:sp>
    </p:spTree>
    <p:extLst>
      <p:ext uri="{BB962C8B-B14F-4D97-AF65-F5344CB8AC3E}">
        <p14:creationId xmlns:p14="http://schemas.microsoft.com/office/powerpoint/2010/main" val="1628973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F7D631-701F-4046-9E27-CF7D871A4A19}" type="datetimeFigureOut">
              <a:rPr lang="en-US" smtClean="0"/>
              <a:pPr/>
              <a:t>11/17/2024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17809846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F7D631-701F-4046-9E27-CF7D871A4A19}" type="datetimeFigureOut">
              <a:rPr lang="en-US" smtClean="0"/>
              <a:pPr/>
              <a:t>11/17/2024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2119444320"/>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pPr/>
              <a:t>11/17/2024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1247147694"/>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pPr/>
              <a:t>11/17/2024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2325818678"/>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11/17/2024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7337973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11/17/2024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494199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261408-B059-4BE3-9B18-E2EA024F5496}" type="datetimeFigureOut">
              <a:rPr lang="en-US" smtClean="0"/>
              <a:t>11/17/2024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7570759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261408-B059-4BE3-9B18-E2EA024F5496}" type="datetimeFigureOut">
              <a:rPr lang="en-US" smtClean="0"/>
              <a:t>11/17/2024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42491585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261408-B059-4BE3-9B18-E2EA024F5496}" type="datetimeFigureOut">
              <a:rPr lang="en-US" smtClean="0"/>
              <a:t>11/17/2024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41555079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261408-B059-4BE3-9B18-E2EA024F5496}" type="datetimeFigureOut">
              <a:rPr lang="en-US" smtClean="0"/>
              <a:t>11/17/2024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699351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5EAEE-E7B4-9726-4EDE-B27B0463BD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B972A6-0A0D-C7F7-2D8D-66DCCFB85EF7}"/>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BCC919-8F17-AFA8-B11B-7D0A9959D967}"/>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34652D-67E1-D54D-6652-AE30D88FEBA7}"/>
              </a:ext>
            </a:extLst>
          </p:cNvPr>
          <p:cNvSpPr>
            <a:spLocks noGrp="1"/>
          </p:cNvSpPr>
          <p:nvPr>
            <p:ph type="dt" sz="half" idx="10"/>
          </p:nvPr>
        </p:nvSpPr>
        <p:spPr/>
        <p:txBody>
          <a:bodyPr/>
          <a:lstStyle/>
          <a:p>
            <a:fld id="{40A5AB8B-0713-4479-9F7C-9BFC649CD566}" type="datetimeFigureOut">
              <a:rPr lang="en-US" smtClean="0"/>
              <a:t>11/17/2024</a:t>
            </a:fld>
            <a:endParaRPr lang="en-US"/>
          </a:p>
        </p:txBody>
      </p:sp>
      <p:sp>
        <p:nvSpPr>
          <p:cNvPr id="6" name="Footer Placeholder 5">
            <a:extLst>
              <a:ext uri="{FF2B5EF4-FFF2-40B4-BE49-F238E27FC236}">
                <a16:creationId xmlns:a16="http://schemas.microsoft.com/office/drawing/2014/main" id="{3C359A3E-4150-2769-943B-C39B2EC915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D9233A-4341-67B3-1986-D35F6721EF11}"/>
              </a:ext>
            </a:extLst>
          </p:cNvPr>
          <p:cNvSpPr>
            <a:spLocks noGrp="1"/>
          </p:cNvSpPr>
          <p:nvPr>
            <p:ph type="sldNum" sz="quarter" idx="12"/>
          </p:nvPr>
        </p:nvSpPr>
        <p:spPr/>
        <p:txBody>
          <a:bodyPr/>
          <a:lstStyle/>
          <a:p>
            <a:fld id="{F3CC1076-D8B9-4E9F-B4CC-D961603B8F44}" type="slidenum">
              <a:rPr lang="en-US" smtClean="0"/>
              <a:t>‹#›</a:t>
            </a:fld>
            <a:endParaRPr lang="en-US"/>
          </a:p>
        </p:txBody>
      </p:sp>
    </p:spTree>
    <p:extLst>
      <p:ext uri="{BB962C8B-B14F-4D97-AF65-F5344CB8AC3E}">
        <p14:creationId xmlns:p14="http://schemas.microsoft.com/office/powerpoint/2010/main" val="29647081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261408-B059-4BE3-9B18-E2EA024F5496}" type="datetimeFigureOut">
              <a:rPr lang="en-US" smtClean="0"/>
              <a:t>11/17/2024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9586476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261408-B059-4BE3-9B18-E2EA024F5496}" type="datetimeFigureOut">
              <a:rPr lang="en-US" smtClean="0"/>
              <a:t>11/17/2024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983479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261408-B059-4BE3-9B18-E2EA024F5496}" type="datetimeFigureOut">
              <a:rPr lang="en-US" smtClean="0"/>
              <a:t>11/17/2024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4785878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11/17/2024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36854994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11/17/2024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42101192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4B4D1BB-344B-487A-9E16-E40ADDA73DFA}" type="datetimeFigureOut">
              <a:rPr lang="en-US" smtClean="0"/>
              <a:t>11/17/2024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4974EA-E2F5-4E58-BAC5-923063A43E46}" type="slidenum">
              <a:rPr lang="en-US" smtClean="0"/>
              <a:t>‹#›</a:t>
            </a:fld>
            <a:endParaRPr lang="en-US" dirty="0"/>
          </a:p>
        </p:txBody>
      </p:sp>
    </p:spTree>
    <p:extLst>
      <p:ext uri="{BB962C8B-B14F-4D97-AF65-F5344CB8AC3E}">
        <p14:creationId xmlns:p14="http://schemas.microsoft.com/office/powerpoint/2010/main" val="27591952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B4D1BB-344B-487A-9E16-E40ADDA73DFA}" type="datetimeFigureOut">
              <a:rPr lang="en-US" smtClean="0"/>
              <a:t>11/17/2024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4974EA-E2F5-4E58-BAC5-923063A43E46}" type="slidenum">
              <a:rPr lang="en-US" smtClean="0"/>
              <a:t>‹#›</a:t>
            </a:fld>
            <a:endParaRPr lang="en-US" dirty="0"/>
          </a:p>
        </p:txBody>
      </p:sp>
    </p:spTree>
    <p:extLst>
      <p:ext uri="{BB962C8B-B14F-4D97-AF65-F5344CB8AC3E}">
        <p14:creationId xmlns:p14="http://schemas.microsoft.com/office/powerpoint/2010/main" val="29981887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4B4D1BB-344B-487A-9E16-E40ADDA73DFA}" type="datetimeFigureOut">
              <a:rPr lang="en-US" smtClean="0"/>
              <a:t>11/17/2024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4974EA-E2F5-4E58-BAC5-923063A43E46}" type="slidenum">
              <a:rPr lang="en-US" smtClean="0"/>
              <a:t>‹#›</a:t>
            </a:fld>
            <a:endParaRPr lang="en-US" dirty="0"/>
          </a:p>
        </p:txBody>
      </p:sp>
    </p:spTree>
    <p:extLst>
      <p:ext uri="{BB962C8B-B14F-4D97-AF65-F5344CB8AC3E}">
        <p14:creationId xmlns:p14="http://schemas.microsoft.com/office/powerpoint/2010/main" val="38284321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4B4D1BB-344B-487A-9E16-E40ADDA73DFA}" type="datetimeFigureOut">
              <a:rPr lang="en-US" smtClean="0"/>
              <a:t>11/17/2024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C4974EA-E2F5-4E58-BAC5-923063A43E46}" type="slidenum">
              <a:rPr lang="en-US" smtClean="0"/>
              <a:t>‹#›</a:t>
            </a:fld>
            <a:endParaRPr lang="en-US" dirty="0"/>
          </a:p>
        </p:txBody>
      </p:sp>
    </p:spTree>
    <p:extLst>
      <p:ext uri="{BB962C8B-B14F-4D97-AF65-F5344CB8AC3E}">
        <p14:creationId xmlns:p14="http://schemas.microsoft.com/office/powerpoint/2010/main" val="41236965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4B4D1BB-344B-487A-9E16-E40ADDA73DFA}" type="datetimeFigureOut">
              <a:rPr lang="en-US" smtClean="0"/>
              <a:t>11/17/2024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C4974EA-E2F5-4E58-BAC5-923063A43E46}" type="slidenum">
              <a:rPr lang="en-US" smtClean="0"/>
              <a:t>‹#›</a:t>
            </a:fld>
            <a:endParaRPr lang="en-US" dirty="0"/>
          </a:p>
        </p:txBody>
      </p:sp>
    </p:spTree>
    <p:extLst>
      <p:ext uri="{BB962C8B-B14F-4D97-AF65-F5344CB8AC3E}">
        <p14:creationId xmlns:p14="http://schemas.microsoft.com/office/powerpoint/2010/main" val="1547624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BFAD9-2376-8F0C-711D-073585B50DDE}"/>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1C6B31-5EBC-9E2E-123E-B1CB97B8F096}"/>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2E1BE0-33B6-2399-5FF1-87B38D534C27}"/>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7694E6-5B41-ADF1-CDFC-B94CA2BEAE0D}"/>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53EF33-5ACF-8F45-7A9E-0E4F48B33D87}"/>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662933-BE92-C167-F79C-E209C3662131}"/>
              </a:ext>
            </a:extLst>
          </p:cNvPr>
          <p:cNvSpPr>
            <a:spLocks noGrp="1"/>
          </p:cNvSpPr>
          <p:nvPr>
            <p:ph type="dt" sz="half" idx="10"/>
          </p:nvPr>
        </p:nvSpPr>
        <p:spPr/>
        <p:txBody>
          <a:bodyPr/>
          <a:lstStyle/>
          <a:p>
            <a:fld id="{40A5AB8B-0713-4479-9F7C-9BFC649CD566}" type="datetimeFigureOut">
              <a:rPr lang="en-US" smtClean="0"/>
              <a:t>11/17/2024</a:t>
            </a:fld>
            <a:endParaRPr lang="en-US"/>
          </a:p>
        </p:txBody>
      </p:sp>
      <p:sp>
        <p:nvSpPr>
          <p:cNvPr id="8" name="Footer Placeholder 7">
            <a:extLst>
              <a:ext uri="{FF2B5EF4-FFF2-40B4-BE49-F238E27FC236}">
                <a16:creationId xmlns:a16="http://schemas.microsoft.com/office/drawing/2014/main" id="{1E742E8C-B8B0-06E8-84DB-420D46AE1F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6C2325-3C95-1CCE-18FC-3D4411EF5CCD}"/>
              </a:ext>
            </a:extLst>
          </p:cNvPr>
          <p:cNvSpPr>
            <a:spLocks noGrp="1"/>
          </p:cNvSpPr>
          <p:nvPr>
            <p:ph type="sldNum" sz="quarter" idx="12"/>
          </p:nvPr>
        </p:nvSpPr>
        <p:spPr/>
        <p:txBody>
          <a:bodyPr/>
          <a:lstStyle/>
          <a:p>
            <a:fld id="{F3CC1076-D8B9-4E9F-B4CC-D961603B8F44}" type="slidenum">
              <a:rPr lang="en-US" smtClean="0"/>
              <a:t>‹#›</a:t>
            </a:fld>
            <a:endParaRPr lang="en-US"/>
          </a:p>
        </p:txBody>
      </p:sp>
    </p:spTree>
    <p:extLst>
      <p:ext uri="{BB962C8B-B14F-4D97-AF65-F5344CB8AC3E}">
        <p14:creationId xmlns:p14="http://schemas.microsoft.com/office/powerpoint/2010/main" val="28613131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4B4D1BB-344B-487A-9E16-E40ADDA73DFA}" type="datetimeFigureOut">
              <a:rPr lang="en-US" smtClean="0"/>
              <a:t>11/17/2024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C4974EA-E2F5-4E58-BAC5-923063A43E46}" type="slidenum">
              <a:rPr lang="en-US" smtClean="0"/>
              <a:t>‹#›</a:t>
            </a:fld>
            <a:endParaRPr lang="en-US" dirty="0"/>
          </a:p>
        </p:txBody>
      </p:sp>
    </p:spTree>
    <p:extLst>
      <p:ext uri="{BB962C8B-B14F-4D97-AF65-F5344CB8AC3E}">
        <p14:creationId xmlns:p14="http://schemas.microsoft.com/office/powerpoint/2010/main" val="6318952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B4D1BB-344B-487A-9E16-E40ADDA73DFA}" type="datetimeFigureOut">
              <a:rPr lang="en-US" smtClean="0"/>
              <a:t>11/17/2024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C4974EA-E2F5-4E58-BAC5-923063A43E46}" type="slidenum">
              <a:rPr lang="en-US" smtClean="0"/>
              <a:t>‹#›</a:t>
            </a:fld>
            <a:endParaRPr lang="en-US" dirty="0"/>
          </a:p>
        </p:txBody>
      </p:sp>
    </p:spTree>
    <p:extLst>
      <p:ext uri="{BB962C8B-B14F-4D97-AF65-F5344CB8AC3E}">
        <p14:creationId xmlns:p14="http://schemas.microsoft.com/office/powerpoint/2010/main" val="40440827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4B4D1BB-344B-487A-9E16-E40ADDA73DFA}" type="datetimeFigureOut">
              <a:rPr lang="en-US" smtClean="0"/>
              <a:t>11/17/2024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C4974EA-E2F5-4E58-BAC5-923063A43E46}" type="slidenum">
              <a:rPr lang="en-US" smtClean="0"/>
              <a:t>‹#›</a:t>
            </a:fld>
            <a:endParaRPr lang="en-US" dirty="0"/>
          </a:p>
        </p:txBody>
      </p:sp>
    </p:spTree>
    <p:extLst>
      <p:ext uri="{BB962C8B-B14F-4D97-AF65-F5344CB8AC3E}">
        <p14:creationId xmlns:p14="http://schemas.microsoft.com/office/powerpoint/2010/main" val="42069651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4B4D1BB-344B-487A-9E16-E40ADDA73DFA}" type="datetimeFigureOut">
              <a:rPr lang="en-US" smtClean="0"/>
              <a:t>11/17/2024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C4974EA-E2F5-4E58-BAC5-923063A43E46}" type="slidenum">
              <a:rPr lang="en-US" smtClean="0"/>
              <a:t>‹#›</a:t>
            </a:fld>
            <a:endParaRPr lang="en-US" dirty="0"/>
          </a:p>
        </p:txBody>
      </p:sp>
    </p:spTree>
    <p:extLst>
      <p:ext uri="{BB962C8B-B14F-4D97-AF65-F5344CB8AC3E}">
        <p14:creationId xmlns:p14="http://schemas.microsoft.com/office/powerpoint/2010/main" val="31958649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B4D1BB-344B-487A-9E16-E40ADDA73DFA}" type="datetimeFigureOut">
              <a:rPr lang="en-US" smtClean="0"/>
              <a:t>11/17/2024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4974EA-E2F5-4E58-BAC5-923063A43E46}" type="slidenum">
              <a:rPr lang="en-US" smtClean="0"/>
              <a:t>‹#›</a:t>
            </a:fld>
            <a:endParaRPr lang="en-US" dirty="0"/>
          </a:p>
        </p:txBody>
      </p:sp>
    </p:spTree>
    <p:extLst>
      <p:ext uri="{BB962C8B-B14F-4D97-AF65-F5344CB8AC3E}">
        <p14:creationId xmlns:p14="http://schemas.microsoft.com/office/powerpoint/2010/main" val="30695118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B4D1BB-344B-487A-9E16-E40ADDA73DFA}" type="datetimeFigureOut">
              <a:rPr lang="en-US" smtClean="0"/>
              <a:t>11/17/2024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4974EA-E2F5-4E58-BAC5-923063A43E46}" type="slidenum">
              <a:rPr lang="en-US" smtClean="0"/>
              <a:t>‹#›</a:t>
            </a:fld>
            <a:endParaRPr lang="en-US" dirty="0"/>
          </a:p>
        </p:txBody>
      </p:sp>
    </p:spTree>
    <p:extLst>
      <p:ext uri="{BB962C8B-B14F-4D97-AF65-F5344CB8AC3E}">
        <p14:creationId xmlns:p14="http://schemas.microsoft.com/office/powerpoint/2010/main" val="38393275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6519672"/>
            <a:ext cx="8074152" cy="338328"/>
          </a:xfrm>
          <a:solidFill>
            <a:schemeClr val="bg1"/>
          </a:solidFill>
        </p:spPr>
        <p:txBody>
          <a:bodyPr>
            <a:spAutoFit/>
          </a:bodyPr>
          <a:lstStyle>
            <a:lvl1pPr marL="0" indent="0">
              <a:spcBef>
                <a:spcPts val="0"/>
              </a:spcBef>
              <a:buNone/>
              <a:defRPr sz="1600"/>
            </a:lvl1pPr>
          </a:lstStyle>
          <a:p>
            <a:pPr lvl="0"/>
            <a:r>
              <a:rPr lang="en-US" dirty="0"/>
              <a:t>Description</a:t>
            </a:r>
          </a:p>
        </p:txBody>
      </p:sp>
      <p:sp>
        <p:nvSpPr>
          <p:cNvPr id="15" name="Text Placeholder 14"/>
          <p:cNvSpPr>
            <a:spLocks noGrp="1"/>
          </p:cNvSpPr>
          <p:nvPr>
            <p:ph type="body" sz="quarter" idx="12" hasCustomPrompt="1"/>
          </p:nvPr>
        </p:nvSpPr>
        <p:spPr>
          <a:xfrm>
            <a:off x="8074152" y="6519672"/>
            <a:ext cx="1069848" cy="338328"/>
          </a:xfrm>
          <a:solidFill>
            <a:schemeClr val="bg1"/>
          </a:solidFill>
        </p:spPr>
        <p:txBody>
          <a:bodyPr>
            <a:spAutoFit/>
          </a:bodyPr>
          <a:lstStyle>
            <a:lvl1pPr marL="342900" indent="-342900" algn="r">
              <a:spcBef>
                <a:spcPts val="0"/>
              </a:spcBef>
              <a:buFont typeface="+mj-lt"/>
              <a:buNone/>
              <a:defRPr lang="en-US" sz="1600" kern="1200" dirty="0">
                <a:solidFill>
                  <a:schemeClr val="tx1"/>
                </a:solidFill>
                <a:latin typeface="+mn-lt"/>
                <a:ea typeface="+mn-ea"/>
                <a:cs typeface="+mn-cs"/>
              </a:defRPr>
            </a:lvl1pPr>
          </a:lstStyle>
          <a:p>
            <a:pPr marL="0" lvl="0" indent="0" algn="r" defTabSz="914400" rtl="0" eaLnBrk="1" latinLnBrk="0" hangingPunct="1">
              <a:spcBef>
                <a:spcPct val="20000"/>
              </a:spcBef>
            </a:pPr>
            <a:r>
              <a:rPr lang="en-US" dirty="0"/>
              <a:t>1:1</a:t>
            </a:r>
          </a:p>
        </p:txBody>
      </p:sp>
      <p:sp>
        <p:nvSpPr>
          <p:cNvPr id="18" name="Title 17"/>
          <p:cNvSpPr>
            <a:spLocks noGrp="1"/>
          </p:cNvSpPr>
          <p:nvPr>
            <p:ph type="title"/>
          </p:nvPr>
        </p:nvSpPr>
        <p:spPr>
          <a:xfrm>
            <a:off x="0" y="0"/>
            <a:ext cx="9144000" cy="365760"/>
          </a:xfrm>
          <a:solidFill>
            <a:schemeClr val="bg1"/>
          </a:solidFill>
        </p:spPr>
        <p:txBody>
          <a:bodyPr anchor="t" anchorCtr="0">
            <a:spAutoFit/>
          </a:bodyPr>
          <a:lstStyle>
            <a:lvl1pPr marL="0" algn="l" defTabSz="914400" rtl="0" eaLnBrk="1" fontAlgn="base" latinLnBrk="0" hangingPunct="1">
              <a:spcBef>
                <a:spcPct val="0"/>
              </a:spcBef>
              <a:spcAft>
                <a:spcPct val="0"/>
              </a:spcAft>
              <a:defRPr lang="en-US" sz="18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8572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10028-B763-677E-1714-1BAE892EBC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A02936-1BB0-7662-87D7-C2531A673B2E}"/>
              </a:ext>
            </a:extLst>
          </p:cNvPr>
          <p:cNvSpPr>
            <a:spLocks noGrp="1"/>
          </p:cNvSpPr>
          <p:nvPr>
            <p:ph type="dt" sz="half" idx="10"/>
          </p:nvPr>
        </p:nvSpPr>
        <p:spPr/>
        <p:txBody>
          <a:bodyPr/>
          <a:lstStyle/>
          <a:p>
            <a:fld id="{40A5AB8B-0713-4479-9F7C-9BFC649CD566}" type="datetimeFigureOut">
              <a:rPr lang="en-US" smtClean="0"/>
              <a:t>11/17/2024</a:t>
            </a:fld>
            <a:endParaRPr lang="en-US"/>
          </a:p>
        </p:txBody>
      </p:sp>
      <p:sp>
        <p:nvSpPr>
          <p:cNvPr id="4" name="Footer Placeholder 3">
            <a:extLst>
              <a:ext uri="{FF2B5EF4-FFF2-40B4-BE49-F238E27FC236}">
                <a16:creationId xmlns:a16="http://schemas.microsoft.com/office/drawing/2014/main" id="{7712F14D-008A-0922-DB9F-7F69D07DB0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3A966B-7AD0-58BD-261C-6EAE3BBDD8C5}"/>
              </a:ext>
            </a:extLst>
          </p:cNvPr>
          <p:cNvSpPr>
            <a:spLocks noGrp="1"/>
          </p:cNvSpPr>
          <p:nvPr>
            <p:ph type="sldNum" sz="quarter" idx="12"/>
          </p:nvPr>
        </p:nvSpPr>
        <p:spPr/>
        <p:txBody>
          <a:bodyPr/>
          <a:lstStyle/>
          <a:p>
            <a:fld id="{F3CC1076-D8B9-4E9F-B4CC-D961603B8F44}" type="slidenum">
              <a:rPr lang="en-US" smtClean="0"/>
              <a:t>‹#›</a:t>
            </a:fld>
            <a:endParaRPr lang="en-US"/>
          </a:p>
        </p:txBody>
      </p:sp>
    </p:spTree>
    <p:extLst>
      <p:ext uri="{BB962C8B-B14F-4D97-AF65-F5344CB8AC3E}">
        <p14:creationId xmlns:p14="http://schemas.microsoft.com/office/powerpoint/2010/main" val="1136928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A90670-78AE-2803-AFA6-EFE692949497}"/>
              </a:ext>
            </a:extLst>
          </p:cNvPr>
          <p:cNvSpPr>
            <a:spLocks noGrp="1"/>
          </p:cNvSpPr>
          <p:nvPr>
            <p:ph type="dt" sz="half" idx="10"/>
          </p:nvPr>
        </p:nvSpPr>
        <p:spPr/>
        <p:txBody>
          <a:bodyPr/>
          <a:lstStyle/>
          <a:p>
            <a:fld id="{40A5AB8B-0713-4479-9F7C-9BFC649CD566}" type="datetimeFigureOut">
              <a:rPr lang="en-US" smtClean="0"/>
              <a:t>11/17/2024</a:t>
            </a:fld>
            <a:endParaRPr lang="en-US"/>
          </a:p>
        </p:txBody>
      </p:sp>
      <p:sp>
        <p:nvSpPr>
          <p:cNvPr id="3" name="Footer Placeholder 2">
            <a:extLst>
              <a:ext uri="{FF2B5EF4-FFF2-40B4-BE49-F238E27FC236}">
                <a16:creationId xmlns:a16="http://schemas.microsoft.com/office/drawing/2014/main" id="{4FD308D1-D625-45A8-2EDA-FF265F5861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20183A-BFD9-B5E6-039A-42D729862884}"/>
              </a:ext>
            </a:extLst>
          </p:cNvPr>
          <p:cNvSpPr>
            <a:spLocks noGrp="1"/>
          </p:cNvSpPr>
          <p:nvPr>
            <p:ph type="sldNum" sz="quarter" idx="12"/>
          </p:nvPr>
        </p:nvSpPr>
        <p:spPr/>
        <p:txBody>
          <a:bodyPr/>
          <a:lstStyle/>
          <a:p>
            <a:fld id="{F3CC1076-D8B9-4E9F-B4CC-D961603B8F44}" type="slidenum">
              <a:rPr lang="en-US" smtClean="0"/>
              <a:t>‹#›</a:t>
            </a:fld>
            <a:endParaRPr lang="en-US"/>
          </a:p>
        </p:txBody>
      </p:sp>
    </p:spTree>
    <p:extLst>
      <p:ext uri="{BB962C8B-B14F-4D97-AF65-F5344CB8AC3E}">
        <p14:creationId xmlns:p14="http://schemas.microsoft.com/office/powerpoint/2010/main" val="3993597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9C0B5-008B-11FB-492A-74591C05016C}"/>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778807-1A65-6BC8-9C27-5082D4858B90}"/>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1A298F-D21E-5643-EE64-80AA97EC2DD4}"/>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D7154F-E1DA-5CD5-934F-68BC55EF72C6}"/>
              </a:ext>
            </a:extLst>
          </p:cNvPr>
          <p:cNvSpPr>
            <a:spLocks noGrp="1"/>
          </p:cNvSpPr>
          <p:nvPr>
            <p:ph type="dt" sz="half" idx="10"/>
          </p:nvPr>
        </p:nvSpPr>
        <p:spPr/>
        <p:txBody>
          <a:bodyPr/>
          <a:lstStyle/>
          <a:p>
            <a:fld id="{40A5AB8B-0713-4479-9F7C-9BFC649CD566}" type="datetimeFigureOut">
              <a:rPr lang="en-US" smtClean="0"/>
              <a:t>11/17/2024</a:t>
            </a:fld>
            <a:endParaRPr lang="en-US"/>
          </a:p>
        </p:txBody>
      </p:sp>
      <p:sp>
        <p:nvSpPr>
          <p:cNvPr id="6" name="Footer Placeholder 5">
            <a:extLst>
              <a:ext uri="{FF2B5EF4-FFF2-40B4-BE49-F238E27FC236}">
                <a16:creationId xmlns:a16="http://schemas.microsoft.com/office/drawing/2014/main" id="{3BFACC23-62E3-132E-D298-41053FDDDD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31FAE9-2C49-8CEA-87FD-C6FBFB8340DB}"/>
              </a:ext>
            </a:extLst>
          </p:cNvPr>
          <p:cNvSpPr>
            <a:spLocks noGrp="1"/>
          </p:cNvSpPr>
          <p:nvPr>
            <p:ph type="sldNum" sz="quarter" idx="12"/>
          </p:nvPr>
        </p:nvSpPr>
        <p:spPr/>
        <p:txBody>
          <a:bodyPr/>
          <a:lstStyle/>
          <a:p>
            <a:fld id="{F3CC1076-D8B9-4E9F-B4CC-D961603B8F44}" type="slidenum">
              <a:rPr lang="en-US" smtClean="0"/>
              <a:t>‹#›</a:t>
            </a:fld>
            <a:endParaRPr lang="en-US"/>
          </a:p>
        </p:txBody>
      </p:sp>
    </p:spTree>
    <p:extLst>
      <p:ext uri="{BB962C8B-B14F-4D97-AF65-F5344CB8AC3E}">
        <p14:creationId xmlns:p14="http://schemas.microsoft.com/office/powerpoint/2010/main" val="429466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2B937-CE6A-C057-37C9-C726A2BC3317}"/>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2EB73C-903E-C15D-33D6-CE072821F9A8}"/>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5B832C-50E9-DC31-1EA1-89F201D6DDAE}"/>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B85507-53F4-DAAC-D37C-8EC19549D3A4}"/>
              </a:ext>
            </a:extLst>
          </p:cNvPr>
          <p:cNvSpPr>
            <a:spLocks noGrp="1"/>
          </p:cNvSpPr>
          <p:nvPr>
            <p:ph type="dt" sz="half" idx="10"/>
          </p:nvPr>
        </p:nvSpPr>
        <p:spPr/>
        <p:txBody>
          <a:bodyPr/>
          <a:lstStyle/>
          <a:p>
            <a:fld id="{40A5AB8B-0713-4479-9F7C-9BFC649CD566}" type="datetimeFigureOut">
              <a:rPr lang="en-US" smtClean="0"/>
              <a:t>11/17/2024</a:t>
            </a:fld>
            <a:endParaRPr lang="en-US"/>
          </a:p>
        </p:txBody>
      </p:sp>
      <p:sp>
        <p:nvSpPr>
          <p:cNvPr id="6" name="Footer Placeholder 5">
            <a:extLst>
              <a:ext uri="{FF2B5EF4-FFF2-40B4-BE49-F238E27FC236}">
                <a16:creationId xmlns:a16="http://schemas.microsoft.com/office/drawing/2014/main" id="{B771FFEB-C106-8E1F-A82F-70A1D05DAA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430D96-A6F4-8B03-ADDF-4F0CC04BC650}"/>
              </a:ext>
            </a:extLst>
          </p:cNvPr>
          <p:cNvSpPr>
            <a:spLocks noGrp="1"/>
          </p:cNvSpPr>
          <p:nvPr>
            <p:ph type="sldNum" sz="quarter" idx="12"/>
          </p:nvPr>
        </p:nvSpPr>
        <p:spPr/>
        <p:txBody>
          <a:bodyPr/>
          <a:lstStyle/>
          <a:p>
            <a:fld id="{F3CC1076-D8B9-4E9F-B4CC-D961603B8F44}" type="slidenum">
              <a:rPr lang="en-US" smtClean="0"/>
              <a:t>‹#›</a:t>
            </a:fld>
            <a:endParaRPr lang="en-US"/>
          </a:p>
        </p:txBody>
      </p:sp>
    </p:spTree>
    <p:extLst>
      <p:ext uri="{BB962C8B-B14F-4D97-AF65-F5344CB8AC3E}">
        <p14:creationId xmlns:p14="http://schemas.microsoft.com/office/powerpoint/2010/main" val="4045058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1C6509-BD23-1F40-9013-29412AE37B4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48B1DB-00BA-E2D3-F85F-573443A4610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5BF9FC-D4E9-3C29-8AF1-4D45786B7B3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5AB8B-0713-4479-9F7C-9BFC649CD566}" type="datetimeFigureOut">
              <a:rPr lang="en-US" smtClean="0"/>
              <a:t>11/17/2024</a:t>
            </a:fld>
            <a:endParaRPr lang="en-US"/>
          </a:p>
        </p:txBody>
      </p:sp>
      <p:sp>
        <p:nvSpPr>
          <p:cNvPr id="5" name="Footer Placeholder 4">
            <a:extLst>
              <a:ext uri="{FF2B5EF4-FFF2-40B4-BE49-F238E27FC236}">
                <a16:creationId xmlns:a16="http://schemas.microsoft.com/office/drawing/2014/main" id="{91F8AA79-5C51-7B33-4F86-BDD45B95313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25A343-1531-F3FD-BB2D-F158589FA1C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CC1076-D8B9-4E9F-B4CC-D961603B8F44}" type="slidenum">
              <a:rPr lang="en-US" smtClean="0"/>
              <a:t>‹#›</a:t>
            </a:fld>
            <a:endParaRPr lang="en-US"/>
          </a:p>
        </p:txBody>
      </p:sp>
    </p:spTree>
    <p:extLst>
      <p:ext uri="{BB962C8B-B14F-4D97-AF65-F5344CB8AC3E}">
        <p14:creationId xmlns:p14="http://schemas.microsoft.com/office/powerpoint/2010/main" val="34836377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CA805F-9E28-4BEC-B8BD-A1884944D316}" type="datetimeFigureOut">
              <a:rPr lang="en-US" smtClean="0"/>
              <a:t>11/17/2024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68CBF1-3F72-4E40-BE14-6C0A870CCDF9}" type="slidenum">
              <a:rPr lang="en-US" smtClean="0"/>
              <a:t>‹#›</a:t>
            </a:fld>
            <a:endParaRPr lang="en-US"/>
          </a:p>
        </p:txBody>
      </p:sp>
    </p:spTree>
    <p:extLst>
      <p:ext uri="{BB962C8B-B14F-4D97-AF65-F5344CB8AC3E}">
        <p14:creationId xmlns:p14="http://schemas.microsoft.com/office/powerpoint/2010/main" val="31253519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AB7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F7D631-701F-4046-9E27-CF7D871A4A19}" type="datetimeFigureOut">
              <a:rPr lang="en-US" smtClean="0"/>
              <a:pPr/>
              <a:t>11/17/2024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20167769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261408-B059-4BE3-9B18-E2EA024F5496}" type="datetimeFigureOut">
              <a:rPr lang="en-US" smtClean="0"/>
              <a:t>11/17/2024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55853B-0D88-4491-8C47-0F7D0AB63E77}" type="slidenum">
              <a:rPr lang="en-US" smtClean="0"/>
              <a:t>‹#›</a:t>
            </a:fld>
            <a:endParaRPr lang="en-US" dirty="0"/>
          </a:p>
        </p:txBody>
      </p:sp>
    </p:spTree>
    <p:extLst>
      <p:ext uri="{BB962C8B-B14F-4D97-AF65-F5344CB8AC3E}">
        <p14:creationId xmlns:p14="http://schemas.microsoft.com/office/powerpoint/2010/main" val="19006576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B4D1BB-344B-487A-9E16-E40ADDA73DFA}" type="datetimeFigureOut">
              <a:rPr lang="en-US" smtClean="0"/>
              <a:t>11/17/2024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4974EA-E2F5-4E58-BAC5-923063A43E46}" type="slidenum">
              <a:rPr lang="en-US" smtClean="0"/>
              <a:t>‹#›</a:t>
            </a:fld>
            <a:endParaRPr lang="en-US" dirty="0"/>
          </a:p>
        </p:txBody>
      </p:sp>
    </p:spTree>
    <p:extLst>
      <p:ext uri="{BB962C8B-B14F-4D97-AF65-F5344CB8AC3E}">
        <p14:creationId xmlns:p14="http://schemas.microsoft.com/office/powerpoint/2010/main" val="400842301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3112" t="21263" r="23729" b="49217"/>
          <a:stretch/>
        </p:blipFill>
        <p:spPr>
          <a:xfrm>
            <a:off x="0" y="3994733"/>
            <a:ext cx="9166033" cy="2863273"/>
          </a:xfrm>
          <a:prstGeom prst="rect">
            <a:avLst/>
          </a:prstGeom>
        </p:spPr>
      </p:pic>
      <p:sp>
        <p:nvSpPr>
          <p:cNvPr id="7" name="Rectangle 6"/>
          <p:cNvSpPr/>
          <p:nvPr/>
        </p:nvSpPr>
        <p:spPr>
          <a:xfrm>
            <a:off x="887505" y="1030940"/>
            <a:ext cx="7512423" cy="601505"/>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582706" y="1021974"/>
            <a:ext cx="774550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New Lebanon  </a:t>
            </a:r>
            <a:r>
              <a:rPr kumimoji="0" lang="en-US" sz="3600" b="0" i="1"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Church of Christ</a:t>
            </a:r>
          </a:p>
        </p:txBody>
      </p:sp>
      <p:sp>
        <p:nvSpPr>
          <p:cNvPr id="3" name="TextBox 2"/>
          <p:cNvSpPr txBox="1"/>
          <p:nvPr/>
        </p:nvSpPr>
        <p:spPr>
          <a:xfrm>
            <a:off x="89647" y="54762"/>
            <a:ext cx="8857129"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Ink Free" panose="03080402000500000000" pitchFamily="66" charset="0"/>
                <a:ea typeface="+mn-ea"/>
                <a:cs typeface="+mn-cs"/>
              </a:rPr>
              <a:t>Welcome to our services</a:t>
            </a:r>
          </a:p>
        </p:txBody>
      </p:sp>
      <p:sp>
        <p:nvSpPr>
          <p:cNvPr id="10" name="TextBox 9"/>
          <p:cNvSpPr txBox="1"/>
          <p:nvPr/>
        </p:nvSpPr>
        <p:spPr>
          <a:xfrm>
            <a:off x="1" y="5648735"/>
            <a:ext cx="9144000"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2060"/>
                </a:solidFill>
                <a:effectLst/>
                <a:uLnTx/>
                <a:uFillTx/>
                <a:latin typeface="Ink Free" panose="03080402000500000000" pitchFamily="66" charset="0"/>
                <a:ea typeface="+mn-ea"/>
                <a:cs typeface="+mn-cs"/>
              </a:rPr>
              <a:t>Please Come Back Again</a:t>
            </a:r>
          </a:p>
        </p:txBody>
      </p:sp>
      <p:sp>
        <p:nvSpPr>
          <p:cNvPr id="4" name="TextBox 3"/>
          <p:cNvSpPr txBox="1"/>
          <p:nvPr/>
        </p:nvSpPr>
        <p:spPr>
          <a:xfrm>
            <a:off x="0" y="1891555"/>
            <a:ext cx="9144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We are Simply Christians.</a:t>
            </a:r>
          </a:p>
        </p:txBody>
      </p:sp>
      <p:sp>
        <p:nvSpPr>
          <p:cNvPr id="5" name="TextBox 4"/>
          <p:cNvSpPr txBox="1"/>
          <p:nvPr/>
        </p:nvSpPr>
        <p:spPr>
          <a:xfrm>
            <a:off x="0" y="2348652"/>
            <a:ext cx="916603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Our Emphasis is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Spiritual, Not Material or Social</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1" name="TextBox 10"/>
          <p:cNvSpPr txBox="1"/>
          <p:nvPr/>
        </p:nvSpPr>
        <p:spPr>
          <a:xfrm>
            <a:off x="0" y="2820287"/>
            <a:ext cx="908124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We are striving to be The Same Church as Described in The New Testament.</a:t>
            </a:r>
          </a:p>
        </p:txBody>
      </p:sp>
    </p:spTree>
    <p:extLst>
      <p:ext uri="{BB962C8B-B14F-4D97-AF65-F5344CB8AC3E}">
        <p14:creationId xmlns:p14="http://schemas.microsoft.com/office/powerpoint/2010/main" val="1862796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B4483-3A15-06AF-A08F-C9B70CBF0B2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91B3434-6472-B311-EBF1-2CBFC743D5A9}"/>
              </a:ext>
            </a:extLst>
          </p:cNvPr>
          <p:cNvPicPr>
            <a:picLocks noChangeAspect="1"/>
          </p:cNvPicPr>
          <p:nvPr/>
        </p:nvPicPr>
        <p:blipFill>
          <a:blip r:embed="rId2"/>
          <a:srcRect l="55477" t="41605" r="1044" b="20048"/>
          <a:stretch/>
        </p:blipFill>
        <p:spPr>
          <a:xfrm>
            <a:off x="124875" y="1853075"/>
            <a:ext cx="8894249" cy="4412553"/>
          </a:xfrm>
          <a:prstGeom prst="rect">
            <a:avLst/>
          </a:prstGeom>
        </p:spPr>
      </p:pic>
      <p:sp>
        <p:nvSpPr>
          <p:cNvPr id="4" name="TextBox 3">
            <a:extLst>
              <a:ext uri="{FF2B5EF4-FFF2-40B4-BE49-F238E27FC236}">
                <a16:creationId xmlns:a16="http://schemas.microsoft.com/office/drawing/2014/main" id="{E7EDB1BB-5517-C924-D559-4E8EE5DD0644}"/>
              </a:ext>
            </a:extLst>
          </p:cNvPr>
          <p:cNvSpPr txBox="1"/>
          <p:nvPr/>
        </p:nvSpPr>
        <p:spPr>
          <a:xfrm>
            <a:off x="1908310" y="381663"/>
            <a:ext cx="5025223" cy="646331"/>
          </a:xfrm>
          <a:prstGeom prst="rect">
            <a:avLst/>
          </a:prstGeom>
          <a:noFill/>
        </p:spPr>
        <p:txBody>
          <a:bodyPr wrap="square" rtlCol="0">
            <a:spAutoFit/>
          </a:bodyPr>
          <a:lstStyle/>
          <a:p>
            <a:r>
              <a:rPr lang="en-US" sz="3600" dirty="0"/>
              <a:t>Bible Copied on Papyrus</a:t>
            </a:r>
          </a:p>
        </p:txBody>
      </p:sp>
    </p:spTree>
    <p:extLst>
      <p:ext uri="{BB962C8B-B14F-4D97-AF65-F5344CB8AC3E}">
        <p14:creationId xmlns:p14="http://schemas.microsoft.com/office/powerpoint/2010/main" val="1703732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99488-D715-3F89-785D-52CBBCACF45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C476B6A-C774-17AD-6368-3AE1560669E4}"/>
              </a:ext>
            </a:extLst>
          </p:cNvPr>
          <p:cNvPicPr>
            <a:picLocks noChangeAspect="1"/>
          </p:cNvPicPr>
          <p:nvPr/>
        </p:nvPicPr>
        <p:blipFill>
          <a:blip r:embed="rId2"/>
          <a:srcRect l="55913" t="44054" r="1478" b="13866"/>
          <a:stretch/>
        </p:blipFill>
        <p:spPr>
          <a:xfrm>
            <a:off x="71562" y="1577946"/>
            <a:ext cx="8937267" cy="4964841"/>
          </a:xfrm>
          <a:prstGeom prst="rect">
            <a:avLst/>
          </a:prstGeom>
        </p:spPr>
      </p:pic>
      <p:sp>
        <p:nvSpPr>
          <p:cNvPr id="4" name="TextBox 3">
            <a:extLst>
              <a:ext uri="{FF2B5EF4-FFF2-40B4-BE49-F238E27FC236}">
                <a16:creationId xmlns:a16="http://schemas.microsoft.com/office/drawing/2014/main" id="{D866F959-1CB4-355E-4F03-10F9CC18C103}"/>
              </a:ext>
            </a:extLst>
          </p:cNvPr>
          <p:cNvSpPr txBox="1"/>
          <p:nvPr/>
        </p:nvSpPr>
        <p:spPr>
          <a:xfrm>
            <a:off x="1367627" y="628152"/>
            <a:ext cx="7577594" cy="646331"/>
          </a:xfrm>
          <a:prstGeom prst="rect">
            <a:avLst/>
          </a:prstGeom>
          <a:noFill/>
        </p:spPr>
        <p:txBody>
          <a:bodyPr wrap="square" rtlCol="0">
            <a:spAutoFit/>
          </a:bodyPr>
          <a:lstStyle/>
          <a:p>
            <a:r>
              <a:rPr lang="en-US" sz="3600" dirty="0"/>
              <a:t>Bible Copied on Fine Animal Skins</a:t>
            </a:r>
          </a:p>
        </p:txBody>
      </p:sp>
    </p:spTree>
    <p:extLst>
      <p:ext uri="{BB962C8B-B14F-4D97-AF65-F5344CB8AC3E}">
        <p14:creationId xmlns:p14="http://schemas.microsoft.com/office/powerpoint/2010/main" val="1049682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09068-D8AE-8E9F-880B-67B1925E611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6BE325E-A851-E6E8-4955-F210A2E594FD}"/>
              </a:ext>
            </a:extLst>
          </p:cNvPr>
          <p:cNvPicPr>
            <a:picLocks noChangeAspect="1"/>
          </p:cNvPicPr>
          <p:nvPr/>
        </p:nvPicPr>
        <p:blipFill>
          <a:blip r:embed="rId2"/>
          <a:srcRect l="55653" t="50253" r="1043" b="7836"/>
          <a:stretch/>
        </p:blipFill>
        <p:spPr>
          <a:xfrm>
            <a:off x="238538" y="1699326"/>
            <a:ext cx="8825949" cy="4804841"/>
          </a:xfrm>
          <a:prstGeom prst="rect">
            <a:avLst/>
          </a:prstGeom>
        </p:spPr>
      </p:pic>
      <p:sp>
        <p:nvSpPr>
          <p:cNvPr id="4" name="TextBox 3">
            <a:extLst>
              <a:ext uri="{FF2B5EF4-FFF2-40B4-BE49-F238E27FC236}">
                <a16:creationId xmlns:a16="http://schemas.microsoft.com/office/drawing/2014/main" id="{855A4E32-C567-D40A-B032-051A8547BEBD}"/>
              </a:ext>
            </a:extLst>
          </p:cNvPr>
          <p:cNvSpPr txBox="1"/>
          <p:nvPr/>
        </p:nvSpPr>
        <p:spPr>
          <a:xfrm>
            <a:off x="787179" y="628152"/>
            <a:ext cx="8158042" cy="646331"/>
          </a:xfrm>
          <a:prstGeom prst="rect">
            <a:avLst/>
          </a:prstGeom>
          <a:noFill/>
        </p:spPr>
        <p:txBody>
          <a:bodyPr wrap="square" rtlCol="0">
            <a:spAutoFit/>
          </a:bodyPr>
          <a:lstStyle/>
          <a:p>
            <a:r>
              <a:rPr lang="en-US" sz="3600" dirty="0"/>
              <a:t>Bible Printed by Printing Press after 1455</a:t>
            </a:r>
          </a:p>
        </p:txBody>
      </p:sp>
    </p:spTree>
    <p:extLst>
      <p:ext uri="{BB962C8B-B14F-4D97-AF65-F5344CB8AC3E}">
        <p14:creationId xmlns:p14="http://schemas.microsoft.com/office/powerpoint/2010/main" val="719549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37D1E-5A98-DD77-09FE-AD804554632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35BDA26-70D9-498E-FE34-95CCC39792D9}"/>
              </a:ext>
            </a:extLst>
          </p:cNvPr>
          <p:cNvPicPr>
            <a:picLocks noChangeAspect="1"/>
          </p:cNvPicPr>
          <p:nvPr/>
        </p:nvPicPr>
        <p:blipFill>
          <a:blip r:embed="rId2"/>
          <a:srcRect l="55565" t="39795" r="3827" b="22522"/>
          <a:stretch/>
        </p:blipFill>
        <p:spPr>
          <a:xfrm>
            <a:off x="102176" y="1764064"/>
            <a:ext cx="8939648" cy="4666376"/>
          </a:xfrm>
          <a:prstGeom prst="rect">
            <a:avLst/>
          </a:prstGeom>
        </p:spPr>
      </p:pic>
      <p:sp>
        <p:nvSpPr>
          <p:cNvPr id="4" name="TextBox 3">
            <a:extLst>
              <a:ext uri="{FF2B5EF4-FFF2-40B4-BE49-F238E27FC236}">
                <a16:creationId xmlns:a16="http://schemas.microsoft.com/office/drawing/2014/main" id="{D081DCAE-6583-8162-D900-4276991BD5A9}"/>
              </a:ext>
            </a:extLst>
          </p:cNvPr>
          <p:cNvSpPr txBox="1"/>
          <p:nvPr/>
        </p:nvSpPr>
        <p:spPr>
          <a:xfrm>
            <a:off x="1478941" y="930304"/>
            <a:ext cx="6822221" cy="646331"/>
          </a:xfrm>
          <a:prstGeom prst="rect">
            <a:avLst/>
          </a:prstGeom>
          <a:noFill/>
        </p:spPr>
        <p:txBody>
          <a:bodyPr wrap="square" rtlCol="0">
            <a:spAutoFit/>
          </a:bodyPr>
          <a:lstStyle/>
          <a:p>
            <a:r>
              <a:rPr lang="en-US" sz="3600" dirty="0"/>
              <a:t>The Bible, God’s Word to the World </a:t>
            </a:r>
          </a:p>
        </p:txBody>
      </p:sp>
    </p:spTree>
    <p:extLst>
      <p:ext uri="{BB962C8B-B14F-4D97-AF65-F5344CB8AC3E}">
        <p14:creationId xmlns:p14="http://schemas.microsoft.com/office/powerpoint/2010/main" val="1051156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ECF2E2-DC00-AF23-1A9A-F1DBDB472C17}"/>
              </a:ext>
            </a:extLst>
          </p:cNvPr>
          <p:cNvSpPr txBox="1"/>
          <p:nvPr/>
        </p:nvSpPr>
        <p:spPr>
          <a:xfrm>
            <a:off x="572495" y="190831"/>
            <a:ext cx="8118281" cy="3327070"/>
          </a:xfrm>
          <a:prstGeom prst="rect">
            <a:avLst/>
          </a:prstGeom>
          <a:noFill/>
        </p:spPr>
        <p:txBody>
          <a:bodyPr wrap="square">
            <a:spAutoFit/>
          </a:bodyPr>
          <a:lstStyle/>
          <a:p>
            <a:r>
              <a:rPr lang="en-US" sz="2400" dirty="0"/>
              <a:t>2000 BC</a:t>
            </a:r>
          </a:p>
          <a:p>
            <a:r>
              <a:rPr lang="en-US" sz="2400" dirty="0"/>
              <a:t>Old Testament events are written down in </a:t>
            </a:r>
            <a:r>
              <a:rPr lang="en-US" sz="2400" u="sng" dirty="0"/>
              <a:t>Hebrew</a:t>
            </a:r>
            <a:r>
              <a:rPr lang="en-US" sz="2400" dirty="0"/>
              <a:t> (portions in </a:t>
            </a:r>
            <a:r>
              <a:rPr lang="en-US" sz="2400" u="sng" dirty="0"/>
              <a:t>Aramaic</a:t>
            </a:r>
            <a:r>
              <a:rPr lang="en-US" sz="2400" dirty="0"/>
              <a:t>) over centuries. In Exodus, the Lord tells Moses to write in a book. </a:t>
            </a:r>
            <a:r>
              <a:rPr lang="en-US" sz="2400" u="sng" dirty="0"/>
              <a:t>Other Old Testament writers, inspired by God, include leaders, kings and prophets</a:t>
            </a:r>
            <a:r>
              <a:rPr lang="en-US" sz="2400" dirty="0"/>
              <a:t>. Together, these writings on leather scrolls and other materials are called the Hebrew Scriptures or Old Testament.</a:t>
            </a:r>
          </a:p>
          <a:p>
            <a:endParaRPr lang="en-US" dirty="0"/>
          </a:p>
          <a:p>
            <a:endParaRPr lang="en-US" dirty="0"/>
          </a:p>
        </p:txBody>
      </p:sp>
      <p:sp>
        <p:nvSpPr>
          <p:cNvPr id="7" name="TextBox 6">
            <a:extLst>
              <a:ext uri="{FF2B5EF4-FFF2-40B4-BE49-F238E27FC236}">
                <a16:creationId xmlns:a16="http://schemas.microsoft.com/office/drawing/2014/main" id="{DC43D048-E23D-043A-DF2C-2A916BD8770F}"/>
              </a:ext>
            </a:extLst>
          </p:cNvPr>
          <p:cNvSpPr txBox="1"/>
          <p:nvPr/>
        </p:nvSpPr>
        <p:spPr>
          <a:xfrm>
            <a:off x="572495" y="2934031"/>
            <a:ext cx="8356820" cy="2123658"/>
          </a:xfrm>
          <a:prstGeom prst="rect">
            <a:avLst/>
          </a:prstGeom>
          <a:noFill/>
        </p:spPr>
        <p:txBody>
          <a:bodyPr wrap="square">
            <a:spAutoFit/>
          </a:bodyPr>
          <a:lstStyle/>
          <a:p>
            <a:r>
              <a:rPr lang="en-US" sz="2400" dirty="0">
                <a:solidFill>
                  <a:srgbClr val="FF0000"/>
                </a:solidFill>
              </a:rPr>
              <a:t>500 BC</a:t>
            </a:r>
          </a:p>
          <a:p>
            <a:r>
              <a:rPr lang="en-US" sz="2400" dirty="0">
                <a:solidFill>
                  <a:srgbClr val="FF0000"/>
                </a:solidFill>
              </a:rPr>
              <a:t>Ezra, a priest and scribe, collects and arranges some of the books of the Hebrew Bible—the Old Testament—about 450 BC, according to Jewish tradition.</a:t>
            </a:r>
          </a:p>
          <a:p>
            <a:endParaRPr lang="en-US" dirty="0"/>
          </a:p>
          <a:p>
            <a:endParaRPr lang="en-US" dirty="0"/>
          </a:p>
        </p:txBody>
      </p:sp>
      <p:sp>
        <p:nvSpPr>
          <p:cNvPr id="9" name="TextBox 8">
            <a:extLst>
              <a:ext uri="{FF2B5EF4-FFF2-40B4-BE49-F238E27FC236}">
                <a16:creationId xmlns:a16="http://schemas.microsoft.com/office/drawing/2014/main" id="{13894CBC-E614-661F-CCB3-D7FA7A26E9B3}"/>
              </a:ext>
            </a:extLst>
          </p:cNvPr>
          <p:cNvSpPr txBox="1"/>
          <p:nvPr/>
        </p:nvSpPr>
        <p:spPr>
          <a:xfrm>
            <a:off x="572495" y="4624405"/>
            <a:ext cx="8173940" cy="2492990"/>
          </a:xfrm>
          <a:prstGeom prst="rect">
            <a:avLst/>
          </a:prstGeom>
          <a:noFill/>
        </p:spPr>
        <p:txBody>
          <a:bodyPr wrap="square">
            <a:spAutoFit/>
          </a:bodyPr>
          <a:lstStyle/>
          <a:p>
            <a:r>
              <a:rPr lang="en-US" sz="2400" dirty="0">
                <a:solidFill>
                  <a:srgbClr val="0070C0"/>
                </a:solidFill>
              </a:rPr>
              <a:t>The Septuagint is the Greek translation of the Hebrew Bible (the Old Testament). It is translated in 250-100 BC by Jewish scholars in Alexandria, Egypt. (The word Septuagint means seventy, referring to the tradition that 70 or 72 men translated it. It is often abbreviated LXX, the Roman numeral for seventy.)</a:t>
            </a:r>
          </a:p>
          <a:p>
            <a:endParaRPr lang="en-US" dirty="0">
              <a:solidFill>
                <a:srgbClr val="0070C0"/>
              </a:solidFill>
            </a:endParaRPr>
          </a:p>
          <a:p>
            <a:endParaRPr lang="en-US" dirty="0"/>
          </a:p>
        </p:txBody>
      </p:sp>
    </p:spTree>
    <p:extLst>
      <p:ext uri="{BB962C8B-B14F-4D97-AF65-F5344CB8AC3E}">
        <p14:creationId xmlns:p14="http://schemas.microsoft.com/office/powerpoint/2010/main" val="2904223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7"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1555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763AC-D9FA-1E4B-F786-073D205A3C4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FCD9CF1-4E5A-7DE4-CC73-A0447FEAD0DB}"/>
              </a:ext>
            </a:extLst>
          </p:cNvPr>
          <p:cNvSpPr txBox="1"/>
          <p:nvPr/>
        </p:nvSpPr>
        <p:spPr>
          <a:xfrm>
            <a:off x="429370" y="206734"/>
            <a:ext cx="8070574" cy="2492990"/>
          </a:xfrm>
          <a:prstGeom prst="rect">
            <a:avLst/>
          </a:prstGeom>
          <a:noFill/>
        </p:spPr>
        <p:txBody>
          <a:bodyPr wrap="square">
            <a:spAutoFit/>
          </a:bodyPr>
          <a:lstStyle/>
          <a:p>
            <a:endParaRPr lang="en-US" dirty="0"/>
          </a:p>
          <a:p>
            <a:r>
              <a:rPr lang="en-US" sz="2400" dirty="0"/>
              <a:t>200 BC</a:t>
            </a:r>
          </a:p>
          <a:p>
            <a:r>
              <a:rPr lang="en-US" sz="2400" dirty="0"/>
              <a:t>The books are arranged by subject: historical, poetic, and prophetic. It includes the Apocrypha (meaning “hidden”), referring to seven books that were included in the Hebrew Bible until AD 90 when they were removed by Jewish elders.</a:t>
            </a:r>
          </a:p>
          <a:p>
            <a:endParaRPr lang="en-US" dirty="0"/>
          </a:p>
        </p:txBody>
      </p:sp>
      <p:sp>
        <p:nvSpPr>
          <p:cNvPr id="7" name="TextBox 6">
            <a:extLst>
              <a:ext uri="{FF2B5EF4-FFF2-40B4-BE49-F238E27FC236}">
                <a16:creationId xmlns:a16="http://schemas.microsoft.com/office/drawing/2014/main" id="{BA76A7DD-60F9-993B-2A3D-B43372CE76A6}"/>
              </a:ext>
            </a:extLst>
          </p:cNvPr>
          <p:cNvSpPr txBox="1"/>
          <p:nvPr/>
        </p:nvSpPr>
        <p:spPr>
          <a:xfrm>
            <a:off x="429370" y="2782957"/>
            <a:ext cx="5120639" cy="4159437"/>
          </a:xfrm>
          <a:prstGeom prst="rect">
            <a:avLst/>
          </a:prstGeom>
          <a:noFill/>
        </p:spPr>
        <p:txBody>
          <a:bodyPr wrap="square">
            <a:spAutoFit/>
          </a:bodyPr>
          <a:lstStyle/>
          <a:p>
            <a:r>
              <a:rPr lang="en-US" sz="2400" dirty="0">
                <a:solidFill>
                  <a:srgbClr val="0070C0"/>
                </a:solidFill>
              </a:rPr>
              <a:t>Papyrus, a plant, is cut into strips and pressed into sheets of writing material and can be made into a scroll or a codex. The New Testament books were probably first written on papyrus scrolls. Later Christians begin to copy them on sheets of papyrus which are bound and placed between two pieces of wood for covers. This form of early book is known as a codex.</a:t>
            </a:r>
          </a:p>
          <a:p>
            <a:endParaRPr lang="en-US" dirty="0"/>
          </a:p>
        </p:txBody>
      </p:sp>
      <p:pic>
        <p:nvPicPr>
          <p:cNvPr id="9" name="Picture 8">
            <a:extLst>
              <a:ext uri="{FF2B5EF4-FFF2-40B4-BE49-F238E27FC236}">
                <a16:creationId xmlns:a16="http://schemas.microsoft.com/office/drawing/2014/main" id="{B9B4F988-16C2-88AD-46C1-1D2CE068E3B2}"/>
              </a:ext>
            </a:extLst>
          </p:cNvPr>
          <p:cNvPicPr>
            <a:picLocks noChangeAspect="1"/>
          </p:cNvPicPr>
          <p:nvPr/>
        </p:nvPicPr>
        <p:blipFill>
          <a:blip r:embed="rId2"/>
          <a:stretch>
            <a:fillRect/>
          </a:stretch>
        </p:blipFill>
        <p:spPr>
          <a:xfrm>
            <a:off x="5997354" y="3210380"/>
            <a:ext cx="2381250" cy="2790825"/>
          </a:xfrm>
          <a:prstGeom prst="rect">
            <a:avLst/>
          </a:prstGeom>
        </p:spPr>
      </p:pic>
    </p:spTree>
    <p:extLst>
      <p:ext uri="{BB962C8B-B14F-4D97-AF65-F5344CB8AC3E}">
        <p14:creationId xmlns:p14="http://schemas.microsoft.com/office/powerpoint/2010/main" val="379025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5D80A-90B0-5561-A7BF-9CAD4757F7B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BB5F33C-C86E-97A0-DFB9-D85D9D698698}"/>
              </a:ext>
            </a:extLst>
          </p:cNvPr>
          <p:cNvSpPr txBox="1"/>
          <p:nvPr/>
        </p:nvSpPr>
        <p:spPr>
          <a:xfrm>
            <a:off x="508883" y="56859"/>
            <a:ext cx="8165990" cy="6524863"/>
          </a:xfrm>
          <a:prstGeom prst="rect">
            <a:avLst/>
          </a:prstGeom>
          <a:noFill/>
        </p:spPr>
        <p:txBody>
          <a:bodyPr wrap="square">
            <a:spAutoFit/>
          </a:bodyPr>
          <a:lstStyle/>
          <a:p>
            <a:endParaRPr lang="en-US" dirty="0"/>
          </a:p>
          <a:p>
            <a:r>
              <a:rPr lang="en-US" sz="2800" dirty="0"/>
              <a:t>AD 1</a:t>
            </a:r>
          </a:p>
          <a:p>
            <a:endParaRPr lang="en-US" sz="2800" dirty="0"/>
          </a:p>
          <a:p>
            <a:r>
              <a:rPr lang="en-US" sz="2800" dirty="0"/>
              <a:t>Time of Jesus  -  4 BC - AD 33?</a:t>
            </a:r>
          </a:p>
          <a:p>
            <a:endParaRPr lang="en-US" sz="2800" dirty="0"/>
          </a:p>
          <a:p>
            <a:r>
              <a:rPr lang="en-US" sz="2800" dirty="0"/>
              <a:t>Jesus quotes the Old Testament (Scriptures) often. He says that He did not come to destroy the Scriptures, but to fulfill them. He says to his disciples, “These are the words which I spoke unto you,... that all things must be fulfilled, which were written in </a:t>
            </a:r>
            <a:r>
              <a:rPr lang="en-US" sz="2800" u="sng" dirty="0"/>
              <a:t>the law of Moses</a:t>
            </a:r>
            <a:r>
              <a:rPr lang="en-US" sz="2800" dirty="0"/>
              <a:t>, and in </a:t>
            </a:r>
            <a:r>
              <a:rPr lang="en-US" sz="2800" u="sng" dirty="0"/>
              <a:t>the prophets</a:t>
            </a:r>
            <a:r>
              <a:rPr lang="en-US" sz="2800" dirty="0"/>
              <a:t>, and </a:t>
            </a:r>
            <a:r>
              <a:rPr lang="en-US" sz="2800" u="sng" dirty="0"/>
              <a:t>in the psalms</a:t>
            </a:r>
            <a:r>
              <a:rPr lang="en-US" sz="2800" dirty="0"/>
              <a:t>, concerning me. Then opened he their understanding, that they might understand the scriptures.”              </a:t>
            </a:r>
            <a:r>
              <a:rPr lang="en-US" sz="2800" b="1" dirty="0">
                <a:solidFill>
                  <a:srgbClr val="0070C0"/>
                </a:solidFill>
              </a:rPr>
              <a:t>Luke 24:44-45</a:t>
            </a:r>
          </a:p>
          <a:p>
            <a:endParaRPr lang="en-US" dirty="0"/>
          </a:p>
          <a:p>
            <a:endParaRPr lang="en-US" dirty="0"/>
          </a:p>
        </p:txBody>
      </p:sp>
    </p:spTree>
    <p:extLst>
      <p:ext uri="{BB962C8B-B14F-4D97-AF65-F5344CB8AC3E}">
        <p14:creationId xmlns:p14="http://schemas.microsoft.com/office/powerpoint/2010/main" val="29313045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0C510-B6C1-2341-4CCB-D8B8745E37E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6404946-0BCA-6038-C074-51B457728C97}"/>
              </a:ext>
            </a:extLst>
          </p:cNvPr>
          <p:cNvSpPr txBox="1"/>
          <p:nvPr/>
        </p:nvSpPr>
        <p:spPr>
          <a:xfrm>
            <a:off x="477079" y="63613"/>
            <a:ext cx="7927450" cy="6955750"/>
          </a:xfrm>
          <a:prstGeom prst="rect">
            <a:avLst/>
          </a:prstGeom>
          <a:noFill/>
        </p:spPr>
        <p:txBody>
          <a:bodyPr wrap="square">
            <a:spAutoFit/>
          </a:bodyPr>
          <a:lstStyle/>
          <a:p>
            <a:endParaRPr lang="en-US" dirty="0"/>
          </a:p>
          <a:p>
            <a:r>
              <a:rPr lang="en-US" sz="2800" dirty="0"/>
              <a:t>AD 100</a:t>
            </a:r>
          </a:p>
          <a:p>
            <a:r>
              <a:rPr lang="en-US" sz="2800" dirty="0"/>
              <a:t>Followers of Jesus</a:t>
            </a:r>
          </a:p>
          <a:p>
            <a:endParaRPr lang="en-US" sz="2800" dirty="0"/>
          </a:p>
          <a:p>
            <a:r>
              <a:rPr lang="en-US" sz="2800" dirty="0"/>
              <a:t>Matthew, Mark, Luke, John, Paul, James, Peter, and Jude write the Gospels, history, letters to other Christians, and the Revelation between AD 45 and 100. The writers quote from all but eight of the Old Testament books. These writings in Greek are copied and circulated so that by about 150 there is wide enough use of them to speak of the “New Testament” (“New Covenant”). The new covenant God made with people was promised in </a:t>
            </a:r>
            <a:r>
              <a:rPr lang="en-US" sz="2800" b="1" dirty="0">
                <a:solidFill>
                  <a:srgbClr val="0070C0"/>
                </a:solidFill>
              </a:rPr>
              <a:t>Jer. 31:31-34 </a:t>
            </a:r>
            <a:r>
              <a:rPr lang="en-US" sz="2800" dirty="0"/>
              <a:t>and referred to by Jesus (</a:t>
            </a:r>
            <a:r>
              <a:rPr lang="en-US" sz="2800" b="1" dirty="0">
                <a:solidFill>
                  <a:srgbClr val="0070C0"/>
                </a:solidFill>
              </a:rPr>
              <a:t>Lk. 22:20</a:t>
            </a:r>
            <a:r>
              <a:rPr lang="en-US" sz="2800" dirty="0"/>
              <a:t>) and Paul              (</a:t>
            </a:r>
            <a:r>
              <a:rPr lang="en-US" sz="2800" b="1" dirty="0">
                <a:solidFill>
                  <a:srgbClr val="0070C0"/>
                </a:solidFill>
              </a:rPr>
              <a:t>1 Cor. 11:25</a:t>
            </a:r>
            <a:r>
              <a:rPr lang="en-US" sz="2800" dirty="0"/>
              <a:t>) and in the letter to the </a:t>
            </a:r>
            <a:r>
              <a:rPr lang="en-US" sz="2800" b="1" dirty="0">
                <a:solidFill>
                  <a:srgbClr val="0070C0"/>
                </a:solidFill>
              </a:rPr>
              <a:t>Hebrews.</a:t>
            </a:r>
          </a:p>
          <a:p>
            <a:endParaRPr lang="en-US" dirty="0"/>
          </a:p>
          <a:p>
            <a:endParaRPr lang="en-US" dirty="0"/>
          </a:p>
        </p:txBody>
      </p:sp>
    </p:spTree>
    <p:extLst>
      <p:ext uri="{BB962C8B-B14F-4D97-AF65-F5344CB8AC3E}">
        <p14:creationId xmlns:p14="http://schemas.microsoft.com/office/powerpoint/2010/main" val="29589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0B466-56E2-D39C-17EF-EA16AD6BBFA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B3596E3-66EA-8D02-25C4-F6244B0FD408}"/>
              </a:ext>
            </a:extLst>
          </p:cNvPr>
          <p:cNvSpPr txBox="1"/>
          <p:nvPr/>
        </p:nvSpPr>
        <p:spPr>
          <a:xfrm>
            <a:off x="985962" y="1216551"/>
            <a:ext cx="7577593" cy="4093428"/>
          </a:xfrm>
          <a:prstGeom prst="rect">
            <a:avLst/>
          </a:prstGeom>
          <a:noFill/>
        </p:spPr>
        <p:txBody>
          <a:bodyPr wrap="square">
            <a:spAutoFit/>
          </a:bodyPr>
          <a:lstStyle/>
          <a:p>
            <a:endParaRPr lang="en-US" dirty="0"/>
          </a:p>
          <a:p>
            <a:r>
              <a:rPr lang="en-US" sz="2800" dirty="0"/>
              <a:t>AD 200</a:t>
            </a:r>
          </a:p>
          <a:p>
            <a:endParaRPr lang="en-US" sz="2800" dirty="0"/>
          </a:p>
          <a:p>
            <a:r>
              <a:rPr lang="en-US" sz="2800" dirty="0"/>
              <a:t>Old Testament Apocrypha</a:t>
            </a:r>
          </a:p>
          <a:p>
            <a:endParaRPr lang="en-US" sz="2800" dirty="0"/>
          </a:p>
          <a:p>
            <a:r>
              <a:rPr lang="en-US" sz="2800" dirty="0"/>
              <a:t>Evidence derived from first century AD writers Philo and Josephus indicates that the Hebrew canon did not include the Apocrypha.</a:t>
            </a:r>
          </a:p>
          <a:p>
            <a:endParaRPr lang="en-US" sz="2800" dirty="0"/>
          </a:p>
          <a:p>
            <a:endParaRPr lang="en-US" dirty="0"/>
          </a:p>
        </p:txBody>
      </p:sp>
    </p:spTree>
    <p:extLst>
      <p:ext uri="{BB962C8B-B14F-4D97-AF65-F5344CB8AC3E}">
        <p14:creationId xmlns:p14="http://schemas.microsoft.com/office/powerpoint/2010/main" val="2948451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59D268C-8D25-223E-38BC-596196159592}"/>
            </a:ext>
          </a:extLst>
        </p:cNvPr>
        <p:cNvGrpSpPr/>
        <p:nvPr/>
      </p:nvGrpSpPr>
      <p:grpSpPr>
        <a:xfrm>
          <a:off x="0" y="0"/>
          <a:ext cx="0" cy="0"/>
          <a:chOff x="0" y="0"/>
          <a:chExt cx="0" cy="0"/>
        </a:xfrm>
      </p:grpSpPr>
      <p:pic>
        <p:nvPicPr>
          <p:cNvPr id="5" name="Picture 2" descr="C:\Users\sheila\Desktop\ULTIMATE Royality Free\4-Bib Pics-Misc\Bible MSS\Scriptures\10 Commandments_.jpg">
            <a:extLst>
              <a:ext uri="{FF2B5EF4-FFF2-40B4-BE49-F238E27FC236}">
                <a16:creationId xmlns:a16="http://schemas.microsoft.com/office/drawing/2014/main" id="{B257DCBC-E6D4-9A01-8A2C-D8E3BC5BE3E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48" b="99420" l="261" r="99435">
                        <a14:foregroundMark x1="1522" y1="1681" x2="11652" y2="96870"/>
                        <a14:foregroundMark x1="5261" y1="30377" x2="14870" y2="1855"/>
                        <a14:foregroundMark x1="16261" y1="5913" x2="97522" y2="6667"/>
                        <a14:foregroundMark x1="88174" y1="10551" x2="96522" y2="97565"/>
                        <a14:foregroundMark x1="97652" y1="11652" x2="98043" y2="84058"/>
                        <a14:foregroundMark x1="88174" y1="77391" x2="93739" y2="97391"/>
                        <a14:foregroundMark x1="15826" y1="96116" x2="89435" y2="95188"/>
                        <a14:backgroundMark x1="14565" y1="12754" x2="49043" y2="87768"/>
                        <a14:backgroundMark x1="12348" y1="88870" x2="29174" y2="67420"/>
                      </a14:backgroundRemoval>
                    </a14:imgEffect>
                    <a14:imgEffect>
                      <a14:brightnessContrast bright="40000"/>
                    </a14:imgEffect>
                  </a14:imgLayer>
                </a14:imgProps>
              </a:ext>
            </a:extLst>
          </a:blip>
          <a:srcRect/>
          <a:stretch>
            <a:fillRect/>
          </a:stretch>
        </p:blipFill>
        <p:spPr bwMode="auto">
          <a:xfrm>
            <a:off x="0" y="0"/>
            <a:ext cx="9220200" cy="6858000"/>
          </a:xfrm>
          <a:prstGeom prst="rect">
            <a:avLst/>
          </a:prstGeom>
          <a:noFill/>
        </p:spPr>
      </p:pic>
      <p:sp>
        <p:nvSpPr>
          <p:cNvPr id="6" name="Rectangle 5">
            <a:extLst>
              <a:ext uri="{FF2B5EF4-FFF2-40B4-BE49-F238E27FC236}">
                <a16:creationId xmlns:a16="http://schemas.microsoft.com/office/drawing/2014/main" id="{05F7E326-C1D8-117C-6F71-CB1AFFB866C9}"/>
              </a:ext>
            </a:extLst>
          </p:cNvPr>
          <p:cNvSpPr/>
          <p:nvPr/>
        </p:nvSpPr>
        <p:spPr>
          <a:xfrm>
            <a:off x="3733800" y="685800"/>
            <a:ext cx="1752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A227061A-9DCB-C76E-B2FF-D8C98AF61588}"/>
              </a:ext>
            </a:extLst>
          </p:cNvPr>
          <p:cNvSpPr/>
          <p:nvPr/>
        </p:nvSpPr>
        <p:spPr>
          <a:xfrm>
            <a:off x="6248400" y="762000"/>
            <a:ext cx="17526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A4738685-B4C9-575E-E0E7-44306C3B1AFC}"/>
              </a:ext>
            </a:extLst>
          </p:cNvPr>
          <p:cNvSpPr/>
          <p:nvPr/>
        </p:nvSpPr>
        <p:spPr>
          <a:xfrm>
            <a:off x="4114800" y="5867400"/>
            <a:ext cx="1752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AF908A62-E764-FC24-C633-8F9C381B359D}"/>
              </a:ext>
            </a:extLst>
          </p:cNvPr>
          <p:cNvSpPr/>
          <p:nvPr/>
        </p:nvSpPr>
        <p:spPr>
          <a:xfrm>
            <a:off x="6235700" y="5867400"/>
            <a:ext cx="1752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A86AF0BC-F68C-F357-FBAE-A9254B9BC4B6}"/>
              </a:ext>
            </a:extLst>
          </p:cNvPr>
          <p:cNvSpPr/>
          <p:nvPr/>
        </p:nvSpPr>
        <p:spPr>
          <a:xfrm>
            <a:off x="6248400" y="685800"/>
            <a:ext cx="1752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05B28082-796C-747F-1BD1-06EA883598CD}"/>
              </a:ext>
            </a:extLst>
          </p:cNvPr>
          <p:cNvSpPr/>
          <p:nvPr/>
        </p:nvSpPr>
        <p:spPr>
          <a:xfrm>
            <a:off x="1130300" y="723900"/>
            <a:ext cx="1752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99B799AE-9FCC-FDED-06F5-C0AE57B682EF}"/>
              </a:ext>
            </a:extLst>
          </p:cNvPr>
          <p:cNvSpPr/>
          <p:nvPr/>
        </p:nvSpPr>
        <p:spPr>
          <a:xfrm>
            <a:off x="1143000" y="685800"/>
            <a:ext cx="6858000" cy="5486400"/>
          </a:xfrm>
          <a:prstGeom prst="rect">
            <a:avLst/>
          </a:prstGeom>
          <a:noFill/>
          <a:ln w="76200">
            <a:solidFill>
              <a:srgbClr val="2F23CB"/>
            </a:solidFill>
          </a:ln>
          <a:effectLst>
            <a:glow rad="2286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FFECD85D-07AF-5607-2691-D883A44BD1E8}"/>
              </a:ext>
            </a:extLst>
          </p:cNvPr>
          <p:cNvSpPr txBox="1"/>
          <p:nvPr/>
        </p:nvSpPr>
        <p:spPr>
          <a:xfrm>
            <a:off x="1143001" y="1028700"/>
            <a:ext cx="6845300" cy="707886"/>
          </a:xfrm>
          <a:prstGeom prst="rect">
            <a:avLst/>
          </a:prstGeom>
          <a:noFill/>
        </p:spPr>
        <p:txBody>
          <a:bodyPr wrap="square" rtlCol="0">
            <a:spAutoFit/>
          </a:bodyPr>
          <a:lstStyle/>
          <a:p>
            <a:pPr algn="ctr"/>
            <a:r>
              <a:rPr lang="en-US" sz="4000" dirty="0">
                <a:latin typeface="Aharoni" panose="02010803020104030203" pitchFamily="2" charset="-79"/>
                <a:cs typeface="Aharoni" panose="02010803020104030203" pitchFamily="2" charset="-79"/>
              </a:rPr>
              <a:t>How We Got The Bible</a:t>
            </a:r>
          </a:p>
        </p:txBody>
      </p:sp>
      <p:sp>
        <p:nvSpPr>
          <p:cNvPr id="12" name="TextBox 11">
            <a:extLst>
              <a:ext uri="{FF2B5EF4-FFF2-40B4-BE49-F238E27FC236}">
                <a16:creationId xmlns:a16="http://schemas.microsoft.com/office/drawing/2014/main" id="{F6A2ACFB-0594-5E79-3620-C338AADD4712}"/>
              </a:ext>
            </a:extLst>
          </p:cNvPr>
          <p:cNvSpPr txBox="1"/>
          <p:nvPr/>
        </p:nvSpPr>
        <p:spPr>
          <a:xfrm>
            <a:off x="1582311" y="2094175"/>
            <a:ext cx="6042990" cy="1569660"/>
          </a:xfrm>
          <a:prstGeom prst="rect">
            <a:avLst/>
          </a:prstGeom>
          <a:noFill/>
        </p:spPr>
        <p:txBody>
          <a:bodyPr wrap="square">
            <a:spAutoFit/>
          </a:bodyPr>
          <a:lstStyle/>
          <a:p>
            <a:r>
              <a:rPr lang="en-US" sz="2400" b="1" dirty="0">
                <a:solidFill>
                  <a:srgbClr val="0070C0"/>
                </a:solidFill>
              </a:rPr>
              <a:t>2Timothy 3:16 </a:t>
            </a:r>
            <a:r>
              <a:rPr lang="en-US" dirty="0"/>
              <a:t>All Scripture is given by inspiration of God, and is profitable for doctrine, for reproof, for correction, for instruction in righteousness,</a:t>
            </a:r>
          </a:p>
          <a:p>
            <a:r>
              <a:rPr lang="en-US" dirty="0"/>
              <a:t> 17 that the man of God may be complete, thoroughly equipped for every good work.</a:t>
            </a:r>
          </a:p>
        </p:txBody>
      </p:sp>
      <p:sp>
        <p:nvSpPr>
          <p:cNvPr id="14" name="TextBox 13">
            <a:extLst>
              <a:ext uri="{FF2B5EF4-FFF2-40B4-BE49-F238E27FC236}">
                <a16:creationId xmlns:a16="http://schemas.microsoft.com/office/drawing/2014/main" id="{F2065A5B-D248-BC20-C17D-439A44DEB966}"/>
              </a:ext>
            </a:extLst>
          </p:cNvPr>
          <p:cNvSpPr txBox="1"/>
          <p:nvPr/>
        </p:nvSpPr>
        <p:spPr>
          <a:xfrm>
            <a:off x="1590262" y="4015409"/>
            <a:ext cx="6098648" cy="1292662"/>
          </a:xfrm>
          <a:prstGeom prst="rect">
            <a:avLst/>
          </a:prstGeom>
          <a:noFill/>
        </p:spPr>
        <p:txBody>
          <a:bodyPr wrap="square">
            <a:spAutoFit/>
          </a:bodyPr>
          <a:lstStyle/>
          <a:p>
            <a:r>
              <a:rPr lang="en-US" sz="2400" b="1" dirty="0">
                <a:solidFill>
                  <a:srgbClr val="0070C0"/>
                </a:solidFill>
              </a:rPr>
              <a:t>2Peter 1:20 </a:t>
            </a:r>
            <a:r>
              <a:rPr lang="en-US" dirty="0"/>
              <a:t>knowing this first, that no prophecy of Scripture is of any private interpretation,</a:t>
            </a:r>
          </a:p>
          <a:p>
            <a:r>
              <a:rPr lang="en-US" dirty="0"/>
              <a:t> 21 for prophecy never came by the will of man, but holy men of God spoke as they were moved by the Holy Spirit.</a:t>
            </a:r>
          </a:p>
        </p:txBody>
      </p:sp>
    </p:spTree>
    <p:extLst>
      <p:ext uri="{BB962C8B-B14F-4D97-AF65-F5344CB8AC3E}">
        <p14:creationId xmlns:p14="http://schemas.microsoft.com/office/powerpoint/2010/main" val="388949939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0259D-8FD5-5FC8-0B86-A70D9469D37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316C7CA-3C36-2FC5-1101-A6A93E877255}"/>
              </a:ext>
            </a:extLst>
          </p:cNvPr>
          <p:cNvPicPr>
            <a:picLocks noChangeAspect="1"/>
          </p:cNvPicPr>
          <p:nvPr/>
        </p:nvPicPr>
        <p:blipFill>
          <a:blip r:embed="rId2"/>
          <a:srcRect l="55565" t="30328" r="1131" b="11082"/>
          <a:stretch/>
        </p:blipFill>
        <p:spPr>
          <a:xfrm>
            <a:off x="44068" y="55659"/>
            <a:ext cx="8914356" cy="6784219"/>
          </a:xfrm>
          <a:prstGeom prst="rect">
            <a:avLst/>
          </a:prstGeom>
        </p:spPr>
      </p:pic>
    </p:spTree>
    <p:extLst>
      <p:ext uri="{BB962C8B-B14F-4D97-AF65-F5344CB8AC3E}">
        <p14:creationId xmlns:p14="http://schemas.microsoft.com/office/powerpoint/2010/main" val="496081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88DD3-C406-6C7B-B87D-6EA01511950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D4C9111-BB88-F100-F939-7E080786F395}"/>
              </a:ext>
            </a:extLst>
          </p:cNvPr>
          <p:cNvPicPr>
            <a:picLocks noChangeAspect="1"/>
          </p:cNvPicPr>
          <p:nvPr/>
        </p:nvPicPr>
        <p:blipFill>
          <a:blip r:embed="rId2"/>
          <a:srcRect l="55826" t="32493" b="21904"/>
          <a:stretch/>
        </p:blipFill>
        <p:spPr>
          <a:xfrm>
            <a:off x="0" y="784360"/>
            <a:ext cx="9181522" cy="5331792"/>
          </a:xfrm>
          <a:prstGeom prst="rect">
            <a:avLst/>
          </a:prstGeom>
        </p:spPr>
      </p:pic>
    </p:spTree>
    <p:extLst>
      <p:ext uri="{BB962C8B-B14F-4D97-AF65-F5344CB8AC3E}">
        <p14:creationId xmlns:p14="http://schemas.microsoft.com/office/powerpoint/2010/main" val="5543670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0E027-27B4-878E-D83C-AD28CC46821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BCAA7DA-BA91-78DA-B08D-B48CEADC99F5}"/>
              </a:ext>
            </a:extLst>
          </p:cNvPr>
          <p:cNvSpPr txBox="1"/>
          <p:nvPr/>
        </p:nvSpPr>
        <p:spPr>
          <a:xfrm>
            <a:off x="461176" y="149680"/>
            <a:ext cx="8356821" cy="6955750"/>
          </a:xfrm>
          <a:prstGeom prst="rect">
            <a:avLst/>
          </a:prstGeom>
          <a:noFill/>
        </p:spPr>
        <p:txBody>
          <a:bodyPr wrap="square">
            <a:spAutoFit/>
          </a:bodyPr>
          <a:lstStyle/>
          <a:p>
            <a:endParaRPr lang="en-US" dirty="0"/>
          </a:p>
          <a:p>
            <a:r>
              <a:rPr lang="en-US" sz="2800" dirty="0"/>
              <a:t>AD 300</a:t>
            </a:r>
          </a:p>
          <a:p>
            <a:endParaRPr lang="en-US" sz="2800" dirty="0"/>
          </a:p>
          <a:p>
            <a:r>
              <a:rPr lang="en-US" sz="2800" dirty="0"/>
              <a:t>The New Testament books are collected and circulated throughout the Mediterranean about the time of Constantine, the Roman emperor who legalizes Christianity in 313. By 400 the standard of 27 New Testament books is accepted in the East and West as confirmed by Athanasius, Jerome, Augustine and three church councils. </a:t>
            </a:r>
          </a:p>
          <a:p>
            <a:endParaRPr lang="en-US" sz="2800" dirty="0"/>
          </a:p>
          <a:p>
            <a:r>
              <a:rPr lang="en-US" sz="2800" dirty="0"/>
              <a:t>The 27 books of the New Testament were formally confirmed as canonical by the Synod of Carthage in 397, thus recognizing three centuries of use by followers of Christ.</a:t>
            </a:r>
          </a:p>
          <a:p>
            <a:endParaRPr lang="en-US" dirty="0"/>
          </a:p>
          <a:p>
            <a:endParaRPr lang="en-US" dirty="0"/>
          </a:p>
        </p:txBody>
      </p:sp>
    </p:spTree>
    <p:extLst>
      <p:ext uri="{BB962C8B-B14F-4D97-AF65-F5344CB8AC3E}">
        <p14:creationId xmlns:p14="http://schemas.microsoft.com/office/powerpoint/2010/main" val="21286374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D51EB-79A5-0DC7-8C52-4AF11E8E5D5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AE6AEB5-F778-FAA8-0972-BB2528D92C44}"/>
              </a:ext>
            </a:extLst>
          </p:cNvPr>
          <p:cNvPicPr>
            <a:picLocks noChangeAspect="1"/>
          </p:cNvPicPr>
          <p:nvPr/>
        </p:nvPicPr>
        <p:blipFill>
          <a:blip r:embed="rId2"/>
          <a:srcRect l="55739" t="36048" b="22985"/>
          <a:stretch/>
        </p:blipFill>
        <p:spPr>
          <a:xfrm>
            <a:off x="0" y="1311964"/>
            <a:ext cx="9163503" cy="4770783"/>
          </a:xfrm>
          <a:prstGeom prst="rect">
            <a:avLst/>
          </a:prstGeom>
        </p:spPr>
      </p:pic>
      <p:sp>
        <p:nvSpPr>
          <p:cNvPr id="4" name="TextBox 3">
            <a:extLst>
              <a:ext uri="{FF2B5EF4-FFF2-40B4-BE49-F238E27FC236}">
                <a16:creationId xmlns:a16="http://schemas.microsoft.com/office/drawing/2014/main" id="{C07FD5D0-915A-2C84-A154-CD051F836D12}"/>
              </a:ext>
            </a:extLst>
          </p:cNvPr>
          <p:cNvSpPr txBox="1"/>
          <p:nvPr/>
        </p:nvSpPr>
        <p:spPr>
          <a:xfrm>
            <a:off x="2043485" y="310101"/>
            <a:ext cx="3689405" cy="646331"/>
          </a:xfrm>
          <a:prstGeom prst="rect">
            <a:avLst/>
          </a:prstGeom>
          <a:noFill/>
        </p:spPr>
        <p:txBody>
          <a:bodyPr wrap="square" rtlCol="0">
            <a:spAutoFit/>
          </a:bodyPr>
          <a:lstStyle/>
          <a:p>
            <a:r>
              <a:rPr lang="en-US" sz="3600" dirty="0"/>
              <a:t>The Latin Vulgate</a:t>
            </a:r>
          </a:p>
        </p:txBody>
      </p:sp>
    </p:spTree>
    <p:extLst>
      <p:ext uri="{BB962C8B-B14F-4D97-AF65-F5344CB8AC3E}">
        <p14:creationId xmlns:p14="http://schemas.microsoft.com/office/powerpoint/2010/main" val="21089088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77964-A5E0-0189-F276-C42C97C935F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EA1E631-88E7-46F4-F858-AB9F3123F9BB}"/>
              </a:ext>
            </a:extLst>
          </p:cNvPr>
          <p:cNvSpPr txBox="1"/>
          <p:nvPr/>
        </p:nvSpPr>
        <p:spPr>
          <a:xfrm>
            <a:off x="604299" y="344404"/>
            <a:ext cx="8150087" cy="6678751"/>
          </a:xfrm>
          <a:prstGeom prst="rect">
            <a:avLst/>
          </a:prstGeom>
          <a:noFill/>
        </p:spPr>
        <p:txBody>
          <a:bodyPr wrap="square">
            <a:spAutoFit/>
          </a:bodyPr>
          <a:lstStyle/>
          <a:p>
            <a:endParaRPr lang="en-US" dirty="0"/>
          </a:p>
          <a:p>
            <a:r>
              <a:rPr lang="en-US" sz="2800" dirty="0"/>
              <a:t>AD 500</a:t>
            </a:r>
          </a:p>
          <a:p>
            <a:endParaRPr lang="en-US" sz="2800" dirty="0"/>
          </a:p>
          <a:p>
            <a:r>
              <a:rPr lang="en-US" sz="2800" dirty="0"/>
              <a:t>Roman Empire declines. Germanic migrations (378-600) cause new languages to emerge.</a:t>
            </a:r>
          </a:p>
          <a:p>
            <a:endParaRPr lang="en-US" sz="2800" dirty="0"/>
          </a:p>
          <a:p>
            <a:r>
              <a:rPr lang="en-US" sz="2800" dirty="0"/>
              <a:t>The </a:t>
            </a:r>
            <a:r>
              <a:rPr lang="en-US" sz="2800" b="1" u="sng" dirty="0" err="1"/>
              <a:t>Masoretes</a:t>
            </a:r>
            <a:r>
              <a:rPr lang="en-US" sz="2800" dirty="0"/>
              <a:t> are special Jewish scribes entrusted with the sacred task of making copies of the Hebrew Scriptures (Old Testament) approximately 500-900. </a:t>
            </a:r>
          </a:p>
          <a:p>
            <a:endParaRPr lang="en-US" sz="2800" dirty="0"/>
          </a:p>
          <a:p>
            <a:r>
              <a:rPr lang="en-US" sz="2800" dirty="0"/>
              <a:t>They develop a meticulous system of counting the number of words in each book of the Bible to make sure they have copied it accurately. Any scroll found to have an error is buried according to Jewish law.</a:t>
            </a:r>
          </a:p>
          <a:p>
            <a:endParaRPr lang="en-US" sz="2800" dirty="0"/>
          </a:p>
          <a:p>
            <a:endParaRPr lang="en-US" dirty="0"/>
          </a:p>
        </p:txBody>
      </p:sp>
    </p:spTree>
    <p:extLst>
      <p:ext uri="{BB962C8B-B14F-4D97-AF65-F5344CB8AC3E}">
        <p14:creationId xmlns:p14="http://schemas.microsoft.com/office/powerpoint/2010/main" val="26889457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2E002-EB83-9D13-8053-0ABEF43F59C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D70B93C-431C-0E2D-42AB-1B3F15AFA34D}"/>
              </a:ext>
            </a:extLst>
          </p:cNvPr>
          <p:cNvSpPr txBox="1"/>
          <p:nvPr/>
        </p:nvSpPr>
        <p:spPr>
          <a:xfrm>
            <a:off x="365759" y="16418"/>
            <a:ext cx="8380675" cy="6740307"/>
          </a:xfrm>
          <a:prstGeom prst="rect">
            <a:avLst/>
          </a:prstGeom>
          <a:noFill/>
        </p:spPr>
        <p:txBody>
          <a:bodyPr wrap="square">
            <a:spAutoFit/>
          </a:bodyPr>
          <a:lstStyle/>
          <a:p>
            <a:endParaRPr lang="en-US" dirty="0"/>
          </a:p>
          <a:p>
            <a:r>
              <a:rPr lang="en-US" sz="2400" dirty="0"/>
              <a:t>AD 600</a:t>
            </a:r>
          </a:p>
          <a:p>
            <a:endParaRPr lang="en-US" dirty="0"/>
          </a:p>
          <a:p>
            <a:r>
              <a:rPr lang="en-US" dirty="0"/>
              <a:t>Christianity reaches Britain before </a:t>
            </a:r>
            <a:r>
              <a:rPr lang="en-US" sz="2400" dirty="0"/>
              <a:t>300,</a:t>
            </a:r>
            <a:r>
              <a:rPr lang="en-US" dirty="0"/>
              <a:t> but Anglo-Saxon pagans drive Christian Britons into Wales (</a:t>
            </a:r>
            <a:r>
              <a:rPr lang="en-US" sz="2400" dirty="0"/>
              <a:t>450-600</a:t>
            </a:r>
            <a:r>
              <a:rPr lang="en-US" dirty="0"/>
              <a:t>). In </a:t>
            </a:r>
            <a:r>
              <a:rPr lang="en-US" sz="2400" dirty="0"/>
              <a:t>596</a:t>
            </a:r>
            <a:r>
              <a:rPr lang="en-US" dirty="0"/>
              <a:t>, Augustine of Canterbury begins evangelization again.</a:t>
            </a:r>
          </a:p>
          <a:p>
            <a:endParaRPr lang="en-US" dirty="0"/>
          </a:p>
          <a:p>
            <a:r>
              <a:rPr lang="en-US" dirty="0"/>
              <a:t>Caedmon, an illiterate monk, retells portions of Scripture in Anglo-Saxon (Old English) poetry and song (</a:t>
            </a:r>
            <a:r>
              <a:rPr lang="en-US" sz="2400" dirty="0"/>
              <a:t>676</a:t>
            </a:r>
            <a:r>
              <a:rPr lang="en-US" dirty="0"/>
              <a:t>).</a:t>
            </a:r>
          </a:p>
          <a:p>
            <a:endParaRPr lang="en-US" dirty="0"/>
          </a:p>
          <a:p>
            <a:r>
              <a:rPr lang="en-US" dirty="0" err="1"/>
              <a:t>Aldhelm</a:t>
            </a:r>
            <a:r>
              <a:rPr lang="en-US" dirty="0"/>
              <a:t> of Sherborne, </a:t>
            </a:r>
            <a:r>
              <a:rPr lang="en-US" sz="2400" dirty="0"/>
              <a:t>709</a:t>
            </a:r>
            <a:r>
              <a:rPr lang="en-US" dirty="0"/>
              <a:t>, is said to have translated the Psalms.</a:t>
            </a:r>
          </a:p>
          <a:p>
            <a:endParaRPr lang="en-US" dirty="0"/>
          </a:p>
          <a:p>
            <a:r>
              <a:rPr lang="en-US" dirty="0"/>
              <a:t>Bede, a monk and scholar, makes an Old English (Anglo-Saxon) translation of portions of Scripture. On his deathbed in </a:t>
            </a:r>
            <a:r>
              <a:rPr lang="en-US" sz="2400" dirty="0"/>
              <a:t>735</a:t>
            </a:r>
            <a:r>
              <a:rPr lang="en-US" dirty="0"/>
              <a:t>, he finishes translating the Book of John.</a:t>
            </a:r>
          </a:p>
          <a:p>
            <a:endParaRPr lang="en-US" dirty="0"/>
          </a:p>
          <a:p>
            <a:r>
              <a:rPr lang="en-US" dirty="0"/>
              <a:t>Alfred The Great, King of Wessex (</a:t>
            </a:r>
            <a:r>
              <a:rPr lang="en-US" sz="2400" dirty="0"/>
              <a:t>871-901</a:t>
            </a:r>
            <a:r>
              <a:rPr lang="en-US" dirty="0"/>
              <a:t>) translates portions of Exodus, Psalms, and Acts.</a:t>
            </a:r>
          </a:p>
          <a:p>
            <a:endParaRPr lang="en-US" dirty="0"/>
          </a:p>
          <a:p>
            <a:r>
              <a:rPr lang="en-US" dirty="0"/>
              <a:t>Aldred, Bishop of Durham, inserts a translation in the Northumbrian dialect between the lines of the Lindisfarne Gospels (</a:t>
            </a:r>
            <a:r>
              <a:rPr lang="en-US" sz="2400" dirty="0"/>
              <a:t>950</a:t>
            </a:r>
            <a:r>
              <a:rPr lang="en-US" dirty="0"/>
              <a:t>).</a:t>
            </a:r>
          </a:p>
          <a:p>
            <a:endParaRPr lang="en-US" dirty="0"/>
          </a:p>
          <a:p>
            <a:r>
              <a:rPr lang="en-US" dirty="0"/>
              <a:t>Aelfric (</a:t>
            </a:r>
            <a:r>
              <a:rPr lang="en-US" sz="2400" dirty="0"/>
              <a:t>955-1020</a:t>
            </a:r>
            <a:r>
              <a:rPr lang="en-US" dirty="0"/>
              <a:t>) translates portions of the Old Testament.</a:t>
            </a:r>
          </a:p>
        </p:txBody>
      </p:sp>
    </p:spTree>
    <p:extLst>
      <p:ext uri="{BB962C8B-B14F-4D97-AF65-F5344CB8AC3E}">
        <p14:creationId xmlns:p14="http://schemas.microsoft.com/office/powerpoint/2010/main" val="30161023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228CC-1C98-60EA-222E-6DD85AF5394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46D4673-5432-872C-EEDE-A2692B46565C}"/>
              </a:ext>
            </a:extLst>
          </p:cNvPr>
          <p:cNvSpPr txBox="1"/>
          <p:nvPr/>
        </p:nvSpPr>
        <p:spPr>
          <a:xfrm>
            <a:off x="349857" y="1"/>
            <a:ext cx="8412480" cy="6401753"/>
          </a:xfrm>
          <a:prstGeom prst="rect">
            <a:avLst/>
          </a:prstGeom>
          <a:noFill/>
        </p:spPr>
        <p:txBody>
          <a:bodyPr wrap="square">
            <a:spAutoFit/>
          </a:bodyPr>
          <a:lstStyle/>
          <a:p>
            <a:endParaRPr lang="en-US" dirty="0"/>
          </a:p>
          <a:p>
            <a:r>
              <a:rPr lang="en-US" sz="2800" dirty="0"/>
              <a:t>AD 1300</a:t>
            </a:r>
          </a:p>
          <a:p>
            <a:endParaRPr lang="en-US" sz="2800" dirty="0"/>
          </a:p>
          <a:p>
            <a:r>
              <a:rPr lang="en-US" sz="2800" b="1" u="sng" dirty="0"/>
              <a:t>Normans conquer England (1066) </a:t>
            </a:r>
            <a:r>
              <a:rPr lang="en-US" sz="2800" dirty="0"/>
              <a:t>and make French the official language. No English translation work produced until the 1300s.</a:t>
            </a:r>
          </a:p>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a:p>
            <a:r>
              <a:rPr lang="en-US" sz="2800" dirty="0"/>
              <a:t>Middle English emerges, popularized by works such as the </a:t>
            </a:r>
            <a:r>
              <a:rPr lang="en-US" sz="2800" u="sng" dirty="0"/>
              <a:t>Canterbury Tales </a:t>
            </a:r>
            <a:r>
              <a:rPr lang="en-US" sz="2800" dirty="0"/>
              <a:t>and Richard Rolle’s Psalter (1340).</a:t>
            </a:r>
          </a:p>
        </p:txBody>
      </p:sp>
      <p:pic>
        <p:nvPicPr>
          <p:cNvPr id="2" name="Picture 1">
            <a:extLst>
              <a:ext uri="{FF2B5EF4-FFF2-40B4-BE49-F238E27FC236}">
                <a16:creationId xmlns:a16="http://schemas.microsoft.com/office/drawing/2014/main" id="{408893E7-11DD-A27C-61B5-221388798E6C}"/>
              </a:ext>
            </a:extLst>
          </p:cNvPr>
          <p:cNvPicPr>
            <a:picLocks noChangeAspect="1"/>
          </p:cNvPicPr>
          <p:nvPr/>
        </p:nvPicPr>
        <p:blipFill>
          <a:blip r:embed="rId2"/>
          <a:stretch>
            <a:fillRect/>
          </a:stretch>
        </p:blipFill>
        <p:spPr>
          <a:xfrm>
            <a:off x="3381109" y="2186609"/>
            <a:ext cx="2972636" cy="29340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73001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C021E4-1B47-3559-F9BA-5A29F1C2A3CE}"/>
              </a:ext>
            </a:extLst>
          </p:cNvPr>
          <p:cNvSpPr txBox="1"/>
          <p:nvPr/>
        </p:nvSpPr>
        <p:spPr>
          <a:xfrm>
            <a:off x="477078" y="333956"/>
            <a:ext cx="8348870" cy="3323987"/>
          </a:xfrm>
          <a:prstGeom prst="rect">
            <a:avLst/>
          </a:prstGeom>
          <a:noFill/>
        </p:spPr>
        <p:txBody>
          <a:bodyPr wrap="square">
            <a:spAutoFit/>
          </a:bodyPr>
          <a:lstStyle/>
          <a:p>
            <a:r>
              <a:rPr lang="en-US" sz="2400" b="1" dirty="0"/>
              <a:t>First English Bible is translated from Latin in 1382 </a:t>
            </a:r>
            <a:r>
              <a:rPr lang="en-US" sz="2400" dirty="0"/>
              <a:t>and is called the </a:t>
            </a:r>
            <a:r>
              <a:rPr lang="en-US" sz="2400" b="1" u="sng" dirty="0"/>
              <a:t>Wycliffe Bible </a:t>
            </a:r>
            <a:r>
              <a:rPr lang="en-US" sz="2400" dirty="0"/>
              <a:t>in honor of priest and Oxford scholar John Wycliffe. During his lifetime, Wycliffe had wanted common people to have the Bible. He also criticized a number of church practices and policies. His followers, derisively called Lollards (meaning “</a:t>
            </a:r>
            <a:r>
              <a:rPr lang="en-US" sz="2400" dirty="0" err="1"/>
              <a:t>mumblers</a:t>
            </a:r>
            <a:r>
              <a:rPr lang="en-US" sz="2400" dirty="0"/>
              <a:t>”), included his criticisms in the preface to the Wycliffe Bible. This Bible is banned and burned. Forty years after Wycliffe’s death, his bones are exhumed and burned for heresy.</a:t>
            </a:r>
          </a:p>
          <a:p>
            <a:endParaRPr lang="en-US" dirty="0"/>
          </a:p>
        </p:txBody>
      </p:sp>
      <p:pic>
        <p:nvPicPr>
          <p:cNvPr id="5" name="Picture 4">
            <a:extLst>
              <a:ext uri="{FF2B5EF4-FFF2-40B4-BE49-F238E27FC236}">
                <a16:creationId xmlns:a16="http://schemas.microsoft.com/office/drawing/2014/main" id="{05418B96-CC5C-345C-96F1-9341E3FA3B43}"/>
              </a:ext>
            </a:extLst>
          </p:cNvPr>
          <p:cNvPicPr>
            <a:picLocks noChangeAspect="1"/>
          </p:cNvPicPr>
          <p:nvPr/>
        </p:nvPicPr>
        <p:blipFill>
          <a:blip r:embed="rId2"/>
          <a:stretch>
            <a:fillRect/>
          </a:stretch>
        </p:blipFill>
        <p:spPr>
          <a:xfrm>
            <a:off x="6148429" y="3363463"/>
            <a:ext cx="2381250" cy="2581275"/>
          </a:xfrm>
          <a:prstGeom prst="rect">
            <a:avLst/>
          </a:prstGeom>
        </p:spPr>
      </p:pic>
      <p:sp>
        <p:nvSpPr>
          <p:cNvPr id="7" name="TextBox 6">
            <a:extLst>
              <a:ext uri="{FF2B5EF4-FFF2-40B4-BE49-F238E27FC236}">
                <a16:creationId xmlns:a16="http://schemas.microsoft.com/office/drawing/2014/main" id="{79B1A056-46F9-0F13-4C5F-E79F7D34E35F}"/>
              </a:ext>
            </a:extLst>
          </p:cNvPr>
          <p:cNvSpPr txBox="1"/>
          <p:nvPr/>
        </p:nvSpPr>
        <p:spPr>
          <a:xfrm>
            <a:off x="614321" y="4269851"/>
            <a:ext cx="4458611" cy="1846659"/>
          </a:xfrm>
          <a:prstGeom prst="rect">
            <a:avLst/>
          </a:prstGeom>
          <a:noFill/>
          <a:ln w="19050">
            <a:solidFill>
              <a:schemeClr val="tx1"/>
            </a:solidFill>
          </a:ln>
        </p:spPr>
        <p:txBody>
          <a:bodyPr wrap="square">
            <a:spAutoFit/>
          </a:bodyPr>
          <a:lstStyle/>
          <a:p>
            <a:r>
              <a:rPr lang="en-US" sz="2400" dirty="0">
                <a:solidFill>
                  <a:srgbClr val="FF0000"/>
                </a:solidFill>
              </a:rPr>
              <a:t>In 1408, in England, it becomes illegal to translate or read the Bible in common English without permission of a bishop.</a:t>
            </a:r>
          </a:p>
          <a:p>
            <a:endParaRPr lang="en-US" dirty="0"/>
          </a:p>
        </p:txBody>
      </p:sp>
    </p:spTree>
    <p:extLst>
      <p:ext uri="{BB962C8B-B14F-4D97-AF65-F5344CB8AC3E}">
        <p14:creationId xmlns:p14="http://schemas.microsoft.com/office/powerpoint/2010/main" val="33587006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62FD4-A334-80CB-558B-49F98D1A7EF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F3FA602-0F72-836C-9373-B5573F3018F1}"/>
              </a:ext>
            </a:extLst>
          </p:cNvPr>
          <p:cNvSpPr txBox="1"/>
          <p:nvPr/>
        </p:nvSpPr>
        <p:spPr>
          <a:xfrm>
            <a:off x="357809" y="864566"/>
            <a:ext cx="8460188" cy="6063198"/>
          </a:xfrm>
          <a:prstGeom prst="rect">
            <a:avLst/>
          </a:prstGeom>
          <a:noFill/>
        </p:spPr>
        <p:txBody>
          <a:bodyPr wrap="square">
            <a:spAutoFit/>
          </a:bodyPr>
          <a:lstStyle/>
          <a:p>
            <a:r>
              <a:rPr lang="en-US" sz="2800" dirty="0"/>
              <a:t>World’s first printing press with moveable metal type is invented in </a:t>
            </a:r>
            <a:r>
              <a:rPr lang="en-US" sz="2800" b="1" u="sng" dirty="0"/>
              <a:t>1455 in Germany by Johann Gutenberg</a:t>
            </a:r>
            <a:r>
              <a:rPr lang="en-US" sz="2800" dirty="0"/>
              <a:t>. This invention is perhaps the single most important event to influence the spread of the Bible.</a:t>
            </a:r>
          </a:p>
          <a:p>
            <a:endParaRPr lang="en-US" sz="2800" dirty="0"/>
          </a:p>
          <a:p>
            <a:r>
              <a:rPr lang="en-US" sz="2800" u="sng" dirty="0"/>
              <a:t>The Gutenberg Bible is the first book ever printed</a:t>
            </a:r>
            <a:r>
              <a:rPr lang="en-US" sz="2800" dirty="0"/>
              <a:t>. This </a:t>
            </a:r>
            <a:r>
              <a:rPr lang="en-US" sz="2800" u="sng" dirty="0"/>
              <a:t>Latin Vulgate version</a:t>
            </a:r>
            <a:r>
              <a:rPr lang="en-US" sz="2800" dirty="0"/>
              <a:t> is often illuminated by artists who hand paint letters and ornaments on                              each page.</a:t>
            </a:r>
          </a:p>
          <a:p>
            <a:endParaRPr lang="en-US" sz="2800" dirty="0"/>
          </a:p>
          <a:p>
            <a:endParaRPr lang="en-US" dirty="0"/>
          </a:p>
          <a:p>
            <a:endParaRPr lang="en-US" dirty="0"/>
          </a:p>
          <a:p>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D3F553BF-A1FA-0CB8-ED2F-5F661F73FBC5}"/>
              </a:ext>
            </a:extLst>
          </p:cNvPr>
          <p:cNvPicPr>
            <a:picLocks noChangeAspect="1"/>
          </p:cNvPicPr>
          <p:nvPr/>
        </p:nvPicPr>
        <p:blipFill>
          <a:blip r:embed="rId2"/>
          <a:stretch>
            <a:fillRect/>
          </a:stretch>
        </p:blipFill>
        <p:spPr>
          <a:xfrm>
            <a:off x="6042992" y="4031838"/>
            <a:ext cx="2097073" cy="2633923"/>
          </a:xfrm>
          <a:prstGeom prst="rect">
            <a:avLst/>
          </a:prstGeom>
        </p:spPr>
      </p:pic>
    </p:spTree>
    <p:extLst>
      <p:ext uri="{BB962C8B-B14F-4D97-AF65-F5344CB8AC3E}">
        <p14:creationId xmlns:p14="http://schemas.microsoft.com/office/powerpoint/2010/main" val="27079982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9B2A2-EEAF-15C4-1F5D-BD440DB276E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28576D4-1087-3F51-7AD7-F96E10EF81DE}"/>
              </a:ext>
            </a:extLst>
          </p:cNvPr>
          <p:cNvSpPr txBox="1"/>
          <p:nvPr/>
        </p:nvSpPr>
        <p:spPr>
          <a:xfrm>
            <a:off x="572494" y="556591"/>
            <a:ext cx="8110330" cy="5386090"/>
          </a:xfrm>
          <a:prstGeom prst="rect">
            <a:avLst/>
          </a:prstGeom>
          <a:noFill/>
        </p:spPr>
        <p:txBody>
          <a:bodyPr wrap="square">
            <a:spAutoFit/>
          </a:bodyPr>
          <a:lstStyle/>
          <a:p>
            <a:endParaRPr lang="en-US" dirty="0"/>
          </a:p>
          <a:p>
            <a:r>
              <a:rPr lang="en-US" sz="2800" dirty="0"/>
              <a:t>AD 1500</a:t>
            </a:r>
          </a:p>
          <a:p>
            <a:endParaRPr lang="en-US" sz="2800" dirty="0"/>
          </a:p>
          <a:p>
            <a:r>
              <a:rPr lang="en-US" sz="2800" b="1" u="sng" dirty="0"/>
              <a:t>Erasmus</a:t>
            </a:r>
            <a:r>
              <a:rPr lang="en-US" sz="2800" dirty="0"/>
              <a:t>, a priest and Greek scholar, publishes a new Greek edition and a more accurate Latin translation of the New Testament in 1516. His goal is that everyone be able to read the Bible, </a:t>
            </a:r>
            <a:r>
              <a:rPr lang="en-US" sz="2800" u="sng" dirty="0"/>
              <a:t>from the farmer in the field to the weaver at the loom</a:t>
            </a:r>
            <a:r>
              <a:rPr lang="en-US" sz="2800" dirty="0"/>
              <a:t>. </a:t>
            </a:r>
            <a:r>
              <a:rPr lang="en-US" sz="2800" u="sng" dirty="0"/>
              <a:t>Erasmus’ Greek text forms the basis of the “textus receptus</a:t>
            </a:r>
            <a:r>
              <a:rPr lang="en-US" sz="2800" dirty="0"/>
              <a:t>” and is used later by </a:t>
            </a:r>
            <a:r>
              <a:rPr lang="en-US" sz="2800" b="1" u="sng" dirty="0">
                <a:solidFill>
                  <a:schemeClr val="accent1"/>
                </a:solidFill>
              </a:rPr>
              <a:t>Martin Luther</a:t>
            </a:r>
            <a:r>
              <a:rPr lang="en-US" sz="2800" dirty="0">
                <a:solidFill>
                  <a:schemeClr val="accent1"/>
                </a:solidFill>
              </a:rPr>
              <a:t>, </a:t>
            </a:r>
            <a:r>
              <a:rPr lang="en-US" sz="2800" b="1" u="sng" dirty="0">
                <a:solidFill>
                  <a:schemeClr val="accent1"/>
                </a:solidFill>
              </a:rPr>
              <a:t>William Tyndale</a:t>
            </a:r>
            <a:r>
              <a:rPr lang="en-US" sz="2800" dirty="0"/>
              <a:t>, and                             the </a:t>
            </a:r>
            <a:r>
              <a:rPr lang="en-US" sz="2800" b="1" u="sng" dirty="0">
                <a:solidFill>
                  <a:schemeClr val="accent1"/>
                </a:solidFill>
              </a:rPr>
              <a:t>King James </a:t>
            </a:r>
            <a:r>
              <a:rPr lang="en-US" sz="2800" dirty="0"/>
              <a:t>translators.</a:t>
            </a:r>
          </a:p>
          <a:p>
            <a:endParaRPr lang="en-US" sz="2800" dirty="0"/>
          </a:p>
          <a:p>
            <a:endParaRPr lang="en-US" dirty="0"/>
          </a:p>
        </p:txBody>
      </p:sp>
      <p:pic>
        <p:nvPicPr>
          <p:cNvPr id="5" name="Picture 4">
            <a:extLst>
              <a:ext uri="{FF2B5EF4-FFF2-40B4-BE49-F238E27FC236}">
                <a16:creationId xmlns:a16="http://schemas.microsoft.com/office/drawing/2014/main" id="{2E2DC98A-7AA0-579D-1305-3B1A0672D9CE}"/>
              </a:ext>
            </a:extLst>
          </p:cNvPr>
          <p:cNvPicPr>
            <a:picLocks noChangeAspect="1"/>
          </p:cNvPicPr>
          <p:nvPr/>
        </p:nvPicPr>
        <p:blipFill>
          <a:blip r:embed="rId2"/>
          <a:stretch>
            <a:fillRect/>
          </a:stretch>
        </p:blipFill>
        <p:spPr>
          <a:xfrm>
            <a:off x="6355163" y="4303358"/>
            <a:ext cx="1707460" cy="2356295"/>
          </a:xfrm>
          <a:prstGeom prst="rect">
            <a:avLst/>
          </a:prstGeom>
        </p:spPr>
      </p:pic>
    </p:spTree>
    <p:extLst>
      <p:ext uri="{BB962C8B-B14F-4D97-AF65-F5344CB8AC3E}">
        <p14:creationId xmlns:p14="http://schemas.microsoft.com/office/powerpoint/2010/main" val="14027315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D6F07B-E60F-10AF-D4FF-CCFFC2500E23}"/>
              </a:ext>
            </a:extLst>
          </p:cNvPr>
          <p:cNvPicPr>
            <a:picLocks noChangeAspect="1"/>
          </p:cNvPicPr>
          <p:nvPr/>
        </p:nvPicPr>
        <p:blipFill>
          <a:blip r:embed="rId2"/>
          <a:stretch>
            <a:fillRect/>
          </a:stretch>
        </p:blipFill>
        <p:spPr>
          <a:xfrm>
            <a:off x="2356008" y="0"/>
            <a:ext cx="4431983" cy="6858000"/>
          </a:xfrm>
          <a:prstGeom prst="rect">
            <a:avLst/>
          </a:prstGeom>
        </p:spPr>
      </p:pic>
    </p:spTree>
    <p:extLst>
      <p:ext uri="{BB962C8B-B14F-4D97-AF65-F5344CB8AC3E}">
        <p14:creationId xmlns:p14="http://schemas.microsoft.com/office/powerpoint/2010/main" val="4924404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38371-8FE9-9C26-138D-877E0E7F6F6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A032D41-5FEB-9215-55B3-A0CD33D05F2E}"/>
              </a:ext>
            </a:extLst>
          </p:cNvPr>
          <p:cNvSpPr txBox="1"/>
          <p:nvPr/>
        </p:nvSpPr>
        <p:spPr>
          <a:xfrm>
            <a:off x="604299" y="381663"/>
            <a:ext cx="7959256" cy="5816977"/>
          </a:xfrm>
          <a:prstGeom prst="rect">
            <a:avLst/>
          </a:prstGeom>
          <a:noFill/>
        </p:spPr>
        <p:txBody>
          <a:bodyPr wrap="square">
            <a:spAutoFit/>
          </a:bodyPr>
          <a:lstStyle/>
          <a:p>
            <a:r>
              <a:rPr lang="en-US" sz="2800" b="1" dirty="0">
                <a:solidFill>
                  <a:schemeClr val="accent1"/>
                </a:solidFill>
              </a:rPr>
              <a:t>Martin Luther translates the New Testament into German in 1522.</a:t>
            </a:r>
          </a:p>
          <a:p>
            <a:endParaRPr lang="en-US" sz="2800" dirty="0"/>
          </a:p>
          <a:p>
            <a:r>
              <a:rPr lang="en-US" sz="2800" u="sng" dirty="0"/>
              <a:t>William Tyndale, priest and Oxford scholar, translates the New Testament from Greek (1525), but cannot get approval to publish it in England</a:t>
            </a:r>
            <a:r>
              <a:rPr lang="en-US" sz="2800" dirty="0"/>
              <a:t>.</a:t>
            </a:r>
          </a:p>
          <a:p>
            <a:endParaRPr lang="en-US" sz="2800" dirty="0"/>
          </a:p>
          <a:p>
            <a:r>
              <a:rPr lang="en-US" sz="3600" dirty="0"/>
              <a:t> *</a:t>
            </a:r>
            <a:r>
              <a:rPr lang="en-US" sz="2800" dirty="0"/>
              <a:t>He moves to Germany and prints Bibles, </a:t>
            </a:r>
            <a:r>
              <a:rPr lang="en-US" sz="2800" u="sng" dirty="0"/>
              <a:t>smuggling them into England in sacks of corn and flour</a:t>
            </a:r>
            <a:r>
              <a:rPr lang="en-US" sz="2800" dirty="0"/>
              <a:t>. In 1535 he publishes part of the Old Testament translated from Hebrew. </a:t>
            </a:r>
            <a:r>
              <a:rPr lang="en-US" sz="2800" dirty="0">
                <a:solidFill>
                  <a:srgbClr val="FF0000"/>
                </a:solidFill>
              </a:rPr>
              <a:t>In 1536, Tyndale is strangled and burned at the stake. His final words are “Lord, open the King of England’s eyes.”</a:t>
            </a:r>
          </a:p>
        </p:txBody>
      </p:sp>
    </p:spTree>
    <p:extLst>
      <p:ext uri="{BB962C8B-B14F-4D97-AF65-F5344CB8AC3E}">
        <p14:creationId xmlns:p14="http://schemas.microsoft.com/office/powerpoint/2010/main" val="4748338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9FBD9-1B13-F6BB-91EE-DAD4FD24791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2EFB6B4-16F0-75C1-8E0D-BE1E90FC8097}"/>
              </a:ext>
            </a:extLst>
          </p:cNvPr>
          <p:cNvSpPr txBox="1"/>
          <p:nvPr/>
        </p:nvSpPr>
        <p:spPr>
          <a:xfrm>
            <a:off x="580445" y="453224"/>
            <a:ext cx="7847938" cy="2554545"/>
          </a:xfrm>
          <a:prstGeom prst="rect">
            <a:avLst/>
          </a:prstGeom>
          <a:noFill/>
        </p:spPr>
        <p:txBody>
          <a:bodyPr wrap="square">
            <a:spAutoFit/>
          </a:bodyPr>
          <a:lstStyle/>
          <a:p>
            <a:r>
              <a:rPr lang="en-US" sz="3200" dirty="0"/>
              <a:t>Tyndale is called the “Father of the English Bible” because his translation forms the basis of the King James Version. Much of the style and vocabulary we know as “biblical English” is traceable to his work.</a:t>
            </a:r>
          </a:p>
        </p:txBody>
      </p:sp>
      <p:pic>
        <p:nvPicPr>
          <p:cNvPr id="5" name="Picture 4">
            <a:extLst>
              <a:ext uri="{FF2B5EF4-FFF2-40B4-BE49-F238E27FC236}">
                <a16:creationId xmlns:a16="http://schemas.microsoft.com/office/drawing/2014/main" id="{1EBF9CE5-F1D1-3E96-4101-3B376507C1CC}"/>
              </a:ext>
            </a:extLst>
          </p:cNvPr>
          <p:cNvPicPr>
            <a:picLocks noChangeAspect="1"/>
          </p:cNvPicPr>
          <p:nvPr/>
        </p:nvPicPr>
        <p:blipFill>
          <a:blip r:embed="rId2"/>
          <a:stretch>
            <a:fillRect/>
          </a:stretch>
        </p:blipFill>
        <p:spPr>
          <a:xfrm>
            <a:off x="4823093" y="2654742"/>
            <a:ext cx="3525032" cy="3750034"/>
          </a:xfrm>
          <a:prstGeom prst="rect">
            <a:avLst/>
          </a:prstGeom>
        </p:spPr>
      </p:pic>
    </p:spTree>
    <p:extLst>
      <p:ext uri="{BB962C8B-B14F-4D97-AF65-F5344CB8AC3E}">
        <p14:creationId xmlns:p14="http://schemas.microsoft.com/office/powerpoint/2010/main" val="26226052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666AB-6DB1-3F52-AC2C-F938F6672A6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B9057A4-2CA2-1F01-CF59-DEB61425663A}"/>
              </a:ext>
            </a:extLst>
          </p:cNvPr>
          <p:cNvSpPr txBox="1"/>
          <p:nvPr/>
        </p:nvSpPr>
        <p:spPr>
          <a:xfrm>
            <a:off x="254440" y="340343"/>
            <a:ext cx="8372725" cy="6771084"/>
          </a:xfrm>
          <a:prstGeom prst="rect">
            <a:avLst/>
          </a:prstGeom>
          <a:noFill/>
        </p:spPr>
        <p:txBody>
          <a:bodyPr wrap="square">
            <a:spAutoFit/>
          </a:bodyPr>
          <a:lstStyle/>
          <a:p>
            <a:endParaRPr lang="en-US" dirty="0"/>
          </a:p>
          <a:p>
            <a:r>
              <a:rPr lang="en-US" sz="2400" dirty="0"/>
              <a:t>AD 1500</a:t>
            </a:r>
          </a:p>
          <a:p>
            <a:endParaRPr lang="en-US" dirty="0"/>
          </a:p>
          <a:p>
            <a:r>
              <a:rPr lang="en-US" sz="2600" u="sng" dirty="0"/>
              <a:t>The Coverdale Bible </a:t>
            </a:r>
            <a:r>
              <a:rPr lang="en-US" sz="2600" dirty="0"/>
              <a:t>is translated by Miles Coverdale (1535) and dedicated to Anne Boleyn, one of King Henry VIII’s wives. This is the first complete Bible to be printed in English.</a:t>
            </a:r>
          </a:p>
          <a:p>
            <a:endParaRPr lang="en-US" sz="2600" dirty="0"/>
          </a:p>
          <a:p>
            <a:r>
              <a:rPr lang="en-US" sz="2600" u="sng" dirty="0"/>
              <a:t>The Matthew’s Bible</a:t>
            </a:r>
            <a:r>
              <a:rPr lang="en-US" sz="2600" dirty="0"/>
              <a:t>, translated by John Rogers under the pen name “Thomas Matthew,” is the first Bible published with the king’s permission (1537). Printed just one year after Tyndale’s death, its New Testament relies heavily on Tyndale’s version, and even has a tribute to him on the last page of the Old Testament. Tyndale’s initials are printed in 2½-inch block letters. Later Thomas Cromwell, advisor to King Henry VIII, entrusts Coverdale to revise Matthew’s Bible to make </a:t>
            </a:r>
            <a:r>
              <a:rPr lang="en-US" sz="2600" u="sng" dirty="0"/>
              <a:t>the Great Bible</a:t>
            </a:r>
            <a:r>
              <a:rPr lang="en-US" sz="2600" dirty="0"/>
              <a:t>.</a:t>
            </a:r>
          </a:p>
          <a:p>
            <a:endParaRPr lang="en-US" dirty="0"/>
          </a:p>
          <a:p>
            <a:endParaRPr lang="en-US" dirty="0"/>
          </a:p>
        </p:txBody>
      </p:sp>
    </p:spTree>
    <p:extLst>
      <p:ext uri="{BB962C8B-B14F-4D97-AF65-F5344CB8AC3E}">
        <p14:creationId xmlns:p14="http://schemas.microsoft.com/office/powerpoint/2010/main" val="40296948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AFFED-22FD-3875-8A53-DE238EEFA78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38F7DA6-CD91-6ED0-BBD9-541F8BA09D07}"/>
              </a:ext>
            </a:extLst>
          </p:cNvPr>
          <p:cNvSpPr txBox="1"/>
          <p:nvPr/>
        </p:nvSpPr>
        <p:spPr>
          <a:xfrm>
            <a:off x="644056" y="755374"/>
            <a:ext cx="7537836" cy="2831544"/>
          </a:xfrm>
          <a:prstGeom prst="rect">
            <a:avLst/>
          </a:prstGeom>
          <a:noFill/>
        </p:spPr>
        <p:txBody>
          <a:bodyPr wrap="square">
            <a:spAutoFit/>
          </a:bodyPr>
          <a:lstStyle/>
          <a:p>
            <a:r>
              <a:rPr lang="en-US" sz="3200" u="sng" dirty="0"/>
              <a:t>The Great Bible </a:t>
            </a:r>
            <a:r>
              <a:rPr lang="en-US" sz="3200" dirty="0"/>
              <a:t>(1539) is placed in every church by order of Thomas Cranmer, archbishop under King Henry VIII. This Bible is chained to the church pillars to discourage theft.</a:t>
            </a:r>
          </a:p>
          <a:p>
            <a:endParaRPr lang="en-US" dirty="0"/>
          </a:p>
        </p:txBody>
      </p:sp>
      <p:pic>
        <p:nvPicPr>
          <p:cNvPr id="5" name="Picture 4">
            <a:extLst>
              <a:ext uri="{FF2B5EF4-FFF2-40B4-BE49-F238E27FC236}">
                <a16:creationId xmlns:a16="http://schemas.microsoft.com/office/drawing/2014/main" id="{2FF59703-40EE-E20B-19F3-304928DF652A}"/>
              </a:ext>
            </a:extLst>
          </p:cNvPr>
          <p:cNvPicPr>
            <a:picLocks noChangeAspect="1"/>
          </p:cNvPicPr>
          <p:nvPr/>
        </p:nvPicPr>
        <p:blipFill>
          <a:blip r:embed="rId2"/>
          <a:stretch>
            <a:fillRect/>
          </a:stretch>
        </p:blipFill>
        <p:spPr>
          <a:xfrm>
            <a:off x="2507065" y="2949935"/>
            <a:ext cx="4129870" cy="3551688"/>
          </a:xfrm>
          <a:prstGeom prst="rect">
            <a:avLst/>
          </a:prstGeom>
        </p:spPr>
      </p:pic>
    </p:spTree>
    <p:extLst>
      <p:ext uri="{BB962C8B-B14F-4D97-AF65-F5344CB8AC3E}">
        <p14:creationId xmlns:p14="http://schemas.microsoft.com/office/powerpoint/2010/main" val="28342805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0488F-35F7-0E7B-A09E-044DD327D22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1C1A348-97F9-417E-A901-DA80B4DE58D2}"/>
              </a:ext>
            </a:extLst>
          </p:cNvPr>
          <p:cNvSpPr txBox="1"/>
          <p:nvPr/>
        </p:nvSpPr>
        <p:spPr>
          <a:xfrm>
            <a:off x="596347" y="516835"/>
            <a:ext cx="8126233" cy="3508653"/>
          </a:xfrm>
          <a:prstGeom prst="rect">
            <a:avLst/>
          </a:prstGeom>
          <a:noFill/>
        </p:spPr>
        <p:txBody>
          <a:bodyPr wrap="square">
            <a:spAutoFit/>
          </a:bodyPr>
          <a:lstStyle/>
          <a:p>
            <a:endParaRPr lang="en-US" dirty="0"/>
          </a:p>
          <a:p>
            <a:r>
              <a:rPr lang="en-US" sz="2800" dirty="0"/>
              <a:t>AD 1555</a:t>
            </a:r>
          </a:p>
          <a:p>
            <a:endParaRPr lang="en-US" sz="2800" dirty="0"/>
          </a:p>
          <a:p>
            <a:r>
              <a:rPr lang="en-US" sz="2800" dirty="0"/>
              <a:t>England’s Queen Mary bans Protestant translations of the English Bible. John Rogers and Thomas Cranmer are burned at the stake. Later some 300 men, women and children are also burned.</a:t>
            </a:r>
          </a:p>
          <a:p>
            <a:endParaRPr lang="en-US" dirty="0"/>
          </a:p>
          <a:p>
            <a:endParaRPr lang="en-US" dirty="0"/>
          </a:p>
        </p:txBody>
      </p:sp>
      <p:pic>
        <p:nvPicPr>
          <p:cNvPr id="7" name="Picture 6">
            <a:extLst>
              <a:ext uri="{FF2B5EF4-FFF2-40B4-BE49-F238E27FC236}">
                <a16:creationId xmlns:a16="http://schemas.microsoft.com/office/drawing/2014/main" id="{C027A152-E51A-C4A7-E0FA-CDA3114014B2}"/>
              </a:ext>
            </a:extLst>
          </p:cNvPr>
          <p:cNvPicPr>
            <a:picLocks noChangeAspect="1"/>
          </p:cNvPicPr>
          <p:nvPr/>
        </p:nvPicPr>
        <p:blipFill>
          <a:blip r:embed="rId2"/>
          <a:stretch>
            <a:fillRect/>
          </a:stretch>
        </p:blipFill>
        <p:spPr>
          <a:xfrm>
            <a:off x="4976234" y="3060184"/>
            <a:ext cx="3143954" cy="3508653"/>
          </a:xfrm>
          <a:prstGeom prst="rect">
            <a:avLst/>
          </a:prstGeom>
        </p:spPr>
      </p:pic>
    </p:spTree>
    <p:extLst>
      <p:ext uri="{BB962C8B-B14F-4D97-AF65-F5344CB8AC3E}">
        <p14:creationId xmlns:p14="http://schemas.microsoft.com/office/powerpoint/2010/main" val="35391360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14B02-1680-75B7-FB96-DF991175914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E3E75F8-994C-00A9-420C-07AC0AFA59B5}"/>
              </a:ext>
            </a:extLst>
          </p:cNvPr>
          <p:cNvSpPr txBox="1"/>
          <p:nvPr/>
        </p:nvSpPr>
        <p:spPr>
          <a:xfrm>
            <a:off x="707664" y="840713"/>
            <a:ext cx="7816133" cy="4832092"/>
          </a:xfrm>
          <a:prstGeom prst="rect">
            <a:avLst/>
          </a:prstGeom>
          <a:noFill/>
        </p:spPr>
        <p:txBody>
          <a:bodyPr wrap="square">
            <a:spAutoFit/>
          </a:bodyPr>
          <a:lstStyle/>
          <a:p>
            <a:r>
              <a:rPr lang="en-US" sz="2800" u="sng" dirty="0"/>
              <a:t>Bishops Bible</a:t>
            </a:r>
          </a:p>
          <a:p>
            <a:r>
              <a:rPr lang="en-US" sz="2800" dirty="0"/>
              <a:t>A new translation begins under Queen Elizabeth in 1568. It is translated by several bishops of the Church of England in answer to the Geneva Bible.</a:t>
            </a:r>
          </a:p>
          <a:p>
            <a:endParaRPr lang="en-US" sz="2800" dirty="0"/>
          </a:p>
          <a:p>
            <a:endParaRPr lang="en-US" sz="2800" dirty="0"/>
          </a:p>
          <a:p>
            <a:r>
              <a:rPr lang="en-US" sz="2800" u="sng" dirty="0"/>
              <a:t>Rheims-Douai</a:t>
            </a:r>
            <a:r>
              <a:rPr lang="en-US" sz="2800" dirty="0"/>
              <a:t> Bible was translated into English from the </a:t>
            </a:r>
            <a:r>
              <a:rPr lang="en-US" sz="2800" u="sng" dirty="0"/>
              <a:t>Latin Vulgate </a:t>
            </a:r>
            <a:r>
              <a:rPr lang="en-US" sz="2800" dirty="0"/>
              <a:t>by Catholic scholar Gregory Martin, while in exile in France (New Testament in 1582/Old Testament in 1609). It becomes the standard translation for the Catholic church.</a:t>
            </a:r>
          </a:p>
        </p:txBody>
      </p:sp>
    </p:spTree>
    <p:extLst>
      <p:ext uri="{BB962C8B-B14F-4D97-AF65-F5344CB8AC3E}">
        <p14:creationId xmlns:p14="http://schemas.microsoft.com/office/powerpoint/2010/main" val="1392471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D88E1-F7F2-7A5D-39A2-CC53FE6026B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D7F7910-429A-B99B-3D58-F9C2CC15545B}"/>
              </a:ext>
            </a:extLst>
          </p:cNvPr>
          <p:cNvSpPr txBox="1"/>
          <p:nvPr/>
        </p:nvSpPr>
        <p:spPr>
          <a:xfrm>
            <a:off x="564542" y="470328"/>
            <a:ext cx="8014915" cy="6524863"/>
          </a:xfrm>
          <a:prstGeom prst="rect">
            <a:avLst/>
          </a:prstGeom>
          <a:noFill/>
        </p:spPr>
        <p:txBody>
          <a:bodyPr wrap="square">
            <a:spAutoFit/>
          </a:bodyPr>
          <a:lstStyle/>
          <a:p>
            <a:endParaRPr lang="en-US" dirty="0"/>
          </a:p>
          <a:p>
            <a:r>
              <a:rPr lang="en-US" sz="2600" dirty="0"/>
              <a:t>AD 1600</a:t>
            </a:r>
          </a:p>
          <a:p>
            <a:r>
              <a:rPr lang="en-US" sz="2600" u="sng" dirty="0"/>
              <a:t>King James Version or Authorized Version</a:t>
            </a:r>
          </a:p>
          <a:p>
            <a:endParaRPr lang="en-US" sz="2600" dirty="0"/>
          </a:p>
          <a:p>
            <a:r>
              <a:rPr lang="en-US" sz="2600" dirty="0"/>
              <a:t>King James I of England commissions 54 scholars to undertake a new Bible translation. Over the next six years, six teams of scholars using </a:t>
            </a:r>
            <a:r>
              <a:rPr lang="en-US" sz="2600" u="sng" dirty="0"/>
              <a:t>the Bishops Bible </a:t>
            </a:r>
            <a:r>
              <a:rPr lang="en-US" sz="2600" dirty="0"/>
              <a:t>and </a:t>
            </a:r>
            <a:r>
              <a:rPr lang="en-US" sz="2600" u="sng" dirty="0"/>
              <a:t>Tyndale’s</a:t>
            </a:r>
            <a:r>
              <a:rPr lang="en-US" sz="2600" dirty="0"/>
              <a:t> </a:t>
            </a:r>
            <a:r>
              <a:rPr lang="en-US" sz="2600" u="sng" dirty="0"/>
              <a:t>Bible,</a:t>
            </a:r>
            <a:r>
              <a:rPr lang="en-US" sz="2600" dirty="0"/>
              <a:t> as well as available Greek and Hebrew manuscripts, complete the new version in 1611. The King James Version (also called the </a:t>
            </a:r>
            <a:r>
              <a:rPr lang="en-US" sz="2600" u="sng" dirty="0"/>
              <a:t>“Authorized Version,” even though King James never gave the finished version his royal approval</a:t>
            </a:r>
            <a:r>
              <a:rPr lang="en-US" sz="2600" dirty="0"/>
              <a:t>) is revised several times. </a:t>
            </a:r>
          </a:p>
          <a:p>
            <a:endParaRPr lang="en-US" sz="2600" dirty="0"/>
          </a:p>
          <a:p>
            <a:r>
              <a:rPr lang="en-US" sz="2600" dirty="0"/>
              <a:t>(The edition used today was revised in 1769.) It is the most popular Bible for more than 300 years.</a:t>
            </a:r>
          </a:p>
          <a:p>
            <a:endParaRPr lang="en-US" dirty="0"/>
          </a:p>
          <a:p>
            <a:endParaRPr lang="en-US" dirty="0"/>
          </a:p>
        </p:txBody>
      </p:sp>
    </p:spTree>
    <p:extLst>
      <p:ext uri="{BB962C8B-B14F-4D97-AF65-F5344CB8AC3E}">
        <p14:creationId xmlns:p14="http://schemas.microsoft.com/office/powerpoint/2010/main" val="36330670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514DB-CE97-A8ED-EE7A-43DC7D952C3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6638407-9A9F-1EE2-60F1-0517B9A4BBBB}"/>
              </a:ext>
            </a:extLst>
          </p:cNvPr>
          <p:cNvSpPr txBox="1"/>
          <p:nvPr/>
        </p:nvSpPr>
        <p:spPr>
          <a:xfrm>
            <a:off x="489005" y="121358"/>
            <a:ext cx="8321040" cy="2862322"/>
          </a:xfrm>
          <a:prstGeom prst="rect">
            <a:avLst/>
          </a:prstGeom>
          <a:noFill/>
        </p:spPr>
        <p:txBody>
          <a:bodyPr wrap="square">
            <a:spAutoFit/>
          </a:bodyPr>
          <a:lstStyle/>
          <a:p>
            <a:endParaRPr lang="en-US" dirty="0"/>
          </a:p>
          <a:p>
            <a:r>
              <a:rPr lang="en-US" sz="2400" dirty="0"/>
              <a:t>AD 1800</a:t>
            </a:r>
          </a:p>
          <a:p>
            <a:endParaRPr lang="en-US" sz="2400" dirty="0"/>
          </a:p>
          <a:p>
            <a:r>
              <a:rPr lang="en-US" sz="2400" dirty="0"/>
              <a:t>Older Manuscripts Discovered!</a:t>
            </a:r>
          </a:p>
          <a:p>
            <a:r>
              <a:rPr lang="en-US" sz="2400" dirty="0"/>
              <a:t>Between </a:t>
            </a:r>
            <a:r>
              <a:rPr lang="en-US" sz="2400" u="sng" dirty="0"/>
              <a:t>1629 and 1947</a:t>
            </a:r>
            <a:r>
              <a:rPr lang="en-US" sz="2400" dirty="0"/>
              <a:t>, several of the earliest known copies of the Bible are found.</a:t>
            </a:r>
          </a:p>
          <a:p>
            <a:endParaRPr lang="en-US" sz="2400" dirty="0"/>
          </a:p>
          <a:p>
            <a:endParaRPr lang="en-US" dirty="0"/>
          </a:p>
        </p:txBody>
      </p:sp>
      <p:sp>
        <p:nvSpPr>
          <p:cNvPr id="5" name="TextBox 4">
            <a:extLst>
              <a:ext uri="{FF2B5EF4-FFF2-40B4-BE49-F238E27FC236}">
                <a16:creationId xmlns:a16="http://schemas.microsoft.com/office/drawing/2014/main" id="{C4864EEA-191D-B676-2985-573BED15FC45}"/>
              </a:ext>
            </a:extLst>
          </p:cNvPr>
          <p:cNvSpPr txBox="1"/>
          <p:nvPr/>
        </p:nvSpPr>
        <p:spPr>
          <a:xfrm>
            <a:off x="787179" y="2565020"/>
            <a:ext cx="4738978" cy="4062651"/>
          </a:xfrm>
          <a:prstGeom prst="rect">
            <a:avLst/>
          </a:prstGeom>
          <a:noFill/>
          <a:ln w="19050">
            <a:solidFill>
              <a:schemeClr val="tx1"/>
            </a:solidFill>
          </a:ln>
        </p:spPr>
        <p:txBody>
          <a:bodyPr wrap="square">
            <a:spAutoFit/>
          </a:bodyPr>
          <a:lstStyle/>
          <a:p>
            <a:r>
              <a:rPr lang="en-US" sz="2400" u="sng" dirty="0"/>
              <a:t>The Revised Version (1885</a:t>
            </a:r>
            <a:r>
              <a:rPr lang="en-US" sz="2400" dirty="0"/>
              <a:t>) In 1870, scholars in England decide to revise the King James Version to reflect the findings from the manuscripts discovered during the two previous centuries. </a:t>
            </a:r>
            <a:r>
              <a:rPr lang="en-US" sz="2400" u="sng" dirty="0"/>
              <a:t>Their goal is to use better Hebrew and Greek texts and to retranslate words based on new linguistic information about ancient Hebrew.</a:t>
            </a:r>
          </a:p>
          <a:p>
            <a:endParaRPr lang="en-US" dirty="0"/>
          </a:p>
        </p:txBody>
      </p:sp>
      <p:pic>
        <p:nvPicPr>
          <p:cNvPr id="7" name="Picture 6">
            <a:extLst>
              <a:ext uri="{FF2B5EF4-FFF2-40B4-BE49-F238E27FC236}">
                <a16:creationId xmlns:a16="http://schemas.microsoft.com/office/drawing/2014/main" id="{B88AC6EF-D0E5-79B3-6FC5-E0B44FA9485A}"/>
              </a:ext>
            </a:extLst>
          </p:cNvPr>
          <p:cNvPicPr>
            <a:picLocks noChangeAspect="1"/>
          </p:cNvPicPr>
          <p:nvPr/>
        </p:nvPicPr>
        <p:blipFill>
          <a:blip r:embed="rId2"/>
          <a:stretch>
            <a:fillRect/>
          </a:stretch>
        </p:blipFill>
        <p:spPr>
          <a:xfrm>
            <a:off x="5687253" y="2794014"/>
            <a:ext cx="2381250" cy="3114675"/>
          </a:xfrm>
          <a:prstGeom prst="rect">
            <a:avLst/>
          </a:prstGeom>
        </p:spPr>
      </p:pic>
    </p:spTree>
    <p:extLst>
      <p:ext uri="{BB962C8B-B14F-4D97-AF65-F5344CB8AC3E}">
        <p14:creationId xmlns:p14="http://schemas.microsoft.com/office/powerpoint/2010/main" val="14800682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7D698F-6A22-FCB3-CA21-D5FA9723C069}"/>
              </a:ext>
            </a:extLst>
          </p:cNvPr>
          <p:cNvSpPr txBox="1"/>
          <p:nvPr/>
        </p:nvSpPr>
        <p:spPr>
          <a:xfrm>
            <a:off x="492981" y="405517"/>
            <a:ext cx="8317064" cy="2092881"/>
          </a:xfrm>
          <a:prstGeom prst="rect">
            <a:avLst/>
          </a:prstGeom>
          <a:noFill/>
        </p:spPr>
        <p:txBody>
          <a:bodyPr wrap="square">
            <a:spAutoFit/>
          </a:bodyPr>
          <a:lstStyle/>
          <a:p>
            <a:r>
              <a:rPr lang="en-US" sz="2800" dirty="0"/>
              <a:t>The </a:t>
            </a:r>
            <a:r>
              <a:rPr lang="en-US" sz="2800" u="sng" dirty="0"/>
              <a:t>Dead Sea Scrolls</a:t>
            </a:r>
            <a:r>
              <a:rPr lang="en-US" sz="2800" dirty="0"/>
              <a:t>, found in a cave in 1947 by a shepherd, contain the oldest known copies of portions of the Old Testament. These copies were made between 100 BC and AD 100.</a:t>
            </a:r>
          </a:p>
          <a:p>
            <a:endParaRPr lang="en-US" dirty="0"/>
          </a:p>
        </p:txBody>
      </p:sp>
      <p:pic>
        <p:nvPicPr>
          <p:cNvPr id="5" name="Picture 4">
            <a:extLst>
              <a:ext uri="{FF2B5EF4-FFF2-40B4-BE49-F238E27FC236}">
                <a16:creationId xmlns:a16="http://schemas.microsoft.com/office/drawing/2014/main" id="{20BB6AD4-93CB-5411-9D72-B3038A7F7E1B}"/>
              </a:ext>
            </a:extLst>
          </p:cNvPr>
          <p:cNvPicPr>
            <a:picLocks noChangeAspect="1"/>
          </p:cNvPicPr>
          <p:nvPr/>
        </p:nvPicPr>
        <p:blipFill>
          <a:blip r:embed="rId2"/>
          <a:stretch>
            <a:fillRect/>
          </a:stretch>
        </p:blipFill>
        <p:spPr>
          <a:xfrm>
            <a:off x="903286" y="2127695"/>
            <a:ext cx="7011244" cy="4650792"/>
          </a:xfrm>
          <a:prstGeom prst="rect">
            <a:avLst/>
          </a:prstGeom>
        </p:spPr>
      </p:pic>
    </p:spTree>
    <p:extLst>
      <p:ext uri="{BB962C8B-B14F-4D97-AF65-F5344CB8AC3E}">
        <p14:creationId xmlns:p14="http://schemas.microsoft.com/office/powerpoint/2010/main" val="7812376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B63029-840A-F44C-6D1D-CA2BC05F25BE}"/>
              </a:ext>
            </a:extLst>
          </p:cNvPr>
          <p:cNvPicPr>
            <a:picLocks noChangeAspect="1"/>
          </p:cNvPicPr>
          <p:nvPr/>
        </p:nvPicPr>
        <p:blipFill>
          <a:blip r:embed="rId2"/>
          <a:srcRect l="66348" t="20590" r="11304" b="7372"/>
          <a:stretch/>
        </p:blipFill>
        <p:spPr>
          <a:xfrm>
            <a:off x="373711" y="0"/>
            <a:ext cx="3782203" cy="6858000"/>
          </a:xfrm>
          <a:prstGeom prst="rect">
            <a:avLst/>
          </a:prstGeom>
        </p:spPr>
      </p:pic>
      <p:pic>
        <p:nvPicPr>
          <p:cNvPr id="5" name="Picture 4">
            <a:extLst>
              <a:ext uri="{FF2B5EF4-FFF2-40B4-BE49-F238E27FC236}">
                <a16:creationId xmlns:a16="http://schemas.microsoft.com/office/drawing/2014/main" id="{A54D8E0D-E3A8-44F2-4643-E1D76D1D8174}"/>
              </a:ext>
            </a:extLst>
          </p:cNvPr>
          <p:cNvPicPr>
            <a:picLocks noChangeAspect="1"/>
          </p:cNvPicPr>
          <p:nvPr/>
        </p:nvPicPr>
        <p:blipFill>
          <a:blip r:embed="rId3"/>
          <a:srcRect l="65913" t="18580" r="11913" b="16647"/>
          <a:stretch/>
        </p:blipFill>
        <p:spPr>
          <a:xfrm>
            <a:off x="4884721" y="1"/>
            <a:ext cx="4173722" cy="6857999"/>
          </a:xfrm>
          <a:prstGeom prst="rect">
            <a:avLst/>
          </a:prstGeom>
        </p:spPr>
      </p:pic>
    </p:spTree>
    <p:extLst>
      <p:ext uri="{BB962C8B-B14F-4D97-AF65-F5344CB8AC3E}">
        <p14:creationId xmlns:p14="http://schemas.microsoft.com/office/powerpoint/2010/main" val="2576809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64210-37E6-67EB-F7F0-4A55CA780E4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4E8F595-84A7-6991-7834-65716CB9640C}"/>
              </a:ext>
            </a:extLst>
          </p:cNvPr>
          <p:cNvSpPr txBox="1"/>
          <p:nvPr/>
        </p:nvSpPr>
        <p:spPr>
          <a:xfrm>
            <a:off x="222636" y="697980"/>
            <a:ext cx="8491993" cy="6186309"/>
          </a:xfrm>
          <a:prstGeom prst="rect">
            <a:avLst/>
          </a:prstGeom>
          <a:noFill/>
        </p:spPr>
        <p:txBody>
          <a:bodyPr wrap="square">
            <a:spAutoFit/>
          </a:bodyPr>
          <a:lstStyle/>
          <a:p>
            <a:r>
              <a:rPr lang="en-US" sz="2400" dirty="0"/>
              <a:t>Ten Key Points</a:t>
            </a:r>
          </a:p>
          <a:p>
            <a:endParaRPr lang="en-US" sz="2400" dirty="0"/>
          </a:p>
          <a:p>
            <a:r>
              <a:rPr lang="en-US" sz="3200" b="1" dirty="0"/>
              <a:t>1</a:t>
            </a:r>
            <a:r>
              <a:rPr lang="en-US" sz="2400" dirty="0"/>
              <a:t> The Bible is inspired by God (</a:t>
            </a:r>
            <a:r>
              <a:rPr lang="en-US" sz="2400" b="1" dirty="0">
                <a:solidFill>
                  <a:srgbClr val="0070C0"/>
                </a:solidFill>
              </a:rPr>
              <a:t>2 Tim.3:16-17; 2 Peter 1:20-21</a:t>
            </a:r>
            <a:r>
              <a:rPr lang="en-US" sz="2400" dirty="0"/>
              <a:t>).</a:t>
            </a:r>
          </a:p>
          <a:p>
            <a:endParaRPr lang="en-US" sz="2400" dirty="0"/>
          </a:p>
          <a:p>
            <a:r>
              <a:rPr lang="en-US" sz="3200" b="1" dirty="0"/>
              <a:t>2</a:t>
            </a:r>
            <a:r>
              <a:rPr lang="en-US" sz="2400" dirty="0"/>
              <a:t> The Bible is made up of 66 different books that were written over </a:t>
            </a:r>
            <a:r>
              <a:rPr lang="en-US" sz="2400" b="1" dirty="0">
                <a:solidFill>
                  <a:srgbClr val="FF0000"/>
                </a:solidFill>
              </a:rPr>
              <a:t>1600 years (from approximately 1500 BC to AD 100</a:t>
            </a:r>
            <a:r>
              <a:rPr lang="en-US" sz="2400" dirty="0"/>
              <a:t>) by more than 40 kings, prophets, leaders, and followers of Jesus. The Old Testament has </a:t>
            </a:r>
            <a:r>
              <a:rPr lang="en-US" sz="2400" b="1" dirty="0">
                <a:solidFill>
                  <a:srgbClr val="0070C0"/>
                </a:solidFill>
              </a:rPr>
              <a:t>39 books (written approximately 1500-400 BC)</a:t>
            </a:r>
            <a:r>
              <a:rPr lang="en-US" sz="2400" dirty="0"/>
              <a:t>. The New Testament has </a:t>
            </a:r>
            <a:r>
              <a:rPr lang="en-US" sz="2400" b="1" dirty="0">
                <a:solidFill>
                  <a:srgbClr val="0070C0"/>
                </a:solidFill>
              </a:rPr>
              <a:t>27 books (written approximately AD 45-100).</a:t>
            </a:r>
            <a:r>
              <a:rPr lang="en-US" sz="2400" dirty="0"/>
              <a:t> </a:t>
            </a:r>
            <a:r>
              <a:rPr lang="en-US" sz="2400" u="sng" dirty="0"/>
              <a:t>The Hebrew Bible has the same text as the English Bible’s Old Testament, but divides and arranges it differently</a:t>
            </a:r>
            <a:r>
              <a:rPr lang="en-US" sz="2400" dirty="0"/>
              <a:t>.</a:t>
            </a:r>
          </a:p>
          <a:p>
            <a:endParaRPr lang="en-US" sz="2400" dirty="0"/>
          </a:p>
          <a:p>
            <a:r>
              <a:rPr lang="en-US" sz="3200" b="1" dirty="0"/>
              <a:t>3</a:t>
            </a:r>
            <a:r>
              <a:rPr lang="en-US" sz="2400" dirty="0"/>
              <a:t> The Old Testament was written mainly in </a:t>
            </a:r>
            <a:r>
              <a:rPr lang="en-US" sz="2400" b="1" u="sng" dirty="0"/>
              <a:t>Hebrew</a:t>
            </a:r>
            <a:r>
              <a:rPr lang="en-US" sz="2400" dirty="0"/>
              <a:t>, with some </a:t>
            </a:r>
            <a:r>
              <a:rPr lang="en-US" sz="2400" b="1" u="sng" dirty="0"/>
              <a:t>Aramaic</a:t>
            </a:r>
            <a:r>
              <a:rPr lang="en-US" sz="2400" dirty="0"/>
              <a:t>. The New Testament was written in </a:t>
            </a:r>
            <a:r>
              <a:rPr lang="en-US" sz="2400" b="1" u="sng" dirty="0"/>
              <a:t>Greek</a:t>
            </a:r>
            <a:r>
              <a:rPr lang="en-US" sz="2400" dirty="0"/>
              <a:t>.</a:t>
            </a:r>
          </a:p>
          <a:p>
            <a:endParaRPr lang="en-US" dirty="0"/>
          </a:p>
          <a:p>
            <a:endParaRPr lang="en-US" dirty="0"/>
          </a:p>
        </p:txBody>
      </p:sp>
    </p:spTree>
    <p:extLst>
      <p:ext uri="{BB962C8B-B14F-4D97-AF65-F5344CB8AC3E}">
        <p14:creationId xmlns:p14="http://schemas.microsoft.com/office/powerpoint/2010/main" val="30913225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685800" y="457200"/>
            <a:ext cx="7772400" cy="685800"/>
          </a:xfrm>
        </p:spPr>
        <p:txBody>
          <a:bodyPr/>
          <a:lstStyle/>
          <a:p>
            <a:r>
              <a:rPr lang="en-US" sz="3600" b="1" dirty="0">
                <a:ln>
                  <a:solidFill>
                    <a:schemeClr val="tx1"/>
                  </a:solidFill>
                </a:ln>
                <a:solidFill>
                  <a:srgbClr val="0070C0"/>
                </a:solidFill>
                <a:latin typeface="Arial" pitchFamily="34" charset="0"/>
                <a:cs typeface="Arial" pitchFamily="34" charset="0"/>
              </a:rPr>
              <a:t>CASE STUDIES OF CONVERSION</a:t>
            </a:r>
          </a:p>
        </p:txBody>
      </p:sp>
      <p:graphicFrame>
        <p:nvGraphicFramePr>
          <p:cNvPr id="143363" name="Group 3"/>
          <p:cNvGraphicFramePr>
            <a:graphicFrameLocks noGrp="1"/>
          </p:cNvGraphicFramePr>
          <p:nvPr/>
        </p:nvGraphicFramePr>
        <p:xfrm>
          <a:off x="762000" y="1218790"/>
          <a:ext cx="7619997" cy="5020466"/>
        </p:xfrm>
        <a:graphic>
          <a:graphicData uri="http://schemas.openxmlformats.org/drawingml/2006/table">
            <a:tbl>
              <a:tblPr/>
              <a:tblGrid>
                <a:gridCol w="1088571">
                  <a:extLst>
                    <a:ext uri="{9D8B030D-6E8A-4147-A177-3AD203B41FA5}">
                      <a16:colId xmlns:a16="http://schemas.microsoft.com/office/drawing/2014/main" val="20000"/>
                    </a:ext>
                  </a:extLst>
                </a:gridCol>
                <a:gridCol w="1088571">
                  <a:extLst>
                    <a:ext uri="{9D8B030D-6E8A-4147-A177-3AD203B41FA5}">
                      <a16:colId xmlns:a16="http://schemas.microsoft.com/office/drawing/2014/main" val="20001"/>
                    </a:ext>
                  </a:extLst>
                </a:gridCol>
                <a:gridCol w="1088571">
                  <a:extLst>
                    <a:ext uri="{9D8B030D-6E8A-4147-A177-3AD203B41FA5}">
                      <a16:colId xmlns:a16="http://schemas.microsoft.com/office/drawing/2014/main" val="20002"/>
                    </a:ext>
                  </a:extLst>
                </a:gridCol>
                <a:gridCol w="1088571">
                  <a:extLst>
                    <a:ext uri="{9D8B030D-6E8A-4147-A177-3AD203B41FA5}">
                      <a16:colId xmlns:a16="http://schemas.microsoft.com/office/drawing/2014/main" val="20003"/>
                    </a:ext>
                  </a:extLst>
                </a:gridCol>
                <a:gridCol w="1088571">
                  <a:extLst>
                    <a:ext uri="{9D8B030D-6E8A-4147-A177-3AD203B41FA5}">
                      <a16:colId xmlns:a16="http://schemas.microsoft.com/office/drawing/2014/main" val="20004"/>
                    </a:ext>
                  </a:extLst>
                </a:gridCol>
                <a:gridCol w="1088571">
                  <a:extLst>
                    <a:ext uri="{9D8B030D-6E8A-4147-A177-3AD203B41FA5}">
                      <a16:colId xmlns:a16="http://schemas.microsoft.com/office/drawing/2014/main" val="20005"/>
                    </a:ext>
                  </a:extLst>
                </a:gridCol>
                <a:gridCol w="1088571">
                  <a:extLst>
                    <a:ext uri="{9D8B030D-6E8A-4147-A177-3AD203B41FA5}">
                      <a16:colId xmlns:a16="http://schemas.microsoft.com/office/drawing/2014/main" val="20006"/>
                    </a:ext>
                  </a:extLst>
                </a:gridCol>
              </a:tblGrid>
              <a:tr h="4241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Acts</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Preaching</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Believed</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Repented</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Confessed</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Baptized</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Saved</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4267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2:22-41</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Pentecost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vv.  37-38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vv.  38-41</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 b="1"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Remission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Of Sins</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64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8:12</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Samaritans</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v. 12</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v. 12</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Believed</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011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8:13</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Simon</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v.  13</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v.  13</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5011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8:35-39</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Eunuch</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vv.  36-37</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v. 37</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v. 38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Rejoiced</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98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9:17-18</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Saul</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v. 18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Sins Washed Away</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4267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10:34-48</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Cornelius</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v. 43</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v. 48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Remission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Of Sins</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241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16:13</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Lydia</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v. 14</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v. 15</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241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16:31-34</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The Jailer</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v.  31</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v.  33</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Rejoiced</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64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18:8</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Corinthians</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v.   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v.  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241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19:5</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Ephesians</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v.  5</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14" name="Rectangle 13"/>
          <p:cNvSpPr/>
          <p:nvPr/>
        </p:nvSpPr>
        <p:spPr>
          <a:xfrm>
            <a:off x="762000" y="1219200"/>
            <a:ext cx="1066800" cy="5029200"/>
          </a:xfrm>
          <a:prstGeom prst="rect">
            <a:avLst/>
          </a:prstGeom>
          <a:solidFill>
            <a:srgbClr val="1567AB">
              <a:alpha val="2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p:cNvSpPr/>
          <p:nvPr/>
        </p:nvSpPr>
        <p:spPr>
          <a:xfrm>
            <a:off x="1828800" y="1219200"/>
            <a:ext cx="6553200" cy="457200"/>
          </a:xfrm>
          <a:prstGeom prst="rect">
            <a:avLst/>
          </a:prstGeom>
          <a:solidFill>
            <a:srgbClr val="1567AB">
              <a:alpha val="2117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762000" y="1219200"/>
            <a:ext cx="7620000" cy="457200"/>
          </a:xfrm>
          <a:prstGeom prst="rect">
            <a:avLst/>
          </a:prstGeom>
          <a:noFill/>
          <a:ln w="571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p:cNvSpPr/>
          <p:nvPr/>
        </p:nvSpPr>
        <p:spPr>
          <a:xfrm>
            <a:off x="762000" y="1676400"/>
            <a:ext cx="7620000" cy="4572000"/>
          </a:xfrm>
          <a:prstGeom prst="rect">
            <a:avLst/>
          </a:prstGeom>
          <a:noFill/>
          <a:ln w="571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p:cNvSpPr/>
          <p:nvPr/>
        </p:nvSpPr>
        <p:spPr>
          <a:xfrm>
            <a:off x="6172200" y="1219200"/>
            <a:ext cx="1143000" cy="457200"/>
          </a:xfrm>
          <a:prstGeom prst="rect">
            <a:avLst/>
          </a:prstGeom>
          <a:solidFill>
            <a:schemeClr val="bg1"/>
          </a:solidFill>
          <a:ln w="57150">
            <a:solidFill>
              <a:srgbClr val="FF0000"/>
            </a:solidFill>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Baptized</a:t>
            </a:r>
          </a:p>
        </p:txBody>
      </p:sp>
      <p:sp>
        <p:nvSpPr>
          <p:cNvPr id="22" name="Rectangle 21"/>
          <p:cNvSpPr/>
          <p:nvPr/>
        </p:nvSpPr>
        <p:spPr>
          <a:xfrm>
            <a:off x="762000" y="1219200"/>
            <a:ext cx="1066800" cy="5029200"/>
          </a:xfrm>
          <a:prstGeom prst="rect">
            <a:avLst/>
          </a:prstGeom>
          <a:noFill/>
          <a:ln w="571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p:cNvSpPr/>
          <p:nvPr/>
        </p:nvSpPr>
        <p:spPr>
          <a:xfrm>
            <a:off x="6248400" y="1676400"/>
            <a:ext cx="1066800" cy="4572000"/>
          </a:xfrm>
          <a:prstGeom prst="rect">
            <a:avLst/>
          </a:prstGeom>
          <a:noFill/>
          <a:ln w="57150">
            <a:solidFill>
              <a:srgbClr val="FF0000"/>
            </a:solidFill>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904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2" descr="C:\Users\sheila\Desktop\ULTIMATE Royality Free\4-Bib Pics-Misc\Bible MSS\Scriptures\10 Commandments_.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48" b="99420" l="261" r="99435">
                        <a14:foregroundMark x1="1522" y1="1681" x2="11652" y2="96870"/>
                        <a14:foregroundMark x1="5261" y1="30377" x2="14870" y2="1855"/>
                        <a14:foregroundMark x1="16261" y1="5913" x2="97522" y2="6667"/>
                        <a14:foregroundMark x1="88174" y1="10551" x2="96522" y2="97565"/>
                        <a14:foregroundMark x1="97652" y1="11652" x2="98043" y2="84058"/>
                        <a14:foregroundMark x1="88174" y1="77391" x2="93739" y2="97391"/>
                        <a14:foregroundMark x1="15826" y1="96116" x2="89435" y2="95188"/>
                        <a14:backgroundMark x1="14565" y1="12754" x2="49043" y2="87768"/>
                        <a14:backgroundMark x1="12348" y1="88870" x2="29174" y2="67420"/>
                      </a14:backgroundRemoval>
                    </a14:imgEffect>
                    <a14:imgEffect>
                      <a14:brightnessContrast bright="40000"/>
                    </a14:imgEffect>
                  </a14:imgLayer>
                </a14:imgProps>
              </a:ext>
            </a:extLst>
          </a:blip>
          <a:srcRect/>
          <a:stretch>
            <a:fillRect/>
          </a:stretch>
        </p:blipFill>
        <p:spPr bwMode="auto">
          <a:xfrm>
            <a:off x="0" y="0"/>
            <a:ext cx="9220200" cy="6858000"/>
          </a:xfrm>
          <a:prstGeom prst="rect">
            <a:avLst/>
          </a:prstGeom>
          <a:noFill/>
        </p:spPr>
      </p:pic>
      <p:sp>
        <p:nvSpPr>
          <p:cNvPr id="6" name="Rectangle 5"/>
          <p:cNvSpPr/>
          <p:nvPr/>
        </p:nvSpPr>
        <p:spPr>
          <a:xfrm>
            <a:off x="3733800" y="685800"/>
            <a:ext cx="1752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p:cNvSpPr/>
          <p:nvPr/>
        </p:nvSpPr>
        <p:spPr>
          <a:xfrm>
            <a:off x="6248400" y="762000"/>
            <a:ext cx="17526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4114800" y="5867400"/>
            <a:ext cx="1752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6235700" y="5867400"/>
            <a:ext cx="1752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ectangle 9"/>
          <p:cNvSpPr/>
          <p:nvPr/>
        </p:nvSpPr>
        <p:spPr>
          <a:xfrm>
            <a:off x="6248400" y="685800"/>
            <a:ext cx="1752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Rectangle 10"/>
          <p:cNvSpPr/>
          <p:nvPr/>
        </p:nvSpPr>
        <p:spPr>
          <a:xfrm>
            <a:off x="1130300" y="723900"/>
            <a:ext cx="1752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angle 1"/>
          <p:cNvSpPr/>
          <p:nvPr/>
        </p:nvSpPr>
        <p:spPr>
          <a:xfrm>
            <a:off x="1143000" y="685800"/>
            <a:ext cx="6858000" cy="5486400"/>
          </a:xfrm>
          <a:prstGeom prst="rect">
            <a:avLst/>
          </a:prstGeom>
          <a:noFill/>
          <a:ln w="76200">
            <a:solidFill>
              <a:srgbClr val="2F23CB"/>
            </a:solidFill>
          </a:ln>
          <a:effectLst>
            <a:glow rad="2286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5480F40D-1455-A278-688C-25FBA068A6A2}"/>
              </a:ext>
            </a:extLst>
          </p:cNvPr>
          <p:cNvSpPr txBox="1"/>
          <p:nvPr/>
        </p:nvSpPr>
        <p:spPr>
          <a:xfrm>
            <a:off x="1143001" y="1028700"/>
            <a:ext cx="6845300" cy="707886"/>
          </a:xfrm>
          <a:prstGeom prst="rect">
            <a:avLst/>
          </a:prstGeom>
          <a:noFill/>
        </p:spPr>
        <p:txBody>
          <a:bodyPr wrap="square" rtlCol="0">
            <a:spAutoFit/>
          </a:bodyPr>
          <a:lstStyle/>
          <a:p>
            <a:pPr algn="ctr"/>
            <a:r>
              <a:rPr lang="en-US" sz="4000" dirty="0">
                <a:latin typeface="Aharoni" panose="02010803020104030203" pitchFamily="2" charset="-79"/>
                <a:cs typeface="Aharoni" panose="02010803020104030203" pitchFamily="2" charset="-79"/>
              </a:rPr>
              <a:t>How We Got The Bible</a:t>
            </a:r>
          </a:p>
        </p:txBody>
      </p:sp>
      <p:sp>
        <p:nvSpPr>
          <p:cNvPr id="12" name="TextBox 11">
            <a:extLst>
              <a:ext uri="{FF2B5EF4-FFF2-40B4-BE49-F238E27FC236}">
                <a16:creationId xmlns:a16="http://schemas.microsoft.com/office/drawing/2014/main" id="{CEDA67C6-8A3B-0C21-C5B4-53FDF3A78FC1}"/>
              </a:ext>
            </a:extLst>
          </p:cNvPr>
          <p:cNvSpPr txBox="1"/>
          <p:nvPr/>
        </p:nvSpPr>
        <p:spPr>
          <a:xfrm>
            <a:off x="1208598" y="2173688"/>
            <a:ext cx="6779702" cy="461665"/>
          </a:xfrm>
          <a:prstGeom prst="rect">
            <a:avLst/>
          </a:prstGeom>
          <a:noFill/>
        </p:spPr>
        <p:txBody>
          <a:bodyPr wrap="square">
            <a:spAutoFit/>
          </a:bodyPr>
          <a:lstStyle/>
          <a:p>
            <a:pPr algn="ctr"/>
            <a:r>
              <a:rPr lang="en-US" sz="2400" dirty="0"/>
              <a:t>The Bible is the infallible, inspired word of God.</a:t>
            </a:r>
            <a:endParaRPr lang="en-US" dirty="0"/>
          </a:p>
        </p:txBody>
      </p:sp>
      <p:sp>
        <p:nvSpPr>
          <p:cNvPr id="4" name="TextBox 3">
            <a:extLst>
              <a:ext uri="{FF2B5EF4-FFF2-40B4-BE49-F238E27FC236}">
                <a16:creationId xmlns:a16="http://schemas.microsoft.com/office/drawing/2014/main" id="{63103ABC-D705-869F-384B-DB37981E2731}"/>
              </a:ext>
            </a:extLst>
          </p:cNvPr>
          <p:cNvSpPr txBox="1"/>
          <p:nvPr/>
        </p:nvSpPr>
        <p:spPr>
          <a:xfrm>
            <a:off x="1208598" y="2759102"/>
            <a:ext cx="6760598" cy="584775"/>
          </a:xfrm>
          <a:prstGeom prst="rect">
            <a:avLst/>
          </a:prstGeom>
          <a:noFill/>
        </p:spPr>
        <p:txBody>
          <a:bodyPr wrap="square" rtlCol="0">
            <a:spAutoFit/>
          </a:bodyPr>
          <a:lstStyle/>
          <a:p>
            <a:pPr algn="ctr"/>
            <a:r>
              <a:rPr lang="en-US" sz="3200" dirty="0"/>
              <a:t>We will be judged by this same word.</a:t>
            </a:r>
          </a:p>
        </p:txBody>
      </p:sp>
      <p:sp>
        <p:nvSpPr>
          <p:cNvPr id="13" name="TextBox 12">
            <a:extLst>
              <a:ext uri="{FF2B5EF4-FFF2-40B4-BE49-F238E27FC236}">
                <a16:creationId xmlns:a16="http://schemas.microsoft.com/office/drawing/2014/main" id="{D0559F17-9DB3-9959-361E-C9791326AAE9}"/>
              </a:ext>
            </a:extLst>
          </p:cNvPr>
          <p:cNvSpPr txBox="1"/>
          <p:nvPr/>
        </p:nvSpPr>
        <p:spPr>
          <a:xfrm>
            <a:off x="1645920" y="3886397"/>
            <a:ext cx="5891917" cy="1815882"/>
          </a:xfrm>
          <a:prstGeom prst="rect">
            <a:avLst/>
          </a:prstGeom>
          <a:noFill/>
          <a:ln w="19050">
            <a:solidFill>
              <a:schemeClr val="tx1"/>
            </a:solidFill>
          </a:ln>
        </p:spPr>
        <p:txBody>
          <a:bodyPr wrap="square" rtlCol="0">
            <a:spAutoFit/>
          </a:bodyPr>
          <a:lstStyle/>
          <a:p>
            <a:pPr algn="ctr"/>
            <a:r>
              <a:rPr lang="en-US" sz="2800" b="1" dirty="0">
                <a:solidFill>
                  <a:srgbClr val="0070C0"/>
                </a:solidFill>
              </a:rPr>
              <a:t>John 12:48 </a:t>
            </a:r>
            <a:r>
              <a:rPr lang="en-US" sz="2800" dirty="0"/>
              <a:t>"He who rejects Me, and does not receive My words, has that which judges him--the word that I have spoken will judge him in the last day.</a:t>
            </a:r>
          </a:p>
        </p:txBody>
      </p:sp>
    </p:spTree>
    <p:extLst>
      <p:ext uri="{BB962C8B-B14F-4D97-AF65-F5344CB8AC3E}">
        <p14:creationId xmlns:p14="http://schemas.microsoft.com/office/powerpoint/2010/main" val="2576355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1B5E7-1412-8E17-A59E-325C37DB991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B3BA001-BABD-F2DC-9ADF-461A841E74E9}"/>
              </a:ext>
            </a:extLst>
          </p:cNvPr>
          <p:cNvSpPr txBox="1"/>
          <p:nvPr/>
        </p:nvSpPr>
        <p:spPr>
          <a:xfrm>
            <a:off x="691763" y="811033"/>
            <a:ext cx="7903597" cy="553997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4</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books of the Bible were collected and arranged and recognized as inspired sacred authority by councils of rabbis and councils of church leaders based on careful guidelines.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5</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Before the printing press was invented, the Bible was copied by hand. The Bible was copied very accurately, in many cases by special scribes who developed intricate methods of counting words and letters to ensure that no errors had been made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6</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Bible was the first book ever printed on the printing press with moveable type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Gutenberg Press, 1455</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Latin Bible).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68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B7EF2-E939-7956-A058-06674687F04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64A4207-C239-C253-8162-B7B51CF834E0}"/>
              </a:ext>
            </a:extLst>
          </p:cNvPr>
          <p:cNvSpPr txBox="1"/>
          <p:nvPr/>
        </p:nvSpPr>
        <p:spPr>
          <a:xfrm>
            <a:off x="628155" y="1076658"/>
            <a:ext cx="7824082" cy="4955203"/>
          </a:xfrm>
          <a:prstGeom prst="rect">
            <a:avLst/>
          </a:prstGeom>
          <a:noFill/>
        </p:spPr>
        <p:txBody>
          <a:bodyPr wrap="square">
            <a:spAutoFit/>
          </a:bodyPr>
          <a:lstStyle/>
          <a:p>
            <a:r>
              <a:rPr lang="en-US" sz="3200" b="1" dirty="0"/>
              <a:t>7</a:t>
            </a:r>
            <a:r>
              <a:rPr lang="en-US" sz="2400" dirty="0"/>
              <a:t> There is much evidence that the Bible we have today is remarkably true to the original writings. Of the thousands of copies made by hand before 1500, nearly </a:t>
            </a:r>
            <a:r>
              <a:rPr lang="en-US" sz="2400" b="1" u="sng" dirty="0"/>
              <a:t>5,900 Greek manuscripts from the New Testament alone still exist today</a:t>
            </a:r>
            <a:r>
              <a:rPr lang="en-US" sz="2400" dirty="0"/>
              <a:t>. The text of the Bible is better preserved than the writings of Plato or Aristotle.</a:t>
            </a:r>
          </a:p>
          <a:p>
            <a:endParaRPr lang="en-US" sz="2400" dirty="0"/>
          </a:p>
          <a:p>
            <a:r>
              <a:rPr lang="en-US" sz="3200" b="1" dirty="0"/>
              <a:t>8 </a:t>
            </a:r>
            <a:r>
              <a:rPr lang="en-US" sz="2400" dirty="0"/>
              <a:t>The discovery of the </a:t>
            </a:r>
            <a:r>
              <a:rPr lang="en-US" sz="2400" b="1" dirty="0">
                <a:solidFill>
                  <a:srgbClr val="0070C0"/>
                </a:solidFill>
              </a:rPr>
              <a:t>Dead Sea Scrolls </a:t>
            </a:r>
            <a:r>
              <a:rPr lang="en-US" sz="2400" dirty="0"/>
              <a:t>confirmed the astonishing reliability of some of the copies of the Old Testament made over the years. Although some spelling variations exist, no variation affects basic Bible doctrines.</a:t>
            </a:r>
          </a:p>
          <a:p>
            <a:endParaRPr lang="en-US" dirty="0"/>
          </a:p>
          <a:p>
            <a:endParaRPr lang="en-US" dirty="0"/>
          </a:p>
        </p:txBody>
      </p:sp>
    </p:spTree>
    <p:extLst>
      <p:ext uri="{BB962C8B-B14F-4D97-AF65-F5344CB8AC3E}">
        <p14:creationId xmlns:p14="http://schemas.microsoft.com/office/powerpoint/2010/main" val="1188345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80D41-0847-C1EE-8009-DCF332D963E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3096770-872C-1F5F-CF20-C0C806A05747}"/>
              </a:ext>
            </a:extLst>
          </p:cNvPr>
          <p:cNvSpPr txBox="1"/>
          <p:nvPr/>
        </p:nvSpPr>
        <p:spPr>
          <a:xfrm>
            <a:off x="159025" y="317223"/>
            <a:ext cx="8658971" cy="6432530"/>
          </a:xfrm>
          <a:prstGeom prst="rect">
            <a:avLst/>
          </a:prstGeom>
          <a:noFill/>
        </p:spPr>
        <p:txBody>
          <a:bodyPr wrap="square">
            <a:spAutoFit/>
          </a:bodyPr>
          <a:lstStyle/>
          <a:p>
            <a:endParaRPr lang="en-US" dirty="0"/>
          </a:p>
          <a:p>
            <a:endParaRPr lang="en-US" dirty="0"/>
          </a:p>
          <a:p>
            <a:r>
              <a:rPr lang="en-US" sz="3200" b="1" dirty="0"/>
              <a:t>9</a:t>
            </a:r>
            <a:r>
              <a:rPr lang="en-US" sz="2400" dirty="0"/>
              <a:t> As the Bible was carried to other countries, it was translated into the common language of the people by scholars who wanted others to know God’s Word. Today there are still 2,000 groups with no Bible in their own language.</a:t>
            </a:r>
          </a:p>
          <a:p>
            <a:endParaRPr lang="en-US" sz="2400" dirty="0"/>
          </a:p>
          <a:p>
            <a:r>
              <a:rPr lang="en-US" sz="3200" b="1" dirty="0"/>
              <a:t>10</a:t>
            </a:r>
            <a:r>
              <a:rPr lang="en-US" sz="2400" dirty="0"/>
              <a:t> </a:t>
            </a:r>
            <a:r>
              <a:rPr lang="en-US" sz="2400" u="sng" dirty="0"/>
              <a:t>By AD 200, the Bible was translated into seven languages</a:t>
            </a:r>
            <a:r>
              <a:rPr lang="en-US" sz="2400" dirty="0"/>
              <a:t>; by 500, 13 languages; by 900, 17 languages; by 1400, 28 languages; by 1800, 57 languages; by 1900, 537 languages; by 1980, 1,100 languages; by 2006, 2,426 languages have some portions of the Scripture.</a:t>
            </a:r>
          </a:p>
          <a:p>
            <a:endParaRPr lang="en-US" sz="2400" dirty="0"/>
          </a:p>
          <a:p>
            <a:r>
              <a:rPr lang="en-US" sz="2400" dirty="0"/>
              <a:t>(Source: The World Christian Encyclopedia; Wycliffe, International.)</a:t>
            </a:r>
          </a:p>
          <a:p>
            <a:endParaRPr lang="en-US" sz="2400" dirty="0"/>
          </a:p>
          <a:p>
            <a:r>
              <a:rPr lang="en-US" sz="2400" dirty="0"/>
              <a:t>Rose Publishing, How We Got the Bible (Torrance, CA: Rose Publishing, 2011).</a:t>
            </a:r>
          </a:p>
        </p:txBody>
      </p:sp>
    </p:spTree>
    <p:extLst>
      <p:ext uri="{BB962C8B-B14F-4D97-AF65-F5344CB8AC3E}">
        <p14:creationId xmlns:p14="http://schemas.microsoft.com/office/powerpoint/2010/main" val="35731065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CE194-0BB5-1C87-57AE-6821F7A37F2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BA6DE9B-29AE-B042-949B-231B64F32902}"/>
              </a:ext>
            </a:extLst>
          </p:cNvPr>
          <p:cNvPicPr>
            <a:picLocks noChangeAspect="1"/>
          </p:cNvPicPr>
          <p:nvPr/>
        </p:nvPicPr>
        <p:blipFill>
          <a:blip r:embed="rId2"/>
          <a:srcRect l="67305" t="50166" r="13217" b="10773"/>
          <a:stretch/>
        </p:blipFill>
        <p:spPr>
          <a:xfrm>
            <a:off x="0" y="1035781"/>
            <a:ext cx="5025223" cy="5668588"/>
          </a:xfrm>
          <a:prstGeom prst="rect">
            <a:avLst/>
          </a:prstGeom>
        </p:spPr>
      </p:pic>
      <p:pic>
        <p:nvPicPr>
          <p:cNvPr id="4" name="Picture 3">
            <a:extLst>
              <a:ext uri="{FF2B5EF4-FFF2-40B4-BE49-F238E27FC236}">
                <a16:creationId xmlns:a16="http://schemas.microsoft.com/office/drawing/2014/main" id="{68767F79-1F48-0DF9-1272-36F1BB029AB5}"/>
              </a:ext>
            </a:extLst>
          </p:cNvPr>
          <p:cNvPicPr>
            <a:picLocks noChangeAspect="1"/>
          </p:cNvPicPr>
          <p:nvPr/>
        </p:nvPicPr>
        <p:blipFill>
          <a:blip r:embed="rId3"/>
          <a:stretch>
            <a:fillRect/>
          </a:stretch>
        </p:blipFill>
        <p:spPr>
          <a:xfrm>
            <a:off x="4920730" y="966084"/>
            <a:ext cx="4076368" cy="3057276"/>
          </a:xfrm>
          <a:prstGeom prst="rect">
            <a:avLst/>
          </a:prstGeom>
        </p:spPr>
      </p:pic>
      <p:sp>
        <p:nvSpPr>
          <p:cNvPr id="5" name="TextBox 4">
            <a:extLst>
              <a:ext uri="{FF2B5EF4-FFF2-40B4-BE49-F238E27FC236}">
                <a16:creationId xmlns:a16="http://schemas.microsoft.com/office/drawing/2014/main" id="{0589B76E-521C-B997-A454-20441A57FC11}"/>
              </a:ext>
            </a:extLst>
          </p:cNvPr>
          <p:cNvSpPr txBox="1"/>
          <p:nvPr/>
        </p:nvSpPr>
        <p:spPr>
          <a:xfrm>
            <a:off x="318050" y="636106"/>
            <a:ext cx="5025223" cy="646331"/>
          </a:xfrm>
          <a:prstGeom prst="rect">
            <a:avLst/>
          </a:prstGeom>
          <a:noFill/>
        </p:spPr>
        <p:txBody>
          <a:bodyPr wrap="square" rtlCol="0">
            <a:spAutoFit/>
          </a:bodyPr>
          <a:lstStyle/>
          <a:p>
            <a:r>
              <a:rPr lang="en-US" sz="3600" dirty="0"/>
              <a:t>Old Testament Written</a:t>
            </a:r>
          </a:p>
        </p:txBody>
      </p:sp>
    </p:spTree>
    <p:extLst>
      <p:ext uri="{BB962C8B-B14F-4D97-AF65-F5344CB8AC3E}">
        <p14:creationId xmlns:p14="http://schemas.microsoft.com/office/powerpoint/2010/main" val="3921010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FDD74-84AF-ECA7-9050-AFC02175FFB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A28E233-7525-0804-E773-147D85CB41D9}"/>
              </a:ext>
            </a:extLst>
          </p:cNvPr>
          <p:cNvPicPr>
            <a:picLocks noChangeAspect="1"/>
          </p:cNvPicPr>
          <p:nvPr/>
        </p:nvPicPr>
        <p:blipFill>
          <a:blip r:embed="rId2"/>
          <a:srcRect l="55826" t="44776" r="783" b="7991"/>
          <a:stretch/>
        </p:blipFill>
        <p:spPr>
          <a:xfrm>
            <a:off x="87464" y="1391829"/>
            <a:ext cx="8937267" cy="5472509"/>
          </a:xfrm>
          <a:prstGeom prst="rect">
            <a:avLst/>
          </a:prstGeom>
        </p:spPr>
      </p:pic>
      <p:sp>
        <p:nvSpPr>
          <p:cNvPr id="4" name="TextBox 3">
            <a:extLst>
              <a:ext uri="{FF2B5EF4-FFF2-40B4-BE49-F238E27FC236}">
                <a16:creationId xmlns:a16="http://schemas.microsoft.com/office/drawing/2014/main" id="{47941668-443B-B7D9-DF5F-A8FF527A5A17}"/>
              </a:ext>
            </a:extLst>
          </p:cNvPr>
          <p:cNvSpPr txBox="1"/>
          <p:nvPr/>
        </p:nvSpPr>
        <p:spPr>
          <a:xfrm>
            <a:off x="1908310" y="914401"/>
            <a:ext cx="5025223" cy="646331"/>
          </a:xfrm>
          <a:prstGeom prst="rect">
            <a:avLst/>
          </a:prstGeom>
          <a:noFill/>
        </p:spPr>
        <p:txBody>
          <a:bodyPr wrap="square" rtlCol="0">
            <a:spAutoFit/>
          </a:bodyPr>
          <a:lstStyle/>
          <a:p>
            <a:r>
              <a:rPr lang="en-US" sz="3600" dirty="0"/>
              <a:t>New Testament Written</a:t>
            </a:r>
          </a:p>
        </p:txBody>
      </p:sp>
    </p:spTree>
    <p:extLst>
      <p:ext uri="{BB962C8B-B14F-4D97-AF65-F5344CB8AC3E}">
        <p14:creationId xmlns:p14="http://schemas.microsoft.com/office/powerpoint/2010/main" val="4719805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TotalTime>
  <Words>2597</Words>
  <Application>Microsoft Office PowerPoint</Application>
  <PresentationFormat>On-screen Show (4:3)</PresentationFormat>
  <Paragraphs>221</Paragraphs>
  <Slides>41</Slides>
  <Notes>0</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41</vt:i4>
      </vt:variant>
    </vt:vector>
  </HeadingPairs>
  <TitlesOfParts>
    <vt:vector size="52" baseType="lpstr">
      <vt:lpstr>Aharoni</vt:lpstr>
      <vt:lpstr>Arial</vt:lpstr>
      <vt:lpstr>Arial Unicode MS</vt:lpstr>
      <vt:lpstr>Calibri</vt:lpstr>
      <vt:lpstr>Calibri Light</vt:lpstr>
      <vt:lpstr>Ink Free</vt: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STUDIES OF CONVERSION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New Lebanon church of Christ</dc:creator>
  <cp:lastModifiedBy>New Lebanon church of Christ</cp:lastModifiedBy>
  <cp:revision>6</cp:revision>
  <dcterms:created xsi:type="dcterms:W3CDTF">2024-11-14T14:13:00Z</dcterms:created>
  <dcterms:modified xsi:type="dcterms:W3CDTF">2024-11-17T13:24:53Z</dcterms:modified>
</cp:coreProperties>
</file>