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65" r:id="rId3"/>
    <p:sldId id="573" r:id="rId4"/>
    <p:sldId id="555" r:id="rId5"/>
    <p:sldId id="562" r:id="rId6"/>
    <p:sldId id="577" r:id="rId7"/>
    <p:sldId id="579" r:id="rId8"/>
    <p:sldId id="578" r:id="rId9"/>
    <p:sldId id="580" r:id="rId10"/>
    <p:sldId id="581" r:id="rId11"/>
    <p:sldId id="576" r:id="rId12"/>
    <p:sldId id="574" r:id="rId13"/>
    <p:sldId id="559" r:id="rId14"/>
    <p:sldId id="567" r:id="rId15"/>
    <p:sldId id="568" r:id="rId16"/>
    <p:sldId id="569" r:id="rId17"/>
    <p:sldId id="566" r:id="rId18"/>
    <p:sldId id="571" r:id="rId19"/>
    <p:sldId id="570" r:id="rId20"/>
    <p:sldId id="558" r:id="rId21"/>
    <p:sldId id="557" r:id="rId22"/>
    <p:sldId id="572" r:id="rId23"/>
    <p:sldId id="85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Z6kIrQbyNocRNnLZsiEcGg==" hashData="H3zp/cU7CCnw1XAlcjy3K/OK7uucgrVgXCSDQpC59tUGDvUl+KRngpWxrmdTih68ciZFkuTgpQXfAcyQQq5om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20" d="100"/>
          <a:sy n="120" d="100"/>
        </p:scale>
        <p:origin x="1266" y="12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A501BF-90BB-4621-83A9-0D7F536C9709}" type="datetimeFigureOut">
              <a:rPr lang="en-US" smtClean="0"/>
              <a:t>11/30/2024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40D4A8-6909-466C-90CA-4327D12CDC29}" type="slidenum">
              <a:rPr lang="en-US" smtClean="0"/>
              <a:t>‹#›</a:t>
            </a:fld>
            <a:endParaRPr lang="en-US"/>
          </a:p>
        </p:txBody>
      </p:sp>
    </p:spTree>
    <p:extLst>
      <p:ext uri="{BB962C8B-B14F-4D97-AF65-F5344CB8AC3E}">
        <p14:creationId xmlns:p14="http://schemas.microsoft.com/office/powerpoint/2010/main" val="1795589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866905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5645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747802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CE097-EA66-44F1-B6E4-7FB05216B3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0679672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596E68-E92F-4B9C-9F2F-8DA9BFF061A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4237395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DFC60-92E1-42EC-ACD7-2F8732CC811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6167908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BC44111-8993-4EA0-BF6D-9CCE5285D8B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0789603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8A1CFC8-5B3D-466B-8E8E-A775875811F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366591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7B72D51-9E02-4E6F-BA7F-811A398022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3866372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CBC7BFF-140E-4F3E-AA7C-4D51343A001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07212048"/>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C78BC6-DE8D-4B63-A36D-A69A33368B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4642311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5699910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1B937-C9D4-4D5D-A41E-7BBAEE2AFB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4956720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29FBE0-04D5-489F-8620-E8470E4A542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651978"/>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100843-8768-42FE-ABC9-EBAC00B1535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6011151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136115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99049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98159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2424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33651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96595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37083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11/30/2024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764217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02EEB5B-0C57-473B-A1BF-11CA541A6586}"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11774731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ref.ly/logosres/lbd?art=balaa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4F336A-249B-9D1B-38DF-4D2C2E5F3E0A}"/>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C0DD476E-C34C-5991-B741-BDFFCB5681C7}"/>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pic>
        <p:nvPicPr>
          <p:cNvPr id="2" name="Picture 2" descr="p1150002 cognacq jay rembrandt anesse de balaam rwk">
            <a:extLst>
              <a:ext uri="{FF2B5EF4-FFF2-40B4-BE49-F238E27FC236}">
                <a16:creationId xmlns:a16="http://schemas.microsoft.com/office/drawing/2014/main" id="{B947073E-D267-05D4-B146-E15E0E5B62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1" y="620767"/>
            <a:ext cx="4680812" cy="62372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B837D11-C09C-126D-975F-98FF81ABFBFA}"/>
              </a:ext>
            </a:extLst>
          </p:cNvPr>
          <p:cNvSpPr txBox="1"/>
          <p:nvPr/>
        </p:nvSpPr>
        <p:spPr>
          <a:xfrm>
            <a:off x="5181600" y="1589001"/>
            <a:ext cx="3587931" cy="386015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200" b="0" i="0" u="none" strike="noStrike" kern="1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Balaam, like many  preachers who have set up their idols in preference to the word of God,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3200" b="0" i="0" u="none" strike="noStrike" kern="1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did not like God's charge to him.</a:t>
            </a:r>
            <a:endParaRPr kumimoji="0" lang="en-US" sz="3200" b="0" i="0" u="none" strike="noStrike" kern="1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7967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B971DE-1704-189F-12CA-9FDCB1132B16}"/>
              </a:ext>
            </a:extLst>
          </p:cNvPr>
          <p:cNvSpPr txBox="1"/>
          <p:nvPr/>
        </p:nvSpPr>
        <p:spPr>
          <a:xfrm>
            <a:off x="714865" y="1262745"/>
            <a:ext cx="7889204" cy="1815882"/>
          </a:xfrm>
          <a:prstGeom prst="rect">
            <a:avLst/>
          </a:prstGeom>
          <a:noFill/>
        </p:spPr>
        <p:txBody>
          <a:bodyPr wrap="square">
            <a:spAutoFit/>
          </a:bodyPr>
          <a:lstStyle/>
          <a:p>
            <a:r>
              <a:rPr lang="en-US" sz="2800" b="1" dirty="0">
                <a:solidFill>
                  <a:srgbClr val="0070C0"/>
                </a:solidFill>
              </a:rPr>
              <a:t>Ex. 20:1 </a:t>
            </a:r>
            <a:r>
              <a:rPr lang="en-US" sz="2800" dirty="0"/>
              <a:t>And God spoke all these words, saying: 2 "I am the LORD your God, who brought you out of the land of Egypt, out of the house of bondage. 3 "</a:t>
            </a:r>
            <a:r>
              <a:rPr lang="en-US" sz="2800" u="sng" dirty="0"/>
              <a:t>You shall have no other gods before Me.</a:t>
            </a:r>
          </a:p>
        </p:txBody>
      </p:sp>
      <p:sp>
        <p:nvSpPr>
          <p:cNvPr id="9" name="TextBox 8">
            <a:extLst>
              <a:ext uri="{FF2B5EF4-FFF2-40B4-BE49-F238E27FC236}">
                <a16:creationId xmlns:a16="http://schemas.microsoft.com/office/drawing/2014/main" id="{8E16BDD0-1A76-808C-2EB5-AD376D1EC673}"/>
              </a:ext>
            </a:extLst>
          </p:cNvPr>
          <p:cNvSpPr txBox="1"/>
          <p:nvPr/>
        </p:nvSpPr>
        <p:spPr>
          <a:xfrm>
            <a:off x="636488" y="3396346"/>
            <a:ext cx="7689666" cy="954107"/>
          </a:xfrm>
          <a:prstGeom prst="rect">
            <a:avLst/>
          </a:prstGeom>
          <a:noFill/>
        </p:spPr>
        <p:txBody>
          <a:bodyPr wrap="square">
            <a:spAutoFit/>
          </a:bodyPr>
          <a:lstStyle/>
          <a:p>
            <a:r>
              <a:rPr lang="en-US" sz="2800" b="1" dirty="0">
                <a:solidFill>
                  <a:srgbClr val="0070C0"/>
                </a:solidFill>
              </a:rPr>
              <a:t>Ex. 34:14 </a:t>
            </a:r>
            <a:r>
              <a:rPr lang="en-US" sz="2800" dirty="0"/>
              <a:t>'(for you shall worship no other god, for </a:t>
            </a:r>
            <a:r>
              <a:rPr lang="en-US" sz="2800" u="sng" dirty="0"/>
              <a:t>the LORD, whose name is Jealous, is a jealous God</a:t>
            </a:r>
            <a:r>
              <a:rPr lang="en-US" sz="2800" dirty="0"/>
              <a:t>),</a:t>
            </a:r>
          </a:p>
        </p:txBody>
      </p:sp>
      <p:sp>
        <p:nvSpPr>
          <p:cNvPr id="10" name="TextBox 9">
            <a:extLst>
              <a:ext uri="{FF2B5EF4-FFF2-40B4-BE49-F238E27FC236}">
                <a16:creationId xmlns:a16="http://schemas.microsoft.com/office/drawing/2014/main" id="{DAB9CC06-D7C4-3E57-E773-C28385933FA9}"/>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12" name="TextBox 11">
            <a:extLst>
              <a:ext uri="{FF2B5EF4-FFF2-40B4-BE49-F238E27FC236}">
                <a16:creationId xmlns:a16="http://schemas.microsoft.com/office/drawing/2014/main" id="{EFB468EC-BF50-465F-ADAA-7E3D2C16FFEA}"/>
              </a:ext>
            </a:extLst>
          </p:cNvPr>
          <p:cNvSpPr txBox="1"/>
          <p:nvPr/>
        </p:nvSpPr>
        <p:spPr>
          <a:xfrm>
            <a:off x="619069" y="4833258"/>
            <a:ext cx="7984999" cy="1661993"/>
          </a:xfrm>
          <a:prstGeom prst="rect">
            <a:avLst/>
          </a:prstGeom>
          <a:noFill/>
        </p:spPr>
        <p:txBody>
          <a:bodyPr wrap="square">
            <a:spAutoFit/>
          </a:bodyPr>
          <a:lstStyle/>
          <a:p>
            <a:r>
              <a:rPr lang="en-US" sz="2800" b="1" dirty="0">
                <a:solidFill>
                  <a:srgbClr val="0070C0"/>
                </a:solidFill>
              </a:rPr>
              <a:t>Col. 3:5 </a:t>
            </a:r>
            <a:r>
              <a:rPr lang="en-US" sz="2800" dirty="0"/>
              <a:t>Therefore put to death your members which are on the earth: </a:t>
            </a:r>
            <a:r>
              <a:rPr lang="en-US" sz="2800" u="sng" dirty="0"/>
              <a:t>fornication</a:t>
            </a:r>
            <a:r>
              <a:rPr lang="en-US" sz="2800" dirty="0"/>
              <a:t>, </a:t>
            </a:r>
            <a:r>
              <a:rPr lang="en-US" sz="2800" u="sng" dirty="0"/>
              <a:t>uncleanness</a:t>
            </a:r>
            <a:r>
              <a:rPr lang="en-US" sz="2800" dirty="0"/>
              <a:t>, </a:t>
            </a:r>
            <a:r>
              <a:rPr lang="en-US" sz="2800" u="sng" dirty="0"/>
              <a:t>passion</a:t>
            </a:r>
            <a:r>
              <a:rPr lang="en-US" sz="2800" dirty="0"/>
              <a:t>, </a:t>
            </a:r>
            <a:r>
              <a:rPr lang="en-US" sz="2800" u="sng" dirty="0"/>
              <a:t>evil desire</a:t>
            </a:r>
            <a:r>
              <a:rPr lang="en-US" sz="2800" dirty="0"/>
              <a:t>, and </a:t>
            </a:r>
            <a:r>
              <a:rPr lang="en-US" sz="2800" u="sng" dirty="0"/>
              <a:t>covetousness</a:t>
            </a:r>
            <a:r>
              <a:rPr lang="en-US" sz="2800" dirty="0"/>
              <a:t>, which is </a:t>
            </a:r>
            <a:r>
              <a:rPr lang="en-US" sz="2800" dirty="0">
                <a:latin typeface="Arial Black" panose="020B0A04020102020204" pitchFamily="34" charset="0"/>
              </a:rPr>
              <a:t>idolatry.</a:t>
            </a:r>
          </a:p>
          <a:p>
            <a:endParaRPr lang="en-US" dirty="0"/>
          </a:p>
        </p:txBody>
      </p:sp>
    </p:spTree>
    <p:extLst>
      <p:ext uri="{BB962C8B-B14F-4D97-AF65-F5344CB8AC3E}">
        <p14:creationId xmlns:p14="http://schemas.microsoft.com/office/powerpoint/2010/main" val="3559070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A263C-93E2-E91F-2DB5-EB395B2AC18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7A934F8-4518-5AB0-F618-70A5B5407BF2}"/>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11A91769-C051-C4B6-2BB1-7D7C5A8EB69E}"/>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315760E-4316-3C3C-0F4E-A41DA5A09421}"/>
              </a:ext>
            </a:extLst>
          </p:cNvPr>
          <p:cNvSpPr txBox="1"/>
          <p:nvPr/>
        </p:nvSpPr>
        <p:spPr>
          <a:xfrm>
            <a:off x="341906" y="1079266"/>
            <a:ext cx="8499944" cy="4964244"/>
          </a:xfrm>
          <a:prstGeom prst="rect">
            <a:avLst/>
          </a:prstGeom>
          <a:noFill/>
        </p:spPr>
        <p:txBody>
          <a:bodyPr wrap="square">
            <a:spAutoFit/>
          </a:bodyPr>
          <a:lstStyle/>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We read in the Old Testament that God through Samuel demanded </a:t>
            </a:r>
            <a:r>
              <a:rPr lang="en-US" sz="2800" kern="100" dirty="0">
                <a:solidFill>
                  <a:srgbClr val="C00000"/>
                </a:solidFill>
                <a:effectLst/>
                <a:latin typeface="Arial Black" panose="020B0A04020102020204" pitchFamily="34" charset="0"/>
                <a:ea typeface="Calibri" panose="020F0502020204030204" pitchFamily="34" charset="0"/>
                <a:cs typeface="Calibri" panose="020F0502020204030204" pitchFamily="34" charset="0"/>
              </a:rPr>
              <a:t>Saul</a:t>
            </a:r>
            <a:r>
              <a:rPr lang="en-US" sz="2800" kern="100" dirty="0">
                <a:effectLst/>
                <a:latin typeface="Calibri" panose="020F0502020204030204" pitchFamily="34" charset="0"/>
                <a:ea typeface="Calibri" panose="020F0502020204030204" pitchFamily="34" charset="0"/>
                <a:cs typeface="Calibri" panose="020F0502020204030204" pitchFamily="34" charset="0"/>
              </a:rPr>
              <a:t> to go and destroy the Amalekites—men, women and children, as well as all the livestock. </a:t>
            </a:r>
          </a:p>
          <a:p>
            <a:pPr marL="0" marR="0">
              <a:spcAft>
                <a:spcPts val="800"/>
              </a:spcAft>
            </a:pPr>
            <a:endParaRPr lang="en-US" sz="1400" kern="1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Saul went forth to battle, destroyed all but the king himself, and the best of the stock to offer a great sacrifice to God. He set up his idol (</a:t>
            </a:r>
            <a:r>
              <a:rPr lang="en-US" sz="2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what he wanted to do</a:t>
            </a:r>
            <a:r>
              <a:rPr lang="en-US" sz="2800" kern="100" dirty="0">
                <a:effectLst/>
                <a:latin typeface="Calibri" panose="020F0502020204030204" pitchFamily="34" charset="0"/>
                <a:ea typeface="Calibri" panose="020F0502020204030204" pitchFamily="34" charset="0"/>
                <a:cs typeface="Calibri" panose="020F0502020204030204" pitchFamily="34" charset="0"/>
              </a:rPr>
              <a:t>) and lost his throne; for God rejected him from being king over Israel. </a:t>
            </a:r>
            <a:endParaRPr lang="en-US" sz="14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Aft>
                <a:spcPts val="800"/>
              </a:spcAft>
            </a:pPr>
            <a:r>
              <a:rPr lang="en-US" sz="28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Saul turned from God, and lost all, for following his idol instead of the word of God.</a:t>
            </a:r>
            <a:endParaRPr lang="en-US" sz="2800" b="1"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472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46A59-29A4-9450-3627-A6D853A254C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CA85B88-225B-EC46-1E64-28381D934A06}"/>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A094AD0B-8C62-5F29-48AE-F380D7A19E85}"/>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79F6408-1C59-42C4-22CB-3C9A92B00877}"/>
              </a:ext>
            </a:extLst>
          </p:cNvPr>
          <p:cNvSpPr txBox="1"/>
          <p:nvPr/>
        </p:nvSpPr>
        <p:spPr>
          <a:xfrm>
            <a:off x="671804" y="1035699"/>
            <a:ext cx="8052318" cy="5037276"/>
          </a:xfrm>
          <a:prstGeom prst="rect">
            <a:avLst/>
          </a:prstGeom>
          <a:noFill/>
        </p:spPr>
        <p:txBody>
          <a:bodyPr wrap="square">
            <a:spAutoFit/>
          </a:bodyPr>
          <a:lstStyle/>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Jesus teaches that if we would be his disciples, we are not worthy of him unless we are willing to forsake father or mother, brother or sister for him. </a:t>
            </a:r>
          </a:p>
          <a:p>
            <a:pPr marL="0" marR="0">
              <a:spcAft>
                <a:spcPts val="800"/>
              </a:spcAft>
            </a:pPr>
            <a:r>
              <a:rPr lang="en-US" sz="28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We often find some who claim to believe the teaching of the Bible, yet their mother did not belong to the church of Christ, or their wife belongs to some human church, and they can not afford to turn from them, so they set up their idol,</a:t>
            </a:r>
          </a:p>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and God says, "I'll answer them accordingly and let them believe a lie and be damned because they have no pleasure in the truth.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477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2455C0-91B0-D069-4203-85EA7872353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5E262E9-E6AF-A7D4-0AF7-EB0F5C685322}"/>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2A8956A6-4A33-ACC8-D2B8-6AA33A4999D1}"/>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53F9ABE-7E77-0871-ADF5-B3B277D027B9}"/>
              </a:ext>
            </a:extLst>
          </p:cNvPr>
          <p:cNvSpPr txBox="1"/>
          <p:nvPr/>
        </p:nvSpPr>
        <p:spPr>
          <a:xfrm>
            <a:off x="597159" y="1306286"/>
            <a:ext cx="7856376" cy="5262082"/>
          </a:xfrm>
          <a:prstGeom prst="rect">
            <a:avLst/>
          </a:prstGeom>
          <a:noFill/>
        </p:spPr>
        <p:txBody>
          <a:bodyPr wrap="square">
            <a:spAutoFit/>
          </a:bodyPr>
          <a:lstStyle/>
          <a:p>
            <a:pPr marL="0" marR="0">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Others come like </a:t>
            </a:r>
            <a:r>
              <a:rPr lang="en-US" sz="2800" kern="100" dirty="0">
                <a:solidFill>
                  <a:srgbClr val="C00000"/>
                </a:solidFill>
                <a:effectLst/>
                <a:latin typeface="Arial Black" panose="020B0A04020102020204" pitchFamily="34" charset="0"/>
                <a:ea typeface="Calibri" panose="020F0502020204030204" pitchFamily="34" charset="0"/>
                <a:cs typeface="Calibri" panose="020F0502020204030204" pitchFamily="34" charset="0"/>
              </a:rPr>
              <a:t>the rich young man</a:t>
            </a:r>
            <a:r>
              <a:rPr lang="en-US" sz="2800" kern="100" dirty="0">
                <a:effectLst/>
                <a:latin typeface="Calibri" panose="020F0502020204030204" pitchFamily="34" charset="0"/>
                <a:ea typeface="Calibri" panose="020F0502020204030204" pitchFamily="34" charset="0"/>
                <a:cs typeface="Calibri" panose="020F0502020204030204" pitchFamily="34" charset="0"/>
              </a:rPr>
              <a:t>, and are in love with riches, or set them up as an idol, and forsake the house of God to multiply riches, and declare they have no time to serve the Lord as it takes all their time to run their business. </a:t>
            </a:r>
          </a:p>
          <a:p>
            <a:pPr marL="0" marR="0">
              <a:lnSpc>
                <a:spcPct val="107000"/>
              </a:lnSpc>
              <a:spcAft>
                <a:spcPts val="800"/>
              </a:spcAft>
            </a:pPr>
            <a:endParaRPr lang="en-US" sz="28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This kind of a </a:t>
            </a:r>
            <a:r>
              <a:rPr lang="en-US" sz="28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man has set up his riches as an idol </a:t>
            </a:r>
            <a:r>
              <a:rPr lang="en-US" sz="2800" kern="100" dirty="0">
                <a:effectLst/>
                <a:latin typeface="Calibri" panose="020F0502020204030204" pitchFamily="34" charset="0"/>
                <a:ea typeface="Calibri" panose="020F0502020204030204" pitchFamily="34" charset="0"/>
                <a:cs typeface="Calibri" panose="020F0502020204030204" pitchFamily="34" charset="0"/>
              </a:rPr>
              <a:t>in his heart and Jesus says it is easier for a camel to go through the eye of a needle than for him to go to heaven.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16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235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48EFE-F1D9-1B61-5B5C-CEAF27B281B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A96496F-2BDD-E7A0-D61B-622822B4C9E5}"/>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52C5E4B8-2A60-B663-4DF8-8406963A306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9FC0DD28-C7C0-C2C4-55CE-5A9A93EF3983}"/>
              </a:ext>
            </a:extLst>
          </p:cNvPr>
          <p:cNvSpPr txBox="1"/>
          <p:nvPr/>
        </p:nvSpPr>
        <p:spPr>
          <a:xfrm>
            <a:off x="437321" y="946205"/>
            <a:ext cx="8420431" cy="5304016"/>
          </a:xfrm>
          <a:prstGeom prst="rect">
            <a:avLst/>
          </a:prstGeom>
          <a:noFill/>
        </p:spPr>
        <p:txBody>
          <a:bodyPr wrap="square">
            <a:spAutoFit/>
          </a:bodyPr>
          <a:lstStyle/>
          <a:p>
            <a:pPr marL="0" marR="0">
              <a:spcAft>
                <a:spcPts val="800"/>
              </a:spcAft>
            </a:pPr>
            <a:r>
              <a:rPr lang="en-US" sz="2400" kern="100" dirty="0">
                <a:effectLst/>
                <a:latin typeface="Calibri" panose="020F0502020204030204" pitchFamily="34" charset="0"/>
                <a:ea typeface="Calibri" panose="020F0502020204030204" pitchFamily="34" charset="0"/>
                <a:cs typeface="Calibri" panose="020F0502020204030204" pitchFamily="34" charset="0"/>
              </a:rPr>
              <a:t>Then there is the whole system of protestant churches setting up their </a:t>
            </a:r>
            <a:r>
              <a:rPr lang="en-US" sz="24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idol in their heart of justification by faith only</a:t>
            </a:r>
            <a:r>
              <a:rPr lang="en-US" sz="2400" kern="100" dirty="0">
                <a:effectLst/>
                <a:latin typeface="Calibri" panose="020F0502020204030204" pitchFamily="34" charset="0"/>
                <a:ea typeface="Calibri" panose="020F0502020204030204" pitchFamily="34" charset="0"/>
                <a:cs typeface="Calibri" panose="020F0502020204030204" pitchFamily="34" charset="0"/>
              </a:rPr>
              <a:t>. They will read, "He that believeth and is baptized shall be saved," and "Repent and be baptized for the remission of sins." </a:t>
            </a:r>
          </a:p>
          <a:p>
            <a:pPr marL="0" marR="0">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4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They read where Ananias told Paul to arise and be baptized and wash away his sins calling on the name of the Lord (</a:t>
            </a:r>
            <a:r>
              <a:rPr lang="en-US" sz="2400" b="1" u="sng"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22:16</a:t>
            </a:r>
            <a:r>
              <a:rPr lang="en-US" sz="24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Then they will hear James say, "Faith without works is dead, being alone" (</a:t>
            </a:r>
            <a:r>
              <a:rPr lang="en-US" sz="2400" b="1" u="sng"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James 2:17</a:t>
            </a:r>
            <a:r>
              <a:rPr lang="en-US" sz="24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p>
          <a:p>
            <a:pPr marL="0" marR="0">
              <a:spcAft>
                <a:spcPts val="800"/>
              </a:spcAft>
            </a:pP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p>
            <a:pPr marL="0" marR="0">
              <a:spcAft>
                <a:spcPts val="800"/>
              </a:spcAft>
            </a:pPr>
            <a:r>
              <a:rPr lang="en-US" sz="24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To all these Scriptures they will turn a deaf ear, and set up the idol of Martin Luther and John Wesley, "Wherefore we are justified by faith only is a wholesome doctrine and full of comfort."</a:t>
            </a:r>
            <a:endParaRPr lang="en-US"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078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47887-519C-7C98-09B1-DFC387CF539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51DAA44-90F1-2891-1FC7-7E631B70EBB5}"/>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EC407FA0-786A-BC95-1FF0-F2087521B58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41A3E99B-579F-00E7-A0B4-7535F59D19F9}"/>
              </a:ext>
            </a:extLst>
          </p:cNvPr>
          <p:cNvSpPr txBox="1"/>
          <p:nvPr/>
        </p:nvSpPr>
        <p:spPr>
          <a:xfrm>
            <a:off x="739470" y="1160890"/>
            <a:ext cx="7798039" cy="5139869"/>
          </a:xfrm>
          <a:prstGeom prst="rect">
            <a:avLst/>
          </a:prstGeom>
          <a:noFill/>
        </p:spPr>
        <p:txBody>
          <a:bodyPr wrap="square">
            <a:spAutoFit/>
          </a:bodyPr>
          <a:lstStyle/>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Others will claim, "I do not know which church is right, therefore I'll set</a:t>
            </a:r>
            <a:r>
              <a:rPr lang="en-US" sz="2800" kern="100" dirty="0">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Calibri" panose="020F0502020204030204" pitchFamily="34" charset="0"/>
              </a:rPr>
              <a:t>up my </a:t>
            </a:r>
            <a:r>
              <a:rPr lang="en-US" sz="2800" kern="100" dirty="0">
                <a:solidFill>
                  <a:srgbClr val="FF0000"/>
                </a:solidFill>
                <a:effectLst/>
                <a:latin typeface="Arial Black" panose="020B0A04020102020204" pitchFamily="34" charset="0"/>
                <a:ea typeface="Calibri" panose="020F0502020204030204" pitchFamily="34" charset="0"/>
                <a:cs typeface="Calibri" panose="020F0502020204030204" pitchFamily="34" charset="0"/>
              </a:rPr>
              <a:t>idol of goodness and morality</a:t>
            </a:r>
            <a:r>
              <a:rPr lang="en-US" sz="2800" kern="100" dirty="0">
                <a:effectLst/>
                <a:latin typeface="Calibri" panose="020F0502020204030204" pitchFamily="34" charset="0"/>
                <a:ea typeface="Calibri" panose="020F0502020204030204" pitchFamily="34" charset="0"/>
                <a:cs typeface="Calibri" panose="020F0502020204030204" pitchFamily="34" charset="0"/>
              </a:rPr>
              <a:t>." Notwithstanding the Bible says,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"Blessed are they that do his commandments that they may have right to the tree of life",</a:t>
            </a:r>
          </a:p>
          <a:p>
            <a:pPr marL="0" marR="0">
              <a:spcAft>
                <a:spcPts val="800"/>
              </a:spcAft>
            </a:pPr>
            <a:endParaRPr lang="en-US" sz="2800" kern="100" dirty="0">
              <a:latin typeface="Calibri" panose="020F0502020204030204" pitchFamily="34" charset="0"/>
              <a:ea typeface="Calibri" panose="020F0502020204030204" pitchFamily="34" charset="0"/>
              <a:cs typeface="Calibri" panose="020F0502020204030204" pitchFamily="34" charset="0"/>
            </a:endParaRPr>
          </a:p>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They will claim that they know as much about it as God does, and they know they will be saved on their goodness or works of righteousness which they have done, by which Paul plainly says we are not saved </a:t>
            </a:r>
            <a:r>
              <a:rPr lang="en-US" sz="2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2800" b="1" u="sng"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Titus 3:5</a:t>
            </a:r>
            <a:r>
              <a:rPr lang="en-US" sz="2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endParaRPr lang="en-US" sz="2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8689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8E161-FC08-43D4-D947-53E4DF58019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1DE70C5-F7DD-620E-272A-FF92BB04B06C}"/>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925BE674-4BEB-1862-7CC5-10DA92B0BC81}"/>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2004EA1D-B14A-186D-560F-8FE7470C246F}"/>
              </a:ext>
            </a:extLst>
          </p:cNvPr>
          <p:cNvSpPr txBox="1"/>
          <p:nvPr/>
        </p:nvSpPr>
        <p:spPr>
          <a:xfrm>
            <a:off x="540690" y="1232452"/>
            <a:ext cx="8155442" cy="4729500"/>
          </a:xfrm>
          <a:prstGeom prst="rect">
            <a:avLst/>
          </a:prstGeom>
          <a:noFill/>
        </p:spPr>
        <p:txBody>
          <a:bodyPr wrap="square">
            <a:spAutoFit/>
          </a:bodyPr>
          <a:lstStyle/>
          <a:p>
            <a:pPr marL="0" marR="0">
              <a:spcAft>
                <a:spcPts val="800"/>
              </a:spcAft>
            </a:pPr>
            <a:r>
              <a:rPr lang="en-US" sz="1600" kern="100" dirty="0">
                <a:effectLst/>
                <a:latin typeface="Calibri" panose="020F0502020204030204" pitchFamily="34" charset="0"/>
                <a:ea typeface="Calibri" panose="020F0502020204030204" pitchFamily="34" charset="0"/>
                <a:cs typeface="Calibri" panose="020F0502020204030204" pitchFamily="34" charset="0"/>
              </a:rPr>
              <a:t> </a:t>
            </a:r>
            <a:r>
              <a:rPr lang="en-US" sz="2400" kern="100" dirty="0">
                <a:effectLst/>
                <a:latin typeface="Calibri" panose="020F0502020204030204" pitchFamily="34" charset="0"/>
                <a:ea typeface="Calibri" panose="020F0502020204030204" pitchFamily="34" charset="0"/>
                <a:cs typeface="Calibri" panose="020F0502020204030204" pitchFamily="34" charset="0"/>
              </a:rPr>
              <a:t>Others will set up their idol </a:t>
            </a:r>
            <a:r>
              <a:rPr lang="en-US" sz="2400" kern="100" dirty="0">
                <a:solidFill>
                  <a:srgbClr val="FF0000"/>
                </a:solidFill>
                <a:effectLst/>
                <a:latin typeface="Arial Black" panose="020B0A04020102020204" pitchFamily="34" charset="0"/>
                <a:ea typeface="Calibri" panose="020F0502020204030204" pitchFamily="34" charset="0"/>
                <a:cs typeface="Calibri" panose="020F0502020204030204" pitchFamily="34" charset="0"/>
              </a:rPr>
              <a:t>Of infant baptism</a:t>
            </a:r>
            <a:r>
              <a:rPr lang="en-US" sz="2400" kern="100" dirty="0">
                <a:effectLst/>
                <a:latin typeface="Calibri" panose="020F0502020204030204" pitchFamily="34" charset="0"/>
                <a:ea typeface="Calibri" panose="020F0502020204030204" pitchFamily="34" charset="0"/>
                <a:cs typeface="Calibri" panose="020F0502020204030204" pitchFamily="34" charset="0"/>
              </a:rPr>
              <a:t>, declaring their parents had them baptized when children, and to break off from their early training and obey the commandments of God </a:t>
            </a:r>
            <a:r>
              <a:rPr lang="en-US" sz="2400" u="sng" kern="100" dirty="0">
                <a:effectLst/>
                <a:latin typeface="Calibri" panose="020F0502020204030204" pitchFamily="34" charset="0"/>
                <a:ea typeface="Calibri" panose="020F0502020204030204" pitchFamily="34" charset="0"/>
                <a:cs typeface="Calibri" panose="020F0502020204030204" pitchFamily="34" charset="0"/>
              </a:rPr>
              <a:t>would be a reflection on their dead parents</a:t>
            </a:r>
            <a:r>
              <a:rPr lang="en-US" sz="2400" kern="100" dirty="0">
                <a:effectLst/>
                <a:latin typeface="Calibri" panose="020F0502020204030204" pitchFamily="34" charset="0"/>
                <a:ea typeface="Calibri" panose="020F0502020204030204" pitchFamily="34" charset="0"/>
                <a:cs typeface="Calibri" panose="020F0502020204030204" pitchFamily="34" charset="0"/>
              </a:rPr>
              <a:t>, and </a:t>
            </a:r>
            <a:r>
              <a:rPr lang="en-US" sz="2400" u="sng" kern="100" dirty="0">
                <a:effectLst/>
                <a:latin typeface="Calibri" panose="020F0502020204030204" pitchFamily="34" charset="0"/>
                <a:ea typeface="Calibri" panose="020F0502020204030204" pitchFamily="34" charset="0"/>
                <a:cs typeface="Calibri" panose="020F0502020204030204" pitchFamily="34" charset="0"/>
              </a:rPr>
              <a:t>they must honor and reverence the commands of man </a:t>
            </a:r>
            <a:r>
              <a:rPr lang="en-US" sz="2400" kern="100" dirty="0">
                <a:effectLst/>
                <a:latin typeface="Calibri" panose="020F0502020204030204" pitchFamily="34" charset="0"/>
                <a:ea typeface="Calibri" panose="020F0502020204030204" pitchFamily="34" charset="0"/>
                <a:cs typeface="Calibri" panose="020F0502020204030204" pitchFamily="34" charset="0"/>
              </a:rPr>
              <a:t>more than those of God.</a:t>
            </a:r>
          </a:p>
          <a:p>
            <a:pPr marL="0" marR="0">
              <a:spcAft>
                <a:spcPts val="800"/>
              </a:spcAft>
            </a:pPr>
            <a:endParaRPr lang="en-US" sz="2400" kern="100" dirty="0">
              <a:latin typeface="Calibri" panose="020F0502020204030204" pitchFamily="34" charset="0"/>
              <a:ea typeface="Calibri" panose="020F0502020204030204" pitchFamily="34" charset="0"/>
              <a:cs typeface="Calibri" panose="020F0502020204030204" pitchFamily="34" charset="0"/>
            </a:endParaRPr>
          </a:p>
          <a:p>
            <a:pPr marL="0" marR="0">
              <a:spcAft>
                <a:spcPts val="800"/>
              </a:spcAft>
            </a:pPr>
            <a:r>
              <a:rPr lang="en-US" sz="2400" kern="100" dirty="0">
                <a:effectLst/>
                <a:latin typeface="Calibri" panose="020F0502020204030204" pitchFamily="34" charset="0"/>
                <a:ea typeface="Calibri" panose="020F0502020204030204" pitchFamily="34" charset="0"/>
                <a:cs typeface="Calibri" panose="020F0502020204030204" pitchFamily="34" charset="0"/>
              </a:rPr>
              <a:t> Others will claim </a:t>
            </a:r>
            <a:r>
              <a:rPr lang="en-US" sz="2400" u="sng" kern="100" dirty="0">
                <a:effectLst/>
                <a:latin typeface="Calibri" panose="020F0502020204030204" pitchFamily="34" charset="0"/>
                <a:ea typeface="Calibri" panose="020F0502020204030204" pitchFamily="34" charset="0"/>
                <a:cs typeface="Calibri" panose="020F0502020204030204" pitchFamily="34" charset="0"/>
              </a:rPr>
              <a:t>that immersion is baptism</a:t>
            </a:r>
            <a:r>
              <a:rPr lang="en-US" sz="2400" kern="100" dirty="0">
                <a:effectLst/>
                <a:latin typeface="Calibri" panose="020F0502020204030204" pitchFamily="34" charset="0"/>
                <a:ea typeface="Calibri" panose="020F0502020204030204" pitchFamily="34" charset="0"/>
                <a:cs typeface="Calibri" panose="020F0502020204030204" pitchFamily="34" charset="0"/>
              </a:rPr>
              <a:t>. They know that people went down into the water, that they were buried in baptism, they came up out of the water, they were born of water, yet </a:t>
            </a:r>
            <a:r>
              <a:rPr lang="en-US" sz="2400" u="sng" kern="100" dirty="0">
                <a:effectLst/>
                <a:latin typeface="Calibri" panose="020F0502020204030204" pitchFamily="34" charset="0"/>
                <a:ea typeface="Calibri" panose="020F0502020204030204" pitchFamily="34" charset="0"/>
                <a:cs typeface="Calibri" panose="020F0502020204030204" pitchFamily="34" charset="0"/>
              </a:rPr>
              <a:t>they prefer sprinkling and pouring</a:t>
            </a:r>
            <a:r>
              <a:rPr lang="en-US" sz="2400" kern="100" dirty="0">
                <a:effectLst/>
                <a:latin typeface="Calibri" panose="020F0502020204030204" pitchFamily="34" charset="0"/>
                <a:ea typeface="Calibri" panose="020F0502020204030204" pitchFamily="34" charset="0"/>
                <a:cs typeface="Calibri" panose="020F0502020204030204" pitchFamily="34" charset="0"/>
              </a:rPr>
              <a:t>, as their kinfolks all had it that way. </a:t>
            </a:r>
            <a:r>
              <a:rPr lang="en-US" sz="2400" kern="100" dirty="0">
                <a:latin typeface="Calibri" panose="020F0502020204030204" pitchFamily="34" charset="0"/>
                <a:ea typeface="Calibri" panose="020F0502020204030204" pitchFamily="34" charset="0"/>
                <a:cs typeface="Calibri" panose="020F0502020204030204" pitchFamily="34" charset="0"/>
              </a:rPr>
              <a:t>T</a:t>
            </a:r>
            <a:r>
              <a:rPr lang="en-US" sz="2400" kern="100" dirty="0">
                <a:effectLst/>
                <a:latin typeface="Calibri" panose="020F0502020204030204" pitchFamily="34" charset="0"/>
                <a:ea typeface="Calibri" panose="020F0502020204030204" pitchFamily="34" charset="0"/>
                <a:cs typeface="Calibri" panose="020F0502020204030204" pitchFamily="34" charset="0"/>
              </a:rPr>
              <a:t>hey are satisfied to fight it out along that line.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8482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380D5-A466-C300-91D3-E907C427FE7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2AC2644-EA9C-C908-CFAC-671B6F760322}"/>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D12D4B00-BF72-87C1-62B2-73585199AC4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2" name="TextBox 1">
            <a:extLst>
              <a:ext uri="{FF2B5EF4-FFF2-40B4-BE49-F238E27FC236}">
                <a16:creationId xmlns:a16="http://schemas.microsoft.com/office/drawing/2014/main" id="{AD7D7DC4-3FFE-692E-9619-0E0349130A04}"/>
              </a:ext>
            </a:extLst>
          </p:cNvPr>
          <p:cNvSpPr txBox="1"/>
          <p:nvPr/>
        </p:nvSpPr>
        <p:spPr>
          <a:xfrm>
            <a:off x="341906" y="1272209"/>
            <a:ext cx="8444285" cy="5139869"/>
          </a:xfrm>
          <a:prstGeom prst="rect">
            <a:avLst/>
          </a:prstGeom>
          <a:noFill/>
        </p:spPr>
        <p:txBody>
          <a:bodyPr wrap="square" rtlCol="0">
            <a:spAutoFit/>
          </a:bodyPr>
          <a:lstStyle/>
          <a:p>
            <a:r>
              <a:rPr lang="en-US" sz="2800" dirty="0"/>
              <a:t>Some worship </a:t>
            </a:r>
            <a:r>
              <a:rPr lang="en-US" sz="2800" dirty="0">
                <a:solidFill>
                  <a:srgbClr val="C00000"/>
                </a:solidFill>
              </a:rPr>
              <a:t>the idol of </a:t>
            </a:r>
            <a:r>
              <a:rPr lang="en-US" sz="3600" b="1" dirty="0">
                <a:solidFill>
                  <a:srgbClr val="0070C0"/>
                </a:solidFill>
              </a:rPr>
              <a:t>instrumental music.</a:t>
            </a:r>
          </a:p>
          <a:p>
            <a:endParaRPr lang="en-US" sz="2800" dirty="0"/>
          </a:p>
          <a:p>
            <a:r>
              <a:rPr lang="en-US" sz="2800" dirty="0"/>
              <a:t>Some worship </a:t>
            </a:r>
            <a:r>
              <a:rPr lang="en-US" sz="2800" dirty="0">
                <a:solidFill>
                  <a:srgbClr val="C00000"/>
                </a:solidFill>
              </a:rPr>
              <a:t>the idol of  </a:t>
            </a:r>
            <a:r>
              <a:rPr lang="en-US" sz="3600" b="1" dirty="0">
                <a:solidFill>
                  <a:srgbClr val="0070C0"/>
                </a:solidFill>
              </a:rPr>
              <a:t>the church kitchen.</a:t>
            </a:r>
          </a:p>
          <a:p>
            <a:endParaRPr lang="en-US" sz="2800" dirty="0"/>
          </a:p>
          <a:p>
            <a:r>
              <a:rPr lang="en-US" sz="2800" dirty="0"/>
              <a:t>Some worship </a:t>
            </a:r>
            <a:r>
              <a:rPr lang="en-US" sz="2800" dirty="0">
                <a:solidFill>
                  <a:srgbClr val="C00000"/>
                </a:solidFill>
              </a:rPr>
              <a:t>the idol of </a:t>
            </a:r>
            <a:r>
              <a:rPr lang="en-US" sz="3600" b="1" dirty="0">
                <a:solidFill>
                  <a:srgbClr val="0070C0"/>
                </a:solidFill>
              </a:rPr>
              <a:t>the missionary </a:t>
            </a:r>
            <a:r>
              <a:rPr lang="en-US" sz="3600" b="1" u="sng" dirty="0">
                <a:solidFill>
                  <a:srgbClr val="0070C0"/>
                </a:solidFill>
              </a:rPr>
              <a:t>society</a:t>
            </a:r>
            <a:r>
              <a:rPr lang="en-US" sz="3600" b="1" dirty="0">
                <a:solidFill>
                  <a:srgbClr val="0070C0"/>
                </a:solidFill>
              </a:rPr>
              <a:t>.</a:t>
            </a:r>
          </a:p>
          <a:p>
            <a:endParaRPr lang="en-US" sz="2800" dirty="0"/>
          </a:p>
          <a:p>
            <a:r>
              <a:rPr lang="en-US" sz="2800" dirty="0"/>
              <a:t>Some worship </a:t>
            </a:r>
            <a:r>
              <a:rPr lang="en-US" sz="2800" dirty="0">
                <a:solidFill>
                  <a:srgbClr val="C00000"/>
                </a:solidFill>
              </a:rPr>
              <a:t>the idol of </a:t>
            </a:r>
            <a:r>
              <a:rPr lang="en-US" sz="3600" b="1" dirty="0">
                <a:solidFill>
                  <a:srgbClr val="0070C0"/>
                </a:solidFill>
              </a:rPr>
              <a:t>the human institutions </a:t>
            </a:r>
            <a:r>
              <a:rPr lang="en-US" sz="2800" dirty="0"/>
              <a:t>– widow’s home, orphan’s home, any kind of home, etc.</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83714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775E2-A7F2-5942-E4C8-BAB331C418F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B684237-8245-36A5-1A0D-AFCE738B9376}"/>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3941FB86-D049-A934-C10F-683AD15101F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0DF2C8A4-5484-1385-C307-C3700254AC02}"/>
              </a:ext>
            </a:extLst>
          </p:cNvPr>
          <p:cNvSpPr txBox="1"/>
          <p:nvPr/>
        </p:nvSpPr>
        <p:spPr>
          <a:xfrm>
            <a:off x="461554" y="1405193"/>
            <a:ext cx="7991981" cy="4901983"/>
          </a:xfrm>
          <a:prstGeom prst="rect">
            <a:avLst/>
          </a:prstGeom>
          <a:noFill/>
        </p:spPr>
        <p:txBody>
          <a:bodyPr wrap="square">
            <a:spAutoFit/>
          </a:bodyPr>
          <a:lstStyle/>
          <a:p>
            <a:pPr marL="457200" marR="0" indent="-457200">
              <a:lnSpc>
                <a:spcPct val="107000"/>
              </a:lnSpc>
              <a:spcAft>
                <a:spcPts val="800"/>
              </a:spcAft>
              <a:buFont typeface="Arial" panose="020B0604020202020204" pitchFamily="34" charset="0"/>
              <a:buChar char="•"/>
            </a:pPr>
            <a:r>
              <a:rPr lang="en-US" sz="2800" kern="100" dirty="0">
                <a:effectLst/>
                <a:latin typeface="Calibri" panose="020F0502020204030204" pitchFamily="34" charset="0"/>
                <a:ea typeface="Calibri" panose="020F0502020204030204" pitchFamily="34" charset="0"/>
                <a:cs typeface="Calibri" panose="020F0502020204030204" pitchFamily="34" charset="0"/>
              </a:rPr>
              <a:t>In </a:t>
            </a:r>
            <a:r>
              <a:rPr lang="en-US" sz="2800" b="1" u="sng"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 4:1</a:t>
            </a:r>
            <a:r>
              <a:rPr lang="en-US" sz="2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2800" kern="100" dirty="0">
                <a:effectLst/>
                <a:latin typeface="Calibri" panose="020F0502020204030204" pitchFamily="34" charset="0"/>
                <a:ea typeface="Calibri" panose="020F0502020204030204" pitchFamily="34" charset="0"/>
                <a:cs typeface="Calibri" panose="020F0502020204030204" pitchFamily="34" charset="0"/>
              </a:rPr>
              <a:t> we are taught to walk worthy of the vocation wherewith we have been called. </a:t>
            </a:r>
          </a:p>
          <a:p>
            <a:pPr marL="457200" marR="0" indent="-457200">
              <a:lnSpc>
                <a:spcPct val="107000"/>
              </a:lnSpc>
              <a:spcAft>
                <a:spcPts val="800"/>
              </a:spcAft>
              <a:buFont typeface="Arial" panose="020B0604020202020204" pitchFamily="34" charset="0"/>
              <a:buChar char="•"/>
            </a:pPr>
            <a:r>
              <a:rPr lang="en-US" sz="2800" kern="100" dirty="0">
                <a:effectLst/>
                <a:latin typeface="Calibri" panose="020F0502020204030204" pitchFamily="34" charset="0"/>
                <a:ea typeface="Calibri" panose="020F0502020204030204" pitchFamily="34" charset="0"/>
                <a:cs typeface="Calibri" panose="020F0502020204030204" pitchFamily="34" charset="0"/>
              </a:rPr>
              <a:t>In </a:t>
            </a:r>
            <a:r>
              <a:rPr lang="en-US" sz="2800" b="1" u="sng"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 Cor. 5:7</a:t>
            </a:r>
            <a:r>
              <a:rPr lang="en-US" sz="2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kern="100" dirty="0">
                <a:effectLst/>
                <a:latin typeface="Calibri" panose="020F0502020204030204" pitchFamily="34" charset="0"/>
                <a:ea typeface="Calibri" panose="020F0502020204030204" pitchFamily="34" charset="0"/>
                <a:cs typeface="Calibri" panose="020F0502020204030204" pitchFamily="34" charset="0"/>
              </a:rPr>
              <a:t>we are told to walk by faith. </a:t>
            </a:r>
          </a:p>
          <a:p>
            <a:pPr marL="457200" marR="0" indent="-457200">
              <a:spcAft>
                <a:spcPts val="800"/>
              </a:spcAft>
              <a:buFont typeface="Arial" panose="020B0604020202020204" pitchFamily="34" charset="0"/>
              <a:buChar char="•"/>
            </a:pPr>
            <a:r>
              <a:rPr lang="en-US" sz="2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In </a:t>
            </a:r>
            <a:r>
              <a:rPr lang="en-US" sz="2800" b="1" u="sng"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 8:1-2</a:t>
            </a:r>
            <a:r>
              <a:rPr lang="en-US" sz="2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kern="100" dirty="0">
                <a:effectLst/>
                <a:latin typeface="Calibri" panose="020F0502020204030204" pitchFamily="34" charset="0"/>
                <a:ea typeface="Calibri" panose="020F0502020204030204" pitchFamily="34" charset="0"/>
                <a:cs typeface="Calibri" panose="020F0502020204030204" pitchFamily="34" charset="0"/>
              </a:rPr>
              <a:t>we are told there is no condemnation to those who are in Christ and who walk after the Spirit, and not after the flesh.</a:t>
            </a:r>
          </a:p>
          <a:p>
            <a:pPr marL="0" marR="0">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 So we must conclude that all men are safe who will follow the spiritual law and walk to please God instead of to please man.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994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BADE4B4-4A27-8470-CF50-8C99EE630D4D}"/>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pic>
        <p:nvPicPr>
          <p:cNvPr id="8" name="Picture 2" descr="p1150002 cognacq jay rembrandt anesse de balaam rwk">
            <a:extLst>
              <a:ext uri="{FF2B5EF4-FFF2-40B4-BE49-F238E27FC236}">
                <a16:creationId xmlns:a16="http://schemas.microsoft.com/office/drawing/2014/main" id="{11B4B36F-E2B8-D444-AAC5-037CF80BD8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1" y="620767"/>
            <a:ext cx="4680812" cy="62372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65E24C8-EC31-9E00-4ADC-E281AA84A56C}"/>
              </a:ext>
            </a:extLst>
          </p:cNvPr>
          <p:cNvSpPr txBox="1"/>
          <p:nvPr/>
        </p:nvSpPr>
        <p:spPr>
          <a:xfrm>
            <a:off x="5263763" y="1009816"/>
            <a:ext cx="3522428" cy="5847755"/>
          </a:xfrm>
          <a:prstGeom prst="rect">
            <a:avLst/>
          </a:prstGeom>
          <a:noFill/>
        </p:spPr>
        <p:txBody>
          <a:bodyPr wrap="square">
            <a:spAutoFit/>
          </a:bodyPr>
          <a:lstStyle/>
          <a:p>
            <a:r>
              <a:rPr lang="en-US" sz="2200" dirty="0">
                <a:solidFill>
                  <a:schemeClr val="bg1"/>
                </a:solidFill>
              </a:rPr>
              <a:t>Numbers 22:12 And God said to Balaam, "You shall not go with them; you shall not curse the people, for they are blessed."</a:t>
            </a:r>
          </a:p>
          <a:p>
            <a:r>
              <a:rPr lang="en-US" sz="2200" dirty="0">
                <a:solidFill>
                  <a:schemeClr val="bg1"/>
                </a:solidFill>
              </a:rPr>
              <a:t> 13 So Balaam rose in the morning and said to the princes of </a:t>
            </a:r>
            <a:r>
              <a:rPr lang="en-US" sz="2200" dirty="0" err="1">
                <a:solidFill>
                  <a:schemeClr val="bg1"/>
                </a:solidFill>
              </a:rPr>
              <a:t>Balak</a:t>
            </a:r>
            <a:r>
              <a:rPr lang="en-US" sz="2200" dirty="0">
                <a:solidFill>
                  <a:schemeClr val="bg1"/>
                </a:solidFill>
              </a:rPr>
              <a:t>, "Go back to your land, for the LORD has refused to give me permission to go with you.“… v22. 22 Then God's anger was aroused because he went, and the Angel of the LORD took His stand in the way as an adversary against him.</a:t>
            </a:r>
          </a:p>
        </p:txBody>
      </p:sp>
    </p:spTree>
    <p:extLst>
      <p:ext uri="{BB962C8B-B14F-4D97-AF65-F5344CB8AC3E}">
        <p14:creationId xmlns:p14="http://schemas.microsoft.com/office/powerpoint/2010/main" val="1711676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E311B-0E15-4389-9777-CA013D65A0A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491E325-1834-B1C2-4C45-687A29E39FAF}"/>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633596F6-9EFC-C8C2-DC59-9D3803012D98}"/>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3DA3597C-A847-F239-13E0-6C28701A6DC8}"/>
              </a:ext>
            </a:extLst>
          </p:cNvPr>
          <p:cNvSpPr txBox="1"/>
          <p:nvPr/>
        </p:nvSpPr>
        <p:spPr>
          <a:xfrm>
            <a:off x="746449" y="1287625"/>
            <a:ext cx="7837714" cy="3962751"/>
          </a:xfrm>
          <a:prstGeom prst="rect">
            <a:avLst/>
          </a:prstGeom>
          <a:noFill/>
        </p:spPr>
        <p:txBody>
          <a:bodyPr wrap="square">
            <a:spAutoFit/>
          </a:bodyPr>
          <a:lstStyle/>
          <a:p>
            <a:pPr marL="0" marR="0">
              <a:lnSpc>
                <a:spcPct val="107000"/>
              </a:lnSpc>
              <a:spcAft>
                <a:spcPts val="800"/>
              </a:spcAft>
            </a:pPr>
            <a:r>
              <a:rPr lang="en-US" sz="3200" kern="100" dirty="0">
                <a:effectLst/>
                <a:latin typeface="Calibri" panose="020F0502020204030204" pitchFamily="34" charset="0"/>
                <a:ea typeface="Calibri" panose="020F0502020204030204" pitchFamily="34" charset="0"/>
                <a:cs typeface="Calibri" panose="020F0502020204030204" pitchFamily="34" charset="0"/>
              </a:rPr>
              <a:t>Jesus tells us to seek first the kingdom of God and his righteousness with the promise that all needed blessings will be added unto us.</a:t>
            </a:r>
          </a:p>
          <a:p>
            <a:pPr marL="0" marR="0">
              <a:lnSpc>
                <a:spcPct val="107000"/>
              </a:lnSpc>
              <a:spcAft>
                <a:spcPts val="800"/>
              </a:spcAft>
            </a:pPr>
            <a:endParaRPr lang="en-US" sz="32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Aft>
                <a:spcPts val="800"/>
              </a:spcAft>
            </a:pPr>
            <a:r>
              <a:rPr lang="en-US" sz="32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In </a:t>
            </a:r>
            <a:r>
              <a:rPr lang="en-US" sz="3200" b="1" u="sng"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Rom. 12:1</a:t>
            </a:r>
            <a:r>
              <a:rPr lang="en-US" sz="32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we are commanded to offer our bodies a living sacrifice, which he claims as our reasonable service.</a:t>
            </a:r>
            <a:endParaRPr lang="en-US" sz="32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33908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41EDB-E806-E92B-6BC7-F66066BA7BE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952CE2D-62EE-3EA6-5972-9D2A08D4B5CA}"/>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4C08F7AC-B5BF-63BA-7A4D-1CD15D41A946}"/>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2" name="TextBox 1">
            <a:extLst>
              <a:ext uri="{FF2B5EF4-FFF2-40B4-BE49-F238E27FC236}">
                <a16:creationId xmlns:a16="http://schemas.microsoft.com/office/drawing/2014/main" id="{769F2904-9355-8D7C-5BDD-C5B933D92522}"/>
              </a:ext>
            </a:extLst>
          </p:cNvPr>
          <p:cNvSpPr txBox="1"/>
          <p:nvPr/>
        </p:nvSpPr>
        <p:spPr>
          <a:xfrm>
            <a:off x="683812" y="1216547"/>
            <a:ext cx="7634633" cy="4647426"/>
          </a:xfrm>
          <a:prstGeom prst="rect">
            <a:avLst/>
          </a:prstGeom>
          <a:noFill/>
        </p:spPr>
        <p:txBody>
          <a:bodyPr wrap="square" rtlCol="0">
            <a:spAutoFit/>
          </a:bodyPr>
          <a:lstStyle/>
          <a:p>
            <a:pPr algn="ctr"/>
            <a:r>
              <a:rPr lang="en-US" sz="4000" dirty="0"/>
              <a:t> </a:t>
            </a:r>
            <a:r>
              <a:rPr lang="en-US" sz="4400" b="1" dirty="0">
                <a:solidFill>
                  <a:srgbClr val="C00000"/>
                </a:solidFill>
              </a:rPr>
              <a:t>What do you </a:t>
            </a:r>
            <a:r>
              <a:rPr lang="en-US" sz="44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regard with more</a:t>
            </a:r>
            <a:r>
              <a:rPr lang="en-US" sz="4400" b="1" kern="1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44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reverence than the word of God?</a:t>
            </a:r>
            <a:r>
              <a:rPr lang="en-US" sz="4400" b="1" dirty="0"/>
              <a:t> </a:t>
            </a:r>
          </a:p>
          <a:p>
            <a:endParaRPr lang="en-US" sz="4400" b="1" dirty="0"/>
          </a:p>
          <a:p>
            <a:pPr algn="ctr"/>
            <a:r>
              <a:rPr lang="en-US" sz="4400" b="1" dirty="0"/>
              <a:t> </a:t>
            </a:r>
            <a:r>
              <a:rPr lang="en-US" sz="7200" b="1" dirty="0"/>
              <a:t>What is your idol?</a:t>
            </a:r>
          </a:p>
          <a:p>
            <a:pPr algn="ctr"/>
            <a:endParaRPr lang="en-US" sz="2000" b="1" dirty="0"/>
          </a:p>
          <a:p>
            <a:pPr algn="ctr"/>
            <a:r>
              <a:rPr lang="en-US" sz="2800" b="1" dirty="0"/>
              <a:t>We can not go to heaven with an idol in our heart.</a:t>
            </a:r>
          </a:p>
        </p:txBody>
      </p:sp>
    </p:spTree>
    <p:extLst>
      <p:ext uri="{BB962C8B-B14F-4D97-AF65-F5344CB8AC3E}">
        <p14:creationId xmlns:p14="http://schemas.microsoft.com/office/powerpoint/2010/main" val="3125457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3" name="Rectangle 12"/>
          <p:cNvSpPr/>
          <p:nvPr/>
        </p:nvSpPr>
        <p:spPr>
          <a:xfrm>
            <a:off x="707822" y="12701"/>
            <a:ext cx="8409673" cy="6845299"/>
          </a:xfrm>
          <a:prstGeom prst="rect">
            <a:avLst/>
          </a:prstGeom>
          <a:solidFill>
            <a:schemeClr val="bg1"/>
          </a:solidFill>
          <a:ln w="38100">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Rectangle 2"/>
          <p:cNvSpPr txBox="1">
            <a:spLocks noChangeArrowheads="1"/>
          </p:cNvSpPr>
          <p:nvPr/>
        </p:nvSpPr>
        <p:spPr>
          <a:xfrm>
            <a:off x="1752600" y="4205287"/>
            <a:ext cx="6324600" cy="2119313"/>
          </a:xfrm>
          <a:prstGeom prst="horizontalScroll">
            <a:avLst/>
          </a:prstGeom>
          <a:solidFill>
            <a:schemeClr val="bg1"/>
          </a:solidFill>
          <a:ln>
            <a:solidFill>
              <a:schemeClr val="tx1"/>
            </a:solidFill>
          </a:ln>
          <a:effectLst>
            <a:outerShdw blurRad="63500" sx="102000" sy="102000" algn="ctr" rotWithShape="0">
              <a:prstClr val="black">
                <a:alpha val="40000"/>
              </a:prstClr>
            </a:outerShdw>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1 Timothy 4:16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a:t>
            </a:r>
            <a:r>
              <a:rPr kumimoji="0" lang="en-US" sz="2400" b="0" i="0" u="none" strike="noStrike" kern="1200" cap="none" spc="0" normalizeH="0" baseline="0" noProof="0" dirty="0">
                <a:ln>
                  <a:noFill/>
                </a:ln>
                <a:solidFill>
                  <a:srgbClr val="000000"/>
                </a:solidFill>
                <a:effectLst/>
                <a:uLnTx/>
                <a:uFillTx/>
                <a:latin typeface="Times New Roman"/>
                <a:ea typeface="+mj-ea"/>
                <a:cs typeface="+mj-cs"/>
              </a:rPr>
              <a:t>Take heed unto thyself, and unto the doctrine; continue in them: for in doing this thou shalt both save thyself, and them that hear thee.”</a:t>
            </a:r>
            <a:endParaRPr kumimoji="0" lang="en-US" sz="2400" b="0" i="0" u="none" strike="noStrike" kern="0" cap="none" spc="0" normalizeH="0" baseline="0" noProof="0" dirty="0">
              <a:ln>
                <a:noFill/>
              </a:ln>
              <a:solidFill>
                <a:srgbClr val="000000"/>
              </a:solidFill>
              <a:effectLst/>
              <a:uLnTx/>
              <a:uFillTx/>
              <a:latin typeface="Times New Roman"/>
              <a:ea typeface="+mj-ea"/>
              <a:cs typeface="+mj-cs"/>
            </a:endParaRPr>
          </a:p>
        </p:txBody>
      </p:sp>
      <p:sp>
        <p:nvSpPr>
          <p:cNvPr id="6" name="Rectangle 3" descr="Rectangle: Click to edit Master text styles&#10;Second level&#10;Third level&#10;Fourth level&#10;Fifth level"/>
          <p:cNvSpPr txBox="1">
            <a:spLocks noChangeArrowheads="1"/>
          </p:cNvSpPr>
          <p:nvPr/>
        </p:nvSpPr>
        <p:spPr>
          <a:xfrm>
            <a:off x="1447800" y="2138919"/>
            <a:ext cx="6484938" cy="2905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Hear the Gospel (Rom.10:14).</a:t>
            </a:r>
          </a:p>
        </p:txBody>
      </p:sp>
      <p:sp>
        <p:nvSpPr>
          <p:cNvPr id="8" name="Rectangle 3" descr="Rectangle: Click to edit Master text styles&#10;Second level&#10;Third level&#10;Fourth level&#10;Fifth level"/>
          <p:cNvSpPr txBox="1">
            <a:spLocks noChangeArrowheads="1"/>
          </p:cNvSpPr>
          <p:nvPr/>
        </p:nvSpPr>
        <p:spPr>
          <a:xfrm>
            <a:off x="1447800" y="2547238"/>
            <a:ext cx="6484938" cy="32146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Believe the Gospel (Heb. 11:6).</a:t>
            </a:r>
          </a:p>
        </p:txBody>
      </p:sp>
      <p:sp>
        <p:nvSpPr>
          <p:cNvPr id="9" name="Rectangle 3" descr="Rectangle: Click to edit Master text styles&#10;Second level&#10;Third level&#10;Fourth level&#10;Fifth level"/>
          <p:cNvSpPr txBox="1">
            <a:spLocks noChangeArrowheads="1"/>
          </p:cNvSpPr>
          <p:nvPr/>
        </p:nvSpPr>
        <p:spPr>
          <a:xfrm>
            <a:off x="1439862" y="2949808"/>
            <a:ext cx="6484938" cy="33575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Repent of Sins (Acts 3:19).</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0" name="Rectangle 3" descr="Rectangle: Click to edit Master text styles&#10;Second level&#10;Third level&#10;Fourth level&#10;Fifth level"/>
          <p:cNvSpPr txBox="1">
            <a:spLocks noChangeArrowheads="1"/>
          </p:cNvSpPr>
          <p:nvPr/>
        </p:nvSpPr>
        <p:spPr>
          <a:xfrm>
            <a:off x="1447800" y="3370730"/>
            <a:ext cx="6484938"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Confess Christ (Rom.10:9).</a:t>
            </a:r>
          </a:p>
        </p:txBody>
      </p:sp>
      <p:sp>
        <p:nvSpPr>
          <p:cNvPr id="11" name="Rectangle 3" descr="Rectangle: Click to edit Master text styles&#10;Second level&#10;Third level&#10;Fourth level&#10;Fifth level"/>
          <p:cNvSpPr txBox="1">
            <a:spLocks noChangeArrowheads="1"/>
          </p:cNvSpPr>
          <p:nvPr/>
        </p:nvSpPr>
        <p:spPr>
          <a:xfrm>
            <a:off x="1447799" y="3757052"/>
            <a:ext cx="7203141" cy="4429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 Baptized Into Christ (1 Cor.12:13).</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5" name="Rectangle 14"/>
          <p:cNvSpPr/>
          <p:nvPr/>
        </p:nvSpPr>
        <p:spPr>
          <a:xfrm>
            <a:off x="1143001" y="865094"/>
            <a:ext cx="7974495" cy="457200"/>
          </a:xfrm>
          <a:prstGeom prst="rect">
            <a:avLst/>
          </a:prstGeom>
          <a:noFill/>
          <a:ln>
            <a:noFill/>
          </a:ln>
          <a:effectLst/>
          <a:scene3d>
            <a:camera prst="orthographicFront"/>
            <a:lightRig rig="threePt" dir="t"/>
          </a:scene3d>
          <a:sp3d prstMaterial="dkEdge">
            <a:bevelT w="311150"/>
            <a:bevelB w="285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50" normalizeH="0" baseline="0" noProof="0" dirty="0">
                <a:ln w="11430"/>
                <a:solidFill>
                  <a:srgbClr val="0070C0"/>
                </a:solidFill>
                <a:effectLst/>
                <a:uLnTx/>
                <a:uFillTx/>
                <a:latin typeface="Arial" panose="020B0604020202020204" pitchFamily="34" charset="0"/>
                <a:ea typeface="+mn-ea"/>
                <a:cs typeface="Arial" panose="020B0604020202020204" pitchFamily="34" charset="0"/>
              </a:rPr>
              <a:t>Are You A New Testament Christian?</a:t>
            </a:r>
          </a:p>
        </p:txBody>
      </p:sp>
    </p:spTree>
    <p:extLst>
      <p:ext uri="{BB962C8B-B14F-4D97-AF65-F5344CB8AC3E}">
        <p14:creationId xmlns:p14="http://schemas.microsoft.com/office/powerpoint/2010/main" val="6984938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FD543D-5F38-BC77-B1C0-94E95ABADDC6}"/>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A45A182-6DB3-842A-63F2-D9F6E00DF4FF}"/>
              </a:ext>
            </a:extLst>
          </p:cNvPr>
          <p:cNvSpPr txBox="1"/>
          <p:nvPr/>
        </p:nvSpPr>
        <p:spPr>
          <a:xfrm>
            <a:off x="383178" y="888273"/>
            <a:ext cx="8350276" cy="4164986"/>
          </a:xfrm>
          <a:prstGeom prst="rect">
            <a:avLst/>
          </a:prstGeom>
          <a:noFill/>
        </p:spPr>
        <p:txBody>
          <a:bodyPr wrap="square">
            <a:spAutoFit/>
          </a:bodyPr>
          <a:lstStyle/>
          <a:p>
            <a:pPr marL="0" marR="0">
              <a:lnSpc>
                <a:spcPct val="107000"/>
              </a:lnSpc>
              <a:spcBef>
                <a:spcPts val="900"/>
              </a:spcBef>
              <a:spcAft>
                <a:spcPts val="800"/>
              </a:spcAft>
            </a:pPr>
            <a:r>
              <a:rPr lang="en-US" sz="2000" b="1" kern="0" dirty="0">
                <a:effectLst/>
                <a:latin typeface="Calibri" panose="020F0502020204030204" pitchFamily="34" charset="0"/>
                <a:ea typeface="Calibri" panose="020F0502020204030204" pitchFamily="34" charset="0"/>
                <a:cs typeface="Calibri" panose="020F0502020204030204" pitchFamily="34" charset="0"/>
              </a:rPr>
              <a:t>IDOL</a:t>
            </a:r>
            <a:r>
              <a:rPr lang="en-US" sz="2000" kern="0" dirty="0">
                <a:effectLst/>
                <a:latin typeface="Calibri" panose="020F0502020204030204" pitchFamily="34" charset="0"/>
                <a:ea typeface="Calibri" panose="020F0502020204030204" pitchFamily="34" charset="0"/>
                <a:cs typeface="Calibri" panose="020F0502020204030204" pitchFamily="34"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Aft>
                <a:spcPts val="800"/>
              </a:spcAft>
            </a:pPr>
            <a:r>
              <a:rPr lang="en-US" sz="3200" kern="0" dirty="0" err="1">
                <a:effectLst/>
                <a:latin typeface="Calibri" panose="020F0502020204030204" pitchFamily="34" charset="0"/>
                <a:ea typeface="Calibri" panose="020F0502020204030204" pitchFamily="34" charset="0"/>
                <a:cs typeface="Calibri" panose="020F0502020204030204" pitchFamily="34" charset="0"/>
              </a:rPr>
              <a:t>terapim</a:t>
            </a:r>
            <a:r>
              <a:rPr lang="en-US" sz="3200" kern="0" dirty="0">
                <a:effectLst/>
                <a:latin typeface="Calibri" panose="020F0502020204030204" pitchFamily="34" charset="0"/>
                <a:ea typeface="Calibri" panose="020F0502020204030204" pitchFamily="34" charset="0"/>
                <a:cs typeface="Calibri" panose="020F0502020204030204" pitchFamily="34" charset="0"/>
              </a:rPr>
              <a:t> (</a:t>
            </a:r>
            <a:r>
              <a:rPr lang="he-IL" sz="3200" kern="0" dirty="0">
                <a:effectLst/>
                <a:latin typeface="Calibri" panose="020F0502020204030204" pitchFamily="34" charset="0"/>
                <a:ea typeface="Calibri" panose="020F0502020204030204" pitchFamily="34" charset="0"/>
                <a:cs typeface="Times New Roman" panose="02020603050405020304" pitchFamily="18" charset="0"/>
              </a:rPr>
              <a:t>תְּרָפִים</a:t>
            </a:r>
            <a:r>
              <a:rPr lang="en-US" sz="3200" kern="0" dirty="0">
                <a:effectLst/>
                <a:latin typeface="Calibri" panose="020F0502020204030204" pitchFamily="34" charset="0"/>
                <a:ea typeface="Calibri" panose="020F0502020204030204" pitchFamily="34" charset="0"/>
                <a:cs typeface="Calibri" panose="020F0502020204030204" pitchFamily="34" charset="0"/>
              </a:rPr>
              <a:t>,</a:t>
            </a:r>
            <a:r>
              <a:rPr lang="en-US" sz="3200" b="1" kern="0" dirty="0">
                <a:effectLst/>
                <a:latin typeface="Calibri" panose="020F0502020204030204" pitchFamily="34" charset="0"/>
                <a:ea typeface="Calibri" panose="020F0502020204030204" pitchFamily="34" charset="0"/>
                <a:cs typeface="Calibri" panose="020F0502020204030204" pitchFamily="34" charset="0"/>
              </a:rPr>
              <a:t> </a:t>
            </a:r>
            <a:r>
              <a:rPr lang="en-US" sz="3200" kern="0" dirty="0">
                <a:effectLst/>
                <a:latin typeface="Calibri" panose="020F0502020204030204" pitchFamily="34" charset="0"/>
                <a:ea typeface="Calibri" panose="020F0502020204030204" pitchFamily="34" charset="0"/>
                <a:cs typeface="Calibri" panose="020F0502020204030204" pitchFamily="34" charset="0"/>
              </a:rPr>
              <a:t>8655), </a:t>
            </a:r>
            <a:r>
              <a:rPr lang="en-US" sz="2000" kern="0" dirty="0">
                <a:effectLst/>
                <a:latin typeface="Calibri" panose="020F0502020204030204" pitchFamily="34" charset="0"/>
                <a:ea typeface="Calibri" panose="020F0502020204030204" pitchFamily="34" charset="0"/>
                <a:cs typeface="Calibri" panose="020F0502020204030204" pitchFamily="34" charset="0"/>
              </a:rPr>
              <a:t>“idol; household idol; cultic mask; divine symbol.” This word is a loanword from Hittite-Hurrian (</a:t>
            </a:r>
            <a:r>
              <a:rPr lang="en-US" sz="2000" kern="0" dirty="0" err="1">
                <a:effectLst/>
                <a:latin typeface="Calibri" panose="020F0502020204030204" pitchFamily="34" charset="0"/>
                <a:ea typeface="Calibri" panose="020F0502020204030204" pitchFamily="34" charset="0"/>
                <a:cs typeface="Calibri" panose="020F0502020204030204" pitchFamily="34" charset="0"/>
              </a:rPr>
              <a:t>tarpish</a:t>
            </a:r>
            <a:r>
              <a:rPr lang="en-US" sz="2000" kern="0" dirty="0">
                <a:effectLst/>
                <a:latin typeface="Calibri" panose="020F0502020204030204" pitchFamily="34" charset="0"/>
                <a:ea typeface="Calibri" panose="020F0502020204030204" pitchFamily="34" charset="0"/>
                <a:cs typeface="Calibri" panose="020F0502020204030204" pitchFamily="34" charset="0"/>
              </a:rPr>
              <a:t>) which in West Semitic assumes the basic form</a:t>
            </a:r>
            <a:r>
              <a:rPr lang="en-US" sz="2000" b="1" kern="0" dirty="0">
                <a:effectLst/>
                <a:latin typeface="Calibri" panose="020F0502020204030204" pitchFamily="34" charset="0"/>
                <a:ea typeface="Calibri" panose="020F0502020204030204" pitchFamily="34" charset="0"/>
                <a:cs typeface="Calibri" panose="020F0502020204030204" pitchFamily="34" charset="0"/>
              </a:rPr>
              <a:t> </a:t>
            </a:r>
            <a:r>
              <a:rPr lang="en-US" sz="2000" kern="0" dirty="0" err="1">
                <a:effectLst/>
                <a:latin typeface="Calibri" panose="020F0502020204030204" pitchFamily="34" charset="0"/>
                <a:ea typeface="Calibri" panose="020F0502020204030204" pitchFamily="34" charset="0"/>
                <a:cs typeface="Calibri" panose="020F0502020204030204" pitchFamily="34" charset="0"/>
              </a:rPr>
              <a:t>tarpi</a:t>
            </a:r>
            <a:r>
              <a:rPr lang="en-US" sz="2000" kern="0" dirty="0">
                <a:effectLst/>
                <a:latin typeface="Calibri" panose="020F0502020204030204" pitchFamily="34" charset="0"/>
                <a:ea typeface="Calibri" panose="020F0502020204030204" pitchFamily="34" charset="0"/>
                <a:cs typeface="Calibri" panose="020F0502020204030204" pitchFamily="34" charset="0"/>
              </a:rPr>
              <a:t>. </a:t>
            </a:r>
            <a:r>
              <a:rPr lang="en-US" sz="2000" u="sng" kern="0" dirty="0">
                <a:effectLst/>
                <a:latin typeface="Calibri" panose="020F0502020204030204" pitchFamily="34" charset="0"/>
                <a:ea typeface="Calibri" panose="020F0502020204030204" pitchFamily="34" charset="0"/>
                <a:cs typeface="Calibri" panose="020F0502020204030204" pitchFamily="34" charset="0"/>
              </a:rPr>
              <a:t>Its basic meaning is “spirit” or “demon</a:t>
            </a:r>
            <a:r>
              <a:rPr lang="en-US" sz="2000" kern="0" dirty="0">
                <a:effectLst/>
                <a:latin typeface="Calibri" panose="020F0502020204030204" pitchFamily="34" charset="0"/>
                <a:ea typeface="Calibri" panose="020F0502020204030204" pitchFamily="34" charset="0"/>
                <a:cs typeface="Calibri" panose="020F0502020204030204" pitchFamily="34" charset="0"/>
              </a:rPr>
              <a:t>.” Biblical Hebrew attests this word 15 times.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Aft>
                <a:spcPts val="800"/>
              </a:spcAft>
            </a:pPr>
            <a:r>
              <a:rPr lang="en-US" sz="2000" kern="0" dirty="0" err="1">
                <a:effectLst/>
                <a:latin typeface="Calibri" panose="020F0502020204030204" pitchFamily="34" charset="0"/>
                <a:ea typeface="Calibri" panose="020F0502020204030204" pitchFamily="34" charset="0"/>
                <a:cs typeface="Calibri" panose="020F0502020204030204" pitchFamily="34" charset="0"/>
              </a:rPr>
              <a:t>Terapim</a:t>
            </a:r>
            <a:r>
              <a:rPr lang="en-US" sz="2000" kern="0" dirty="0">
                <a:effectLst/>
                <a:latin typeface="Calibri" panose="020F0502020204030204" pitchFamily="34" charset="0"/>
                <a:ea typeface="Calibri" panose="020F0502020204030204" pitchFamily="34" charset="0"/>
                <a:cs typeface="Calibri" panose="020F0502020204030204" pitchFamily="34" charset="0"/>
              </a:rPr>
              <a:t> first appears in </a:t>
            </a:r>
            <a:r>
              <a:rPr lang="en-US" sz="2000" b="1" u="sng"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Gen. 31:19: “And Laban went to shear his sheep: and Rachel had stolen the [household gods</a:t>
            </a:r>
            <a:r>
              <a:rPr lang="en-US" sz="20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000" kern="0" dirty="0">
                <a:effectLst/>
                <a:latin typeface="Calibri" panose="020F0502020204030204" pitchFamily="34" charset="0"/>
                <a:ea typeface="Calibri" panose="020F0502020204030204" pitchFamily="34" charset="0"/>
                <a:cs typeface="Calibri" panose="020F0502020204030204" pitchFamily="34" charset="0"/>
              </a:rPr>
              <a:t>that were her father’s.” Hurrian law of this period recognized “household idols” as deeds to the family’s succession and goods. This makes these </a:t>
            </a:r>
            <a:r>
              <a:rPr lang="en-US" sz="2000" kern="0" dirty="0" err="1">
                <a:effectLst/>
                <a:latin typeface="Calibri" panose="020F0502020204030204" pitchFamily="34" charset="0"/>
                <a:ea typeface="Calibri" panose="020F0502020204030204" pitchFamily="34" charset="0"/>
                <a:cs typeface="Calibri" panose="020F0502020204030204" pitchFamily="34" charset="0"/>
              </a:rPr>
              <a:t>terapim</a:t>
            </a:r>
            <a:r>
              <a:rPr lang="en-US" sz="2000" kern="0" dirty="0">
                <a:effectLst/>
                <a:latin typeface="Calibri" panose="020F0502020204030204" pitchFamily="34" charset="0"/>
                <a:ea typeface="Calibri" panose="020F0502020204030204" pitchFamily="34" charset="0"/>
                <a:cs typeface="Calibri" panose="020F0502020204030204" pitchFamily="34" charset="0"/>
              </a:rPr>
              <a:t> (possibly a plural of majesty as is ˓</a:t>
            </a:r>
            <a:r>
              <a:rPr lang="en-US" sz="2000" kern="0" dirty="0" err="1">
                <a:effectLst/>
                <a:latin typeface="Calibri" panose="020F0502020204030204" pitchFamily="34" charset="0"/>
                <a:ea typeface="Calibri" panose="020F0502020204030204" pitchFamily="34" charset="0"/>
                <a:cs typeface="Calibri" panose="020F0502020204030204" pitchFamily="34" charset="0"/>
              </a:rPr>
              <a:t>elohim</a:t>
            </a:r>
            <a:r>
              <a:rPr lang="en-US" sz="2000" kern="0" dirty="0">
                <a:effectLst/>
                <a:latin typeface="Calibri" panose="020F0502020204030204" pitchFamily="34" charset="0"/>
                <a:ea typeface="Calibri" panose="020F0502020204030204" pitchFamily="34" charset="0"/>
                <a:cs typeface="Calibri" panose="020F0502020204030204" pitchFamily="34" charset="0"/>
              </a:rPr>
              <a:t> when </a:t>
            </a:r>
            <a:r>
              <a:rPr lang="en-US" sz="2000" b="1" u="sng"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used of false gods</a:t>
            </a:r>
            <a:r>
              <a:rPr lang="en-US" sz="2000" u="sng" kern="0" dirty="0">
                <a:effectLst/>
                <a:latin typeface="Calibri" panose="020F0502020204030204" pitchFamily="34" charset="0"/>
                <a:ea typeface="Calibri" panose="020F0502020204030204" pitchFamily="34" charset="0"/>
                <a:cs typeface="Calibri" panose="020F0502020204030204" pitchFamily="34" charset="0"/>
              </a:rPr>
              <a:t>; cf. 1 Kings 11:5, 33</a:t>
            </a:r>
            <a:r>
              <a:rPr lang="en-US" sz="2000" kern="0" dirty="0">
                <a:effectLst/>
                <a:latin typeface="Calibri" panose="020F0502020204030204" pitchFamily="34" charset="0"/>
                <a:ea typeface="Calibri" panose="020F0502020204030204" pitchFamily="34" charset="0"/>
                <a:cs typeface="Calibri" panose="020F0502020204030204" pitchFamily="34" charset="0"/>
              </a:rPr>
              <a:t>) extremely important to Laban in every way.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7" name="TextBox 6">
            <a:extLst>
              <a:ext uri="{FF2B5EF4-FFF2-40B4-BE49-F238E27FC236}">
                <a16:creationId xmlns:a16="http://schemas.microsoft.com/office/drawing/2014/main" id="{2E5C48BB-A432-9BCC-106F-A5DB3029FCB0}"/>
              </a:ext>
            </a:extLst>
          </p:cNvPr>
          <p:cNvSpPr txBox="1"/>
          <p:nvPr/>
        </p:nvSpPr>
        <p:spPr>
          <a:xfrm>
            <a:off x="496389" y="4798423"/>
            <a:ext cx="8078444" cy="1454950"/>
          </a:xfrm>
          <a:prstGeom prst="rect">
            <a:avLst/>
          </a:prstGeom>
          <a:noFill/>
        </p:spPr>
        <p:txBody>
          <a:bodyPr wrap="square">
            <a:spAutoFit/>
          </a:bodyPr>
          <a:lstStyle/>
          <a:p>
            <a:pPr marL="0" marR="0">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Idol, an image worshiped by man; </a:t>
            </a:r>
            <a:r>
              <a:rPr lang="en-US" sz="28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something man regards with more</a:t>
            </a:r>
            <a:r>
              <a:rPr lang="en-US" sz="2800" b="1" kern="1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28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reverence than he does the word of God.</a:t>
            </a:r>
            <a:r>
              <a:rPr lang="en-US" sz="2800" kern="100" dirty="0">
                <a:effectLst/>
                <a:latin typeface="Calibri" panose="020F0502020204030204" pitchFamily="34" charset="0"/>
                <a:ea typeface="Calibri" panose="020F0502020204030204" pitchFamily="34" charset="0"/>
                <a:cs typeface="Calibri" panose="020F0502020204030204" pitchFamily="34" charset="0"/>
              </a:rPr>
              <a:t>— </a:t>
            </a:r>
            <a:r>
              <a:rPr lang="en-US" sz="2400" kern="100" dirty="0">
                <a:effectLst/>
                <a:latin typeface="Calibri" panose="020F0502020204030204" pitchFamily="34" charset="0"/>
                <a:ea typeface="Calibri" panose="020F0502020204030204" pitchFamily="34" charset="0"/>
                <a:cs typeface="Calibri" panose="020F0502020204030204" pitchFamily="34" charset="0"/>
              </a:rPr>
              <a:t>Webster.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30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36D05-BFCF-C19E-B97F-8615BA79024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64B5EDA-7799-B77E-DA1C-B5055DDB708B}"/>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CE5CB59B-AD07-0472-EDA4-AC2165A4841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B50C620B-C868-C189-A5B9-87693C1438FF}"/>
              </a:ext>
            </a:extLst>
          </p:cNvPr>
          <p:cNvSpPr txBox="1"/>
          <p:nvPr/>
        </p:nvSpPr>
        <p:spPr>
          <a:xfrm>
            <a:off x="159026" y="850790"/>
            <a:ext cx="8603312" cy="6278642"/>
          </a:xfrm>
          <a:prstGeom prst="rect">
            <a:avLst/>
          </a:prstGeom>
          <a:noFill/>
        </p:spPr>
        <p:txBody>
          <a:bodyPr wrap="square">
            <a:spAutoFit/>
          </a:bodyPr>
          <a:lstStyle/>
          <a:p>
            <a:pPr algn="l" rtl="0"/>
            <a:r>
              <a:rPr lang="en-US" sz="2400" b="1" dirty="0">
                <a:solidFill>
                  <a:srgbClr val="C00000"/>
                </a:solidFill>
                <a:latin typeface="Open Sans" panose="020B0606030504020204" pitchFamily="34" charset="0"/>
              </a:rPr>
              <a:t>Let’s consider an example</a:t>
            </a:r>
          </a:p>
          <a:p>
            <a:pPr algn="l" rtl="0"/>
            <a:endParaRPr lang="en-US" sz="2400" b="1" dirty="0">
              <a:solidFill>
                <a:srgbClr val="C00000"/>
              </a:solidFill>
              <a:latin typeface="Open Sans" panose="020B0606030504020204" pitchFamily="34" charset="0"/>
            </a:endParaRPr>
          </a:p>
          <a:p>
            <a:pPr algn="l" rtl="0"/>
            <a:r>
              <a:rPr lang="en-US" sz="2200" b="1" dirty="0">
                <a:solidFill>
                  <a:srgbClr val="0070C0"/>
                </a:solidFill>
              </a:rPr>
              <a:t>In Numbers 22–24, </a:t>
            </a:r>
            <a:r>
              <a:rPr lang="en-US" sz="2200" b="1" u="sng" dirty="0" err="1">
                <a:latin typeface="Arial Black" panose="020B0A04020102020204" pitchFamily="34" charset="0"/>
              </a:rPr>
              <a:t>Balak</a:t>
            </a:r>
            <a:r>
              <a:rPr lang="en-US" sz="2200" b="1" u="sng" dirty="0">
                <a:latin typeface="Arial Black" panose="020B0A04020102020204" pitchFamily="34" charset="0"/>
              </a:rPr>
              <a:t>, the king of Moab</a:t>
            </a:r>
            <a:r>
              <a:rPr lang="en-US" sz="2200" dirty="0"/>
              <a:t>, hires the seer </a:t>
            </a:r>
            <a:r>
              <a:rPr lang="en-US" sz="2200" dirty="0">
                <a:latin typeface="Arial Black" panose="020B0A04020102020204" pitchFamily="34" charset="0"/>
              </a:rPr>
              <a:t>Balaam</a:t>
            </a:r>
            <a:r>
              <a:rPr lang="en-US" sz="2200" dirty="0"/>
              <a:t> to curse the Israelites</a:t>
            </a:r>
          </a:p>
          <a:p>
            <a:pPr algn="l" rtl="0"/>
            <a:endParaRPr lang="en-US" sz="2200" b="0" i="0" u="none" strike="noStrike" baseline="0" dirty="0">
              <a:solidFill>
                <a:srgbClr val="0000FF"/>
              </a:solidFill>
              <a:hlinkClick r:id="rId2"/>
            </a:endParaRPr>
          </a:p>
          <a:p>
            <a:r>
              <a:rPr lang="en-US" sz="2200" b="1" dirty="0">
                <a:solidFill>
                  <a:srgbClr val="0070C0"/>
                </a:solidFill>
              </a:rPr>
              <a:t>Num. 22:10 </a:t>
            </a:r>
            <a:r>
              <a:rPr lang="en-US" sz="2200" dirty="0"/>
              <a:t>So Balaam said to God, "</a:t>
            </a:r>
            <a:r>
              <a:rPr lang="en-US" sz="2200" dirty="0" err="1"/>
              <a:t>Balak</a:t>
            </a:r>
            <a:r>
              <a:rPr lang="en-US" sz="2200" dirty="0"/>
              <a:t> the son of </a:t>
            </a:r>
            <a:r>
              <a:rPr lang="en-US" sz="2200" dirty="0" err="1"/>
              <a:t>Zippor</a:t>
            </a:r>
            <a:r>
              <a:rPr lang="en-US" sz="2200" dirty="0"/>
              <a:t>, king of Moab, has sent to me, saying,</a:t>
            </a:r>
          </a:p>
          <a:p>
            <a:r>
              <a:rPr lang="en-US" sz="2200" dirty="0"/>
              <a:t> 11 'Look, a people has come out of Egypt, and they cover the face of the earth. Come now, curse them for me; perhaps I shall be able to overpower them and drive them out.'"</a:t>
            </a:r>
          </a:p>
          <a:p>
            <a:r>
              <a:rPr lang="en-US" sz="2200" dirty="0"/>
              <a:t> </a:t>
            </a:r>
            <a:r>
              <a:rPr lang="en-US" sz="2200" b="1" dirty="0"/>
              <a:t>12 And God said to Balaam, "</a:t>
            </a:r>
            <a:r>
              <a:rPr lang="en-US" sz="2200" b="1" u="sng" dirty="0"/>
              <a:t>You shall not go with them; you shall not curse the people, for they are blessed</a:t>
            </a:r>
            <a:r>
              <a:rPr lang="en-US" sz="2200" b="1" dirty="0"/>
              <a:t>."</a:t>
            </a:r>
          </a:p>
          <a:p>
            <a:r>
              <a:rPr lang="en-US" sz="2200" dirty="0"/>
              <a:t> 13 So Balaam rose in the morning and said to the princes of </a:t>
            </a:r>
            <a:r>
              <a:rPr lang="en-US" sz="2200" dirty="0" err="1"/>
              <a:t>Balak</a:t>
            </a:r>
            <a:r>
              <a:rPr lang="en-US" sz="2200" dirty="0"/>
              <a:t>, "</a:t>
            </a:r>
            <a:r>
              <a:rPr lang="en-US" sz="2200" u="sng" dirty="0"/>
              <a:t>Go back to your land, for the LORD has refused to give me permission to go with you."</a:t>
            </a:r>
          </a:p>
          <a:p>
            <a:r>
              <a:rPr lang="en-US" sz="2200" dirty="0"/>
              <a:t> 14 And the princes of Moab rose and went to </a:t>
            </a:r>
            <a:r>
              <a:rPr lang="en-US" sz="2200" dirty="0" err="1"/>
              <a:t>Balak</a:t>
            </a:r>
            <a:r>
              <a:rPr lang="en-US" sz="2200" dirty="0"/>
              <a:t>, and said, "Balaam refuses to come with us."</a:t>
            </a:r>
          </a:p>
          <a:p>
            <a:pPr algn="l" rtl="0"/>
            <a:endParaRPr lang="en-US" sz="2400" b="0" i="0" u="none" strike="noStrike" baseline="0" dirty="0">
              <a:solidFill>
                <a:srgbClr val="0000FF"/>
              </a:solidFill>
              <a:hlinkClick r:id="rId2"/>
            </a:endParaRPr>
          </a:p>
        </p:txBody>
      </p:sp>
    </p:spTree>
    <p:extLst>
      <p:ext uri="{BB962C8B-B14F-4D97-AF65-F5344CB8AC3E}">
        <p14:creationId xmlns:p14="http://schemas.microsoft.com/office/powerpoint/2010/main" val="257647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F53F61-B9BB-7805-199C-BDAF7E64A53A}"/>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E7D1AC3A-FDD1-88C8-70B9-6586A7AEE533}"/>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pic>
        <p:nvPicPr>
          <p:cNvPr id="2" name="Picture 2" descr="p1150002 cognacq jay rembrandt anesse de balaam rwk">
            <a:extLst>
              <a:ext uri="{FF2B5EF4-FFF2-40B4-BE49-F238E27FC236}">
                <a16:creationId xmlns:a16="http://schemas.microsoft.com/office/drawing/2014/main" id="{74B691F7-13C1-3E5F-3E59-C3DFFF5D0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1" y="620767"/>
            <a:ext cx="4680812" cy="62372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DB95EC1-427B-02E9-98C0-AC1475434893}"/>
              </a:ext>
            </a:extLst>
          </p:cNvPr>
          <p:cNvSpPr txBox="1"/>
          <p:nvPr/>
        </p:nvSpPr>
        <p:spPr>
          <a:xfrm>
            <a:off x="5347062" y="1414522"/>
            <a:ext cx="3087189" cy="4893071"/>
          </a:xfrm>
          <a:prstGeom prst="rect">
            <a:avLst/>
          </a:prstGeom>
          <a:noFill/>
        </p:spPr>
        <p:txBody>
          <a:bodyPr wrap="square">
            <a:spAutoFit/>
          </a:bodyPr>
          <a:lstStyle/>
          <a:p>
            <a:pPr marL="0" marR="0">
              <a:spcAft>
                <a:spcPts val="800"/>
              </a:spcAft>
            </a:pPr>
            <a:r>
              <a:rPr lang="en-US" sz="30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This language was as plain as that part of the Bible which says-</a:t>
            </a:r>
          </a:p>
          <a:p>
            <a:pPr marL="0" marR="0">
              <a:spcAft>
                <a:spcPts val="800"/>
              </a:spcAft>
            </a:pPr>
            <a:r>
              <a:rPr lang="en-US" sz="3000" kern="1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"He that believeth and is baptized shall be saved" (</a:t>
            </a:r>
            <a:r>
              <a:rPr lang="en-US" sz="30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Mark 16:16</a:t>
            </a:r>
            <a:r>
              <a:rPr lang="en-US" sz="30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p>
          <a:p>
            <a:pPr marL="0" marR="0">
              <a:lnSpc>
                <a:spcPct val="107000"/>
              </a:lnSpc>
              <a:spcAft>
                <a:spcPts val="800"/>
              </a:spcAft>
            </a:pP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654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3EAF1-2636-F27B-CE9B-63E04E9B622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5A7B5A4-26E8-A5D0-8562-6450FC6EC7A8}"/>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6F3F9167-2669-CB3C-9444-0CCB1B989EA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24FDFD8-258D-651A-AF73-87E8EF4B255B}"/>
              </a:ext>
            </a:extLst>
          </p:cNvPr>
          <p:cNvSpPr txBox="1"/>
          <p:nvPr/>
        </p:nvSpPr>
        <p:spPr>
          <a:xfrm>
            <a:off x="540689" y="1152939"/>
            <a:ext cx="8134184" cy="5016758"/>
          </a:xfrm>
          <a:prstGeom prst="rect">
            <a:avLst/>
          </a:prstGeom>
          <a:noFill/>
        </p:spPr>
        <p:txBody>
          <a:bodyPr wrap="square">
            <a:spAutoFit/>
          </a:bodyPr>
          <a:lstStyle/>
          <a:p>
            <a:r>
              <a:rPr lang="en-US" sz="2400" b="1" dirty="0">
                <a:solidFill>
                  <a:srgbClr val="0070C0"/>
                </a:solidFill>
              </a:rPr>
              <a:t>Num. 22:18 </a:t>
            </a:r>
            <a:r>
              <a:rPr lang="en-US" sz="2400" dirty="0"/>
              <a:t>Then Balaam answered and said to the servants of </a:t>
            </a:r>
            <a:r>
              <a:rPr lang="en-US" sz="2400" dirty="0" err="1"/>
              <a:t>Balak</a:t>
            </a:r>
            <a:r>
              <a:rPr lang="en-US" sz="2400" dirty="0"/>
              <a:t>, "Though </a:t>
            </a:r>
            <a:r>
              <a:rPr lang="en-US" sz="2400" dirty="0" err="1"/>
              <a:t>Balak</a:t>
            </a:r>
            <a:r>
              <a:rPr lang="en-US" sz="2400" dirty="0"/>
              <a:t> were to give me his house full of silver and gold, I could not go beyond the word of the LORD my God, to do less or more.</a:t>
            </a:r>
          </a:p>
          <a:p>
            <a:r>
              <a:rPr lang="en-US" sz="2400" dirty="0"/>
              <a:t> </a:t>
            </a:r>
            <a:r>
              <a:rPr lang="en-US" sz="2800" dirty="0"/>
              <a:t>19 "</a:t>
            </a:r>
            <a:r>
              <a:rPr lang="en-US" sz="2800" u="sng" dirty="0"/>
              <a:t>Now therefore, please, you also stay here tonight, that I may know what more the LORD will say to me</a:t>
            </a:r>
            <a:r>
              <a:rPr lang="en-US" sz="2800" dirty="0"/>
              <a:t>.“</a:t>
            </a:r>
          </a:p>
          <a:p>
            <a:endParaRPr lang="en-US" sz="2800" dirty="0"/>
          </a:p>
          <a:p>
            <a:r>
              <a:rPr lang="en-US" sz="2800" dirty="0"/>
              <a:t>20 And God came to Balaam at night and said to him, "If the men come to call you, rise and go with them; but only the word which I speak to you-that you shall do.“ 21 So Balaam rose in the morning, saddled his donkey, and went with the princes of Moab.</a:t>
            </a:r>
          </a:p>
        </p:txBody>
      </p:sp>
    </p:spTree>
    <p:extLst>
      <p:ext uri="{BB962C8B-B14F-4D97-AF65-F5344CB8AC3E}">
        <p14:creationId xmlns:p14="http://schemas.microsoft.com/office/powerpoint/2010/main" val="345687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FACBE-71E4-AB92-1A6B-18C46E6DD90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325F99C-1631-B713-AB3A-3CB5A8733B1F}"/>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8CA149C9-0370-6755-92B8-2C2F25A89D72}"/>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027CA7B-4700-5882-FAD3-02CF446C2733}"/>
              </a:ext>
            </a:extLst>
          </p:cNvPr>
          <p:cNvSpPr txBox="1"/>
          <p:nvPr/>
        </p:nvSpPr>
        <p:spPr>
          <a:xfrm>
            <a:off x="803082" y="1240403"/>
            <a:ext cx="7665057" cy="4999071"/>
          </a:xfrm>
          <a:prstGeom prst="rect">
            <a:avLst/>
          </a:prstGeom>
          <a:noFill/>
        </p:spPr>
        <p:txBody>
          <a:bodyPr wrap="square">
            <a:spAutoFit/>
          </a:bodyPr>
          <a:lstStyle/>
          <a:p>
            <a:r>
              <a:rPr lang="en-US" sz="2800" b="1" dirty="0">
                <a:solidFill>
                  <a:srgbClr val="0070C0"/>
                </a:solidFill>
              </a:rPr>
              <a:t>Num. 22:22 </a:t>
            </a:r>
            <a:r>
              <a:rPr lang="en-US" sz="2800" dirty="0"/>
              <a:t>T</a:t>
            </a:r>
            <a:r>
              <a:rPr lang="en-US" sz="2800" u="sng" dirty="0"/>
              <a:t>hen God's anger was aroused because he went</a:t>
            </a:r>
            <a:r>
              <a:rPr lang="en-US" sz="2800" dirty="0"/>
              <a:t>, and the Angel of the LORD took His stand in the way as an adversary against him. And he was riding on his donkey, and his two servants were with him.</a:t>
            </a:r>
          </a:p>
          <a:p>
            <a:endParaRPr lang="en-US" sz="2800" dirty="0"/>
          </a:p>
          <a:p>
            <a:r>
              <a:rPr lang="en-US" sz="2800" dirty="0">
                <a:solidFill>
                  <a:srgbClr val="C00000"/>
                </a:solidFill>
              </a:rPr>
              <a:t>23 Now the donkey saw the Angel of the LORD standing in the way with His drawn sword in His hand, and the donkey turned aside out of the way and went into the field. So Balaam struck the donkey to turn her back onto the road.</a:t>
            </a:r>
          </a:p>
        </p:txBody>
      </p:sp>
    </p:spTree>
    <p:extLst>
      <p:ext uri="{BB962C8B-B14F-4D97-AF65-F5344CB8AC3E}">
        <p14:creationId xmlns:p14="http://schemas.microsoft.com/office/powerpoint/2010/main" val="31360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E914D-E6E2-4B2F-4480-6F13DEEE885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1BEAD76-2FCD-4CFD-0435-1A562BEACFEF}"/>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0C85982E-60EA-9D91-9219-6CA35F87DC4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BC82DACE-E4B3-5CCA-2579-F9AA542360DB}"/>
              </a:ext>
            </a:extLst>
          </p:cNvPr>
          <p:cNvSpPr txBox="1"/>
          <p:nvPr/>
        </p:nvSpPr>
        <p:spPr>
          <a:xfrm>
            <a:off x="612250" y="1024326"/>
            <a:ext cx="7736620" cy="5447645"/>
          </a:xfrm>
          <a:prstGeom prst="rect">
            <a:avLst/>
          </a:prstGeom>
          <a:noFill/>
        </p:spPr>
        <p:txBody>
          <a:bodyPr wrap="square">
            <a:spAutoFit/>
          </a:bodyPr>
          <a:lstStyle/>
          <a:p>
            <a:r>
              <a:rPr lang="en-US" sz="2200" b="1" dirty="0">
                <a:solidFill>
                  <a:srgbClr val="0070C0"/>
                </a:solidFill>
              </a:rPr>
              <a:t>Num. 22:24 </a:t>
            </a:r>
            <a:r>
              <a:rPr lang="en-US" sz="2200" dirty="0"/>
              <a:t>Then the Angel of the LORD stood in a narrow path between the vineyards, with a wall on this side and a wall on that side. 25 And when the donkey saw the Angel of the LORD, she pushed herself against the wall and crushed Balaam's foot against the wall; so he struck her again.</a:t>
            </a:r>
          </a:p>
          <a:p>
            <a:endParaRPr lang="en-US" sz="2200" dirty="0"/>
          </a:p>
          <a:p>
            <a:r>
              <a:rPr lang="en-US" sz="2200" dirty="0"/>
              <a:t>26 Then the Angel of the LORD went further, and stood in a narrow place where there was no way to turn either to the right hand or to the left. 27 And when the donkey saw the Angel of the LORD, she lay down under Balaam; so Balaam's anger was aroused, and he struck the donkey with his staff.</a:t>
            </a:r>
          </a:p>
          <a:p>
            <a:r>
              <a:rPr lang="en-US" sz="2200" dirty="0"/>
              <a:t> </a:t>
            </a:r>
          </a:p>
          <a:p>
            <a:r>
              <a:rPr lang="en-US" sz="2200" dirty="0"/>
              <a:t>28 Then the LORD opened the mouth of the donkey, and she said to Balaam, "What have I done to you, that you have struck me these three times?"</a:t>
            </a:r>
          </a:p>
          <a:p>
            <a:r>
              <a:rPr lang="en-US" dirty="0"/>
              <a:t> </a:t>
            </a:r>
          </a:p>
        </p:txBody>
      </p:sp>
    </p:spTree>
    <p:extLst>
      <p:ext uri="{BB962C8B-B14F-4D97-AF65-F5344CB8AC3E}">
        <p14:creationId xmlns:p14="http://schemas.microsoft.com/office/powerpoint/2010/main" val="1607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6B589F-82E6-82CF-0AE9-1355C08FE07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58C0461-9960-0F4B-BEB3-A38FBE9DE8E8}"/>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Coming To God With An Idol In Your Heart.</a:t>
            </a:r>
          </a:p>
        </p:txBody>
      </p:sp>
      <p:sp>
        <p:nvSpPr>
          <p:cNvPr id="5" name="Footer Placeholder 4">
            <a:extLst>
              <a:ext uri="{FF2B5EF4-FFF2-40B4-BE49-F238E27FC236}">
                <a16:creationId xmlns:a16="http://schemas.microsoft.com/office/drawing/2014/main" id="{8B6393D0-7BE0-57FD-FB93-7C0D35D9407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A207333F-295B-4DC1-FB7E-7B36F543263E}"/>
              </a:ext>
            </a:extLst>
          </p:cNvPr>
          <p:cNvSpPr txBox="1"/>
          <p:nvPr/>
        </p:nvSpPr>
        <p:spPr>
          <a:xfrm>
            <a:off x="707666" y="978647"/>
            <a:ext cx="7855889" cy="5262979"/>
          </a:xfrm>
          <a:prstGeom prst="rect">
            <a:avLst/>
          </a:prstGeom>
          <a:noFill/>
        </p:spPr>
        <p:txBody>
          <a:bodyPr wrap="square">
            <a:spAutoFit/>
          </a:bodyPr>
          <a:lstStyle/>
          <a:p>
            <a:r>
              <a:rPr lang="en-US" sz="2400" b="1" dirty="0">
                <a:solidFill>
                  <a:srgbClr val="0070C0"/>
                </a:solidFill>
              </a:rPr>
              <a:t>Num. 22:32 </a:t>
            </a:r>
            <a:r>
              <a:rPr lang="en-US" sz="2400" dirty="0"/>
              <a:t>And the Angel of the LORD said to him, "Why have you struck your donkey these three times? </a:t>
            </a:r>
            <a:r>
              <a:rPr lang="en-US" sz="2400" u="sng" dirty="0"/>
              <a:t>Behold, I have come out to stand against you, because your way is perverse before Me.</a:t>
            </a:r>
          </a:p>
          <a:p>
            <a:endParaRPr lang="en-US" sz="2400" u="sng" dirty="0"/>
          </a:p>
          <a:p>
            <a:r>
              <a:rPr lang="en-US" sz="2400" dirty="0"/>
              <a:t>33 "The donkey saw Me and turned aside from Me these three times. If she had not turned aside from Me, surely I would also have killed you by now, and let her live."</a:t>
            </a:r>
          </a:p>
          <a:p>
            <a:r>
              <a:rPr lang="en-US" sz="2400" dirty="0"/>
              <a:t> 34 And Balaam said to the Angel of the LORD, "I have sinned, for I did not know You stood in the way against me. Now therefore, if it displeases You, I will turn back."</a:t>
            </a:r>
          </a:p>
          <a:p>
            <a:r>
              <a:rPr lang="en-US" sz="2400" dirty="0"/>
              <a:t> 35 Then the Angel of the LORD said to Balaam, "Go with the men, but only the word that I speak to you, that you shall speak." So Balaam went with the princes of </a:t>
            </a:r>
            <a:r>
              <a:rPr lang="en-US" sz="2400" dirty="0" err="1"/>
              <a:t>Balak</a:t>
            </a:r>
            <a:r>
              <a:rPr lang="en-US" sz="2400" dirty="0"/>
              <a:t>.</a:t>
            </a:r>
          </a:p>
        </p:txBody>
      </p:sp>
    </p:spTree>
    <p:extLst>
      <p:ext uri="{BB962C8B-B14F-4D97-AF65-F5344CB8AC3E}">
        <p14:creationId xmlns:p14="http://schemas.microsoft.com/office/powerpoint/2010/main" val="230179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2453</Words>
  <Application>Microsoft Office PowerPoint</Application>
  <PresentationFormat>On-screen Show (4:3)</PresentationFormat>
  <Paragraphs>136</Paragraphs>
  <Slides>22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Arial</vt:lpstr>
      <vt:lpstr>Arial Black</vt:lpstr>
      <vt:lpstr>Arial Unicode MS</vt:lpstr>
      <vt:lpstr>Calibri</vt:lpstr>
      <vt:lpstr>Calibri Light</vt:lpstr>
      <vt:lpstr>Ink Free</vt:lpstr>
      <vt:lpstr>Open Sans</vt:lpstr>
      <vt:lpstr>Times New Roman</vt:lpstr>
      <vt:lpstr>1_Office Theme</vt:lpstr>
      <vt:lpstr>14_Default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Lebanon church of Christ</dc:creator>
  <cp:lastModifiedBy>New Lebanon church of Christ</cp:lastModifiedBy>
  <cp:revision>8</cp:revision>
  <dcterms:created xsi:type="dcterms:W3CDTF">2024-11-27T17:47:55Z</dcterms:created>
  <dcterms:modified xsi:type="dcterms:W3CDTF">2024-11-30T20:40:30Z</dcterms:modified>
</cp:coreProperties>
</file>