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9" r:id="rId4"/>
    <p:sldMasterId id="2147483701" r:id="rId5"/>
    <p:sldMasterId id="2147483713" r:id="rId6"/>
  </p:sldMasterIdLst>
  <p:notesMasterIdLst>
    <p:notesMasterId r:id="rId36"/>
  </p:notesMasterIdLst>
  <p:sldIdLst>
    <p:sldId id="257" r:id="rId7"/>
    <p:sldId id="637" r:id="rId8"/>
    <p:sldId id="455" r:id="rId9"/>
    <p:sldId id="515" r:id="rId10"/>
    <p:sldId id="417" r:id="rId11"/>
    <p:sldId id="461" r:id="rId12"/>
    <p:sldId id="574" r:id="rId13"/>
    <p:sldId id="407" r:id="rId14"/>
    <p:sldId id="448" r:id="rId15"/>
    <p:sldId id="555" r:id="rId16"/>
    <p:sldId id="638" r:id="rId17"/>
    <p:sldId id="556" r:id="rId18"/>
    <p:sldId id="557" r:id="rId19"/>
    <p:sldId id="568" r:id="rId20"/>
    <p:sldId id="567" r:id="rId21"/>
    <p:sldId id="566" r:id="rId22"/>
    <p:sldId id="642" r:id="rId23"/>
    <p:sldId id="565" r:id="rId24"/>
    <p:sldId id="564" r:id="rId25"/>
    <p:sldId id="563" r:id="rId26"/>
    <p:sldId id="644" r:id="rId27"/>
    <p:sldId id="561" r:id="rId28"/>
    <p:sldId id="560" r:id="rId29"/>
    <p:sldId id="559" r:id="rId30"/>
    <p:sldId id="558" r:id="rId31"/>
    <p:sldId id="571" r:id="rId32"/>
    <p:sldId id="570" r:id="rId33"/>
    <p:sldId id="569" r:id="rId34"/>
    <p:sldId id="64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gFtPYELGgcjMjC8EfcU3w==" hashData="sKj7jxbbhZQU8si7z7jY2h/SsJe2PWIK/L8ZBsvZhtInuuk97LBmHSRtdqKH/mqAYj8JpEYBKpLnwFD+uYY7h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B6FBE-5298-412F-9EC4-50FF502E1C36}" type="datetimeFigureOut">
              <a:rPr lang="en-US" smtClean="0"/>
              <a:t>11/30/2024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E7E56-E16C-43FF-92E2-27C1F1D2CB95}" type="slidenum">
              <a:rPr lang="en-US" smtClean="0"/>
              <a:t>‹#›</a:t>
            </a:fld>
            <a:endParaRPr lang="en-US"/>
          </a:p>
        </p:txBody>
      </p:sp>
    </p:spTree>
    <p:extLst>
      <p:ext uri="{BB962C8B-B14F-4D97-AF65-F5344CB8AC3E}">
        <p14:creationId xmlns:p14="http://schemas.microsoft.com/office/powerpoint/2010/main" val="243512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8600" eaLnBrk="1" hangingPunct="1"/>
            <a:r>
              <a:rPr lang="en-US" dirty="0">
                <a:latin typeface="+mj-lt"/>
              </a:rPr>
              <a:t>The Lake of Gennesaret is an alternate name for the Sea of Galilee. Most of Jesus’s recorded</a:t>
            </a:r>
            <a:r>
              <a:rPr lang="en-US" baseline="0" dirty="0">
                <a:latin typeface="+mj-lt"/>
              </a:rPr>
              <a:t> ministry took place along the northern shore of the Sea of Galilee (shown here). This photo is looking northwest from the mountain of Arbel on the western side of the lake.</a:t>
            </a:r>
          </a:p>
          <a:p>
            <a:pPr marL="228600" indent="-228600" eaLnBrk="1" hangingPunct="1"/>
            <a:endParaRPr lang="en-US" dirty="0">
              <a:latin typeface="+mj-lt"/>
            </a:endParaRPr>
          </a:p>
          <a:p>
            <a:pPr marL="228600" indent="-228600" eaLnBrk="1" hangingPunct="1"/>
            <a:r>
              <a:rPr lang="en-US" dirty="0">
                <a:latin typeface="+mj-lt"/>
              </a:rPr>
              <a:t>tb053005508</a:t>
            </a:r>
            <a:endParaRPr lang="en-US" b="1"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43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r>
              <a:rPr lang="en-US" dirty="0">
                <a:latin typeface="Times New Roman" pitchFamily="18" charset="0"/>
              </a:rPr>
              <a:t>tbs115200011</a:t>
            </a:r>
          </a:p>
        </p:txBody>
      </p:sp>
      <p:sp>
        <p:nvSpPr>
          <p:cNvPr id="19459"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201A38-37BD-44E9-9CCB-C6C2911A646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Calibri"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 on the far right appears to have his garment tied up in the “girding of the loins” fashion. This American Colony photograph was taken in 1932.</a:t>
            </a:r>
          </a:p>
          <a:p>
            <a:endParaRPr lang="en-US" dirty="0"/>
          </a:p>
          <a:p>
            <a:r>
              <a:rPr lang="en-US" dirty="0"/>
              <a:t>mat16220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19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Peter is typically depicted with short, curly hair and a square beard. </a:t>
            </a:r>
            <a:r>
              <a:rPr lang="en-US" dirty="0"/>
              <a:t>This statue was photographed at </a:t>
            </a:r>
            <a:r>
              <a:rPr lang="en-US" baseline="0" dirty="0"/>
              <a:t>the Papal Archbasilica of St. John Lateran in Rome.</a:t>
            </a:r>
            <a:endParaRPr lang="en-US" sz="1200" baseline="0" dirty="0"/>
          </a:p>
          <a:p>
            <a:endParaRPr lang="en-US" sz="1200" dirty="0"/>
          </a:p>
          <a:p>
            <a:r>
              <a:rPr lang="en-US" sz="1200" dirty="0"/>
              <a:t>tb112102047</a:t>
            </a:r>
            <a:endParaRPr lang="en-US" dirty="0"/>
          </a:p>
        </p:txBody>
      </p:sp>
    </p:spTree>
    <p:extLst>
      <p:ext uri="{BB962C8B-B14F-4D97-AF65-F5344CB8AC3E}">
        <p14:creationId xmlns:p14="http://schemas.microsoft.com/office/powerpoint/2010/main" val="38125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 is nearly always</a:t>
            </a:r>
            <a:r>
              <a:rPr lang="en-US" sz="1200" baseline="0" dirty="0"/>
              <a:t> depicted with a set of keys, associated with him because of the statement of Jesus, “I will give you the keys of the kingdom of heaven” (Matt 16:19). According to tradition, Peter was imprisoned and eventually executed in Rome. </a:t>
            </a:r>
            <a:r>
              <a:rPr lang="en-US" sz="1200" dirty="0"/>
              <a:t>This oil on panel painting was photographed at the Israel Museum. This image comes from the Google Cultural Institute and is in the public domain, via Wikimedia Commons: https://commons.wikimedia.org/wiki/File:Rembrandt_van_Rijn_-_St._Peter_in_Prison_(The_Apostle_Peter_Kneeling)_-_Google_Art_Project.jpg.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wiki1914781222540607185552916</a:t>
            </a:r>
          </a:p>
        </p:txBody>
      </p:sp>
    </p:spTree>
    <p:extLst>
      <p:ext uri="{BB962C8B-B14F-4D97-AF65-F5344CB8AC3E}">
        <p14:creationId xmlns:p14="http://schemas.microsoft.com/office/powerpoint/2010/main" val="38125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cs typeface="Calibri"/>
              </a:rPr>
              <a:t>This oil on canvas painting</a:t>
            </a:r>
            <a:r>
              <a:rPr lang="en-US" baseline="0" dirty="0">
                <a:cs typeface="Calibri"/>
              </a:rPr>
              <a:t> was photographed at the </a:t>
            </a:r>
            <a:r>
              <a:rPr lang="it-IT" b="0" dirty="0"/>
              <a:t>Parish Basilica of Santa Maria del Popolo</a:t>
            </a:r>
            <a:r>
              <a:rPr lang="en-US" dirty="0">
                <a:cs typeface="Calibri"/>
              </a:rPr>
              <a:t>. </a:t>
            </a:r>
            <a:r>
              <a:rPr lang="it-IT" dirty="0"/>
              <a:t>This image comes from Wikimedia Commons and is in the public domain. Source: https://commons.wikimedia.org/wiki/File:Crucifixion_of_Saint_Peter-Caravaggio_(c.1600).jpg</a:t>
            </a:r>
          </a:p>
          <a:p>
            <a:endParaRPr lang="it-IT" dirty="0"/>
          </a:p>
          <a:p>
            <a:r>
              <a:rPr lang="en-US" altLang="ja-JP" dirty="0">
                <a:ea typeface="ＭＳ Ｐゴシック"/>
                <a:cs typeface="Calibri"/>
              </a:rPr>
              <a:t>wiki05162011075510537</a:t>
            </a:r>
            <a:endParaRPr lang="ja-JP" dirty="0">
              <a:ea typeface="ＭＳ Ｐゴシック"/>
              <a:cs typeface="Calibri"/>
            </a:endParaRPr>
          </a:p>
        </p:txBody>
      </p:sp>
    </p:spTree>
    <p:extLst>
      <p:ext uri="{BB962C8B-B14F-4D97-AF65-F5344CB8AC3E}">
        <p14:creationId xmlns:p14="http://schemas.microsoft.com/office/powerpoint/2010/main" val="115816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118517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385172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62678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57201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8899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0901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059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74592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5660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6757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3824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116321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8255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1449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36696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3731692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908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9620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C10C4-36D4-D800-35B4-1D446CC4CF6C}"/>
              </a:ext>
            </a:extLst>
          </p:cNvPr>
          <p:cNvSpPr>
            <a:spLocks noGrp="1"/>
          </p:cNvSpPr>
          <p:nvPr>
            <p:ph type="dt" sz="half" idx="10"/>
          </p:nvPr>
        </p:nvSpPr>
        <p:spPr/>
        <p:txBody>
          <a:bodyPr/>
          <a:lstStyle/>
          <a:p>
            <a:fld id="{F5643A83-CC93-44D9-BC3E-EFDFB76602A7}" type="datetimeFigureOut">
              <a:rPr lang="en-US" smtClean="0"/>
              <a:t>11/30/2024</a:t>
            </a:fld>
            <a:endParaRPr lang="en-US"/>
          </a:p>
        </p:txBody>
      </p:sp>
      <p:sp>
        <p:nvSpPr>
          <p:cNvPr id="3" name="Footer Placeholder 2">
            <a:extLst>
              <a:ext uri="{FF2B5EF4-FFF2-40B4-BE49-F238E27FC236}">
                <a16:creationId xmlns:a16="http://schemas.microsoft.com/office/drawing/2014/main" id="{AFDFF475-6D13-0515-226E-E92D66D7C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9D5A5C-0763-01D8-7AFD-1D05B180155C}"/>
              </a:ext>
            </a:extLst>
          </p:cNvPr>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553446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dirty="0">
              <a:latin typeface="Calibri" pitchFamily="34" charset="0"/>
              <a:cs typeface="Calibri" pitchFamily="34" charset="0"/>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dirty="0">
              <a:latin typeface="Calibri" pitchFamily="34" charset="0"/>
              <a:cs typeface="Calibri" pitchFamily="34" charset="0"/>
            </a:endParaRPr>
          </a:p>
        </p:txBody>
      </p:sp>
      <p:sp>
        <p:nvSpPr>
          <p:cNvPr id="6" name="Freeform 9"/>
          <p:cNvSpPr>
            <a:spLocks/>
          </p:cNvSpPr>
          <p:nvPr/>
        </p:nvSpPr>
        <p:spPr bwMode="auto">
          <a:xfrm rot="5400000">
            <a:off x="1282700"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Calibri" pitchFamily="34" charset="0"/>
            </a:endParaRPr>
          </a:p>
        </p:txBody>
      </p:sp>
      <p:sp>
        <p:nvSpPr>
          <p:cNvPr id="7" name="Freeform 10"/>
          <p:cNvSpPr>
            <a:spLocks/>
          </p:cNvSpPr>
          <p:nvPr/>
        </p:nvSpPr>
        <p:spPr bwMode="auto">
          <a:xfrm rot="5400000">
            <a:off x="1479550"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Calibri" pitchFamily="34" charset="0"/>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Calibri" pitchFamily="34" charset="0"/>
            </a:endParaRPr>
          </a:p>
        </p:txBody>
      </p:sp>
      <p:sp>
        <p:nvSpPr>
          <p:cNvPr id="9" name="Freeform 12"/>
          <p:cNvSpPr>
            <a:spLocks/>
          </p:cNvSpPr>
          <p:nvPr/>
        </p:nvSpPr>
        <p:spPr bwMode="auto">
          <a:xfrm rot="16200000" flipH="1">
            <a:off x="7413625"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Calibri" pitchFamily="34" charset="0"/>
            </a:endParaRPr>
          </a:p>
        </p:txBody>
      </p:sp>
      <p:sp>
        <p:nvSpPr>
          <p:cNvPr id="10" name="Freeform 13"/>
          <p:cNvSpPr>
            <a:spLocks/>
          </p:cNvSpPr>
          <p:nvPr/>
        </p:nvSpPr>
        <p:spPr bwMode="auto">
          <a:xfrm rot="10800000">
            <a:off x="7818438"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Calibri" pitchFamily="34" charset="0"/>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Calibri" pitchFamily="34" charset="0"/>
            </a:endParaRPr>
          </a:p>
        </p:txBody>
      </p:sp>
      <p:sp>
        <p:nvSpPr>
          <p:cNvPr id="12" name="Freeform 15"/>
          <p:cNvSpPr>
            <a:spLocks/>
          </p:cNvSpPr>
          <p:nvPr/>
        </p:nvSpPr>
        <p:spPr bwMode="auto">
          <a:xfrm flipH="1">
            <a:off x="7434263" y="475297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Calibri" pitchFamily="34" charset="0"/>
            </a:endParaRPr>
          </a:p>
        </p:txBody>
      </p:sp>
      <p:sp>
        <p:nvSpPr>
          <p:cNvPr id="13" name="Freeform 16"/>
          <p:cNvSpPr>
            <a:spLocks/>
          </p:cNvSpPr>
          <p:nvPr/>
        </p:nvSpPr>
        <p:spPr bwMode="auto">
          <a:xfrm rot="16200000">
            <a:off x="7705725"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Calibri" pitchFamily="34" charset="0"/>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Calibri" pitchFamily="34" charset="0"/>
            </a:endParaRPr>
          </a:p>
        </p:txBody>
      </p:sp>
      <p:sp>
        <p:nvSpPr>
          <p:cNvPr id="15" name="Freeform 18"/>
          <p:cNvSpPr>
            <a:spLocks/>
          </p:cNvSpPr>
          <p:nvPr/>
        </p:nvSpPr>
        <p:spPr bwMode="auto">
          <a:xfrm>
            <a:off x="1282700" y="474662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Calibri" pitchFamily="34" charset="0"/>
            </a:endParaRPr>
          </a:p>
        </p:txBody>
      </p:sp>
      <p:sp>
        <p:nvSpPr>
          <p:cNvPr id="16" name="Freeform 19"/>
          <p:cNvSpPr>
            <a:spLocks/>
          </p:cNvSpPr>
          <p:nvPr/>
        </p:nvSpPr>
        <p:spPr bwMode="auto">
          <a:xfrm>
            <a:off x="1346200" y="4846638"/>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Calibri" pitchFamily="34" charset="0"/>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3D7922CE-E520-4DB3-9EC0-E0BE84631174}" type="slidenum">
              <a:rPr lang="en-US"/>
              <a:pPr>
                <a:defRPr/>
              </a:pPr>
              <a:t>‹#›</a:t>
            </a:fld>
            <a:endParaRPr lang="en-US"/>
          </a:p>
        </p:txBody>
      </p:sp>
    </p:spTree>
    <p:extLst>
      <p:ext uri="{BB962C8B-B14F-4D97-AF65-F5344CB8AC3E}">
        <p14:creationId xmlns:p14="http://schemas.microsoft.com/office/powerpoint/2010/main" val="34364480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29B17-C937-45A2-B235-10AA561B51A8}" type="slidenum">
              <a:rPr lang="en-US"/>
              <a:pPr>
                <a:defRPr/>
              </a:pPr>
              <a:t>‹#›</a:t>
            </a:fld>
            <a:endParaRPr lang="en-US" dirty="0"/>
          </a:p>
        </p:txBody>
      </p:sp>
    </p:spTree>
    <p:extLst>
      <p:ext uri="{BB962C8B-B14F-4D97-AF65-F5344CB8AC3E}">
        <p14:creationId xmlns:p14="http://schemas.microsoft.com/office/powerpoint/2010/main" val="36085218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BDF89-2D91-46DA-9A8F-13800A46A76A}" type="slidenum">
              <a:rPr lang="en-US"/>
              <a:pPr>
                <a:defRPr/>
              </a:pPr>
              <a:t>‹#›</a:t>
            </a:fld>
            <a:endParaRPr lang="en-US" dirty="0"/>
          </a:p>
        </p:txBody>
      </p:sp>
    </p:spTree>
    <p:extLst>
      <p:ext uri="{BB962C8B-B14F-4D97-AF65-F5344CB8AC3E}">
        <p14:creationId xmlns:p14="http://schemas.microsoft.com/office/powerpoint/2010/main" val="34715109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15A24-59A8-4243-A7DB-6194F2D5D9F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3838935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CFF36-4228-4422-B1B9-7A0AD3D62B49}" type="slidenum">
              <a:rPr lang="en-US"/>
              <a:pPr>
                <a:defRPr/>
              </a:pPr>
              <a:t>‹#›</a:t>
            </a:fld>
            <a:endParaRPr lang="en-US" dirty="0"/>
          </a:p>
        </p:txBody>
      </p:sp>
    </p:spTree>
    <p:extLst>
      <p:ext uri="{BB962C8B-B14F-4D97-AF65-F5344CB8AC3E}">
        <p14:creationId xmlns:p14="http://schemas.microsoft.com/office/powerpoint/2010/main" val="250114721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96F594-14F9-4A3B-A0D6-E42C5EB780C0}" type="slidenum">
              <a:rPr lang="en-US"/>
              <a:pPr>
                <a:defRPr/>
              </a:pPr>
              <a:t>‹#›</a:t>
            </a:fld>
            <a:endParaRPr lang="en-US" dirty="0"/>
          </a:p>
        </p:txBody>
      </p:sp>
    </p:spTree>
    <p:extLst>
      <p:ext uri="{BB962C8B-B14F-4D97-AF65-F5344CB8AC3E}">
        <p14:creationId xmlns:p14="http://schemas.microsoft.com/office/powerpoint/2010/main" val="232901127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68C3FF-9A32-47EC-B328-C86B9AC5DE2C}" type="slidenum">
              <a:rPr lang="en-US"/>
              <a:pPr>
                <a:defRPr/>
              </a:pPr>
              <a:t>‹#›</a:t>
            </a:fld>
            <a:endParaRPr lang="en-US" dirty="0"/>
          </a:p>
        </p:txBody>
      </p:sp>
    </p:spTree>
    <p:extLst>
      <p:ext uri="{BB962C8B-B14F-4D97-AF65-F5344CB8AC3E}">
        <p14:creationId xmlns:p14="http://schemas.microsoft.com/office/powerpoint/2010/main" val="37717413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FDE954-8922-4985-BC28-EB8D907682C6}" type="slidenum">
              <a:rPr lang="en-US"/>
              <a:pPr>
                <a:defRPr/>
              </a:pPr>
              <a:t>‹#›</a:t>
            </a:fld>
            <a:endParaRPr lang="en-US" dirty="0"/>
          </a:p>
        </p:txBody>
      </p:sp>
    </p:spTree>
    <p:extLst>
      <p:ext uri="{BB962C8B-B14F-4D97-AF65-F5344CB8AC3E}">
        <p14:creationId xmlns:p14="http://schemas.microsoft.com/office/powerpoint/2010/main" val="8754220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5C321-31F9-4DDD-ACFC-B3E6EAA789DE}" type="slidenum">
              <a:rPr lang="en-US"/>
              <a:pPr>
                <a:defRPr/>
              </a:pPr>
              <a:t>‹#›</a:t>
            </a:fld>
            <a:endParaRPr lang="en-US" dirty="0"/>
          </a:p>
        </p:txBody>
      </p:sp>
    </p:spTree>
    <p:extLst>
      <p:ext uri="{BB962C8B-B14F-4D97-AF65-F5344CB8AC3E}">
        <p14:creationId xmlns:p14="http://schemas.microsoft.com/office/powerpoint/2010/main" val="31199056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710B25-7312-4883-8546-1B9BD4C8E569}" type="slidenum">
              <a:rPr lang="en-US"/>
              <a:pPr>
                <a:defRPr/>
              </a:pPr>
              <a:t>‹#›</a:t>
            </a:fld>
            <a:endParaRPr lang="en-US" dirty="0"/>
          </a:p>
        </p:txBody>
      </p:sp>
    </p:spTree>
    <p:extLst>
      <p:ext uri="{BB962C8B-B14F-4D97-AF65-F5344CB8AC3E}">
        <p14:creationId xmlns:p14="http://schemas.microsoft.com/office/powerpoint/2010/main" val="31031609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2BDCC-8540-4020-BE8C-49784D1461C8}" type="slidenum">
              <a:rPr lang="en-US"/>
              <a:pPr>
                <a:defRPr/>
              </a:pPr>
              <a:t>‹#›</a:t>
            </a:fld>
            <a:endParaRPr lang="en-US" dirty="0"/>
          </a:p>
        </p:txBody>
      </p:sp>
    </p:spTree>
    <p:extLst>
      <p:ext uri="{BB962C8B-B14F-4D97-AF65-F5344CB8AC3E}">
        <p14:creationId xmlns:p14="http://schemas.microsoft.com/office/powerpoint/2010/main" val="5854208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A1B8F-9583-402D-87AC-0EF3583ACAB2}" type="slidenum">
              <a:rPr lang="en-US"/>
              <a:pPr>
                <a:defRPr/>
              </a:pPr>
              <a:t>‹#›</a:t>
            </a:fld>
            <a:endParaRPr lang="en-US" dirty="0"/>
          </a:p>
        </p:txBody>
      </p:sp>
    </p:spTree>
    <p:extLst>
      <p:ext uri="{BB962C8B-B14F-4D97-AF65-F5344CB8AC3E}">
        <p14:creationId xmlns:p14="http://schemas.microsoft.com/office/powerpoint/2010/main" val="210295979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FD88-4701-34CF-04B3-150DBA9867A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637F5-488D-1910-2C58-14F0B506F62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9FF71F-E637-F030-3F76-3F7BA1A4DBEF}"/>
              </a:ext>
            </a:extLst>
          </p:cNvPr>
          <p:cNvSpPr>
            <a:spLocks noGrp="1"/>
          </p:cNvSpPr>
          <p:nvPr>
            <p:ph type="dt" sz="half" idx="10"/>
          </p:nvPr>
        </p:nvSpPr>
        <p:spPr/>
        <p:txBody>
          <a:bodyPr/>
          <a:lstStyle/>
          <a:p>
            <a:fld id="{0C9EA5CD-2B5B-4F29-AFD2-D01CAE737F6E}" type="datetime1">
              <a:rPr lang="en-US" smtClean="0"/>
              <a:t>11/30/2024</a:t>
            </a:fld>
            <a:endParaRPr lang="en-US"/>
          </a:p>
        </p:txBody>
      </p:sp>
      <p:sp>
        <p:nvSpPr>
          <p:cNvPr id="5" name="Footer Placeholder 4">
            <a:extLst>
              <a:ext uri="{FF2B5EF4-FFF2-40B4-BE49-F238E27FC236}">
                <a16:creationId xmlns:a16="http://schemas.microsoft.com/office/drawing/2014/main" id="{2F4A43D5-EBC1-D53A-32C2-8F92E2873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7D855-AA18-C10C-BEF5-C8CF5819DC15}"/>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2271434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DC8A-A816-2919-4794-14ACE509B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264DF-8D4D-851E-C918-E0AFB9423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7746E-9265-3084-38BF-DFE31CF9694F}"/>
              </a:ext>
            </a:extLst>
          </p:cNvPr>
          <p:cNvSpPr>
            <a:spLocks noGrp="1"/>
          </p:cNvSpPr>
          <p:nvPr>
            <p:ph type="dt" sz="half" idx="10"/>
          </p:nvPr>
        </p:nvSpPr>
        <p:spPr/>
        <p:txBody>
          <a:bodyPr/>
          <a:lstStyle/>
          <a:p>
            <a:fld id="{8BE4BDBD-8469-4177-B408-17CC4788D7FE}" type="datetime1">
              <a:rPr lang="en-US" smtClean="0"/>
              <a:t>11/30/2024</a:t>
            </a:fld>
            <a:endParaRPr lang="en-US"/>
          </a:p>
        </p:txBody>
      </p:sp>
      <p:sp>
        <p:nvSpPr>
          <p:cNvPr id="5" name="Footer Placeholder 4">
            <a:extLst>
              <a:ext uri="{FF2B5EF4-FFF2-40B4-BE49-F238E27FC236}">
                <a16:creationId xmlns:a16="http://schemas.microsoft.com/office/drawing/2014/main" id="{9B36EB7F-B615-3B98-5FA8-A906587CD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2E495-64FB-4C08-7E0E-E3BFA0B44BAB}"/>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252611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715A24-59A8-4243-A7DB-6194F2D5D9F1}"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3528679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E3AC-86C1-A877-4460-E59027622B6E}"/>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C40DDA-FB0A-DD03-C7F7-6591C85DDF8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E92D7-F557-149F-D401-6DF2ECFEB060}"/>
              </a:ext>
            </a:extLst>
          </p:cNvPr>
          <p:cNvSpPr>
            <a:spLocks noGrp="1"/>
          </p:cNvSpPr>
          <p:nvPr>
            <p:ph type="dt" sz="half" idx="10"/>
          </p:nvPr>
        </p:nvSpPr>
        <p:spPr/>
        <p:txBody>
          <a:bodyPr/>
          <a:lstStyle/>
          <a:p>
            <a:fld id="{E8B43AF2-517A-4554-BAC2-9AD9D8D8D1B9}" type="datetime1">
              <a:rPr lang="en-US" smtClean="0"/>
              <a:t>11/30/2024</a:t>
            </a:fld>
            <a:endParaRPr lang="en-US"/>
          </a:p>
        </p:txBody>
      </p:sp>
      <p:sp>
        <p:nvSpPr>
          <p:cNvPr id="5" name="Footer Placeholder 4">
            <a:extLst>
              <a:ext uri="{FF2B5EF4-FFF2-40B4-BE49-F238E27FC236}">
                <a16:creationId xmlns:a16="http://schemas.microsoft.com/office/drawing/2014/main" id="{EDDED558-19BA-86D6-BE99-D662389F1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3C17-A62F-7F08-6ADD-D8E71A743687}"/>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3933913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AB4D-33D9-730A-8386-3C86643E7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2B04B-1613-A2C3-F100-6E24E844F6D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2FB94-F934-9DFA-0EF2-4D92F86190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C9D99-CEB6-6DBA-8B1C-B62A2ADF714C}"/>
              </a:ext>
            </a:extLst>
          </p:cNvPr>
          <p:cNvSpPr>
            <a:spLocks noGrp="1"/>
          </p:cNvSpPr>
          <p:nvPr>
            <p:ph type="dt" sz="half" idx="10"/>
          </p:nvPr>
        </p:nvSpPr>
        <p:spPr/>
        <p:txBody>
          <a:bodyPr/>
          <a:lstStyle/>
          <a:p>
            <a:fld id="{C07006C4-01F5-4B07-A759-F305FAED65A6}" type="datetime1">
              <a:rPr lang="en-US" smtClean="0"/>
              <a:t>11/30/2024</a:t>
            </a:fld>
            <a:endParaRPr lang="en-US"/>
          </a:p>
        </p:txBody>
      </p:sp>
      <p:sp>
        <p:nvSpPr>
          <p:cNvPr id="6" name="Footer Placeholder 5">
            <a:extLst>
              <a:ext uri="{FF2B5EF4-FFF2-40B4-BE49-F238E27FC236}">
                <a16:creationId xmlns:a16="http://schemas.microsoft.com/office/drawing/2014/main" id="{9B97F5A1-4F78-17E2-6E57-ADB1E1906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B1F2CB-4A2C-EEAE-2008-B2D8342DC366}"/>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3671310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7985-9D0C-F652-2014-434B7B0AF6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7F092-AF29-7175-8111-1FDBA3D25B6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63B7A-E223-8134-CF1C-C492FA3B76C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F5747C-5D59-304C-6908-F56AE5B4DD7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E1169-37B0-86B4-D5FD-899C33D9DF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858DC-4678-3A9F-993F-B45EA0C6032A}"/>
              </a:ext>
            </a:extLst>
          </p:cNvPr>
          <p:cNvSpPr>
            <a:spLocks noGrp="1"/>
          </p:cNvSpPr>
          <p:nvPr>
            <p:ph type="dt" sz="half" idx="10"/>
          </p:nvPr>
        </p:nvSpPr>
        <p:spPr/>
        <p:txBody>
          <a:bodyPr/>
          <a:lstStyle/>
          <a:p>
            <a:fld id="{478D3488-9079-405B-A64E-37E9B3E9FD2D}" type="datetime1">
              <a:rPr lang="en-US" smtClean="0"/>
              <a:t>11/30/2024</a:t>
            </a:fld>
            <a:endParaRPr lang="en-US"/>
          </a:p>
        </p:txBody>
      </p:sp>
      <p:sp>
        <p:nvSpPr>
          <p:cNvPr id="8" name="Footer Placeholder 7">
            <a:extLst>
              <a:ext uri="{FF2B5EF4-FFF2-40B4-BE49-F238E27FC236}">
                <a16:creationId xmlns:a16="http://schemas.microsoft.com/office/drawing/2014/main" id="{0D33E890-88F2-907C-26D7-96DC14E0B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34B14-CA44-B341-F896-5272C90050D1}"/>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53475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EADD-44C8-7F12-FAE9-0FE9A87D4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55D98D-CE96-CA14-0043-E24E233B4ADE}"/>
              </a:ext>
            </a:extLst>
          </p:cNvPr>
          <p:cNvSpPr>
            <a:spLocks noGrp="1"/>
          </p:cNvSpPr>
          <p:nvPr>
            <p:ph type="dt" sz="half" idx="10"/>
          </p:nvPr>
        </p:nvSpPr>
        <p:spPr/>
        <p:txBody>
          <a:bodyPr/>
          <a:lstStyle/>
          <a:p>
            <a:fld id="{EAEBCF1C-9604-4F0E-AAE2-FE846A092EB0}" type="datetime1">
              <a:rPr lang="en-US" smtClean="0"/>
              <a:t>11/30/2024</a:t>
            </a:fld>
            <a:endParaRPr lang="en-US"/>
          </a:p>
        </p:txBody>
      </p:sp>
      <p:sp>
        <p:nvSpPr>
          <p:cNvPr id="4" name="Footer Placeholder 3">
            <a:extLst>
              <a:ext uri="{FF2B5EF4-FFF2-40B4-BE49-F238E27FC236}">
                <a16:creationId xmlns:a16="http://schemas.microsoft.com/office/drawing/2014/main" id="{799BB626-D80B-0DC0-C0B5-86EAD8FE99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DFE49-FC1C-C10C-4269-B703400F805C}"/>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283068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5A0FA-2C20-4A51-B8A3-2E43F975F5D4}"/>
              </a:ext>
            </a:extLst>
          </p:cNvPr>
          <p:cNvSpPr>
            <a:spLocks noGrp="1"/>
          </p:cNvSpPr>
          <p:nvPr>
            <p:ph type="dt" sz="half" idx="10"/>
          </p:nvPr>
        </p:nvSpPr>
        <p:spPr/>
        <p:txBody>
          <a:bodyPr/>
          <a:lstStyle/>
          <a:p>
            <a:fld id="{21C388E5-BB8B-4B7B-B562-F791A7BC91E2}" type="datetime1">
              <a:rPr lang="en-US" smtClean="0"/>
              <a:t>11/30/2024</a:t>
            </a:fld>
            <a:endParaRPr lang="en-US"/>
          </a:p>
        </p:txBody>
      </p:sp>
      <p:sp>
        <p:nvSpPr>
          <p:cNvPr id="3" name="Footer Placeholder 2">
            <a:extLst>
              <a:ext uri="{FF2B5EF4-FFF2-40B4-BE49-F238E27FC236}">
                <a16:creationId xmlns:a16="http://schemas.microsoft.com/office/drawing/2014/main" id="{83D67068-ABF7-0721-D63D-1FAB77897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99094C-2C32-5001-EB6C-F86F3D254E82}"/>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77748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B564-5002-7D95-B41D-FD56BD41FF7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1AB37F-1CE4-00CB-CD9E-3113E720BF8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F049DD-C302-673B-619A-F2D522CDA0B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D582E-2F17-27A9-E2DD-013FFEA66C7C}"/>
              </a:ext>
            </a:extLst>
          </p:cNvPr>
          <p:cNvSpPr>
            <a:spLocks noGrp="1"/>
          </p:cNvSpPr>
          <p:nvPr>
            <p:ph type="dt" sz="half" idx="10"/>
          </p:nvPr>
        </p:nvSpPr>
        <p:spPr/>
        <p:txBody>
          <a:bodyPr/>
          <a:lstStyle/>
          <a:p>
            <a:fld id="{B9F484C4-4733-4BB4-A8D6-1DA31CC2DC07}" type="datetime1">
              <a:rPr lang="en-US" smtClean="0"/>
              <a:t>11/30/2024</a:t>
            </a:fld>
            <a:endParaRPr lang="en-US"/>
          </a:p>
        </p:txBody>
      </p:sp>
      <p:sp>
        <p:nvSpPr>
          <p:cNvPr id="6" name="Footer Placeholder 5">
            <a:extLst>
              <a:ext uri="{FF2B5EF4-FFF2-40B4-BE49-F238E27FC236}">
                <a16:creationId xmlns:a16="http://schemas.microsoft.com/office/drawing/2014/main" id="{FCF2D4B9-29EB-7287-2105-88BBF73E5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EB2BD-CC5F-D5D0-D2A2-44921A7836AA}"/>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79472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72E-AB74-495E-2D2E-6015A7CF5FB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5C3EA-7DF0-94B2-F3A4-CFBD83C4992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EFB2D-D647-639D-D639-3CE6A972A43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B4732-4884-AB68-8665-5990324A0ADE}"/>
              </a:ext>
            </a:extLst>
          </p:cNvPr>
          <p:cNvSpPr>
            <a:spLocks noGrp="1"/>
          </p:cNvSpPr>
          <p:nvPr>
            <p:ph type="dt" sz="half" idx="10"/>
          </p:nvPr>
        </p:nvSpPr>
        <p:spPr/>
        <p:txBody>
          <a:bodyPr/>
          <a:lstStyle/>
          <a:p>
            <a:fld id="{AEB84DE7-686D-4E65-9571-71317CF384C7}" type="datetime1">
              <a:rPr lang="en-US" smtClean="0"/>
              <a:t>11/30/2024</a:t>
            </a:fld>
            <a:endParaRPr lang="en-US"/>
          </a:p>
        </p:txBody>
      </p:sp>
      <p:sp>
        <p:nvSpPr>
          <p:cNvPr id="6" name="Footer Placeholder 5">
            <a:extLst>
              <a:ext uri="{FF2B5EF4-FFF2-40B4-BE49-F238E27FC236}">
                <a16:creationId xmlns:a16="http://schemas.microsoft.com/office/drawing/2014/main" id="{CBFEE46A-A1B3-ED82-7AD2-B54D65075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8333D-1B73-C411-B822-11D055846DF4}"/>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515214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F2DC-5BEF-AEF0-BC7A-A8EA837F95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A60BA-8E04-A4CF-1858-443454431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3F637-6718-D500-C277-3A3461C25774}"/>
              </a:ext>
            </a:extLst>
          </p:cNvPr>
          <p:cNvSpPr>
            <a:spLocks noGrp="1"/>
          </p:cNvSpPr>
          <p:nvPr>
            <p:ph type="dt" sz="half" idx="10"/>
          </p:nvPr>
        </p:nvSpPr>
        <p:spPr/>
        <p:txBody>
          <a:bodyPr/>
          <a:lstStyle/>
          <a:p>
            <a:fld id="{FBD37E17-1F22-4062-A53C-751D6C9B620D}" type="datetime1">
              <a:rPr lang="en-US" smtClean="0"/>
              <a:t>11/30/2024</a:t>
            </a:fld>
            <a:endParaRPr lang="en-US"/>
          </a:p>
        </p:txBody>
      </p:sp>
      <p:sp>
        <p:nvSpPr>
          <p:cNvPr id="5" name="Footer Placeholder 4">
            <a:extLst>
              <a:ext uri="{FF2B5EF4-FFF2-40B4-BE49-F238E27FC236}">
                <a16:creationId xmlns:a16="http://schemas.microsoft.com/office/drawing/2014/main" id="{AA623423-BF89-57BA-7526-F0167D88C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96D4F-E515-8921-C05A-20B68B92C7D7}"/>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85047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D7CC1-3216-9C5C-B452-15BBF80D9F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BD5E1-F7B6-543B-FC02-7C3F85E8C50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49830-88C4-07C5-D832-290704175A46}"/>
              </a:ext>
            </a:extLst>
          </p:cNvPr>
          <p:cNvSpPr>
            <a:spLocks noGrp="1"/>
          </p:cNvSpPr>
          <p:nvPr>
            <p:ph type="dt" sz="half" idx="10"/>
          </p:nvPr>
        </p:nvSpPr>
        <p:spPr/>
        <p:txBody>
          <a:bodyPr/>
          <a:lstStyle/>
          <a:p>
            <a:fld id="{0EC819C4-5A87-4F12-B4A9-1E0C45C03152}" type="datetime1">
              <a:rPr lang="en-US" smtClean="0"/>
              <a:t>11/30/2024</a:t>
            </a:fld>
            <a:endParaRPr lang="en-US"/>
          </a:p>
        </p:txBody>
      </p:sp>
      <p:sp>
        <p:nvSpPr>
          <p:cNvPr id="5" name="Footer Placeholder 4">
            <a:extLst>
              <a:ext uri="{FF2B5EF4-FFF2-40B4-BE49-F238E27FC236}">
                <a16:creationId xmlns:a16="http://schemas.microsoft.com/office/drawing/2014/main" id="{BBFDD025-21B9-FAB3-2C01-FC7101FEC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08B80-E588-D77D-F28F-D93E11AE11E5}"/>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2239383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3491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15A24-59A8-4243-A7DB-6194F2D5D9F1}"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1467403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36621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D8F710-4437-49E9-9004-2AFAA89A49CC}" type="datetime1">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426304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15A24-59A8-4243-A7DB-6194F2D5D9F1}"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60224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15A24-59A8-4243-A7DB-6194F2D5D9F1}"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34356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15A24-59A8-4243-A7DB-6194F2D5D9F1}"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40092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15A24-59A8-4243-A7DB-6194F2D5D9F1}"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374523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15A24-59A8-4243-A7DB-6194F2D5D9F1}" type="datetimeFigureOut">
              <a:rPr lang="en-US" smtClean="0"/>
              <a:t>11/30/2024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8C31B-E1A9-41BC-8251-5E2A720F3647}" type="slidenum">
              <a:rPr lang="en-US" smtClean="0"/>
              <a:t>‹#›</a:t>
            </a:fld>
            <a:endParaRPr lang="en-US"/>
          </a:p>
        </p:txBody>
      </p:sp>
    </p:spTree>
    <p:extLst>
      <p:ext uri="{BB962C8B-B14F-4D97-AF65-F5344CB8AC3E}">
        <p14:creationId xmlns:p14="http://schemas.microsoft.com/office/powerpoint/2010/main" val="1304432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991005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40543666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Calibri" pitchFamily="34" charset="0"/>
                <a:cs typeface="+mn-cs"/>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Calibri" pitchFamily="34" charset="0"/>
                <a:cs typeface="+mn-cs"/>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Calibri" pitchFamily="34" charset="0"/>
                <a:cs typeface="+mn-cs"/>
              </a:defRPr>
            </a:lvl1pPr>
          </a:lstStyle>
          <a:p>
            <a:pPr>
              <a:defRPr/>
            </a:pPr>
            <a:fld id="{E6B2A837-51C5-4885-AC00-31D4FDBBF9A7}" type="slidenum">
              <a:rPr lang="en-US"/>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19651473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A115D-AFA1-5088-D6D1-E538697E3A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5ABD31-3BBD-BA5A-F7E2-A22ACFDACB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1F2E5-3A7B-1F1E-0A40-B2D72AA793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CCE73-4DE5-4308-B760-74918BCDC5EF}" type="datetime1">
              <a:rPr lang="en-US" smtClean="0"/>
              <a:t>11/30/2024</a:t>
            </a:fld>
            <a:endParaRPr lang="en-US"/>
          </a:p>
        </p:txBody>
      </p:sp>
      <p:sp>
        <p:nvSpPr>
          <p:cNvPr id="5" name="Footer Placeholder 4">
            <a:extLst>
              <a:ext uri="{FF2B5EF4-FFF2-40B4-BE49-F238E27FC236}">
                <a16:creationId xmlns:a16="http://schemas.microsoft.com/office/drawing/2014/main" id="{BEB19750-C390-720B-A872-28042CBF1C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37637-1E14-7ECA-EE3E-12DA0F739A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EFEF0-1459-4C46-9CB8-37E17E02CE00}" type="slidenum">
              <a:rPr lang="en-US" smtClean="0"/>
              <a:t>‹#›</a:t>
            </a:fld>
            <a:endParaRPr lang="en-US"/>
          </a:p>
        </p:txBody>
      </p:sp>
    </p:spTree>
    <p:extLst>
      <p:ext uri="{BB962C8B-B14F-4D97-AF65-F5344CB8AC3E}">
        <p14:creationId xmlns:p14="http://schemas.microsoft.com/office/powerpoint/2010/main" val="29681720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A49BD-E75E-44BB-8278-7133E72EB9E6}" type="datetime1">
              <a:rPr lang="en-US" smtClean="0"/>
              <a:t>11/30/2024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921520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F04BF-E6C9-740E-EADA-747A656D6C8F}"/>
              </a:ext>
            </a:extLst>
          </p:cNvPr>
          <p:cNvSpPr txBox="1"/>
          <p:nvPr/>
        </p:nvSpPr>
        <p:spPr>
          <a:xfrm>
            <a:off x="0" y="223013"/>
            <a:ext cx="4400550" cy="2308324"/>
          </a:xfrm>
          <a:prstGeom prst="rect">
            <a:avLst/>
          </a:prstGeom>
          <a:noFill/>
        </p:spPr>
        <p:txBody>
          <a:bodyPr wrap="square" rtlCol="0">
            <a:spAutoFit/>
          </a:bodyPr>
          <a:lstStyle/>
          <a:p>
            <a:pPr algn="ctr"/>
            <a:r>
              <a:rPr lang="en-US" sz="4800" dirty="0">
                <a:solidFill>
                  <a:schemeClr val="bg1"/>
                </a:solidFill>
              </a:rPr>
              <a:t>A Christian According To Peter.</a:t>
            </a:r>
          </a:p>
        </p:txBody>
      </p:sp>
      <p:sp>
        <p:nvSpPr>
          <p:cNvPr id="5" name="TextBox 4">
            <a:extLst>
              <a:ext uri="{FF2B5EF4-FFF2-40B4-BE49-F238E27FC236}">
                <a16:creationId xmlns:a16="http://schemas.microsoft.com/office/drawing/2014/main" id="{487AD06A-20EE-4BE4-C4D0-15CE8537E9E3}"/>
              </a:ext>
            </a:extLst>
          </p:cNvPr>
          <p:cNvSpPr txBox="1"/>
          <p:nvPr/>
        </p:nvSpPr>
        <p:spPr>
          <a:xfrm>
            <a:off x="1094832" y="3525337"/>
            <a:ext cx="2629443" cy="2554545"/>
          </a:xfrm>
          <a:prstGeom prst="rect">
            <a:avLst/>
          </a:prstGeom>
          <a:noFill/>
        </p:spPr>
        <p:txBody>
          <a:bodyPr wrap="square" rtlCol="0">
            <a:spAutoFit/>
          </a:bodyPr>
          <a:lstStyle/>
          <a:p>
            <a:r>
              <a:rPr lang="en-US" sz="3200" dirty="0">
                <a:solidFill>
                  <a:schemeClr val="bg1"/>
                </a:solidFill>
              </a:rPr>
              <a:t>Lesson One: </a:t>
            </a:r>
          </a:p>
          <a:p>
            <a:endParaRPr lang="en-US" sz="3200" dirty="0">
              <a:solidFill>
                <a:schemeClr val="bg1"/>
              </a:solidFill>
              <a:effectLst/>
              <a:latin typeface="Calibri" panose="020F0502020204030204" pitchFamily="34" charset="0"/>
              <a:ea typeface="Times New Roman" panose="02020603050405020304" pitchFamily="18" charset="0"/>
            </a:endParaRPr>
          </a:p>
          <a:p>
            <a:r>
              <a:rPr lang="en-US" sz="3200" dirty="0">
                <a:solidFill>
                  <a:schemeClr val="bg1"/>
                </a:solidFill>
                <a:effectLst/>
                <a:latin typeface="Calibri" panose="020F0502020204030204" pitchFamily="34" charset="0"/>
                <a:ea typeface="Times New Roman" panose="02020603050405020304" pitchFamily="18" charset="0"/>
              </a:rPr>
              <a:t>Introduction and Peter’s Perspective</a:t>
            </a:r>
            <a:endParaRPr lang="en-US" sz="3200" dirty="0">
              <a:solidFill>
                <a:schemeClr val="bg1"/>
              </a:solidFill>
            </a:endParaRPr>
          </a:p>
        </p:txBody>
      </p:sp>
      <p:pic>
        <p:nvPicPr>
          <p:cNvPr id="7" name="Picture 6">
            <a:extLst>
              <a:ext uri="{FF2B5EF4-FFF2-40B4-BE49-F238E27FC236}">
                <a16:creationId xmlns:a16="http://schemas.microsoft.com/office/drawing/2014/main" id="{9F705026-52C0-EB27-F14A-783F9300C743}"/>
              </a:ext>
            </a:extLst>
          </p:cNvPr>
          <p:cNvPicPr>
            <a:picLocks noChangeAspect="1"/>
          </p:cNvPicPr>
          <p:nvPr/>
        </p:nvPicPr>
        <p:blipFill>
          <a:blip r:embed="rId2"/>
          <a:srcRect l="42696" t="24816" r="32436" b="22406"/>
          <a:stretch/>
        </p:blipFill>
        <p:spPr>
          <a:xfrm>
            <a:off x="4833436" y="100298"/>
            <a:ext cx="4182386" cy="6657403"/>
          </a:xfrm>
          <a:prstGeom prst="rect">
            <a:avLst/>
          </a:prstGeom>
        </p:spPr>
      </p:pic>
    </p:spTree>
    <p:extLst>
      <p:ext uri="{BB962C8B-B14F-4D97-AF65-F5344CB8AC3E}">
        <p14:creationId xmlns:p14="http://schemas.microsoft.com/office/powerpoint/2010/main" val="378982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5D39270-ADF5-308B-6051-335A6E609D59}"/>
              </a:ext>
            </a:extLst>
          </p:cNvPr>
          <p:cNvSpPr txBox="1"/>
          <p:nvPr/>
        </p:nvSpPr>
        <p:spPr>
          <a:xfrm>
            <a:off x="531223" y="966652"/>
            <a:ext cx="8177348" cy="5262979"/>
          </a:xfrm>
          <a:prstGeom prst="rect">
            <a:avLst/>
          </a:prstGeom>
          <a:noFill/>
          <a:ln w="19050">
            <a:solidFill>
              <a:srgbClr val="0070C0"/>
            </a:solidFill>
          </a:ln>
        </p:spPr>
        <p:txBody>
          <a:bodyPr wrap="square">
            <a:spAutoFit/>
          </a:bodyPr>
          <a:lstStyle/>
          <a:p>
            <a:r>
              <a:rPr lang="en-US" sz="2800" b="1" u="sng" dirty="0">
                <a:solidFill>
                  <a:srgbClr val="0070C0"/>
                </a:solidFill>
                <a:effectLst/>
                <a:latin typeface="Calibri" panose="020F0502020204030204" pitchFamily="34" charset="0"/>
                <a:ea typeface="Times New Roman" panose="02020603050405020304" pitchFamily="18" charset="0"/>
              </a:rPr>
              <a:t>Acts 11:26</a:t>
            </a:r>
            <a:r>
              <a:rPr lang="en-US" sz="2800" dirty="0">
                <a:effectLst/>
                <a:latin typeface="Calibri" panose="020F0502020204030204" pitchFamily="34" charset="0"/>
                <a:ea typeface="Times New Roman" panose="02020603050405020304" pitchFamily="18" charset="0"/>
              </a:rPr>
              <a:t>, And when he had found him, he brought him to Antioch. So it was that for a whole year they assembled with the church and taught a great many people. And the disciples were first called </a:t>
            </a:r>
            <a:r>
              <a:rPr lang="en-US" sz="28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Christians</a:t>
            </a:r>
            <a:r>
              <a:rPr lang="en-US" sz="2800" dirty="0">
                <a:effectLst/>
                <a:latin typeface="Calibri" panose="020F0502020204030204" pitchFamily="34" charset="0"/>
                <a:ea typeface="Times New Roman" panose="02020603050405020304" pitchFamily="18" charset="0"/>
              </a:rPr>
              <a:t> in Antioch.</a:t>
            </a:r>
          </a:p>
          <a:p>
            <a:endParaRPr lang="en-US" sz="2800" dirty="0">
              <a:effectLst/>
              <a:latin typeface="Calibri" panose="020F0502020204030204" pitchFamily="34" charset="0"/>
              <a:ea typeface="Times New Roman" panose="02020603050405020304" pitchFamily="18" charset="0"/>
            </a:endParaRPr>
          </a:p>
          <a:p>
            <a:r>
              <a:rPr lang="en-US" sz="2800" b="1" u="sng" dirty="0">
                <a:solidFill>
                  <a:srgbClr val="0070C0"/>
                </a:solidFill>
                <a:effectLst/>
                <a:latin typeface="Calibri" panose="020F0502020204030204" pitchFamily="34" charset="0"/>
                <a:ea typeface="Times New Roman" panose="02020603050405020304" pitchFamily="18" charset="0"/>
              </a:rPr>
              <a:t>Acts 26:28</a:t>
            </a:r>
            <a:r>
              <a:rPr lang="en-US" sz="2800" dirty="0">
                <a:effectLst/>
                <a:latin typeface="Calibri" panose="020F0502020204030204" pitchFamily="34" charset="0"/>
                <a:ea typeface="Times New Roman" panose="02020603050405020304" pitchFamily="18" charset="0"/>
              </a:rPr>
              <a:t>, Then Agrippa said to Paul, "You almost persuade me to become a </a:t>
            </a:r>
            <a:r>
              <a:rPr lang="en-US" sz="28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Christian</a:t>
            </a:r>
            <a:r>
              <a:rPr lang="en-US" sz="2800" dirty="0">
                <a:effectLst/>
                <a:latin typeface="Calibri" panose="020F0502020204030204" pitchFamily="34" charset="0"/>
                <a:ea typeface="Times New Roman" panose="02020603050405020304" pitchFamily="18" charset="0"/>
              </a:rPr>
              <a:t>."</a:t>
            </a:r>
          </a:p>
          <a:p>
            <a:endParaRPr lang="en-US" sz="2800" dirty="0">
              <a:effectLst/>
              <a:latin typeface="Calibri" panose="020F0502020204030204" pitchFamily="34" charset="0"/>
              <a:ea typeface="Times New Roman" panose="02020603050405020304" pitchFamily="18" charset="0"/>
            </a:endParaRPr>
          </a:p>
          <a:p>
            <a:r>
              <a:rPr lang="en-US" sz="2800" b="1" u="sng" dirty="0">
                <a:solidFill>
                  <a:srgbClr val="0070C0"/>
                </a:solidFill>
                <a:effectLst/>
                <a:latin typeface="Calibri" panose="020F0502020204030204" pitchFamily="34" charset="0"/>
                <a:ea typeface="Times New Roman" panose="02020603050405020304" pitchFamily="18" charset="0"/>
              </a:rPr>
              <a:t>1Peter 4:16  </a:t>
            </a:r>
            <a:r>
              <a:rPr lang="en-US" sz="2800" dirty="0">
                <a:effectLst/>
                <a:latin typeface="Calibri" panose="020F0502020204030204" pitchFamily="34" charset="0"/>
                <a:ea typeface="Times New Roman" panose="02020603050405020304" pitchFamily="18" charset="0"/>
              </a:rPr>
              <a:t>Yet if anyone suffers as a </a:t>
            </a:r>
            <a:r>
              <a:rPr lang="en-US" sz="28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Christian</a:t>
            </a:r>
            <a:r>
              <a:rPr lang="en-US" sz="2800" dirty="0">
                <a:effectLst/>
                <a:latin typeface="Calibri" panose="020F0502020204030204" pitchFamily="34" charset="0"/>
                <a:ea typeface="Times New Roman" panose="02020603050405020304" pitchFamily="18" charset="0"/>
              </a:rPr>
              <a:t>, let him not be ashamed, but let him glorify God in this matter. </a:t>
            </a:r>
            <a:endParaRPr lang="en-US" sz="2800" dirty="0"/>
          </a:p>
        </p:txBody>
      </p:sp>
    </p:spTree>
    <p:extLst>
      <p:ext uri="{BB962C8B-B14F-4D97-AF65-F5344CB8AC3E}">
        <p14:creationId xmlns:p14="http://schemas.microsoft.com/office/powerpoint/2010/main" val="156303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7C20-7441-8AFA-B12E-68F3FBCC39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964844-7F62-5844-079E-A305E2600F2C}"/>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692760EC-9F1E-8FEA-3A7D-FEF563908ED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7F6A8C0-F92E-A6FF-589A-A5DB057165F8}"/>
              </a:ext>
            </a:extLst>
          </p:cNvPr>
          <p:cNvSpPr txBox="1"/>
          <p:nvPr/>
        </p:nvSpPr>
        <p:spPr>
          <a:xfrm>
            <a:off x="590550" y="917139"/>
            <a:ext cx="8096249" cy="5078313"/>
          </a:xfrm>
          <a:prstGeom prst="rect">
            <a:avLst/>
          </a:prstGeom>
          <a:noFill/>
        </p:spPr>
        <p:txBody>
          <a:bodyPr wrap="square">
            <a:spAutoFit/>
          </a:bodyPr>
          <a:lstStyle/>
          <a:p>
            <a:r>
              <a:rPr lang="en-US" sz="3600" b="1" dirty="0">
                <a:solidFill>
                  <a:srgbClr val="0070C0"/>
                </a:solidFill>
              </a:rPr>
              <a:t>Isaiah 62:1 </a:t>
            </a:r>
            <a:r>
              <a:rPr lang="en-US" sz="3600" dirty="0"/>
              <a:t>For Zion's sake I will not hold My peace, And for Jerusalem's sake I will not rest, Until her righteousness goes forth as brightness, And her salvation as a lamp that burns.</a:t>
            </a:r>
          </a:p>
          <a:p>
            <a:r>
              <a:rPr lang="en-US" sz="3600" dirty="0"/>
              <a:t> 2 The Gentiles shall see your righteousness, And all kings your glory. You shall be called by a new name, Which the mouth of the LORD will name.</a:t>
            </a:r>
          </a:p>
        </p:txBody>
      </p:sp>
    </p:spTree>
    <p:extLst>
      <p:ext uri="{BB962C8B-B14F-4D97-AF65-F5344CB8AC3E}">
        <p14:creationId xmlns:p14="http://schemas.microsoft.com/office/powerpoint/2010/main" val="234627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75D00-1F71-2302-84D7-64868C9549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0C89AB-BA0F-984E-85B5-F893BC58543E}"/>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17061A94-F814-2C5B-2004-9702054CDB2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3E1346A-6A45-9979-8318-775CE7EAA3C4}"/>
              </a:ext>
            </a:extLst>
          </p:cNvPr>
          <p:cNvSpPr txBox="1"/>
          <p:nvPr/>
        </p:nvSpPr>
        <p:spPr>
          <a:xfrm>
            <a:off x="238125" y="1349829"/>
            <a:ext cx="8591549" cy="2010807"/>
          </a:xfrm>
          <a:prstGeom prst="rect">
            <a:avLst/>
          </a:prstGeom>
          <a:noFill/>
        </p:spPr>
        <p:txBody>
          <a:bodyPr wrap="square">
            <a:spAutoFit/>
          </a:bodyPr>
          <a:lstStyle/>
          <a:p>
            <a:pPr marL="0" marR="0">
              <a:spcAft>
                <a:spcPts val="1000"/>
              </a:spcAft>
            </a:pPr>
            <a:r>
              <a:rPr lang="en-US" sz="3600" dirty="0">
                <a:effectLst/>
                <a:latin typeface="Aharoni" panose="02010803020104030203" pitchFamily="2" charset="-79"/>
                <a:ea typeface="Times New Roman" panose="02020603050405020304" pitchFamily="18" charset="0"/>
                <a:cs typeface="Aharoni" panose="02010803020104030203" pitchFamily="2" charset="-79"/>
              </a:rPr>
              <a:t>A Christian is a taught disciple of Christ</a:t>
            </a:r>
          </a:p>
          <a:p>
            <a:pPr marL="0" marR="0">
              <a:spcAft>
                <a:spcPts val="1000"/>
              </a:spcAft>
            </a:pPr>
            <a:endParaRPr lang="en-US" sz="3600" dirty="0">
              <a:ea typeface="Calibri" panose="020F0502020204030204" pitchFamily="34" charset="0"/>
              <a:cs typeface="Times New Roman" panose="02020603050405020304" pitchFamily="18" charset="0"/>
            </a:endParaRPr>
          </a:p>
          <a:p>
            <a:pPr>
              <a:spcAft>
                <a:spcPts val="1000"/>
              </a:spcAft>
            </a:pPr>
            <a:r>
              <a:rPr lang="en-US" sz="3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6665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3A80C-4799-C69C-549F-78A88A4BDB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489449-9D58-FB1B-C748-B672BAFAC520}"/>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6FE2C3B4-7EC9-EADC-26CC-EBD3061BAF1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4B3149E-47C3-218D-3960-6FA430AFAC76}"/>
              </a:ext>
            </a:extLst>
          </p:cNvPr>
          <p:cNvSpPr txBox="1"/>
          <p:nvPr/>
        </p:nvSpPr>
        <p:spPr>
          <a:xfrm>
            <a:off x="715617" y="2210463"/>
            <a:ext cx="7985620" cy="3667671"/>
          </a:xfrm>
          <a:prstGeom prst="rect">
            <a:avLst/>
          </a:prstGeom>
          <a:noFill/>
        </p:spPr>
        <p:txBody>
          <a:bodyPr wrap="square">
            <a:spAutoFit/>
          </a:bodyPr>
          <a:lstStyle/>
          <a:p>
            <a:pPr marL="0" marR="0">
              <a:spcAft>
                <a:spcPts val="1000"/>
              </a:spcAf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John 6:44</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effectLst/>
                <a:latin typeface="Calibri" panose="020F0502020204030204" pitchFamily="34" charset="0"/>
                <a:ea typeface="Times New Roman" panose="02020603050405020304" pitchFamily="18" charset="0"/>
                <a:cs typeface="Calibri" panose="020F0502020204030204" pitchFamily="34" charset="0"/>
              </a:rPr>
              <a:t>"No one can come to Me unless the Father who sent Me draws him; and I will raise him up at the last day.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45 "It is written in the prophets, 'And they shall all be taught by God.' Therefore everyone who has heard and learned from the Father comes to 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8A2BFBA-7643-864D-6B67-0A98F3C93DFE}"/>
              </a:ext>
            </a:extLst>
          </p:cNvPr>
          <p:cNvSpPr txBox="1"/>
          <p:nvPr/>
        </p:nvSpPr>
        <p:spPr>
          <a:xfrm>
            <a:off x="0" y="779229"/>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Times New Roman" panose="02020603050405020304" pitchFamily="18" charset="0"/>
                <a:cs typeface="Aharoni" panose="02010803020104030203" pitchFamily="2" charset="-79"/>
              </a:rPr>
              <a:t>A Christian is a taught disciple of Christ</a:t>
            </a:r>
          </a:p>
        </p:txBody>
      </p:sp>
    </p:spTree>
    <p:extLst>
      <p:ext uri="{BB962C8B-B14F-4D97-AF65-F5344CB8AC3E}">
        <p14:creationId xmlns:p14="http://schemas.microsoft.com/office/powerpoint/2010/main" val="351397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8DA78-7511-40FD-3114-684364C99EA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EEA079-6123-C89D-DD23-9DEDD6826E95}"/>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F9BF93AC-C5EC-DACB-7626-5DACFBA5AE4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91C21D6-C9FE-2430-C9F4-9B9062376230}"/>
              </a:ext>
            </a:extLst>
          </p:cNvPr>
          <p:cNvSpPr txBox="1"/>
          <p:nvPr/>
        </p:nvSpPr>
        <p:spPr>
          <a:xfrm>
            <a:off x="389614" y="1714988"/>
            <a:ext cx="8619214" cy="4657685"/>
          </a:xfrm>
          <a:prstGeom prst="rect">
            <a:avLst/>
          </a:prstGeom>
          <a:noFill/>
        </p:spPr>
        <p:txBody>
          <a:bodyPr wrap="square">
            <a:spAutoFit/>
          </a:bodyPr>
          <a:lstStyle/>
          <a:p>
            <a:pPr marL="0" marR="0">
              <a:spcAft>
                <a:spcPts val="1000"/>
              </a:spcAft>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Matt. 28:18</a:t>
            </a:r>
            <a:r>
              <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And Jesus came and spoke to them, saying, "All authority has been given to Me in heaven and on earth.19 "Go therefore and make disciples of all the nations, baptizing them in the name of the Father and of the Son and of the Holy Spirit,  20 "</a:t>
            </a:r>
            <a:r>
              <a:rPr lang="en-US" sz="2800" dirty="0">
                <a:effectLst/>
                <a:latin typeface="Arial Black" panose="020B0A04020102020204" pitchFamily="34" charset="0"/>
                <a:ea typeface="Times New Roman" panose="02020603050405020304" pitchFamily="18" charset="0"/>
                <a:cs typeface="Calibri" panose="020F0502020204030204" pitchFamily="34" charset="0"/>
              </a:rPr>
              <a:t>teaching them </a:t>
            </a:r>
            <a:r>
              <a:rPr lang="en-US" sz="2800" dirty="0">
                <a:effectLst/>
                <a:latin typeface="Calibri" panose="020F0502020204030204" pitchFamily="34" charset="0"/>
                <a:ea typeface="Times New Roman" panose="02020603050405020304" pitchFamily="18" charset="0"/>
                <a:cs typeface="Calibri" panose="020F0502020204030204" pitchFamily="34" charset="0"/>
              </a:rPr>
              <a:t>to observe all things that I have commanded you; and lo, I am with you always, even to the end of the age." Amen. </a:t>
            </a:r>
          </a:p>
          <a:p>
            <a:pPr marL="0" marR="0">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One does not become a Christian through a direct working of the Holy Spirit independent of God’s word.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B8C57E-AD9D-C420-6D67-21D039CBD3A9}"/>
              </a:ext>
            </a:extLst>
          </p:cNvPr>
          <p:cNvSpPr txBox="1"/>
          <p:nvPr/>
        </p:nvSpPr>
        <p:spPr>
          <a:xfrm>
            <a:off x="0" y="779229"/>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Times New Roman" panose="02020603050405020304" pitchFamily="18" charset="0"/>
                <a:cs typeface="Aharoni" panose="02010803020104030203" pitchFamily="2" charset="-79"/>
              </a:rPr>
              <a:t>A Christian is a taught disciple of Christ</a:t>
            </a:r>
          </a:p>
        </p:txBody>
      </p:sp>
    </p:spTree>
    <p:extLst>
      <p:ext uri="{BB962C8B-B14F-4D97-AF65-F5344CB8AC3E}">
        <p14:creationId xmlns:p14="http://schemas.microsoft.com/office/powerpoint/2010/main" val="391855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EACB-791F-B27E-5A9A-75CC684462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775218-A254-F1E5-D45F-F319200AE687}"/>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49DD46D1-7DB0-2DB3-4125-CF6A90F31D0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638DBA8-DE01-CBE0-71E7-D9C5A380A5D5}"/>
              </a:ext>
            </a:extLst>
          </p:cNvPr>
          <p:cNvSpPr txBox="1"/>
          <p:nvPr/>
        </p:nvSpPr>
        <p:spPr>
          <a:xfrm>
            <a:off x="644056" y="1789043"/>
            <a:ext cx="8158038" cy="4226798"/>
          </a:xfrm>
          <a:prstGeom prst="rect">
            <a:avLst/>
          </a:prstGeom>
          <a:noFill/>
        </p:spPr>
        <p:txBody>
          <a:bodyPr wrap="square">
            <a:spAutoFit/>
          </a:bodyPr>
          <a:lstStyle/>
          <a:p>
            <a:pPr marL="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The process of becoming a Christian is a learning process.</a:t>
            </a:r>
          </a:p>
          <a:p>
            <a:pPr marL="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2Peter 3:18</a:t>
            </a: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a:effectLst/>
                <a:latin typeface="Calibri" panose="020F0502020204030204" pitchFamily="34" charset="0"/>
                <a:ea typeface="Times New Roman" panose="02020603050405020304" pitchFamily="18" charset="0"/>
                <a:cs typeface="Calibri" panose="020F0502020204030204" pitchFamily="34" charset="0"/>
              </a:rPr>
              <a:t>but grow in the grace and knowledge of our Lord and Savior Jesus Christ. To Him be the glory both now and forever. Amen.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F18AED-4FAA-8A81-8E2F-39B0C4075975}"/>
              </a:ext>
            </a:extLst>
          </p:cNvPr>
          <p:cNvSpPr txBox="1"/>
          <p:nvPr/>
        </p:nvSpPr>
        <p:spPr>
          <a:xfrm>
            <a:off x="0" y="779229"/>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Times New Roman" panose="02020603050405020304" pitchFamily="18" charset="0"/>
                <a:cs typeface="Aharoni" panose="02010803020104030203" pitchFamily="2" charset="-79"/>
              </a:rPr>
              <a:t>A Christian is a taught disciple of Christ</a:t>
            </a:r>
          </a:p>
        </p:txBody>
      </p:sp>
    </p:spTree>
    <p:extLst>
      <p:ext uri="{BB962C8B-B14F-4D97-AF65-F5344CB8AC3E}">
        <p14:creationId xmlns:p14="http://schemas.microsoft.com/office/powerpoint/2010/main" val="341614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A681-B055-5A0F-9024-F04CD894A4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DED046-DF9D-E712-D8A0-D23B2A8F39E5}"/>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E86B26B8-450E-FB58-2288-4C068A5D6A5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2B5AAA7-6D86-DFFF-1CF1-48657D815BF7}"/>
              </a:ext>
            </a:extLst>
          </p:cNvPr>
          <p:cNvSpPr txBox="1"/>
          <p:nvPr/>
        </p:nvSpPr>
        <p:spPr>
          <a:xfrm>
            <a:off x="524785" y="1555962"/>
            <a:ext cx="8426709" cy="4791425"/>
          </a:xfrm>
          <a:prstGeom prst="rect">
            <a:avLst/>
          </a:prstGeom>
          <a:noFill/>
        </p:spPr>
        <p:txBody>
          <a:bodyPr wrap="square">
            <a:spAutoFit/>
          </a:bodyPr>
          <a:lstStyle/>
          <a:p>
            <a:pPr marL="0" marR="0">
              <a:lnSpc>
                <a:spcPct val="115000"/>
              </a:lnSpc>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Jesus left us an example to be followed.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2:21</a:t>
            </a:r>
            <a:r>
              <a:rPr lang="en-US" sz="2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For to this you were called, because Christ also suffered for us, leaving us an example, that you should follow His steps: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The standard for Christian is not: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Worldly philosophy.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Col.2:8</a:t>
            </a:r>
            <a:endPar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Law of Moses.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Col.2:14-16</a:t>
            </a:r>
            <a:endPar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Mysticism.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Col.2:18 </a:t>
            </a:r>
            <a:endPar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crowd.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7:13-14</a:t>
            </a:r>
            <a:endPar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 2:8 </a:t>
            </a:r>
            <a:r>
              <a:rPr lang="en-US" sz="2200" dirty="0">
                <a:effectLst/>
                <a:latin typeface="Calibri" panose="020F0502020204030204" pitchFamily="34" charset="0"/>
                <a:ea typeface="Calibri" panose="020F0502020204030204" pitchFamily="34" charset="0"/>
                <a:cs typeface="Calibri" panose="020F0502020204030204" pitchFamily="34" charset="0"/>
              </a:rPr>
              <a:t>Beware lest anyone cheat you through philosophy and empty deceit, according to the tradition of men, according to the basic principles of the world, and not according to Christ.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33C0014-E962-1447-D63A-6DEC8CBA015A}"/>
              </a:ext>
            </a:extLst>
          </p:cNvPr>
          <p:cNvSpPr txBox="1"/>
          <p:nvPr/>
        </p:nvSpPr>
        <p:spPr>
          <a:xfrm>
            <a:off x="0" y="779229"/>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Times New Roman" panose="02020603050405020304" pitchFamily="18" charset="0"/>
                <a:cs typeface="Aharoni" panose="02010803020104030203" pitchFamily="2" charset="-79"/>
              </a:rPr>
              <a:t>A Christian is a taught disciple of Christ</a:t>
            </a:r>
          </a:p>
        </p:txBody>
      </p:sp>
    </p:spTree>
    <p:extLst>
      <p:ext uri="{BB962C8B-B14F-4D97-AF65-F5344CB8AC3E}">
        <p14:creationId xmlns:p14="http://schemas.microsoft.com/office/powerpoint/2010/main" val="299234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DC33D-8840-B9AC-0874-22153D49FF7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13E64E-F87A-75D8-E899-BF1637566CE8}"/>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F0CD7E7E-2B3D-6B2F-CA3E-D9529DBFB0D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4BC3DB8-B881-14B0-64B1-85BCCA423792}"/>
              </a:ext>
            </a:extLst>
          </p:cNvPr>
          <p:cNvSpPr txBox="1"/>
          <p:nvPr/>
        </p:nvSpPr>
        <p:spPr>
          <a:xfrm>
            <a:off x="590550" y="1349829"/>
            <a:ext cx="8553449" cy="26930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 Christian is a taught disciple of Christ</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Persuaded.</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8522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1D4D-5D83-8B4A-95B8-0157936FC2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42FC48-217E-26F8-3A7B-3026C641E729}"/>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196241F8-93C9-3B33-E622-7B85B6FBF51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F5C1CF2-7086-9918-C0A5-80C0A3833E1C}"/>
              </a:ext>
            </a:extLst>
          </p:cNvPr>
          <p:cNvSpPr txBox="1"/>
          <p:nvPr/>
        </p:nvSpPr>
        <p:spPr>
          <a:xfrm>
            <a:off x="524787" y="1669775"/>
            <a:ext cx="8282330" cy="4712059"/>
          </a:xfrm>
          <a:prstGeom prst="rect">
            <a:avLst/>
          </a:prstGeom>
          <a:noFill/>
        </p:spPr>
        <p:txBody>
          <a:bodyPr wrap="square">
            <a:spAutoFit/>
          </a:bodyPr>
          <a:lstStyle/>
          <a:p>
            <a:pPr marL="0" marR="0">
              <a:lnSpc>
                <a:spcPct val="115000"/>
              </a:lnSpc>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 Christian is one who is convinced in his mind that Christianity is true.</a:t>
            </a:r>
          </a:p>
          <a:p>
            <a:pPr marL="0" marR="0">
              <a:lnSpc>
                <a:spcPct val="115000"/>
              </a:lnSpc>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Paul sought to persuade men at Ephesus.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19:8</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And he went into the synagogue and spoke boldly for three months, reasoning and </a:t>
            </a:r>
            <a:r>
              <a:rPr lang="en-US" sz="3200" u="sng" dirty="0">
                <a:effectLst/>
                <a:latin typeface="Calibri" panose="020F0502020204030204" pitchFamily="34" charset="0"/>
                <a:ea typeface="Calibri" panose="020F0502020204030204" pitchFamily="34" charset="0"/>
                <a:cs typeface="Calibri" panose="020F0502020204030204" pitchFamily="34" charset="0"/>
              </a:rPr>
              <a:t>persuading</a:t>
            </a:r>
            <a:r>
              <a:rPr lang="en-US" sz="3200" dirty="0">
                <a:effectLst/>
                <a:latin typeface="Calibri" panose="020F0502020204030204" pitchFamily="34" charset="0"/>
                <a:ea typeface="Calibri" panose="020F0502020204030204" pitchFamily="34" charset="0"/>
                <a:cs typeface="Calibri" panose="020F0502020204030204" pitchFamily="34" charset="0"/>
              </a:rPr>
              <a:t> concerning the things of the kingdom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B6B29A8-EA4C-7442-4632-6476ADEFB702}"/>
              </a:ext>
            </a:extLst>
          </p:cNvPr>
          <p:cNvSpPr txBox="1"/>
          <p:nvPr/>
        </p:nvSpPr>
        <p:spPr>
          <a:xfrm>
            <a:off x="0" y="768108"/>
            <a:ext cx="9135609" cy="64017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Persuaded. </a:t>
            </a:r>
            <a:endPar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65512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637FA-7CA4-FE5D-61E3-02D730652DC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2DE3A1-89AC-D299-05A8-5E81C6076FE8}"/>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BEDBD0C0-802D-6F54-4B9B-2AAD20BB54C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C55B3DDB-BF70-583D-48C9-79AE60660E4C}"/>
              </a:ext>
            </a:extLst>
          </p:cNvPr>
          <p:cNvSpPr txBox="1"/>
          <p:nvPr/>
        </p:nvSpPr>
        <p:spPr>
          <a:xfrm>
            <a:off x="741146" y="1694046"/>
            <a:ext cx="8008218" cy="4571508"/>
          </a:xfrm>
          <a:prstGeom prst="rect">
            <a:avLst/>
          </a:prstGeom>
          <a:noFill/>
        </p:spPr>
        <p:txBody>
          <a:bodyPr wrap="square">
            <a:spAutoFit/>
          </a:bodyPr>
          <a:lstStyle/>
          <a:p>
            <a:pPr marL="0" marR="0">
              <a:lnSpc>
                <a:spcPct val="115000"/>
              </a:lnSpc>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Paul sought to persuade men at Corinth.</a:t>
            </a:r>
          </a:p>
          <a:p>
            <a:pPr marL="0" marR="0">
              <a:lnSpc>
                <a:spcPct val="115000"/>
              </a:lnSpc>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2Cor. 5:10</a:t>
            </a:r>
            <a:r>
              <a:rPr lang="en-US" sz="3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For we must all appear before the judgment seat of Christ, that each one may receive the things done in the body, according to what he has done, whether good or bad. 11 Knowing, therefore, the terror of the Lord, we persuade men; but we are well known to God, and I also trust are well known in your consciences.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DCF0409-3713-3931-3648-A4B1951E865B}"/>
              </a:ext>
            </a:extLst>
          </p:cNvPr>
          <p:cNvSpPr txBox="1"/>
          <p:nvPr/>
        </p:nvSpPr>
        <p:spPr>
          <a:xfrm>
            <a:off x="0" y="768108"/>
            <a:ext cx="9135609" cy="64017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Persuaded. </a:t>
            </a:r>
            <a:endPar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7657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226C1-AE5C-62F0-2C96-0B0C1E2AC3EE}"/>
              </a:ext>
            </a:extLst>
          </p:cNvPr>
          <p:cNvPicPr>
            <a:picLocks noChangeAspect="1"/>
          </p:cNvPicPr>
          <p:nvPr/>
        </p:nvPicPr>
        <p:blipFill>
          <a:blip r:embed="rId2"/>
          <a:stretch>
            <a:fillRect/>
          </a:stretch>
        </p:blipFill>
        <p:spPr>
          <a:xfrm>
            <a:off x="1424" y="-6499"/>
            <a:ext cx="9142575" cy="5533401"/>
          </a:xfrm>
          <a:prstGeom prst="rect">
            <a:avLst/>
          </a:prstGeom>
        </p:spPr>
      </p:pic>
      <p:sp>
        <p:nvSpPr>
          <p:cNvPr id="4" name="Oval 3">
            <a:extLst>
              <a:ext uri="{FF2B5EF4-FFF2-40B4-BE49-F238E27FC236}">
                <a16:creationId xmlns:a16="http://schemas.microsoft.com/office/drawing/2014/main" id="{77D74BC7-DDE1-ADF3-98D4-CF96D73A5327}"/>
              </a:ext>
            </a:extLst>
          </p:cNvPr>
          <p:cNvSpPr/>
          <p:nvPr/>
        </p:nvSpPr>
        <p:spPr>
          <a:xfrm>
            <a:off x="6417578" y="1258348"/>
            <a:ext cx="276837" cy="27683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79B5BC-D167-2364-1BAF-B8769C8A8554}"/>
              </a:ext>
            </a:extLst>
          </p:cNvPr>
          <p:cNvSpPr txBox="1"/>
          <p:nvPr/>
        </p:nvSpPr>
        <p:spPr>
          <a:xfrm>
            <a:off x="2072083" y="5540418"/>
            <a:ext cx="659794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 Sea of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Chinnereth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(Num 34:11; Josh 12:3; 13:27)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 Sea of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Gennesaret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(Luke 5:1; Josephus,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Antiquities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 Sea of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Tiberias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(John 6:1; 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 Sea of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Galilee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(Matt 4:18)</a:t>
            </a:r>
          </a:p>
        </p:txBody>
      </p:sp>
      <p:sp>
        <p:nvSpPr>
          <p:cNvPr id="7" name="TextBox 6">
            <a:extLst>
              <a:ext uri="{FF2B5EF4-FFF2-40B4-BE49-F238E27FC236}">
                <a16:creationId xmlns:a16="http://schemas.microsoft.com/office/drawing/2014/main" id="{C5ACAACF-76E2-A384-9F4A-6C2B97AFB42B}"/>
              </a:ext>
            </a:extLst>
          </p:cNvPr>
          <p:cNvSpPr txBox="1"/>
          <p:nvPr/>
        </p:nvSpPr>
        <p:spPr>
          <a:xfrm>
            <a:off x="7860489" y="6434356"/>
            <a:ext cx="48656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15842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5785-76DB-07D0-192C-08521447EE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47587B-D2B7-5372-719B-1E948BD6703E}"/>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BD989A67-22B5-1649-F6D1-103C03450C0F}"/>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1DB0FBD-C0D6-CDD5-ADC9-08B91E85A587}"/>
              </a:ext>
            </a:extLst>
          </p:cNvPr>
          <p:cNvSpPr txBox="1"/>
          <p:nvPr/>
        </p:nvSpPr>
        <p:spPr>
          <a:xfrm>
            <a:off x="587142" y="1655545"/>
            <a:ext cx="8133346" cy="4631653"/>
          </a:xfrm>
          <a:prstGeom prst="rect">
            <a:avLst/>
          </a:prstGeom>
          <a:noFill/>
        </p:spPr>
        <p:txBody>
          <a:bodyPr wrap="square">
            <a:spAutoFit/>
          </a:bodyPr>
          <a:lstStyle/>
          <a:p>
            <a:pPr marL="0" marR="0">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4:13</a:t>
            </a:r>
            <a:r>
              <a:rPr lang="en-US" sz="3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I can do all things through Christ who strengthens me.</a:t>
            </a:r>
          </a:p>
          <a:p>
            <a:pPr marL="0" marR="0">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A Christian is persuaded that </a:t>
            </a:r>
            <a:r>
              <a:rPr lang="en-US" sz="3000" dirty="0" err="1">
                <a:effectLst/>
                <a:latin typeface="Calibri" panose="020F0502020204030204" pitchFamily="34" charset="0"/>
                <a:ea typeface="Calibri" panose="020F0502020204030204" pitchFamily="34" charset="0"/>
                <a:cs typeface="Calibri" panose="020F0502020204030204" pitchFamily="34" charset="0"/>
              </a:rPr>
              <a:t>Christanity</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3000" u="sng" dirty="0">
                <a:effectLst/>
                <a:latin typeface="Calibri" panose="020F0502020204030204" pitchFamily="34" charset="0"/>
                <a:ea typeface="Calibri" panose="020F0502020204030204" pitchFamily="34" charset="0"/>
                <a:cs typeface="Calibri" panose="020F0502020204030204" pitchFamily="34" charset="0"/>
              </a:rPr>
              <a:t>is worth the price that one must pay</a:t>
            </a:r>
            <a:r>
              <a:rPr lang="en-US" sz="3000" dirty="0">
                <a:effectLst/>
                <a:latin typeface="Calibri" panose="020F0502020204030204" pitchFamily="34" charset="0"/>
                <a:ea typeface="Calibri" panose="020F0502020204030204" pitchFamily="34" charset="0"/>
                <a:cs typeface="Calibri" panose="020F0502020204030204" pitchFamily="34" charset="0"/>
              </a:rPr>
              <a:t> to become a Christian.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Calibri" panose="020F0502020204030204" pitchFamily="34" charset="0"/>
              </a:rPr>
              <a:t>Denial of self </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16:24-26</a:t>
            </a:r>
            <a:endParaRPr lang="en-US"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Calibri" panose="020F0502020204030204" pitchFamily="34" charset="0"/>
              </a:rPr>
              <a:t>Supreme love of the Lord. </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14:26-29</a:t>
            </a:r>
            <a:endParaRPr lang="en-US"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Calibri" panose="020F0502020204030204" pitchFamily="34" charset="0"/>
              </a:rPr>
              <a:t>Sacrifice any and everything that stands between one and faithful service to Christ (</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Phil.2:7-8</a:t>
            </a:r>
            <a:r>
              <a:rPr lang="en-US" sz="3000" dirty="0">
                <a:effectLst/>
                <a:latin typeface="Calibri" panose="020F0502020204030204" pitchFamily="34" charset="0"/>
                <a:ea typeface="Calibri" panose="020F0502020204030204" pitchFamily="34" charset="0"/>
                <a:cs typeface="Calibri" panose="020F0502020204030204" pitchFamily="34"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7EAE671-FB16-2ED5-6A09-5536462537F4}"/>
              </a:ext>
            </a:extLst>
          </p:cNvPr>
          <p:cNvSpPr txBox="1"/>
          <p:nvPr/>
        </p:nvSpPr>
        <p:spPr>
          <a:xfrm>
            <a:off x="0" y="768108"/>
            <a:ext cx="9135609" cy="622799"/>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Christian Is One Who Is Persuaded.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60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CD3A3-7A58-2F51-5D4D-6B718E9881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6294BE-02BB-888F-BA59-EC3F65076C91}"/>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5D6F3CF5-BE8B-10BF-AEEC-AAC9DBC0ED6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1CCF1FB-29A6-4D44-4169-823B029E0313}"/>
              </a:ext>
            </a:extLst>
          </p:cNvPr>
          <p:cNvSpPr txBox="1"/>
          <p:nvPr/>
        </p:nvSpPr>
        <p:spPr>
          <a:xfrm>
            <a:off x="653143" y="1349829"/>
            <a:ext cx="7933508" cy="39292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 Christian is a taught disciple of Christ</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 Christian Is One Who Is Persuaded.</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willing to suffer for doing right.</a:t>
            </a:r>
          </a:p>
        </p:txBody>
      </p:sp>
    </p:spTree>
    <p:extLst>
      <p:ext uri="{BB962C8B-B14F-4D97-AF65-F5344CB8AC3E}">
        <p14:creationId xmlns:p14="http://schemas.microsoft.com/office/powerpoint/2010/main" val="4064850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5EEB-F41E-BEB9-D401-08ECC191C9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E1ACBE4-522F-26F3-ED2F-E4DDB291EDA7}"/>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C8A80F5D-64F8-22F1-F766-8105900B281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976FF83-7194-86ED-7782-A4505DF8DA07}"/>
              </a:ext>
            </a:extLst>
          </p:cNvPr>
          <p:cNvSpPr txBox="1"/>
          <p:nvPr/>
        </p:nvSpPr>
        <p:spPr>
          <a:xfrm>
            <a:off x="779646" y="2107933"/>
            <a:ext cx="7767588" cy="3416320"/>
          </a:xfrm>
          <a:prstGeom prst="rect">
            <a:avLst/>
          </a:prstGeom>
          <a:noFill/>
        </p:spPr>
        <p:txBody>
          <a:bodyPr wrap="square">
            <a:spAutoFit/>
          </a:bodyPr>
          <a:lstStyle/>
          <a:p>
            <a:pPr marL="0" marR="0">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4:15</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But let none of you suffer as a murderer, a thief, an evildoer, or as a busybody in other people's matters. 16 Yet if anyone suffers as a Christian, let him not be ashamed, but let him glorify God in this matter.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7729E0E-5DF9-6F6E-BE85-7D67789864D0}"/>
              </a:ext>
            </a:extLst>
          </p:cNvPr>
          <p:cNvSpPr txBox="1"/>
          <p:nvPr/>
        </p:nvSpPr>
        <p:spPr>
          <a:xfrm>
            <a:off x="0" y="779404"/>
            <a:ext cx="9135609" cy="57169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willing to suffer for doing right.</a:t>
            </a:r>
            <a:endPar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26815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45D84-7482-0A28-EFC8-D6F27F5296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8DD601-D935-52CF-14CD-BC9DB423720E}"/>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5CBD386E-BA90-D2CA-1079-2A56EA56B92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0AF4631-4D26-7FAE-AD0D-4220959B97FB}"/>
              </a:ext>
            </a:extLst>
          </p:cNvPr>
          <p:cNvSpPr txBox="1"/>
          <p:nvPr/>
        </p:nvSpPr>
        <p:spPr>
          <a:xfrm>
            <a:off x="505117" y="1472207"/>
            <a:ext cx="8460606" cy="4760278"/>
          </a:xfrm>
          <a:prstGeom prst="rect">
            <a:avLst/>
          </a:prstGeom>
          <a:noFill/>
        </p:spPr>
        <p:txBody>
          <a:bodyPr wrap="square">
            <a:spAutoFit/>
          </a:bodyPr>
          <a:lstStyle/>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Some suffering is the result of living in a world of physical pain and death.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Some suffering is the result of foolish and sinful living and poor choices in life.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Some suffering is the result of doing God’s will.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4:16</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Yet if anyone suffers as a Christian, let him not be ashamed, but let him glorify God in this matter.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3:14</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But even if you should suffer for righteousness' sake, you are blessed. "And do not be afraid of their threats, nor be troubled."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9342564-9E93-5BFC-BC45-FBA62DCB81E8}"/>
              </a:ext>
            </a:extLst>
          </p:cNvPr>
          <p:cNvSpPr txBox="1"/>
          <p:nvPr/>
        </p:nvSpPr>
        <p:spPr>
          <a:xfrm>
            <a:off x="0" y="779404"/>
            <a:ext cx="9135609" cy="57169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willing to suffer for doing right.</a:t>
            </a:r>
            <a:endPar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41019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5578-3484-391B-3D28-64BF65FF66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4132BD-5CAA-C122-65CD-8FA992783776}"/>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34CDC437-D738-5EAC-5B11-EE63793CF2A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5E21656-CA12-F86C-3C14-1DA9C0109066}"/>
              </a:ext>
            </a:extLst>
          </p:cNvPr>
          <p:cNvSpPr txBox="1"/>
          <p:nvPr/>
        </p:nvSpPr>
        <p:spPr>
          <a:xfrm>
            <a:off x="462012" y="1668361"/>
            <a:ext cx="8277726" cy="4729500"/>
          </a:xfrm>
          <a:prstGeom prst="rect">
            <a:avLst/>
          </a:prstGeom>
          <a:noFill/>
        </p:spPr>
        <p:txBody>
          <a:bodyPr wrap="square">
            <a:spAutoFit/>
          </a:bodyPr>
          <a:lstStyle/>
          <a:p>
            <a:pPr marL="0" marR="0">
              <a:spcAft>
                <a:spcPts val="1000"/>
              </a:spcAft>
            </a:pPr>
            <a:r>
              <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All who live godly lives will suffer.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2Tim. 3:12</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Yes, and all who desire to live godly in Christ Jesus will suffer persecution.</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0" marR="0">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Suffering may be in the form of unjust criticism and evil statements.</a:t>
            </a:r>
          </a:p>
          <a:p>
            <a:pPr marL="0" marR="0">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4:4</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In regard to these, they think it strange that you do not run with them in the same flood of dissipation, speaking evil of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DA97E2F-B0C4-44DF-DE83-0AF7A5CEE808}"/>
              </a:ext>
            </a:extLst>
          </p:cNvPr>
          <p:cNvSpPr txBox="1"/>
          <p:nvPr/>
        </p:nvSpPr>
        <p:spPr>
          <a:xfrm>
            <a:off x="0" y="779404"/>
            <a:ext cx="9135609" cy="57169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willing to suffer for doing right.</a:t>
            </a:r>
            <a:endPar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424314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4DDD-2C9B-4F98-E23C-3C2C6F5A9D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C3BC7E-70FA-8714-7908-258494A2566A}"/>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A459FB3C-FF1F-28C9-572A-C7851D0B7C6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313AC4A-AC2C-28BC-82BE-2A33436349D6}"/>
              </a:ext>
            </a:extLst>
          </p:cNvPr>
          <p:cNvSpPr txBox="1"/>
          <p:nvPr/>
        </p:nvSpPr>
        <p:spPr>
          <a:xfrm>
            <a:off x="375384" y="1677208"/>
            <a:ext cx="8527983" cy="4799263"/>
          </a:xfrm>
          <a:prstGeom prst="rect">
            <a:avLst/>
          </a:prstGeom>
          <a:noFill/>
        </p:spPr>
        <p:txBody>
          <a:bodyPr wrap="square">
            <a:spAutoFit/>
          </a:bodyPr>
          <a:lstStyle/>
          <a:p>
            <a:pPr marL="0" marR="0">
              <a:lnSpc>
                <a:spcPct val="115000"/>
              </a:lnSpc>
              <a:spcAft>
                <a:spcPts val="1000"/>
              </a:spcAft>
            </a:pPr>
            <a:r>
              <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 Christian is willing to suffer for the Lord’s sake.</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Early Christians were persecuted.</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8:1</a:t>
            </a: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Now Saul was consenting to his death. At that time a great persecution arose against the church which was at Jerusalem; and they were all scattered throughout the regions of Judea and Samaria, except the apostles.</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 2 And devout men carried Stephen to his burial, and made great lamentation over him.</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 3 As for Saul, he made havoc of the church, entering every house, and dragging off men and women, committing them to prison.</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 4 Therefore those who were scattered went everywhere preaching the word.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CEEE4C8-C922-77ED-A6D0-A6FCF4C66B7C}"/>
              </a:ext>
            </a:extLst>
          </p:cNvPr>
          <p:cNvSpPr txBox="1"/>
          <p:nvPr/>
        </p:nvSpPr>
        <p:spPr>
          <a:xfrm>
            <a:off x="0" y="779404"/>
            <a:ext cx="9135609" cy="57169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1000"/>
              </a:spcAft>
              <a:buClrTx/>
              <a:buSzTx/>
              <a:tabLst/>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willing to suffer for doing right.</a:t>
            </a:r>
            <a:endPar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36578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325F-2C64-A4A9-07EF-E46A5E2F6D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91BBB8-51C1-3F90-5F8F-FFD76E98E046}"/>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12E661BB-1986-A3FD-1E42-719CDBF8DB0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9275516-26CE-7277-EF11-8811097E436C}"/>
              </a:ext>
            </a:extLst>
          </p:cNvPr>
          <p:cNvSpPr txBox="1"/>
          <p:nvPr/>
        </p:nvSpPr>
        <p:spPr>
          <a:xfrm>
            <a:off x="572494" y="1713297"/>
            <a:ext cx="8196121" cy="5093702"/>
          </a:xfrm>
          <a:prstGeom prst="rect">
            <a:avLst/>
          </a:prstGeom>
          <a:noFill/>
        </p:spPr>
        <p:txBody>
          <a:bodyPr wrap="square">
            <a:spAutoFit/>
          </a:bodyPr>
          <a:lstStyle/>
          <a:p>
            <a:pPr marL="0" marR="0">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4:16</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Yet if anyone suffers as a Christian, let him not be ashamed, but let him glorify God in this matter.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1000"/>
              </a:spcAft>
            </a:pPr>
            <a:r>
              <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He is not ashamed of the Lord’s word.</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8:38</a:t>
            </a:r>
            <a:r>
              <a:rPr lang="en-US" sz="3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"For whoever is ashamed of Me and My words in this adulterous and sinful generation, of him the Son of Man also will be ashamed when He comes in the glory of His Father with the holy angels."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55E475D-259C-0460-5B32-922C30D14555}"/>
              </a:ext>
            </a:extLst>
          </p:cNvPr>
          <p:cNvSpPr txBox="1"/>
          <p:nvPr/>
        </p:nvSpPr>
        <p:spPr>
          <a:xfrm>
            <a:off x="0" y="776061"/>
            <a:ext cx="9135609" cy="64017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Not Ashamed</a:t>
            </a:r>
            <a:endPar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31813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A122-D6B3-2393-03BD-D2FB856AD0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58855B-EFC4-283C-6D4E-D29847AB48D1}"/>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51DA6F4B-2993-35DF-9F67-DC891B65863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BAEA16A-9373-CC33-A86C-28A9C5B7FE7D}"/>
              </a:ext>
            </a:extLst>
          </p:cNvPr>
          <p:cNvSpPr txBox="1"/>
          <p:nvPr/>
        </p:nvSpPr>
        <p:spPr>
          <a:xfrm>
            <a:off x="421419" y="1416236"/>
            <a:ext cx="8241318" cy="5455148"/>
          </a:xfrm>
          <a:prstGeom prst="rect">
            <a:avLst/>
          </a:prstGeom>
          <a:noFill/>
        </p:spPr>
        <p:txBody>
          <a:bodyPr wrap="square">
            <a:spAutoFit/>
          </a:bodyPr>
          <a:lstStyle/>
          <a:p>
            <a:pPr marL="0" marR="0">
              <a:spcAft>
                <a:spcPts val="1000"/>
              </a:spcAft>
            </a:pPr>
            <a:r>
              <a:rPr lang="en-US" sz="2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He is not ashamed of the gospel of Christ.</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1:16</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For I am not ashamed of the gospel of Christ, for it is the power of God to salvation for everyone who believes, for the Jew first and also for the Greek.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He is not ashamed to be part of a religious minority.</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7:13</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"Enter by the narrow gate; for wide is the gate and broad is the way that leads to destruction, and there are many who go in by it. 14 "Because narrow is the gate and difficult is the way which leads to life, and there are few who find 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4FE2A6D-8696-4CF1-12C1-DAB7A928BA23}"/>
              </a:ext>
            </a:extLst>
          </p:cNvPr>
          <p:cNvSpPr txBox="1"/>
          <p:nvPr/>
        </p:nvSpPr>
        <p:spPr>
          <a:xfrm>
            <a:off x="0" y="776061"/>
            <a:ext cx="9135609" cy="64017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Not Ashamed</a:t>
            </a:r>
            <a:endPar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39803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15FFC-F961-7980-1FDF-98E4422CA3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BD2B82A-CBD3-742C-110C-0477DCE8E81A}"/>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6EEB12DB-FFB2-BA88-47A7-679391F2F7D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15D9EFD-F5F1-A71C-4C2F-65FB23E84B57}"/>
              </a:ext>
            </a:extLst>
          </p:cNvPr>
          <p:cNvSpPr txBox="1"/>
          <p:nvPr/>
        </p:nvSpPr>
        <p:spPr>
          <a:xfrm>
            <a:off x="572494" y="1510748"/>
            <a:ext cx="8269355" cy="4879413"/>
          </a:xfrm>
          <a:prstGeom prst="rect">
            <a:avLst/>
          </a:prstGeom>
          <a:noFill/>
        </p:spPr>
        <p:txBody>
          <a:bodyPr wrap="square">
            <a:spAutoFit/>
          </a:bodyPr>
          <a:lstStyle/>
          <a:p>
            <a:pPr marL="0" marR="0">
              <a:lnSpc>
                <a:spcPct val="115000"/>
              </a:lnSpc>
              <a:spcAft>
                <a:spcPts val="1000"/>
              </a:spcAft>
            </a:pPr>
            <a:r>
              <a:rPr lang="en-US" sz="2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Christian is one who glorifies God </a:t>
            </a:r>
            <a:r>
              <a:rPr lang="en-US"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Peter 4:16</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 glorifies God by being a disciple of God’s son. </a:t>
            </a:r>
            <a:r>
              <a:rPr lang="en-US"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Heb.1:1-2</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 1:1</a:t>
            </a:r>
            <a:r>
              <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God, who at various times and in various ways spoke in time past to the fathers by the prophets,  2 has in these last days spoken to us by His Son, whom He has appointed heir of all things, through whom also He made the worlds;</a:t>
            </a:r>
          </a:p>
          <a:p>
            <a:pPr marL="0" marR="0">
              <a:lnSpc>
                <a:spcPct val="115000"/>
              </a:lnSpc>
              <a:spcAft>
                <a:spcPts val="1000"/>
              </a:spcAft>
            </a:pPr>
            <a:r>
              <a:rPr lang="en-US" sz="2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 glorifies God by living for God.</a:t>
            </a:r>
          </a:p>
          <a:p>
            <a:pPr marL="0" marR="0">
              <a:lnSpc>
                <a:spcPct val="115000"/>
              </a:lnSpc>
              <a:spcAft>
                <a:spcPts val="1000"/>
              </a:spcAft>
            </a:pPr>
            <a:r>
              <a:rPr lang="en-US" sz="2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 is not ashamed for the world to know where he stands and what he stands for.</a:t>
            </a:r>
          </a:p>
        </p:txBody>
      </p:sp>
      <p:sp>
        <p:nvSpPr>
          <p:cNvPr id="6" name="TextBox 5">
            <a:extLst>
              <a:ext uri="{FF2B5EF4-FFF2-40B4-BE49-F238E27FC236}">
                <a16:creationId xmlns:a16="http://schemas.microsoft.com/office/drawing/2014/main" id="{55797E59-32B2-C270-C19D-8E577703B01D}"/>
              </a:ext>
            </a:extLst>
          </p:cNvPr>
          <p:cNvSpPr txBox="1"/>
          <p:nvPr/>
        </p:nvSpPr>
        <p:spPr>
          <a:xfrm>
            <a:off x="0" y="776061"/>
            <a:ext cx="9135609" cy="640175"/>
          </a:xfrm>
          <a:prstGeom prst="rect">
            <a:avLst/>
          </a:prstGeom>
          <a:noFill/>
        </p:spPr>
        <p:txBody>
          <a:bodyPr wrap="square">
            <a:spAutoFit/>
          </a:bodyPr>
          <a:lstStyle/>
          <a:p>
            <a:pPr marR="0" lvl="0" algn="ctr" defTabSz="457200" rtl="0" eaLnBrk="1" fontAlgn="auto" latinLnBrk="0" hangingPunct="1">
              <a:lnSpc>
                <a:spcPct val="115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rPr>
              <a:t>A Christian Is One Who Is Not Ashamed</a:t>
            </a:r>
            <a:endPar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7350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AB85-6A47-F4EA-7E27-75A61C08CD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649C0B-73E3-4CA1-AF5A-E74BC058A2A7}"/>
              </a:ext>
            </a:extLst>
          </p:cNvPr>
          <p:cNvSpPr txBox="1"/>
          <p:nvPr/>
        </p:nvSpPr>
        <p:spPr>
          <a:xfrm>
            <a:off x="-8391" y="2496"/>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Christian – Introduction and Peter’s Perspective</a:t>
            </a:r>
          </a:p>
        </p:txBody>
      </p:sp>
      <p:sp>
        <p:nvSpPr>
          <p:cNvPr id="5" name="Footer Placeholder 4">
            <a:extLst>
              <a:ext uri="{FF2B5EF4-FFF2-40B4-BE49-F238E27FC236}">
                <a16:creationId xmlns:a16="http://schemas.microsoft.com/office/drawing/2014/main" id="{6142A543-6F12-42B6-9521-8E554D20163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A4DF60C-96A2-CB3C-0386-395DA6B6B68E}"/>
              </a:ext>
            </a:extLst>
          </p:cNvPr>
          <p:cNvSpPr txBox="1"/>
          <p:nvPr/>
        </p:nvSpPr>
        <p:spPr>
          <a:xfrm>
            <a:off x="653143" y="2235654"/>
            <a:ext cx="7933508" cy="39292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 Christian is </a:t>
            </a:r>
            <a:r>
              <a:rPr kumimoji="0" lang="en-US" sz="3600" b="1"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 taught disciple of Christ</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 Christian Is </a:t>
            </a:r>
            <a:r>
              <a:rPr kumimoji="0" lang="en-US" sz="3600" b="1" i="0" u="sng"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one who is persuaded</a:t>
            </a:r>
            <a:r>
              <a:rPr kumimoji="0" lang="en-US" sz="36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A Christian is </a:t>
            </a:r>
            <a:r>
              <a:rPr kumimoji="0" lang="en-US" sz="3600" b="1" i="0" u="sng"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one who is willing to suffer for doing right.</a:t>
            </a:r>
            <a:endParaRPr kumimoji="0" lang="en-US" sz="3600" b="1" i="0" u="sng"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B25F651-0EEA-288C-00EA-64B39933C648}"/>
              </a:ext>
            </a:extLst>
          </p:cNvPr>
          <p:cNvSpPr txBox="1"/>
          <p:nvPr/>
        </p:nvSpPr>
        <p:spPr>
          <a:xfrm>
            <a:off x="-8391" y="838200"/>
            <a:ext cx="9144000" cy="923330"/>
          </a:xfrm>
          <a:prstGeom prst="rect">
            <a:avLst/>
          </a:prstGeom>
          <a:noFill/>
        </p:spPr>
        <p:txBody>
          <a:bodyPr wrap="square" rtlCol="0">
            <a:spAutoFit/>
          </a:bodyPr>
          <a:lstStyle/>
          <a:p>
            <a:pPr algn="ctr"/>
            <a:r>
              <a:rPr lang="en-US" sz="5400" dirty="0">
                <a:latin typeface="Aharoni" panose="02010803020104030203" pitchFamily="2" charset="-79"/>
                <a:cs typeface="Aharoni" panose="02010803020104030203" pitchFamily="2" charset="-79"/>
              </a:rPr>
              <a:t>Are You A Christian?</a:t>
            </a:r>
          </a:p>
        </p:txBody>
      </p:sp>
    </p:spTree>
    <p:extLst>
      <p:ext uri="{BB962C8B-B14F-4D97-AF65-F5344CB8AC3E}">
        <p14:creationId xmlns:p14="http://schemas.microsoft.com/office/powerpoint/2010/main" val="1471270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Northern shoreline of the Sea of Galilee (from the southeast)</a:t>
            </a:r>
          </a:p>
        </p:txBody>
      </p:sp>
      <p:sp>
        <p:nvSpPr>
          <p:cNvPr id="3" name="Text Placeholder 2"/>
          <p:cNvSpPr>
            <a:spLocks noGrp="1"/>
          </p:cNvSpPr>
          <p:nvPr>
            <p:ph type="body" sz="quarter" idx="12"/>
          </p:nvPr>
        </p:nvSpPr>
        <p:spPr/>
        <p:txBody>
          <a:bodyPr/>
          <a:lstStyle/>
          <a:p>
            <a:r>
              <a:rPr lang="en-US"/>
              <a:t>5:1</a:t>
            </a:r>
            <a:endParaRPr lang="en-US" dirty="0"/>
          </a:p>
        </p:txBody>
      </p:sp>
      <p:sp>
        <p:nvSpPr>
          <p:cNvPr id="4" name="Title 3"/>
          <p:cNvSpPr>
            <a:spLocks noGrp="1"/>
          </p:cNvSpPr>
          <p:nvPr>
            <p:ph type="title"/>
          </p:nvPr>
        </p:nvSpPr>
        <p:spPr/>
        <p:txBody>
          <a:bodyPr/>
          <a:lstStyle/>
          <a:p>
            <a:r>
              <a:rPr lang="en-US" dirty="0"/>
              <a:t>He was standing by the Lake of Gennesaret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3"/>
            <a:ext cx="91440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200400" y="2341497"/>
            <a:ext cx="1394934"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Capernaum</a:t>
            </a:r>
          </a:p>
        </p:txBody>
      </p:sp>
      <p:sp>
        <p:nvSpPr>
          <p:cNvPr id="7" name="Text Box 6"/>
          <p:cNvSpPr txBox="1">
            <a:spLocks noChangeArrowheads="1"/>
          </p:cNvSpPr>
          <p:nvPr/>
        </p:nvSpPr>
        <p:spPr bwMode="auto">
          <a:xfrm>
            <a:off x="6672057" y="4514790"/>
            <a:ext cx="1086388"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Magdala</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
        <p:nvSpPr>
          <p:cNvPr id="8" name="Text Box 7"/>
          <p:cNvSpPr txBox="1">
            <a:spLocks noChangeArrowheads="1"/>
          </p:cNvSpPr>
          <p:nvPr/>
        </p:nvSpPr>
        <p:spPr bwMode="auto">
          <a:xfrm>
            <a:off x="533400" y="2507433"/>
            <a:ext cx="2003305"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Mt. of Beatitudes</a:t>
            </a:r>
          </a:p>
        </p:txBody>
      </p:sp>
      <p:sp>
        <p:nvSpPr>
          <p:cNvPr id="9" name="Text Box 8"/>
          <p:cNvSpPr txBox="1">
            <a:spLocks noChangeArrowheads="1"/>
          </p:cNvSpPr>
          <p:nvPr/>
        </p:nvSpPr>
        <p:spPr bwMode="auto">
          <a:xfrm>
            <a:off x="5643950" y="2342971"/>
            <a:ext cx="1214050"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Bethsaida</a:t>
            </a:r>
          </a:p>
        </p:txBody>
      </p:sp>
      <p:sp>
        <p:nvSpPr>
          <p:cNvPr id="10" name="Text Box 9"/>
          <p:cNvSpPr txBox="1">
            <a:spLocks noChangeArrowheads="1"/>
          </p:cNvSpPr>
          <p:nvPr/>
        </p:nvSpPr>
        <p:spPr bwMode="auto">
          <a:xfrm>
            <a:off x="2791768" y="4629090"/>
            <a:ext cx="2234971"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Plain of Gennesaret</a:t>
            </a:r>
          </a:p>
        </p:txBody>
      </p:sp>
      <p:sp>
        <p:nvSpPr>
          <p:cNvPr id="11" name="Text Box 10"/>
          <p:cNvSpPr txBox="1">
            <a:spLocks noChangeArrowheads="1"/>
          </p:cNvSpPr>
          <p:nvPr/>
        </p:nvSpPr>
        <p:spPr bwMode="auto">
          <a:xfrm>
            <a:off x="7429929" y="2342971"/>
            <a:ext cx="1644233"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Golan Heights</a:t>
            </a:r>
          </a:p>
        </p:txBody>
      </p:sp>
      <p:sp>
        <p:nvSpPr>
          <p:cNvPr id="12" name="Line 11"/>
          <p:cNvSpPr>
            <a:spLocks noChangeShapeType="1"/>
          </p:cNvSpPr>
          <p:nvPr/>
        </p:nvSpPr>
        <p:spPr bwMode="auto">
          <a:xfrm>
            <a:off x="7696200" y="4829145"/>
            <a:ext cx="339762" cy="85755"/>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12"/>
          <p:cNvSpPr>
            <a:spLocks noChangeShapeType="1"/>
          </p:cNvSpPr>
          <p:nvPr/>
        </p:nvSpPr>
        <p:spPr bwMode="auto">
          <a:xfrm>
            <a:off x="2536705" y="2907542"/>
            <a:ext cx="435095" cy="195955"/>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Line 13"/>
          <p:cNvSpPr>
            <a:spLocks noChangeShapeType="1"/>
          </p:cNvSpPr>
          <p:nvPr/>
        </p:nvSpPr>
        <p:spPr bwMode="auto">
          <a:xfrm>
            <a:off x="4114800" y="2722497"/>
            <a:ext cx="228600" cy="283022"/>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Line 14"/>
          <p:cNvSpPr>
            <a:spLocks noChangeShapeType="1"/>
          </p:cNvSpPr>
          <p:nvPr/>
        </p:nvSpPr>
        <p:spPr bwMode="auto">
          <a:xfrm flipH="1">
            <a:off x="6095783" y="2684396"/>
            <a:ext cx="114300" cy="258739"/>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E9DC2D5A-1FB3-77D3-4FFA-0AFD3B7C2F05}"/>
              </a:ext>
            </a:extLst>
          </p:cNvPr>
          <p:cNvSpPr txBox="1"/>
          <p:nvPr/>
        </p:nvSpPr>
        <p:spPr>
          <a:xfrm>
            <a:off x="5813573" y="6476301"/>
            <a:ext cx="48656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5</a:t>
            </a:r>
          </a:p>
        </p:txBody>
      </p:sp>
    </p:spTree>
    <p:extLst>
      <p:ext uri="{BB962C8B-B14F-4D97-AF65-F5344CB8AC3E}">
        <p14:creationId xmlns:p14="http://schemas.microsoft.com/office/powerpoint/2010/main" val="54872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0" y="0"/>
            <a:ext cx="9144000" cy="5859463"/>
            <a:chOff x="685800" y="1128713"/>
            <a:chExt cx="7772400" cy="4979987"/>
          </a:xfrm>
        </p:grpSpPr>
        <p:pic>
          <p:nvPicPr>
            <p:cNvPr id="18451" name="Picture 1" descr="Capernaum area aerial from southeast, tbs115200011"/>
            <p:cNvPicPr>
              <a:picLocks noRot="1" noChangeAspect="1" noMove="1" noResize="1"/>
            </p:cNvPicPr>
            <p:nvPr isPhoto="1"/>
          </p:nvPicPr>
          <p:blipFill>
            <a:blip r:embed="rId3"/>
            <a:srcRect/>
            <a:stretch>
              <a:fillRect/>
            </a:stretch>
          </p:blipFill>
          <p:spPr bwMode="auto">
            <a:xfrm>
              <a:off x="685800" y="1128713"/>
              <a:ext cx="7772400" cy="4598987"/>
            </a:xfrm>
            <a:prstGeom prst="rect">
              <a:avLst/>
            </a:prstGeom>
            <a:noFill/>
            <a:ln w="9525">
              <a:noFill/>
              <a:miter lim="800000"/>
              <a:headEnd/>
              <a:tailEnd/>
            </a:ln>
          </p:spPr>
        </p:pic>
        <p:sp>
          <p:nvSpPr>
            <p:cNvPr id="18452" name="Rectangle 2"/>
            <p:cNvSpPr>
              <a:spLocks noChangeArrowheads="1"/>
            </p:cNvSpPr>
            <p:nvPr/>
          </p:nvSpPr>
          <p:spPr bwMode="auto">
            <a:xfrm>
              <a:off x="685800" y="5765800"/>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Capernaum area aerial from southeast</a:t>
              </a:r>
            </a:p>
          </p:txBody>
        </p:sp>
      </p:grpSp>
      <p:sp>
        <p:nvSpPr>
          <p:cNvPr id="6" name="Text Box 15"/>
          <p:cNvSpPr txBox="1">
            <a:spLocks noChangeArrowheads="1"/>
          </p:cNvSpPr>
          <p:nvPr/>
        </p:nvSpPr>
        <p:spPr bwMode="auto">
          <a:xfrm>
            <a:off x="3733800" y="533400"/>
            <a:ext cx="1600199" cy="70788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Capernaum synagogue</a:t>
            </a:r>
          </a:p>
        </p:txBody>
      </p:sp>
      <p:sp>
        <p:nvSpPr>
          <p:cNvPr id="7" name="Line 8"/>
          <p:cNvSpPr>
            <a:spLocks noChangeShapeType="1"/>
          </p:cNvSpPr>
          <p:nvPr/>
        </p:nvSpPr>
        <p:spPr bwMode="auto">
          <a:xfrm flipH="1">
            <a:off x="4191000" y="1219200"/>
            <a:ext cx="228600" cy="914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8" name="Text Box 15"/>
          <p:cNvSpPr txBox="1">
            <a:spLocks noChangeArrowheads="1"/>
          </p:cNvSpPr>
          <p:nvPr/>
        </p:nvSpPr>
        <p:spPr bwMode="auto">
          <a:xfrm>
            <a:off x="1524000" y="1219200"/>
            <a:ext cx="1600199" cy="70788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Peter’s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house</a:t>
            </a:r>
          </a:p>
        </p:txBody>
      </p:sp>
      <p:sp>
        <p:nvSpPr>
          <p:cNvPr id="9" name="Line 8"/>
          <p:cNvSpPr>
            <a:spLocks noChangeShapeType="1"/>
          </p:cNvSpPr>
          <p:nvPr/>
        </p:nvSpPr>
        <p:spPr bwMode="auto">
          <a:xfrm>
            <a:off x="2743200" y="1676400"/>
            <a:ext cx="762000" cy="457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 name="Text Box 15"/>
          <p:cNvSpPr txBox="1">
            <a:spLocks noChangeArrowheads="1"/>
          </p:cNvSpPr>
          <p:nvPr/>
        </p:nvSpPr>
        <p:spPr bwMode="auto">
          <a:xfrm>
            <a:off x="5334000" y="762000"/>
            <a:ext cx="1905000" cy="70788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Greek Orthodox church</a:t>
            </a:r>
          </a:p>
        </p:txBody>
      </p:sp>
      <p:sp>
        <p:nvSpPr>
          <p:cNvPr id="11" name="Line 8"/>
          <p:cNvSpPr>
            <a:spLocks noChangeShapeType="1"/>
          </p:cNvSpPr>
          <p:nvPr/>
        </p:nvSpPr>
        <p:spPr bwMode="auto">
          <a:xfrm flipH="1">
            <a:off x="5029200" y="1371600"/>
            <a:ext cx="838200" cy="9906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2" name="Text Box 15"/>
          <p:cNvSpPr txBox="1">
            <a:spLocks noChangeArrowheads="1"/>
          </p:cNvSpPr>
          <p:nvPr/>
        </p:nvSpPr>
        <p:spPr bwMode="auto">
          <a:xfrm>
            <a:off x="6324600" y="3739038"/>
            <a:ext cx="1600199" cy="40011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modern pier</a:t>
            </a:r>
          </a:p>
        </p:txBody>
      </p:sp>
      <p:sp>
        <p:nvSpPr>
          <p:cNvPr id="13" name="Text Box 15"/>
          <p:cNvSpPr txBox="1">
            <a:spLocks noChangeArrowheads="1"/>
          </p:cNvSpPr>
          <p:nvPr/>
        </p:nvSpPr>
        <p:spPr bwMode="auto">
          <a:xfrm>
            <a:off x="304801" y="0"/>
            <a:ext cx="1600199" cy="70788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Church of the Beatitudes</a:t>
            </a:r>
          </a:p>
        </p:txBody>
      </p:sp>
      <p:sp>
        <p:nvSpPr>
          <p:cNvPr id="14" name="Line 8"/>
          <p:cNvSpPr>
            <a:spLocks noChangeShapeType="1"/>
          </p:cNvSpPr>
          <p:nvPr/>
        </p:nvSpPr>
        <p:spPr bwMode="auto">
          <a:xfrm>
            <a:off x="1828800" y="381000"/>
            <a:ext cx="609600" cy="152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5B8B1-0CEB-4947-92F5-E568BE5DE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724"/>
            <a:ext cx="9144000" cy="6702552"/>
          </a:xfrm>
          <a:prstGeom prst="rect">
            <a:avLst/>
          </a:prstGeom>
        </p:spPr>
      </p:pic>
      <p:sp>
        <p:nvSpPr>
          <p:cNvPr id="2" name="Text Placeholder 1">
            <a:extLst>
              <a:ext uri="{FF2B5EF4-FFF2-40B4-BE49-F238E27FC236}">
                <a16:creationId xmlns:a16="http://schemas.microsoft.com/office/drawing/2014/main" id="{820CC5DC-7B32-4E3E-A973-C42A2C952984}"/>
              </a:ext>
            </a:extLst>
          </p:cNvPr>
          <p:cNvSpPr>
            <a:spLocks noGrp="1"/>
          </p:cNvSpPr>
          <p:nvPr>
            <p:ph type="body" sz="quarter" idx="10"/>
          </p:nvPr>
        </p:nvSpPr>
        <p:spPr/>
        <p:txBody>
          <a:bodyPr/>
          <a:lstStyle/>
          <a:p>
            <a:r>
              <a:rPr lang="en-US" dirty="0"/>
              <a:t>Wool washers on the Tigris River, 1932</a:t>
            </a:r>
          </a:p>
        </p:txBody>
      </p:sp>
      <p:sp>
        <p:nvSpPr>
          <p:cNvPr id="3" name="Text Placeholder 2">
            <a:extLst>
              <a:ext uri="{FF2B5EF4-FFF2-40B4-BE49-F238E27FC236}">
                <a16:creationId xmlns:a16="http://schemas.microsoft.com/office/drawing/2014/main" id="{7CB65688-DF81-403A-BE05-195FDD798386}"/>
              </a:ext>
            </a:extLst>
          </p:cNvPr>
          <p:cNvSpPr>
            <a:spLocks noGrp="1"/>
          </p:cNvSpPr>
          <p:nvPr>
            <p:ph type="body" sz="quarter" idx="12"/>
          </p:nvPr>
        </p:nvSpPr>
        <p:spPr/>
        <p:txBody>
          <a:bodyPr/>
          <a:lstStyle/>
          <a:p>
            <a:r>
              <a:rPr lang="en-US" dirty="0"/>
              <a:t>1:13</a:t>
            </a:r>
          </a:p>
        </p:txBody>
      </p:sp>
      <p:sp>
        <p:nvSpPr>
          <p:cNvPr id="4" name="Title 3">
            <a:extLst>
              <a:ext uri="{FF2B5EF4-FFF2-40B4-BE49-F238E27FC236}">
                <a16:creationId xmlns:a16="http://schemas.microsoft.com/office/drawing/2014/main" id="{D24BFC21-13ED-49DB-8592-C3E6F988A2B9}"/>
              </a:ext>
            </a:extLst>
          </p:cNvPr>
          <p:cNvSpPr>
            <a:spLocks noGrp="1"/>
          </p:cNvSpPr>
          <p:nvPr>
            <p:ph type="title"/>
          </p:nvPr>
        </p:nvSpPr>
        <p:spPr/>
        <p:txBody>
          <a:bodyPr/>
          <a:lstStyle/>
          <a:p>
            <a:r>
              <a:rPr lang="en-US" dirty="0"/>
              <a:t>Therefore, gird up the loins of your mind for action</a:t>
            </a:r>
          </a:p>
        </p:txBody>
      </p:sp>
    </p:spTree>
    <p:extLst>
      <p:ext uri="{BB962C8B-B14F-4D97-AF65-F5344CB8AC3E}">
        <p14:creationId xmlns:p14="http://schemas.microsoft.com/office/powerpoint/2010/main" val="57973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ris\Documents\Bolen\01b PLBL, PCB size\15 Rome\Basilicas, Apostles Statues\Peter statue in Lateran Cathedral, tb1121020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36258"/>
            <a:ext cx="6057900" cy="632744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Statue of the apostle Peter in Rome</a:t>
            </a:r>
          </a:p>
        </p:txBody>
      </p:sp>
      <p:sp>
        <p:nvSpPr>
          <p:cNvPr id="4" name="Text Placeholder 3"/>
          <p:cNvSpPr>
            <a:spLocks noGrp="1"/>
          </p:cNvSpPr>
          <p:nvPr>
            <p:ph type="body" sz="quarter" idx="12"/>
          </p:nvPr>
        </p:nvSpPr>
        <p:spPr/>
        <p:txBody>
          <a:bodyPr/>
          <a:lstStyle/>
          <a:p>
            <a:r>
              <a:rPr lang="en-US"/>
              <a:t>1:1</a:t>
            </a:r>
            <a:endParaRPr lang="en-US" dirty="0"/>
          </a:p>
        </p:txBody>
      </p:sp>
      <p:sp>
        <p:nvSpPr>
          <p:cNvPr id="2" name="Title 1"/>
          <p:cNvSpPr>
            <a:spLocks noGrp="1"/>
          </p:cNvSpPr>
          <p:nvPr>
            <p:ph type="title"/>
          </p:nvPr>
        </p:nvSpPr>
        <p:spPr/>
        <p:txBody>
          <a:bodyPr/>
          <a:lstStyle/>
          <a:p>
            <a:r>
              <a:rPr lang="en-US" dirty="0"/>
              <a:t>Simon Peter, a slave and apostle of Jesus Christ</a:t>
            </a:r>
          </a:p>
        </p:txBody>
      </p:sp>
    </p:spTree>
    <p:extLst>
      <p:ext uri="{BB962C8B-B14F-4D97-AF65-F5344CB8AC3E}">
        <p14:creationId xmlns:p14="http://schemas.microsoft.com/office/powerpoint/2010/main" val="127307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2373E-F36C-4C37-2CFA-67A94E719AB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DA91287-8079-46CC-2A01-1D27B1F1BA55}"/>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ED7694A-B0A1-5DF3-2AB9-264FED44BEF5}"/>
              </a:ext>
            </a:extLst>
          </p:cNvPr>
          <p:cNvSpPr>
            <a:spLocks noGrp="1"/>
          </p:cNvSpPr>
          <p:nvPr>
            <p:ph type="title"/>
          </p:nvPr>
        </p:nvSpPr>
        <p:spPr/>
        <p:txBody>
          <a:bodyPr/>
          <a:lstStyle/>
          <a:p>
            <a:endParaRPr lang="en-US"/>
          </a:p>
        </p:txBody>
      </p:sp>
      <p:pic>
        <p:nvPicPr>
          <p:cNvPr id="5" name="図 5">
            <a:extLst>
              <a:ext uri="{FF2B5EF4-FFF2-40B4-BE49-F238E27FC236}">
                <a16:creationId xmlns:a16="http://schemas.microsoft.com/office/drawing/2014/main" id="{441F2614-3B2E-AD8E-8EBF-80B8C00AFD6D}"/>
              </a:ext>
            </a:extLst>
          </p:cNvPr>
          <p:cNvPicPr>
            <a:picLocks noChangeAspect="1"/>
          </p:cNvPicPr>
          <p:nvPr/>
        </p:nvPicPr>
        <p:blipFill>
          <a:blip r:embed="rId2"/>
          <a:stretch>
            <a:fillRect/>
          </a:stretch>
        </p:blipFill>
        <p:spPr>
          <a:xfrm>
            <a:off x="0" y="392346"/>
            <a:ext cx="9144000" cy="6073309"/>
          </a:xfrm>
          <a:prstGeom prst="rect">
            <a:avLst/>
          </a:prstGeom>
        </p:spPr>
      </p:pic>
    </p:spTree>
    <p:extLst>
      <p:ext uri="{BB962C8B-B14F-4D97-AF65-F5344CB8AC3E}">
        <p14:creationId xmlns:p14="http://schemas.microsoft.com/office/powerpoint/2010/main" val="83645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is\Downloads\833px-Rembrandt_van_Rijn_-_St._Peter_in_Prison_(The_Apostle_Peter_Kneeling)_-_Google_Art_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50" y="57149"/>
            <a:ext cx="6054501" cy="6519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i="1" dirty="0"/>
              <a:t>Saint Peter in Prison</a:t>
            </a:r>
            <a:r>
              <a:rPr lang="en-US" dirty="0"/>
              <a:t>, by Rembrandt, 1631</a:t>
            </a:r>
          </a:p>
        </p:txBody>
      </p:sp>
      <p:sp>
        <p:nvSpPr>
          <p:cNvPr id="4" name="Text Placeholder 3"/>
          <p:cNvSpPr>
            <a:spLocks noGrp="1"/>
          </p:cNvSpPr>
          <p:nvPr>
            <p:ph type="body" sz="quarter" idx="12"/>
          </p:nvPr>
        </p:nvSpPr>
        <p:spPr/>
        <p:txBody>
          <a:bodyPr/>
          <a:lstStyle/>
          <a:p>
            <a:r>
              <a:rPr lang="en-US"/>
              <a:t>1:1</a:t>
            </a:r>
            <a:endParaRPr lang="en-US" dirty="0"/>
          </a:p>
        </p:txBody>
      </p:sp>
      <p:sp>
        <p:nvSpPr>
          <p:cNvPr id="2" name="Title 1"/>
          <p:cNvSpPr>
            <a:spLocks noGrp="1"/>
          </p:cNvSpPr>
          <p:nvPr>
            <p:ph type="title"/>
          </p:nvPr>
        </p:nvSpPr>
        <p:spPr/>
        <p:txBody>
          <a:bodyPr/>
          <a:lstStyle/>
          <a:p>
            <a:r>
              <a:rPr lang="en-US" dirty="0"/>
              <a:t>Simon Peter, a slave and apostle of Jesus Christ</a:t>
            </a:r>
          </a:p>
        </p:txBody>
      </p:sp>
    </p:spTree>
    <p:extLst>
      <p:ext uri="{BB962C8B-B14F-4D97-AF65-F5344CB8AC3E}">
        <p14:creationId xmlns:p14="http://schemas.microsoft.com/office/powerpoint/2010/main" val="334833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ris\Downloads\795px-Crucifixion_of_Saint_Peter-Caravaggio_(c.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102" y="337293"/>
            <a:ext cx="4799797" cy="61823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i="1" dirty="0">
                <a:latin typeface="Calibri"/>
                <a:cs typeface="Calibri"/>
              </a:rPr>
              <a:t>Crucifixion of St. Peter</a:t>
            </a:r>
            <a:r>
              <a:rPr lang="en-US" dirty="0">
                <a:latin typeface="Calibri"/>
                <a:cs typeface="Calibri"/>
              </a:rPr>
              <a:t>, by Caravaggio, circa AD 1600</a:t>
            </a:r>
            <a:endParaRPr lang="ja-JP" dirty="0"/>
          </a:p>
        </p:txBody>
      </p:sp>
      <p:sp>
        <p:nvSpPr>
          <p:cNvPr id="4" name="Text Placeholder 3"/>
          <p:cNvSpPr>
            <a:spLocks noGrp="1"/>
          </p:cNvSpPr>
          <p:nvPr>
            <p:ph type="body" sz="quarter" idx="12"/>
          </p:nvPr>
        </p:nvSpPr>
        <p:spPr/>
        <p:txBody>
          <a:bodyPr/>
          <a:lstStyle/>
          <a:p>
            <a:r>
              <a:rPr lang="en-US"/>
              <a:t>1:1</a:t>
            </a:r>
            <a:endParaRPr lang="en-US" dirty="0"/>
          </a:p>
        </p:txBody>
      </p:sp>
      <p:sp>
        <p:nvSpPr>
          <p:cNvPr id="2" name="Title 1"/>
          <p:cNvSpPr>
            <a:spLocks noGrp="1"/>
          </p:cNvSpPr>
          <p:nvPr>
            <p:ph type="title"/>
          </p:nvPr>
        </p:nvSpPr>
        <p:spPr/>
        <p:txBody>
          <a:bodyPr/>
          <a:lstStyle/>
          <a:p>
            <a:r>
              <a:rPr lang="en-US" dirty="0"/>
              <a:t>Peter, an apostle of Jesus Christ</a:t>
            </a:r>
          </a:p>
        </p:txBody>
      </p:sp>
    </p:spTree>
    <p:extLst>
      <p:ext uri="{BB962C8B-B14F-4D97-AF65-F5344CB8AC3E}">
        <p14:creationId xmlns:p14="http://schemas.microsoft.com/office/powerpoint/2010/main" val="1963354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4.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215</TotalTime>
  <Words>2218</Words>
  <Application>Microsoft Office PowerPoint</Application>
  <PresentationFormat>On-screen Show (4:3)</PresentationFormat>
  <Paragraphs>196</Paragraphs>
  <Slides>29</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ＭＳ Ｐゴシック</vt:lpstr>
      <vt:lpstr>Aharoni</vt:lpstr>
      <vt:lpstr>Arial</vt:lpstr>
      <vt:lpstr>Arial Black</vt:lpstr>
      <vt:lpstr>Calibri</vt:lpstr>
      <vt:lpstr>Calibri Light</vt:lpstr>
      <vt:lpstr>Symbol</vt:lpstr>
      <vt:lpstr>Times New Roman</vt:lpstr>
      <vt:lpstr>Office Theme</vt:lpstr>
      <vt:lpstr>1_Office Theme</vt:lpstr>
      <vt:lpstr>PhotoCompanion</vt:lpstr>
      <vt:lpstr>White</vt:lpstr>
      <vt:lpstr>2_Office Theme</vt:lpstr>
      <vt:lpstr>1_PhotoCompanion</vt:lpstr>
      <vt:lpstr>PowerPoint Presentation</vt:lpstr>
      <vt:lpstr>PowerPoint Presentation</vt:lpstr>
      <vt:lpstr>He was standing by the Lake of Gennesaret</vt:lpstr>
      <vt:lpstr>PowerPoint Presentation</vt:lpstr>
      <vt:lpstr>Therefore, gird up the loins of your mind for action</vt:lpstr>
      <vt:lpstr>Simon Peter, a slave and apostle of Jesus Christ</vt:lpstr>
      <vt:lpstr>PowerPoint Presentation</vt:lpstr>
      <vt:lpstr>Simon Peter, a slave and apostle of Jesus Christ</vt:lpstr>
      <vt:lpstr>Peter, an apostle of Jesus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8</cp:revision>
  <dcterms:created xsi:type="dcterms:W3CDTF">2024-11-25T13:57:13Z</dcterms:created>
  <dcterms:modified xsi:type="dcterms:W3CDTF">2024-11-30T20:32:25Z</dcterms:modified>
</cp:coreProperties>
</file>