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984" r:id="rId3"/>
    <p:sldId id="985" r:id="rId4"/>
    <p:sldId id="603" r:id="rId5"/>
    <p:sldId id="1015" r:id="rId6"/>
    <p:sldId id="986" r:id="rId7"/>
    <p:sldId id="1052" r:id="rId8"/>
    <p:sldId id="1051" r:id="rId9"/>
    <p:sldId id="1018" r:id="rId10"/>
    <p:sldId id="1017" r:id="rId11"/>
    <p:sldId id="1019" r:id="rId12"/>
    <p:sldId id="1016" r:id="rId13"/>
    <p:sldId id="1020" r:id="rId14"/>
    <p:sldId id="1024" r:id="rId15"/>
    <p:sldId id="1023" r:id="rId16"/>
    <p:sldId id="1030" r:id="rId17"/>
    <p:sldId id="1033" r:id="rId18"/>
    <p:sldId id="1022" r:id="rId19"/>
    <p:sldId id="1032" r:id="rId20"/>
    <p:sldId id="1031" r:id="rId21"/>
    <p:sldId id="1035" r:id="rId22"/>
    <p:sldId id="1039" r:id="rId23"/>
    <p:sldId id="1037" r:id="rId24"/>
    <p:sldId id="1040" r:id="rId25"/>
    <p:sldId id="294" r:id="rId26"/>
    <p:sldId id="1042" r:id="rId27"/>
    <p:sldId id="1044" r:id="rId28"/>
    <p:sldId id="1043" r:id="rId29"/>
    <p:sldId id="1046" r:id="rId30"/>
    <p:sldId id="105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0afI4hTDozYiYRp3j3PTQ==" hashData="wv2DJzmVVGPu6mhJyeNtiISRuqOJug2Qm0omAKCsRPM6bMICcUljwJWtvgrscjcDfk8CTJx19vWq0Gsfg0VQK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34154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23228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40320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9022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48346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7303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5869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5292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25439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36770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3323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4293593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53055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31644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848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62266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421488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62689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41607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65907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4757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96440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C5D55-58E9-47BC-A4C1-01BE92E50EFD}" type="datetimeFigureOut">
              <a:rPr lang="en-US" smtClean="0"/>
              <a:t>10/27/2024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3DC7-8669-4EF4-804B-BBE0CF2815BA}" type="slidenum">
              <a:rPr lang="en-US" smtClean="0"/>
              <a:t>‹#›</a:t>
            </a:fld>
            <a:endParaRPr lang="en-US" dirty="0"/>
          </a:p>
        </p:txBody>
      </p:sp>
    </p:spTree>
    <p:extLst>
      <p:ext uri="{BB962C8B-B14F-4D97-AF65-F5344CB8AC3E}">
        <p14:creationId xmlns:p14="http://schemas.microsoft.com/office/powerpoint/2010/main" val="177036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476567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E5F13-399F-5668-02E6-479DD9B1C737}"/>
              </a:ext>
            </a:extLst>
          </p:cNvPr>
          <p:cNvSpPr txBox="1"/>
          <p:nvPr/>
        </p:nvSpPr>
        <p:spPr>
          <a:xfrm>
            <a:off x="1" y="1176794"/>
            <a:ext cx="9144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Love the Lord</a:t>
            </a:r>
          </a:p>
        </p:txBody>
      </p:sp>
      <p:sp>
        <p:nvSpPr>
          <p:cNvPr id="3" name="TextBox 2">
            <a:extLst>
              <a:ext uri="{FF2B5EF4-FFF2-40B4-BE49-F238E27FC236}">
                <a16:creationId xmlns:a16="http://schemas.microsoft.com/office/drawing/2014/main" id="{7D243969-581B-EE2C-857F-41B2F659D164}"/>
              </a:ext>
            </a:extLst>
          </p:cNvPr>
          <p:cNvSpPr txBox="1"/>
          <p:nvPr/>
        </p:nvSpPr>
        <p:spPr>
          <a:xfrm>
            <a:off x="1" y="1973249"/>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With ALL Your Heart</a:t>
            </a:r>
          </a:p>
        </p:txBody>
      </p:sp>
      <p:sp>
        <p:nvSpPr>
          <p:cNvPr id="4" name="TextBox 3">
            <a:extLst>
              <a:ext uri="{FF2B5EF4-FFF2-40B4-BE49-F238E27FC236}">
                <a16:creationId xmlns:a16="http://schemas.microsoft.com/office/drawing/2014/main" id="{5D1B516C-B286-7328-9B73-B814F4B1F48B}"/>
              </a:ext>
            </a:extLst>
          </p:cNvPr>
          <p:cNvSpPr txBox="1"/>
          <p:nvPr/>
        </p:nvSpPr>
        <p:spPr>
          <a:xfrm>
            <a:off x="0" y="333424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a:t>
            </a:r>
          </a:p>
        </p:txBody>
      </p:sp>
      <p:pic>
        <p:nvPicPr>
          <p:cNvPr id="5" name="Picture 2" descr="Gambar : Book, Baca baca, kayu, antik, tua, jantung, agama, Alkitab ...">
            <a:extLst>
              <a:ext uri="{FF2B5EF4-FFF2-40B4-BE49-F238E27FC236}">
                <a16:creationId xmlns:a16="http://schemas.microsoft.com/office/drawing/2014/main" id="{C883F1FF-B647-EC5F-67DF-34E2948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962" y="4483134"/>
            <a:ext cx="3363403" cy="22276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151129D-A648-3A1B-3601-31B5B243E49D}"/>
              </a:ext>
            </a:extLst>
          </p:cNvPr>
          <p:cNvSpPr txBox="1"/>
          <p:nvPr/>
        </p:nvSpPr>
        <p:spPr>
          <a:xfrm>
            <a:off x="886570" y="4504574"/>
            <a:ext cx="4572000" cy="1938992"/>
          </a:xfrm>
          <a:prstGeom prst="rect">
            <a:avLst/>
          </a:prstGeom>
          <a:noFill/>
        </p:spPr>
        <p:txBody>
          <a:bodyPr wrap="square">
            <a:spAutoFit/>
          </a:bodyPr>
          <a:lstStyle/>
          <a:p>
            <a:r>
              <a:rPr lang="en-US" sz="2400" dirty="0">
                <a:solidFill>
                  <a:schemeClr val="bg1"/>
                </a:solidFill>
              </a:rPr>
              <a:t>Ezekiel 36:26 "I will give you a new heart and put a new spirit within you; I will take the heart of stone out of your flesh and give you a heart of flesh.</a:t>
            </a:r>
          </a:p>
        </p:txBody>
      </p:sp>
    </p:spTree>
    <p:extLst>
      <p:ext uri="{BB962C8B-B14F-4D97-AF65-F5344CB8AC3E}">
        <p14:creationId xmlns:p14="http://schemas.microsoft.com/office/powerpoint/2010/main" val="294454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F4A875-C532-7B39-BCBD-4D6B5A1CDA45}"/>
              </a:ext>
            </a:extLst>
          </p:cNvPr>
          <p:cNvSpPr txBox="1"/>
          <p:nvPr/>
        </p:nvSpPr>
        <p:spPr>
          <a:xfrm>
            <a:off x="556590" y="1367624"/>
            <a:ext cx="7895645" cy="4616648"/>
          </a:xfrm>
          <a:prstGeom prst="rect">
            <a:avLst/>
          </a:prstGeom>
          <a:noFill/>
        </p:spPr>
        <p:txBody>
          <a:bodyPr wrap="square">
            <a:spAutoFit/>
          </a:bodyPr>
          <a:lstStyle/>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fulfillment of the greatest commandment of all—to love God with our whole being, and to love other people as ourselves (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Mark 12:29–31</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u="sng" kern="0" dirty="0">
                <a:effectLst/>
                <a:latin typeface="Calibri" panose="020F0502020204030204" pitchFamily="34" charset="0"/>
                <a:ea typeface="Calibri" panose="020F0502020204030204" pitchFamily="34" charset="0"/>
                <a:cs typeface="Calibri" panose="020F0502020204030204" pitchFamily="34" charset="0"/>
              </a:rPr>
              <a:t>is hindered by </a:t>
            </a:r>
            <a:r>
              <a:rPr lang="en-US" sz="28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hardness of heart</a:t>
            </a:r>
            <a:r>
              <a:rPr lang="en-US" sz="2800" kern="0" dirty="0">
                <a:effectLst/>
                <a:latin typeface="Calibri" panose="020F0502020204030204" pitchFamily="34" charset="0"/>
                <a:ea typeface="Calibri" panose="020F0502020204030204" pitchFamily="34" charset="0"/>
                <a:cs typeface="Calibri" panose="020F0502020204030204" pitchFamily="34" charset="0"/>
              </a:rPr>
              <a:t>, because a lack of spiritual perception </a:t>
            </a:r>
            <a:r>
              <a:rPr lang="en-US" sz="3000" b="1" u="sng" kern="0" dirty="0">
                <a:effectLst/>
                <a:latin typeface="Calibri" panose="020F0502020204030204" pitchFamily="34" charset="0"/>
                <a:ea typeface="Calibri" panose="020F0502020204030204" pitchFamily="34" charset="0"/>
                <a:cs typeface="Calibri" panose="020F0502020204030204" pitchFamily="34" charset="0"/>
              </a:rPr>
              <a:t>will distance our heart from God and other people</a:t>
            </a:r>
            <a:r>
              <a:rPr lang="en-US" sz="3000" b="1"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endParaRPr lang="en-US" sz="2800" kern="0" dirty="0">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Ask yourself: “Is my heart soft and yielded to God?” “Where might my spiritual perception be blocked due to a </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hardness of heart</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72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BAF8F-4A69-21D0-1DB0-F4B4FCB9A836}"/>
              </a:ext>
            </a:extLst>
          </p:cNvPr>
          <p:cNvSpPr txBox="1"/>
          <p:nvPr/>
        </p:nvSpPr>
        <p:spPr>
          <a:xfrm>
            <a:off x="477078" y="1160890"/>
            <a:ext cx="7903597" cy="4822089"/>
          </a:xfrm>
          <a:prstGeom prst="rect">
            <a:avLst/>
          </a:prstGeom>
          <a:noFill/>
        </p:spPr>
        <p:txBody>
          <a:bodyPr wrap="square">
            <a:spAutoFit/>
          </a:bodyPr>
          <a:lstStyle/>
          <a:p>
            <a:pPr marL="0" marR="0" indent="130175">
              <a:lnSpc>
                <a:spcPct val="107000"/>
              </a:lnSpc>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concept of </a:t>
            </a:r>
            <a:r>
              <a:rPr lang="en-US" sz="2800" b="1" kern="0" dirty="0">
                <a:effectLst/>
                <a:latin typeface="Calibri" panose="020F0502020204030204" pitchFamily="34" charset="0"/>
                <a:ea typeface="Calibri" panose="020F0502020204030204" pitchFamily="34" charset="0"/>
                <a:cs typeface="Calibri" panose="020F0502020204030204" pitchFamily="34" charset="0"/>
              </a:rPr>
              <a:t>love “</a:t>
            </a:r>
            <a:r>
              <a:rPr lang="en-US" sz="2800" b="1" u="sng" kern="0" dirty="0">
                <a:effectLst/>
                <a:latin typeface="Calibri" panose="020F0502020204030204" pitchFamily="34" charset="0"/>
                <a:ea typeface="Calibri" panose="020F0502020204030204" pitchFamily="34" charset="0"/>
                <a:cs typeface="Calibri" panose="020F0502020204030204" pitchFamily="34" charset="0"/>
              </a:rPr>
              <a:t>growing cold</a:t>
            </a:r>
            <a:r>
              <a:rPr lang="en-US" sz="2800" kern="0" dirty="0">
                <a:effectLst/>
                <a:latin typeface="Calibri" panose="020F0502020204030204" pitchFamily="34" charset="0"/>
                <a:ea typeface="Calibri" panose="020F0502020204030204" pitchFamily="34" charset="0"/>
                <a:cs typeface="Calibri" panose="020F0502020204030204" pitchFamily="34" charset="0"/>
              </a:rPr>
              <a:t>” refers to a </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hardened heart</a:t>
            </a:r>
            <a:r>
              <a:rPr lang="en-US" sz="2800" kern="0" dirty="0">
                <a:effectLst/>
                <a:latin typeface="Calibri" panose="020F0502020204030204" pitchFamily="34" charset="0"/>
                <a:ea typeface="Calibri" panose="020F0502020204030204" pitchFamily="34" charset="0"/>
                <a:cs typeface="Calibri" panose="020F0502020204030204" pitchFamily="34" charset="0"/>
              </a:rPr>
              <a:t>. When God created man,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 gave man a heart after </a:t>
            </a:r>
            <a:r>
              <a:rPr lang="en-US" sz="28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His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own heart</a:t>
            </a:r>
            <a:r>
              <a:rPr lang="en-US" sz="2800" kern="0" dirty="0">
                <a:effectLst/>
                <a:latin typeface="Calibri" panose="020F0502020204030204" pitchFamily="34" charset="0"/>
                <a:ea typeface="Calibri" panose="020F0502020204030204" pitchFamily="34" charset="0"/>
                <a:cs typeface="Calibri" panose="020F0502020204030204" pitchFamily="34" charset="0"/>
              </a:rPr>
              <a:t>; but when man disobeyed God, their heart was corrupted, —including pride, immorality, a lust for power, etc.—the same sins we see reflected in our society today.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they lack empathy </a:t>
            </a:r>
            <a:r>
              <a:rPr lang="en-US" sz="2800" kern="0" dirty="0">
                <a:effectLst/>
                <a:latin typeface="Calibri" panose="020F0502020204030204" pitchFamily="34" charset="0"/>
                <a:ea typeface="Calibri" panose="020F0502020204030204" pitchFamily="34" charset="0"/>
                <a:cs typeface="Calibri" panose="020F0502020204030204" pitchFamily="34" charset="0"/>
              </a:rPr>
              <a:t>for other people’s physical, emotional, or spiritual pain. They are not attuned to God, His Word, or His will.</a:t>
            </a:r>
          </a:p>
          <a:p>
            <a:pPr marL="0" marR="0" indent="130175">
              <a:lnSpc>
                <a:spcPct val="107000"/>
              </a:lnSpc>
              <a:spcBef>
                <a:spcPts val="0"/>
              </a:spcBef>
              <a:spcAft>
                <a:spcPts val="570"/>
              </a:spcAft>
            </a:pPr>
            <a:r>
              <a:rPr lang="en-US" sz="3200" b="1" kern="0" dirty="0">
                <a:latin typeface="Calibri" panose="020F0502020204030204" pitchFamily="34" charset="0"/>
                <a:ea typeface="Calibri" panose="020F0502020204030204" pitchFamily="34" charset="0"/>
                <a:cs typeface="Calibri" panose="020F0502020204030204" pitchFamily="34" charset="0"/>
              </a:rPr>
              <a:t>They only care about themselves!</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40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75CB21F-0450-F1A3-803B-49A2A2B0CAD3}"/>
              </a:ext>
            </a:extLst>
          </p:cNvPr>
          <p:cNvSpPr txBox="1"/>
          <p:nvPr/>
        </p:nvSpPr>
        <p:spPr>
          <a:xfrm>
            <a:off x="866694" y="1598212"/>
            <a:ext cx="7426516" cy="1815882"/>
          </a:xfrm>
          <a:prstGeom prst="rect">
            <a:avLst/>
          </a:prstGeom>
          <a:noFill/>
        </p:spPr>
        <p:txBody>
          <a:bodyPr wrap="square">
            <a:spAutoFit/>
          </a:bodyPr>
          <a:lstStyle/>
          <a:p>
            <a:r>
              <a:rPr lang="en-US" sz="2800" b="1" dirty="0">
                <a:solidFill>
                  <a:srgbClr val="0070C0"/>
                </a:solidFill>
              </a:rPr>
              <a:t>Deut. 30:6 </a:t>
            </a:r>
            <a:r>
              <a:rPr lang="en-US" sz="2800" dirty="0"/>
              <a:t>And the LORD thy God will circumcise thine heart, and the heart of thy seed, to love the LORD thy God with all thine heart, and with all thy soul, that thou mayest live.</a:t>
            </a:r>
          </a:p>
        </p:txBody>
      </p:sp>
      <p:sp>
        <p:nvSpPr>
          <p:cNvPr id="11" name="TextBox 10">
            <a:extLst>
              <a:ext uri="{FF2B5EF4-FFF2-40B4-BE49-F238E27FC236}">
                <a16:creationId xmlns:a16="http://schemas.microsoft.com/office/drawing/2014/main" id="{39C479EB-3509-6597-04CA-0680D2A8D5BE}"/>
              </a:ext>
            </a:extLst>
          </p:cNvPr>
          <p:cNvSpPr txBox="1"/>
          <p:nvPr/>
        </p:nvSpPr>
        <p:spPr>
          <a:xfrm>
            <a:off x="866693" y="3919993"/>
            <a:ext cx="7824083" cy="1384995"/>
          </a:xfrm>
          <a:prstGeom prst="rect">
            <a:avLst/>
          </a:prstGeom>
          <a:noFill/>
        </p:spPr>
        <p:txBody>
          <a:bodyPr wrap="square">
            <a:spAutoFit/>
          </a:bodyPr>
          <a:lstStyle/>
          <a:p>
            <a:r>
              <a:rPr lang="en-US" sz="2800" b="1" dirty="0">
                <a:solidFill>
                  <a:srgbClr val="0070C0"/>
                </a:solidFill>
              </a:rPr>
              <a:t>Ezekiel 36:26 </a:t>
            </a:r>
            <a:r>
              <a:rPr lang="en-US" sz="2800" dirty="0"/>
              <a:t>"</a:t>
            </a:r>
            <a:r>
              <a:rPr lang="en-US" sz="2800" u="sng" dirty="0"/>
              <a:t>I will give you a new heart </a:t>
            </a:r>
            <a:r>
              <a:rPr lang="en-US" sz="2800" dirty="0"/>
              <a:t>and put a new spirit within you; </a:t>
            </a:r>
            <a:r>
              <a:rPr lang="en-US" sz="2800" u="sng" dirty="0"/>
              <a:t>I will take the heart of stone </a:t>
            </a:r>
            <a:r>
              <a:rPr lang="en-US" sz="2800" dirty="0"/>
              <a:t>out of your flesh </a:t>
            </a:r>
            <a:r>
              <a:rPr lang="en-US" sz="2800" u="sng" dirty="0"/>
              <a:t>and give you a heart of flesh</a:t>
            </a:r>
            <a:r>
              <a:rPr lang="en-US" sz="2800" dirty="0"/>
              <a:t>.</a:t>
            </a:r>
          </a:p>
        </p:txBody>
      </p:sp>
    </p:spTree>
    <p:extLst>
      <p:ext uri="{BB962C8B-B14F-4D97-AF65-F5344CB8AC3E}">
        <p14:creationId xmlns:p14="http://schemas.microsoft.com/office/powerpoint/2010/main" val="281766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269A37-0CBB-57F8-9F5C-6B19DBBBA18A}"/>
              </a:ext>
            </a:extLst>
          </p:cNvPr>
          <p:cNvSpPr txBox="1"/>
          <p:nvPr/>
        </p:nvSpPr>
        <p:spPr>
          <a:xfrm>
            <a:off x="310100" y="1256306"/>
            <a:ext cx="8317065" cy="4575612"/>
          </a:xfrm>
          <a:prstGeom prst="rect">
            <a:avLst/>
          </a:prstGeom>
          <a:noFill/>
        </p:spPr>
        <p:txBody>
          <a:bodyPr wrap="square">
            <a:spAutoFit/>
          </a:bodyPr>
          <a:lstStyle/>
          <a:p>
            <a:pPr marL="0" marR="0" indent="130175">
              <a:lnSpc>
                <a:spcPct val="107000"/>
              </a:lnSpc>
              <a:spcBef>
                <a:spcPts val="0"/>
              </a:spcBef>
              <a:spcAft>
                <a:spcPts val="57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God has always desired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to write His commandments on the hearts of His people</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because it is the only way they can truly love and obey Him</a:t>
            </a:r>
            <a:r>
              <a:rPr lang="en-US" sz="2400" kern="0" dirty="0">
                <a:effectLst/>
                <a:latin typeface="Calibri" panose="020F0502020204030204" pitchFamily="34" charset="0"/>
                <a:ea typeface="Calibri" panose="020F0502020204030204" pitchFamily="34" charset="0"/>
                <a:cs typeface="Calibri" panose="020F0502020204030204" pitchFamily="34" charset="0"/>
              </a:rPr>
              <a:t>. At the same time God was writing the Ten Commandments on the stone tablets with His own finger in the presence of Moses on Mount Sinai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 31:18</a:t>
            </a:r>
            <a:r>
              <a:rPr lang="en-US" sz="2400" kern="0" dirty="0">
                <a:effectLst/>
                <a:latin typeface="Calibri" panose="020F0502020204030204" pitchFamily="34" charset="0"/>
                <a:ea typeface="Calibri" panose="020F0502020204030204" pitchFamily="34" charset="0"/>
                <a:cs typeface="Calibri" panose="020F0502020204030204" pitchFamily="34" charset="0"/>
              </a:rPr>
              <a:t>), the people of Israel were rejecting God and worshipping a golden calf that they had asked Aaron to create.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Ex.32</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In essence, they were refusing what God Himself had written,  for them.</a:t>
            </a: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Even today, many people reject the true Word of God for a religion of their own making.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40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D96DC1-ED4D-1582-A2A1-C1B9FA7F7621}"/>
              </a:ext>
            </a:extLst>
          </p:cNvPr>
          <p:cNvSpPr txBox="1"/>
          <p:nvPr/>
        </p:nvSpPr>
        <p:spPr>
          <a:xfrm>
            <a:off x="469127" y="1176793"/>
            <a:ext cx="8229600" cy="4356001"/>
          </a:xfrm>
          <a:prstGeom prst="rect">
            <a:avLst/>
          </a:prstGeom>
          <a:noFill/>
        </p:spPr>
        <p:txBody>
          <a:bodyPr wrap="square">
            <a:spAutoFit/>
          </a:bodyPr>
          <a:lstStyle/>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In the New Testament, when Stephen gave his speech to the Jewish leaders of the Sanhedrin, he said, </a:t>
            </a:r>
            <a:r>
              <a:rPr lang="en-US" sz="3200" kern="0" dirty="0">
                <a:effectLst/>
                <a:latin typeface="Calibri" panose="020F0502020204030204" pitchFamily="34" charset="0"/>
                <a:ea typeface="Calibri" panose="020F0502020204030204" pitchFamily="34" charset="0"/>
                <a:cs typeface="Calibri" panose="020F0502020204030204" pitchFamily="34" charset="0"/>
              </a:rPr>
              <a:t>“You </a:t>
            </a:r>
            <a:r>
              <a:rPr lang="en-US" sz="3200" u="sng"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stiffnecked</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a:t>
            </a:r>
            <a:r>
              <a:rPr lang="en-US" sz="32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uncircumcised in heart </a:t>
            </a:r>
            <a:r>
              <a:rPr lang="en-US" sz="3200" kern="0" dirty="0">
                <a:effectLst/>
                <a:latin typeface="Calibri" panose="020F0502020204030204" pitchFamily="34" charset="0"/>
                <a:ea typeface="Calibri" panose="020F0502020204030204" pitchFamily="34" charset="0"/>
                <a:cs typeface="Calibri" panose="020F0502020204030204" pitchFamily="34" charset="0"/>
              </a:rPr>
              <a:t>and ears! You always resist the Holy Spirit; as your fathers did, so do you”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7:51</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And God can say the same regarding many in the church today. </a:t>
            </a:r>
            <a:r>
              <a:rPr lang="en-US" sz="2800" kern="0" dirty="0">
                <a:effectLst/>
                <a:latin typeface="Calibri" panose="020F0502020204030204" pitchFamily="34" charset="0"/>
                <a:ea typeface="Calibri" panose="020F0502020204030204" pitchFamily="34" charset="0"/>
                <a:cs typeface="Calibri" panose="020F0502020204030204" pitchFamily="34" charset="0"/>
              </a:rPr>
              <a:t>They have </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hardened their heart </a:t>
            </a:r>
            <a:r>
              <a:rPr lang="en-US" sz="2800" kern="0" dirty="0">
                <a:effectLst/>
                <a:latin typeface="Calibri" panose="020F0502020204030204" pitchFamily="34" charset="0"/>
                <a:ea typeface="Calibri" panose="020F0502020204030204" pitchFamily="34" charset="0"/>
                <a:cs typeface="Calibri" panose="020F0502020204030204" pitchFamily="34" charset="0"/>
              </a:rPr>
              <a:t>toward Him, demonstrating an independent spirit, rebelliousness, and disobedience to His </a:t>
            </a:r>
            <a:r>
              <a:rPr lang="en-US" sz="2800" kern="0" dirty="0">
                <a:latin typeface="Calibri" panose="020F0502020204030204" pitchFamily="34" charset="0"/>
                <a:ea typeface="Calibri" panose="020F0502020204030204" pitchFamily="34" charset="0"/>
                <a:cs typeface="Calibri" panose="020F0502020204030204" pitchFamily="34" charset="0"/>
              </a:rPr>
              <a:t>word</a:t>
            </a:r>
            <a:r>
              <a:rPr lang="en-US" sz="2400" kern="0" dirty="0">
                <a:effectLst/>
                <a:latin typeface="Calibri" panose="020F0502020204030204" pitchFamily="34" charset="0"/>
                <a:ea typeface="Calibri" panose="020F0502020204030204" pitchFamily="34" charset="0"/>
                <a:cs typeface="Calibri" panose="020F0502020204030204" pitchFamily="34" charset="0"/>
              </a:rPr>
              <a:t>. Consequently, they have “grieved” the Holy Spirit. (Eph.4:30.)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31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B4800B-1DA8-7142-FA27-79DD865EA475}"/>
              </a:ext>
            </a:extLst>
          </p:cNvPr>
          <p:cNvSpPr txBox="1"/>
          <p:nvPr/>
        </p:nvSpPr>
        <p:spPr>
          <a:xfrm>
            <a:off x="381000" y="1428751"/>
            <a:ext cx="8134350" cy="4060214"/>
          </a:xfrm>
          <a:prstGeom prst="rect">
            <a:avLst/>
          </a:prstGeom>
          <a:noFill/>
        </p:spPr>
        <p:txBody>
          <a:bodyPr wrap="square">
            <a:spAutoFit/>
          </a:bodyPr>
          <a:lstStyle/>
          <a:p>
            <a:pPr marL="0" marR="0">
              <a:lnSpc>
                <a:spcPct val="107000"/>
              </a:lnSpc>
              <a:spcBef>
                <a:spcPts val="120"/>
              </a:spcBef>
              <a:spcAft>
                <a:spcPts val="120"/>
              </a:spcAft>
            </a:pP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Unbelief</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“Beware, brethren, lest there be in any of you an evil heart of unbelief in departing from the living God”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3:12</a:t>
            </a:r>
            <a:r>
              <a:rPr lang="en-US" sz="26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“An evil heart of unbelief” is evidenced when a person decides, of his own free will, not to believe in God and therefore not to obey Him. This decision is an open act of rebellion and defiance.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366EF62-D9D7-C61C-4D22-D5F143B403AC}"/>
              </a:ext>
            </a:extLst>
          </p:cNvPr>
          <p:cNvSpPr txBox="1"/>
          <p:nvPr/>
        </p:nvSpPr>
        <p:spPr>
          <a:xfrm>
            <a:off x="0" y="870010"/>
            <a:ext cx="9143999" cy="538930"/>
          </a:xfrm>
          <a:prstGeom prst="rect">
            <a:avLst/>
          </a:prstGeom>
          <a:noFill/>
        </p:spPr>
        <p:txBody>
          <a:bodyPr wrap="square">
            <a:spAutoFit/>
          </a:bodyPr>
          <a:lstStyle/>
          <a:p>
            <a:pPr marL="0" marR="0" algn="ctr">
              <a:lnSpc>
                <a:spcPct val="107000"/>
              </a:lnSpc>
              <a:spcBef>
                <a:spcPts val="540"/>
              </a:spcBef>
              <a:spcAft>
                <a:spcPts val="270"/>
              </a:spcAft>
            </a:pP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What Causes the Heart to Harden?</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96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274E56-5FD3-0187-A3C8-36F7D0DDBF3A}"/>
              </a:ext>
            </a:extLst>
          </p:cNvPr>
          <p:cNvSpPr txBox="1"/>
          <p:nvPr/>
        </p:nvSpPr>
        <p:spPr>
          <a:xfrm>
            <a:off x="0" y="870010"/>
            <a:ext cx="9143999" cy="538930"/>
          </a:xfrm>
          <a:prstGeom prst="rect">
            <a:avLst/>
          </a:prstGeom>
          <a:noFill/>
        </p:spPr>
        <p:txBody>
          <a:bodyPr wrap="square">
            <a:spAutoFit/>
          </a:bodyPr>
          <a:lstStyle/>
          <a:p>
            <a:pPr marL="0" marR="0" algn="ctr">
              <a:lnSpc>
                <a:spcPct val="107000"/>
              </a:lnSpc>
              <a:spcBef>
                <a:spcPts val="540"/>
              </a:spcBef>
              <a:spcAft>
                <a:spcPts val="270"/>
              </a:spcAft>
            </a:pP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What Causes the Heart to Harden?</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3932D97-25DD-ACEC-710B-95412EBE6544}"/>
              </a:ext>
            </a:extLst>
          </p:cNvPr>
          <p:cNvSpPr txBox="1"/>
          <p:nvPr/>
        </p:nvSpPr>
        <p:spPr>
          <a:xfrm>
            <a:off x="659958" y="1582158"/>
            <a:ext cx="7768425" cy="4226222"/>
          </a:xfrm>
          <a:prstGeom prst="rect">
            <a:avLst/>
          </a:prstGeom>
          <a:noFill/>
        </p:spPr>
        <p:txBody>
          <a:bodyPr wrap="square">
            <a:spAutoFit/>
          </a:bodyPr>
          <a:lstStyle/>
          <a:p>
            <a:pPr marL="0" marR="0">
              <a:lnSpc>
                <a:spcPct val="107000"/>
              </a:lnSpc>
              <a:spcBef>
                <a:spcPts val="120"/>
              </a:spcBef>
              <a:spcAft>
                <a:spcPts val="120"/>
              </a:spcAft>
            </a:pP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Repeatedly Committing Sin</a:t>
            </a:r>
            <a:endParaRPr lang="en-US" sz="2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writer of Hebrews said, “But exhort one another daily, while it is called ‘Today,’ lest any of you be </a:t>
            </a: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hardened</a:t>
            </a:r>
            <a:r>
              <a:rPr lang="en-US" sz="2400" kern="0" dirty="0">
                <a:effectLst/>
                <a:latin typeface="Calibri" panose="020F0502020204030204" pitchFamily="34" charset="0"/>
                <a:ea typeface="Calibri" panose="020F0502020204030204" pitchFamily="34" charset="0"/>
                <a:cs typeface="Calibri" panose="020F0502020204030204" pitchFamily="34" charset="0"/>
              </a:rPr>
              <a:t> through the deceitfulness of sin”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Heb.3:13</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2400" u="sng" kern="0" dirty="0">
                <a:effectLst/>
                <a:latin typeface="Calibri" panose="020F0502020204030204" pitchFamily="34" charset="0"/>
                <a:ea typeface="Calibri" panose="020F0502020204030204" pitchFamily="34" charset="0"/>
                <a:cs typeface="Calibri" panose="020F0502020204030204" pitchFamily="34" charset="0"/>
              </a:rPr>
              <a:t>Sin is “to miss the mark</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to disobey God</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to offend the Lord</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and “to violate God’s law</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And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when we commit a particular sin repeatedly, without repentance, we open the door of our heart to the enemy, allowing the devil to introduce some leaven of corruption, which causes our heart to become </a:t>
            </a:r>
            <a:r>
              <a:rPr lang="en-US" sz="24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hardened</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60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9D9EA2-93C2-7D79-199F-4E3D8B51B764}"/>
              </a:ext>
            </a:extLst>
          </p:cNvPr>
          <p:cNvSpPr txBox="1"/>
          <p:nvPr/>
        </p:nvSpPr>
        <p:spPr>
          <a:xfrm>
            <a:off x="659418" y="1596698"/>
            <a:ext cx="8074340" cy="4393062"/>
          </a:xfrm>
          <a:prstGeom prst="rect">
            <a:avLst/>
          </a:prstGeom>
          <a:noFill/>
        </p:spPr>
        <p:txBody>
          <a:bodyPr wrap="square">
            <a:spAutoFit/>
          </a:bodyPr>
          <a:lstStyle/>
          <a:p>
            <a:pPr marL="0" marR="0">
              <a:lnSpc>
                <a:spcPct val="107000"/>
              </a:lnSpc>
              <a:spcBef>
                <a:spcPts val="120"/>
              </a:spcBef>
              <a:spcAft>
                <a:spcPts val="120"/>
              </a:spcAft>
            </a:pP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Holding On to an Offense</a:t>
            </a:r>
          </a:p>
          <a:p>
            <a:pPr marL="0" marR="0">
              <a:lnSpc>
                <a:spcPct val="107000"/>
              </a:lnSpc>
              <a:spcBef>
                <a:spcPts val="120"/>
              </a:spcBef>
              <a:spcAft>
                <a:spcPts val="120"/>
              </a:spcAft>
            </a:pPr>
            <a:endParaRPr lang="en-US" sz="2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Offenses affect many people who have felt wronged by a spouse or child, a teacher or classmate, a boss or coworker, a preacher or fellow church member, etc. </a:t>
            </a:r>
            <a:r>
              <a:rPr lang="en-US" sz="2600" kern="0" dirty="0">
                <a:effectLst/>
                <a:latin typeface="Calibri" panose="020F0502020204030204" pitchFamily="34" charset="0"/>
                <a:ea typeface="Calibri" panose="020F0502020204030204" pitchFamily="34" charset="0"/>
              </a:rPr>
              <a:t>Taking offense at other people—as well as offending them—</a:t>
            </a:r>
            <a:r>
              <a:rPr lang="en-US" sz="2600" u="sng" kern="0" dirty="0">
                <a:effectLst/>
                <a:latin typeface="Calibri" panose="020F0502020204030204" pitchFamily="34" charset="0"/>
                <a:ea typeface="Calibri" panose="020F0502020204030204" pitchFamily="34" charset="0"/>
              </a:rPr>
              <a:t>is rather unavoidable in life</a:t>
            </a:r>
            <a:r>
              <a:rPr lang="en-US" sz="2600" kern="0" dirty="0">
                <a:effectLst/>
                <a:latin typeface="Calibri" panose="020F0502020204030204" pitchFamily="34" charset="0"/>
                <a:ea typeface="Calibri" panose="020F0502020204030204" pitchFamily="34" charset="0"/>
              </a:rPr>
              <a:t>. Jesus said, “Woe to the world because of offenses! For offenses must come, but woe to that man by whom the offense comes!” (</a:t>
            </a:r>
            <a:r>
              <a:rPr lang="en-US" sz="2600" b="1" kern="0" dirty="0">
                <a:solidFill>
                  <a:srgbClr val="0070C0"/>
                </a:solidFill>
                <a:effectLst/>
                <a:latin typeface="Calibri" panose="020F0502020204030204" pitchFamily="34" charset="0"/>
                <a:ea typeface="Calibri" panose="020F0502020204030204" pitchFamily="34" charset="0"/>
              </a:rPr>
              <a:t>Matt.18:7</a:t>
            </a:r>
            <a:r>
              <a:rPr lang="en-US" sz="2600" kern="0" dirty="0">
                <a:effectLst/>
                <a:latin typeface="Calibri" panose="020F0502020204030204" pitchFamily="34" charset="0"/>
                <a:ea typeface="Calibri" panose="020F0502020204030204" pitchFamily="34" charset="0"/>
              </a:rPr>
              <a:t>). </a:t>
            </a:r>
            <a:endParaRPr lang="en-US" sz="2600" dirty="0"/>
          </a:p>
        </p:txBody>
      </p:sp>
      <p:sp>
        <p:nvSpPr>
          <p:cNvPr id="3" name="TextBox 2">
            <a:extLst>
              <a:ext uri="{FF2B5EF4-FFF2-40B4-BE49-F238E27FC236}">
                <a16:creationId xmlns:a16="http://schemas.microsoft.com/office/drawing/2014/main" id="{C209E300-FC41-BF8C-8215-565FB974BF79}"/>
              </a:ext>
            </a:extLst>
          </p:cNvPr>
          <p:cNvSpPr txBox="1"/>
          <p:nvPr/>
        </p:nvSpPr>
        <p:spPr>
          <a:xfrm>
            <a:off x="0" y="870010"/>
            <a:ext cx="9143999" cy="538930"/>
          </a:xfrm>
          <a:prstGeom prst="rect">
            <a:avLst/>
          </a:prstGeom>
          <a:noFill/>
        </p:spPr>
        <p:txBody>
          <a:bodyPr wrap="square">
            <a:spAutoFit/>
          </a:bodyPr>
          <a:lstStyle/>
          <a:p>
            <a:pPr marL="0" marR="0" algn="ctr">
              <a:lnSpc>
                <a:spcPct val="107000"/>
              </a:lnSpc>
              <a:spcBef>
                <a:spcPts val="540"/>
              </a:spcBef>
              <a:spcAft>
                <a:spcPts val="270"/>
              </a:spcAft>
            </a:pP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What Causes the Heart to Harden?</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7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70CA9D-900D-560E-EE4E-69191BB8A239}"/>
              </a:ext>
            </a:extLst>
          </p:cNvPr>
          <p:cNvSpPr txBox="1"/>
          <p:nvPr/>
        </p:nvSpPr>
        <p:spPr>
          <a:xfrm>
            <a:off x="641664" y="1573281"/>
            <a:ext cx="7785582" cy="4570097"/>
          </a:xfrm>
          <a:prstGeom prst="rect">
            <a:avLst/>
          </a:prstGeom>
          <a:noFill/>
        </p:spPr>
        <p:txBody>
          <a:bodyPr wrap="square">
            <a:spAutoFit/>
          </a:bodyPr>
          <a:lstStyle/>
          <a:p>
            <a:pPr marL="0" marR="0">
              <a:lnSpc>
                <a:spcPct val="107000"/>
              </a:lnSpc>
              <a:spcBef>
                <a:spcPts val="120"/>
              </a:spcBef>
              <a:spcAft>
                <a:spcPts val="120"/>
              </a:spcAft>
            </a:pP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Harboring Emotional Wounds  </a:t>
            </a:r>
          </a:p>
          <a:p>
            <a:pPr marL="0" marR="0">
              <a:lnSpc>
                <a:spcPct val="107000"/>
              </a:lnSpc>
              <a:spcBef>
                <a:spcPts val="120"/>
              </a:spcBef>
              <a:spcAft>
                <a:spcPts val="12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(not forgiving others)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Our emotional wounds are usually inflicted by the people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whom we love the most</a:t>
            </a:r>
            <a:r>
              <a:rPr lang="en-US" sz="2400" kern="0" dirty="0">
                <a:effectLst/>
                <a:latin typeface="Calibri" panose="020F0502020204030204" pitchFamily="34" charset="0"/>
                <a:ea typeface="Calibri" panose="020F0502020204030204" pitchFamily="34" charset="0"/>
                <a:cs typeface="Calibri" panose="020F0502020204030204" pitchFamily="34" charset="0"/>
              </a:rPr>
              <a:t>—often, those who are closest to us and to whom we have opened up our heart. Some young people are continually hurt or abused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by a close relative</a:t>
            </a:r>
            <a:r>
              <a:rPr lang="en-US" sz="2400" kern="0" dirty="0">
                <a:effectLst/>
                <a:latin typeface="Calibri" panose="020F0502020204030204" pitchFamily="34" charset="0"/>
                <a:ea typeface="Calibri" panose="020F0502020204030204" pitchFamily="34" charset="0"/>
                <a:cs typeface="Calibri" panose="020F0502020204030204" pitchFamily="34" charset="0"/>
              </a:rPr>
              <a:t>—and many people are marked by such wounds for the rest of their life. Even when we are older, we may be wounded deeply by a parent, spouse, child, close friend, or       authority figure we are close to.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000C659-A366-52E1-D0A4-9EA45755B647}"/>
              </a:ext>
            </a:extLst>
          </p:cNvPr>
          <p:cNvSpPr txBox="1"/>
          <p:nvPr/>
        </p:nvSpPr>
        <p:spPr>
          <a:xfrm>
            <a:off x="0" y="870010"/>
            <a:ext cx="9143999" cy="538930"/>
          </a:xfrm>
          <a:prstGeom prst="rect">
            <a:avLst/>
          </a:prstGeom>
          <a:noFill/>
        </p:spPr>
        <p:txBody>
          <a:bodyPr wrap="square">
            <a:spAutoFit/>
          </a:bodyPr>
          <a:lstStyle/>
          <a:p>
            <a:pPr marL="0" marR="0" algn="ctr">
              <a:lnSpc>
                <a:spcPct val="107000"/>
              </a:lnSpc>
              <a:spcBef>
                <a:spcPts val="540"/>
              </a:spcBef>
              <a:spcAft>
                <a:spcPts val="270"/>
              </a:spcAft>
            </a:pP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What Causes the Heart to Harden?</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0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D4942F-6ACA-8EBE-F715-7FFA4FBB04FA}"/>
              </a:ext>
            </a:extLst>
          </p:cNvPr>
          <p:cNvSpPr txBox="1"/>
          <p:nvPr/>
        </p:nvSpPr>
        <p:spPr>
          <a:xfrm>
            <a:off x="488274" y="1524350"/>
            <a:ext cx="8023778" cy="4941546"/>
          </a:xfrm>
          <a:prstGeom prst="rect">
            <a:avLst/>
          </a:prstGeom>
          <a:noFill/>
        </p:spPr>
        <p:txBody>
          <a:bodyPr wrap="square">
            <a:spAutoFit/>
          </a:bodyPr>
          <a:lstStyle/>
          <a:p>
            <a:pPr marL="0" marR="0">
              <a:lnSpc>
                <a:spcPct val="107000"/>
              </a:lnSpc>
              <a:spcBef>
                <a:spcPts val="120"/>
              </a:spcBef>
              <a:spcAft>
                <a:spcPts val="120"/>
              </a:spcAft>
            </a:pPr>
            <a:r>
              <a:rPr lang="en-US" sz="1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Disobeying the Word of God</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God created man to be in relationship with Him. His plan was always to have clear and permanent communications with us. Even after the fall, God has continued to speak to humans through various means—</a:t>
            </a:r>
            <a:r>
              <a:rPr lang="en-US" sz="2200" u="sng" kern="0" dirty="0">
                <a:effectLst/>
                <a:latin typeface="Calibri" panose="020F0502020204030204" pitchFamily="34" charset="0"/>
                <a:ea typeface="Calibri" panose="020F0502020204030204" pitchFamily="34" charset="0"/>
                <a:cs typeface="Calibri" panose="020F0502020204030204" pitchFamily="34" charset="0"/>
              </a:rPr>
              <a:t>sometimes directly</a:t>
            </a:r>
            <a:r>
              <a:rPr lang="en-US" sz="2200" kern="0" dirty="0">
                <a:effectLst/>
                <a:latin typeface="Calibri" panose="020F0502020204030204" pitchFamily="34" charset="0"/>
                <a:ea typeface="Calibri" panose="020F0502020204030204" pitchFamily="34" charset="0"/>
                <a:cs typeface="Calibri" panose="020F0502020204030204" pitchFamily="34" charset="0"/>
              </a:rPr>
              <a:t>, and at other times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through His prophets</a:t>
            </a:r>
            <a:r>
              <a:rPr lang="en-US" sz="2200" kern="0" dirty="0">
                <a:effectLst/>
                <a:latin typeface="Calibri" panose="020F0502020204030204" pitchFamily="34" charset="0"/>
                <a:ea typeface="Calibri" panose="020F0502020204030204" pitchFamily="34" charset="0"/>
                <a:cs typeface="Calibri" panose="020F0502020204030204" pitchFamily="34" charset="0"/>
              </a:rPr>
              <a:t>, and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His written Word</a:t>
            </a:r>
            <a:r>
              <a:rPr lang="en-US" sz="2200" kern="0" dirty="0">
                <a:effectLst/>
                <a:latin typeface="Calibri" panose="020F0502020204030204" pitchFamily="34" charset="0"/>
                <a:ea typeface="Calibri" panose="020F0502020204030204" pitchFamily="34" charset="0"/>
                <a:cs typeface="Calibri" panose="020F0502020204030204" pitchFamily="34" charset="0"/>
              </a:rPr>
              <a:t>. His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ultimate expression of Himself is the person of Jesus Christ</a:t>
            </a:r>
            <a:r>
              <a:rPr lang="en-US" sz="22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a:t>
            </a: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Word became flesh and dwelt among us, and we beheld His glory, the glory as of the only begotten of the Father, full of grace and truth”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1:14</a:t>
            </a: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200" kern="0" dirty="0">
                <a:effectLst/>
                <a:latin typeface="Calibri" panose="020F0502020204030204" pitchFamily="34" charset="0"/>
                <a:ea typeface="Calibri" panose="020F0502020204030204" pitchFamily="34" charset="0"/>
                <a:cs typeface="Calibri" panose="020F0502020204030204" pitchFamily="34" charset="0"/>
              </a:rPr>
              <a:t>“God, who at various times and in various ways spoke in time past to the fathers by the prophets,                    has in these last days spoken to us by His Son…”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1:1–2).</a:t>
            </a:r>
            <a:endParaRPr lang="en-US" sz="2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5C07440-F5D2-059C-C71A-F4ACD31BF531}"/>
              </a:ext>
            </a:extLst>
          </p:cNvPr>
          <p:cNvSpPr txBox="1"/>
          <p:nvPr/>
        </p:nvSpPr>
        <p:spPr>
          <a:xfrm>
            <a:off x="0" y="870010"/>
            <a:ext cx="9143999" cy="538930"/>
          </a:xfrm>
          <a:prstGeom prst="rect">
            <a:avLst/>
          </a:prstGeom>
          <a:noFill/>
        </p:spPr>
        <p:txBody>
          <a:bodyPr wrap="square">
            <a:spAutoFit/>
          </a:bodyPr>
          <a:lstStyle/>
          <a:p>
            <a:pPr marL="0" marR="0" algn="ctr">
              <a:lnSpc>
                <a:spcPct val="107000"/>
              </a:lnSpc>
              <a:spcBef>
                <a:spcPts val="540"/>
              </a:spcBef>
              <a:spcAft>
                <a:spcPts val="270"/>
              </a:spcAft>
            </a:pP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What Causes the Heart to Harden?</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053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AF3FF9-7509-3370-2C38-8701CC839E00}"/>
              </a:ext>
            </a:extLst>
          </p:cNvPr>
          <p:cNvSpPr txBox="1"/>
          <p:nvPr/>
        </p:nvSpPr>
        <p:spPr>
          <a:xfrm>
            <a:off x="333956" y="962110"/>
            <a:ext cx="8221648"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Review: 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most important thing in life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to love God with all our heart, soul, mind, and strength.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Our mind consists of our thoughts, feelings, motives, intentions.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we put into our heart comes out in our life.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must monitor our heart daily with our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Kardia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-mobile”, the word of God.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must have the proper diet and exercise for 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Physical heart and our Spiritual heart.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7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1DF04D-EB3B-73E4-95C3-61A6B669A552}"/>
              </a:ext>
            </a:extLst>
          </p:cNvPr>
          <p:cNvSpPr txBox="1"/>
          <p:nvPr/>
        </p:nvSpPr>
        <p:spPr>
          <a:xfrm>
            <a:off x="319596" y="1529650"/>
            <a:ext cx="8329104" cy="4765215"/>
          </a:xfrm>
          <a:prstGeom prst="rect">
            <a:avLst/>
          </a:prstGeom>
          <a:noFill/>
        </p:spPr>
        <p:txBody>
          <a:bodyPr wrap="square">
            <a:spAutoFit/>
          </a:bodyPr>
          <a:lstStyle/>
          <a:p>
            <a:pPr marL="0" marR="0">
              <a:lnSpc>
                <a:spcPct val="107000"/>
              </a:lnSpc>
              <a:spcBef>
                <a:spcPts val="120"/>
              </a:spcBef>
              <a:spcAft>
                <a:spcPts val="120"/>
              </a:spcAft>
            </a:pP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Lawlessness</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Lawlessness means illegality and indicates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violation of law</a:t>
            </a:r>
            <a:r>
              <a:rPr lang="en-US" sz="2600" kern="0" dirty="0">
                <a:effectLst/>
                <a:latin typeface="Calibri" panose="020F0502020204030204" pitchFamily="34" charset="0"/>
                <a:ea typeface="Calibri" panose="020F0502020204030204" pitchFamily="34" charset="0"/>
                <a:cs typeface="Calibri" panose="020F0502020204030204" pitchFamily="34" charset="0"/>
              </a:rPr>
              <a:t>, transgression of the law, wickedness,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iniquity</a:t>
            </a:r>
            <a:r>
              <a:rPr lang="en-US" sz="2600" kern="0" dirty="0">
                <a:effectLst/>
                <a:latin typeface="Calibri" panose="020F0502020204030204" pitchFamily="34" charset="0"/>
                <a:ea typeface="Calibri" panose="020F0502020204030204" pitchFamily="34" charset="0"/>
                <a:cs typeface="Calibri" panose="020F0502020204030204" pitchFamily="34" charset="0"/>
              </a:rPr>
              <a:t>, or unrighteousness. It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comes from another Greek word meaning without law</a:t>
            </a:r>
            <a:r>
              <a:rPr lang="en-US" sz="2600" kern="0" dirty="0">
                <a:effectLst/>
                <a:latin typeface="Calibri" panose="020F0502020204030204" pitchFamily="34" charset="0"/>
                <a:ea typeface="Calibri" panose="020F0502020204030204" pitchFamily="34"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Increasingly, generations demand to live without beneficial restrictions and laws. One result of this development is that those who are victims of other people’s lawlessness end up hardening their own hearts also. </a:t>
            </a:r>
          </a:p>
          <a:p>
            <a:pPr marL="0" marR="0" indent="130175">
              <a:spcBef>
                <a:spcPts val="0"/>
              </a:spcBef>
              <a:spcAft>
                <a:spcPts val="570"/>
              </a:spcAft>
            </a:pPr>
            <a:endParaRPr lang="en-US" sz="2600" kern="0" dirty="0">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Let’s look at some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signs of a hard heart</a:t>
            </a:r>
            <a:r>
              <a:rPr lang="en-US" sz="2600" kern="0" dirty="0">
                <a:effectLst/>
                <a:latin typeface="Calibri" panose="020F0502020204030204" pitchFamily="34" charset="0"/>
                <a:ea typeface="Calibri" panose="020F0502020204030204" pitchFamily="34"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497D3C3-6B96-2314-77BE-D0CECA2DB821}"/>
              </a:ext>
            </a:extLst>
          </p:cNvPr>
          <p:cNvSpPr txBox="1"/>
          <p:nvPr/>
        </p:nvSpPr>
        <p:spPr>
          <a:xfrm>
            <a:off x="0" y="870010"/>
            <a:ext cx="9143999" cy="538930"/>
          </a:xfrm>
          <a:prstGeom prst="rect">
            <a:avLst/>
          </a:prstGeom>
          <a:noFill/>
        </p:spPr>
        <p:txBody>
          <a:bodyPr wrap="square">
            <a:spAutoFit/>
          </a:bodyPr>
          <a:lstStyle/>
          <a:p>
            <a:pPr marL="0" marR="0" algn="ctr">
              <a:lnSpc>
                <a:spcPct val="107000"/>
              </a:lnSpc>
              <a:spcBef>
                <a:spcPts val="540"/>
              </a:spcBef>
              <a:spcAft>
                <a:spcPts val="270"/>
              </a:spcAft>
            </a:pP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What Causes the Heart to Harden?</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04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172F01-8390-3982-16C1-91417FE9F924}"/>
              </a:ext>
            </a:extLst>
          </p:cNvPr>
          <p:cNvSpPr txBox="1"/>
          <p:nvPr/>
        </p:nvSpPr>
        <p:spPr>
          <a:xfrm>
            <a:off x="476250" y="1571427"/>
            <a:ext cx="8267700" cy="4855368"/>
          </a:xfrm>
          <a:prstGeom prst="rect">
            <a:avLst/>
          </a:prstGeom>
          <a:noFill/>
        </p:spPr>
        <p:txBody>
          <a:bodyPr wrap="square">
            <a:spAutoFit/>
          </a:bodyPr>
          <a:lstStyle/>
          <a:p>
            <a:pPr marL="457200" marR="0" indent="-457200">
              <a:lnSpc>
                <a:spcPct val="107000"/>
              </a:lnSpc>
              <a:spcBef>
                <a:spcPts val="120"/>
              </a:spcBef>
              <a:spcAft>
                <a:spcPts val="120"/>
              </a:spcAft>
              <a:buAutoNum type="arabicPeriod"/>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Hardened Heart Moves from Commitment to “Wishful Thinking”</a:t>
            </a:r>
          </a:p>
          <a:p>
            <a:pPr marL="457200" marR="0" indent="-457200">
              <a:lnSpc>
                <a:spcPct val="107000"/>
              </a:lnSpc>
              <a:spcBef>
                <a:spcPts val="120"/>
              </a:spcBef>
              <a:spcAft>
                <a:spcPts val="120"/>
              </a:spcAft>
              <a:buAutoNum type="arabicPeriod"/>
            </a:pPr>
            <a:endParaRPr lang="en-US" sz="1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A person will abandon his commitments, disconnecting himself from </a:t>
            </a:r>
            <a:r>
              <a:rPr lang="en-US" sz="2400" kern="0" dirty="0">
                <a:latin typeface="Calibri" panose="020F0502020204030204" pitchFamily="34" charset="0"/>
                <a:ea typeface="Calibri" panose="020F0502020204030204" pitchFamily="34" charset="0"/>
                <a:cs typeface="Calibri" panose="020F0502020204030204" pitchFamily="34" charset="0"/>
              </a:rPr>
              <a:t>service</a:t>
            </a:r>
            <a:r>
              <a:rPr lang="en-US" sz="2400" kern="0" dirty="0">
                <a:effectLst/>
                <a:latin typeface="Calibri" panose="020F0502020204030204" pitchFamily="34" charset="0"/>
                <a:ea typeface="Calibri" panose="020F0502020204030204" pitchFamily="34" charset="0"/>
                <a:cs typeface="Calibri" panose="020F0502020204030204" pitchFamily="34" charset="0"/>
              </a:rPr>
              <a:t> he had participated in with other believers. His mind is full of desires, but they lead nowhere because </a:t>
            </a:r>
            <a:r>
              <a:rPr lang="en-US" sz="24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hardheartedness</a:t>
            </a:r>
            <a:r>
              <a:rPr lang="en-US" sz="2400" u="sng" kern="0" dirty="0">
                <a:effectLst/>
                <a:latin typeface="Calibri" panose="020F0502020204030204" pitchFamily="34" charset="0"/>
                <a:ea typeface="Calibri" panose="020F0502020204030204" pitchFamily="34" charset="0"/>
                <a:cs typeface="Calibri" panose="020F0502020204030204" pitchFamily="34" charset="0"/>
              </a:rPr>
              <a:t> has immobilized his will and crippled his motivation</a:t>
            </a:r>
            <a:r>
              <a:rPr lang="en-US" sz="2400" kern="0" dirty="0">
                <a:effectLst/>
                <a:latin typeface="Calibri" panose="020F0502020204030204" pitchFamily="34" charset="0"/>
                <a:ea typeface="Calibri" panose="020F0502020204030204" pitchFamily="34" charset="0"/>
                <a:cs typeface="Calibri" panose="020F0502020204030204" pitchFamily="34" charset="0"/>
              </a:rPr>
              <a:t>. The person loses his passion and is left only wishing for the fulfillment of things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that “would be good to do</a:t>
            </a:r>
            <a:r>
              <a:rPr lang="en-US" sz="2400" kern="0" dirty="0">
                <a:effectLst/>
                <a:latin typeface="Calibri" panose="020F0502020204030204" pitchFamily="34" charset="0"/>
                <a:ea typeface="Calibri" panose="020F0502020204030204" pitchFamily="34" charset="0"/>
                <a:cs typeface="Calibri" panose="020F0502020204030204" pitchFamily="34" charset="0"/>
              </a:rPr>
              <a:t>” but never become a reality. </a:t>
            </a:r>
            <a:r>
              <a:rPr lang="en-US" sz="2400" kern="0" dirty="0">
                <a:effectLst/>
                <a:latin typeface="Calibri" panose="020F0502020204030204" pitchFamily="34" charset="0"/>
                <a:ea typeface="Calibri" panose="020F0502020204030204" pitchFamily="34" charset="0"/>
              </a:rPr>
              <a:t>Many churches are filled with “wishful thinkers” whose hearts have become insensitive to                   faith and spiritual matters. </a:t>
            </a:r>
            <a:endParaRPr lang="en-US" sz="2400" dirty="0"/>
          </a:p>
        </p:txBody>
      </p:sp>
      <p:sp>
        <p:nvSpPr>
          <p:cNvPr id="3" name="TextBox 2">
            <a:extLst>
              <a:ext uri="{FF2B5EF4-FFF2-40B4-BE49-F238E27FC236}">
                <a16:creationId xmlns:a16="http://schemas.microsoft.com/office/drawing/2014/main" id="{B706E691-5638-08A1-F0C8-9333D99B9C7E}"/>
              </a:ext>
            </a:extLst>
          </p:cNvPr>
          <p:cNvSpPr txBox="1"/>
          <p:nvPr/>
        </p:nvSpPr>
        <p:spPr>
          <a:xfrm>
            <a:off x="-8392" y="877961"/>
            <a:ext cx="9152391" cy="538930"/>
          </a:xfrm>
          <a:prstGeom prst="rect">
            <a:avLst/>
          </a:prstGeom>
          <a:noFill/>
        </p:spPr>
        <p:txBody>
          <a:bodyPr wrap="square">
            <a:spAutoFit/>
          </a:bodyPr>
          <a:lstStyle/>
          <a:p>
            <a:pPr marL="0" marR="0" algn="ctr">
              <a:lnSpc>
                <a:spcPct val="107000"/>
              </a:lnSpc>
              <a:spcBef>
                <a:spcPts val="540"/>
              </a:spcBef>
              <a:spcAft>
                <a:spcPts val="270"/>
              </a:spcAft>
            </a:pPr>
            <a:r>
              <a:rPr lang="en-US" sz="1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Signs of a Hardened Heart</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08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1450DC-0C99-FBD8-CA6F-30F16EA335DC}"/>
              </a:ext>
            </a:extLst>
          </p:cNvPr>
          <p:cNvSpPr txBox="1"/>
          <p:nvPr/>
        </p:nvSpPr>
        <p:spPr>
          <a:xfrm>
            <a:off x="585925" y="1571351"/>
            <a:ext cx="7978621" cy="4623573"/>
          </a:xfrm>
          <a:prstGeom prst="rect">
            <a:avLst/>
          </a:prstGeom>
          <a:noFill/>
        </p:spPr>
        <p:txBody>
          <a:bodyPr wrap="square">
            <a:spAutoFit/>
          </a:bodyPr>
          <a:lstStyle/>
          <a:p>
            <a:pPr marL="0" marR="0">
              <a:lnSpc>
                <a:spcPct val="107000"/>
              </a:lnSpc>
              <a:spcBef>
                <a:spcPts val="120"/>
              </a:spcBef>
              <a:spcAft>
                <a:spcPts val="12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A Hardened Heart Rebels Against God</a:t>
            </a:r>
          </a:p>
          <a:p>
            <a:pPr marL="0" marR="0">
              <a:lnSpc>
                <a:spcPct val="107000"/>
              </a:lnSpc>
              <a:spcBef>
                <a:spcPts val="120"/>
              </a:spcBef>
              <a:spcAft>
                <a:spcPts val="120"/>
              </a:spcAft>
            </a:pPr>
            <a:endParaRPr lang="en-US" sz="1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Rebellion against God is a clear sign of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hardened heart</a:t>
            </a:r>
            <a:r>
              <a:rPr lang="en-US" sz="2600" kern="0" dirty="0">
                <a:effectLst/>
                <a:latin typeface="Calibri" panose="020F0502020204030204" pitchFamily="34" charset="0"/>
                <a:ea typeface="Calibri" panose="020F0502020204030204" pitchFamily="34" charset="0"/>
                <a:cs typeface="Calibri" panose="020F0502020204030204" pitchFamily="34" charset="0"/>
              </a:rPr>
              <a:t>. However, it is possible for us to rebel against God without recognizing that we are doing so. Our mind provides us with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excuses to justify our actions</a:t>
            </a:r>
            <a:r>
              <a:rPr lang="en-US" sz="2600" kern="0" dirty="0">
                <a:effectLst/>
                <a:latin typeface="Calibri" panose="020F0502020204030204" pitchFamily="34" charset="0"/>
                <a:ea typeface="Calibri" panose="020F0502020204030204" pitchFamily="34" charset="0"/>
                <a:cs typeface="Calibri" panose="020F0502020204030204" pitchFamily="34" charset="0"/>
              </a:rPr>
              <a:t>. A person may become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indifferent</a:t>
            </a:r>
            <a:r>
              <a:rPr lang="en-US" sz="2600" kern="0" dirty="0">
                <a:effectLst/>
                <a:latin typeface="Calibri" panose="020F0502020204030204" pitchFamily="34" charset="0"/>
                <a:ea typeface="Calibri" panose="020F0502020204030204" pitchFamily="34" charset="0"/>
                <a:cs typeface="Calibri" panose="020F0502020204030204" pitchFamily="34" charset="0"/>
              </a:rPr>
              <a:t> and the person usually does not become involved in the church’s work. Sometimes, he simply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doesn’t care</a:t>
            </a:r>
            <a:r>
              <a:rPr lang="en-US" sz="2600" kern="0" dirty="0">
                <a:effectLst/>
                <a:latin typeface="Calibri" panose="020F0502020204030204" pitchFamily="34" charset="0"/>
                <a:ea typeface="Calibri" panose="020F0502020204030204" pitchFamily="34" charset="0"/>
                <a:cs typeface="Calibri" panose="020F0502020204030204" pitchFamily="34" charset="0"/>
              </a:rPr>
              <a:t>! He may begin to criticize the church and its work.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When a believer rebels against God’s           authority, he is rebelling against God Himself</a:t>
            </a:r>
            <a:r>
              <a:rPr lang="en-US" sz="2600" kern="0" dirty="0">
                <a:effectLst/>
                <a:latin typeface="Calibri" panose="020F0502020204030204" pitchFamily="34" charset="0"/>
                <a:ea typeface="Calibri" panose="020F0502020204030204" pitchFamily="34"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6BFFF15-2E26-F83E-569E-D6FEA993BE04}"/>
              </a:ext>
            </a:extLst>
          </p:cNvPr>
          <p:cNvSpPr txBox="1"/>
          <p:nvPr/>
        </p:nvSpPr>
        <p:spPr>
          <a:xfrm>
            <a:off x="-8392" y="877961"/>
            <a:ext cx="9152391" cy="538930"/>
          </a:xfrm>
          <a:prstGeom prst="rect">
            <a:avLst/>
          </a:prstGeom>
          <a:noFill/>
        </p:spPr>
        <p:txBody>
          <a:bodyPr wrap="square">
            <a:spAutoFit/>
          </a:bodyPr>
          <a:lstStyle/>
          <a:p>
            <a:pPr marL="0" marR="0" algn="ctr">
              <a:lnSpc>
                <a:spcPct val="107000"/>
              </a:lnSpc>
              <a:spcBef>
                <a:spcPts val="540"/>
              </a:spcBef>
              <a:spcAft>
                <a:spcPts val="270"/>
              </a:spcAft>
            </a:pPr>
            <a:r>
              <a:rPr lang="en-US" sz="1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Signs of a Hardened Heart</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9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D60BE4-36E4-F467-903A-5CFB61E3BD17}"/>
              </a:ext>
            </a:extLst>
          </p:cNvPr>
          <p:cNvSpPr txBox="1"/>
          <p:nvPr/>
        </p:nvSpPr>
        <p:spPr>
          <a:xfrm>
            <a:off x="428626" y="1694434"/>
            <a:ext cx="8305800" cy="4218912"/>
          </a:xfrm>
          <a:prstGeom prst="rect">
            <a:avLst/>
          </a:prstGeom>
          <a:noFill/>
        </p:spPr>
        <p:txBody>
          <a:bodyPr wrap="square">
            <a:spAutoFit/>
          </a:bodyPr>
          <a:lstStyle/>
          <a:p>
            <a:pPr marL="0" marR="0">
              <a:lnSpc>
                <a:spcPct val="107000"/>
              </a:lnSpc>
              <a:spcBef>
                <a:spcPts val="120"/>
              </a:spcBef>
              <a:spcAft>
                <a:spcPts val="12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A Hardened Heart Justifies Wrongdoing and blames others. -   </a:t>
            </a:r>
          </a:p>
          <a:p>
            <a:pPr marL="0" marR="0">
              <a:lnSpc>
                <a:spcPct val="107000"/>
              </a:lnSpc>
              <a:spcBef>
                <a:spcPts val="120"/>
              </a:spcBef>
              <a:spcAft>
                <a:spcPts val="12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Earlier, we discussed how the heart can grow cold after someone has been hurt or wronged, and that this </a:t>
            </a:r>
            <a:r>
              <a:rPr lang="en-US" sz="2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coldheartedness</a:t>
            </a:r>
            <a:r>
              <a:rPr lang="en-US" sz="2400" kern="0" dirty="0">
                <a:effectLst/>
                <a:latin typeface="Calibri" panose="020F0502020204030204" pitchFamily="34" charset="0"/>
                <a:ea typeface="Calibri" panose="020F0502020204030204" pitchFamily="34" charset="0"/>
                <a:cs typeface="Calibri" panose="020F0502020204030204" pitchFamily="34" charset="0"/>
              </a:rPr>
              <a:t> can easily become </a:t>
            </a: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hardheartedness</a:t>
            </a:r>
            <a:r>
              <a:rPr lang="en-US" sz="2400" kern="0" dirty="0">
                <a:effectLst/>
                <a:latin typeface="Calibri" panose="020F0502020204030204" pitchFamily="34" charset="0"/>
                <a:ea typeface="Calibri" panose="020F0502020204030204" pitchFamily="34" charset="0"/>
                <a:cs typeface="Calibri" panose="020F0502020204030204" pitchFamily="34" charset="0"/>
              </a:rPr>
              <a:t>. Many such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people seem to have excuses for their wrong behavior</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2400" kern="0" dirty="0">
                <a:latin typeface="Calibri" panose="020F0502020204030204" pitchFamily="34" charset="0"/>
                <a:ea typeface="Calibri" panose="020F0502020204030204" pitchFamily="34" charset="0"/>
                <a:cs typeface="Calibri" panose="020F0502020204030204" pitchFamily="34" charset="0"/>
              </a:rPr>
              <a:t>Example: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59080" marR="0" indent="-228600">
              <a:lnSpc>
                <a:spcPct val="107000"/>
              </a:lnSpc>
              <a:spcBef>
                <a:spcPts val="0"/>
              </a:spcBef>
              <a:spcAft>
                <a:spcPts val="670"/>
              </a:spcAft>
              <a:tabLst>
                <a:tab pos="228600" algn="l"/>
              </a:tabLst>
            </a:pPr>
            <a:r>
              <a:rPr lang="en-US" sz="2400" kern="0" dirty="0">
                <a:effectLst/>
                <a:latin typeface="Calibri" panose="020F0502020204030204" pitchFamily="34" charset="0"/>
                <a:ea typeface="Calibri" panose="020F0502020204030204" pitchFamily="34" charset="0"/>
                <a:cs typeface="Calibri" panose="020F0502020204030204" pitchFamily="34" charset="0"/>
              </a:rPr>
              <a:t>•	“I am not a good dad because I grew up without a dad myself, and no one taught me how to be a dad. You can’t expect me to do a better job as a dad.”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0B4ED4D-73B4-E829-9895-2E199E972A8D}"/>
              </a:ext>
            </a:extLst>
          </p:cNvPr>
          <p:cNvSpPr txBox="1"/>
          <p:nvPr/>
        </p:nvSpPr>
        <p:spPr>
          <a:xfrm>
            <a:off x="-8392" y="877961"/>
            <a:ext cx="9152391" cy="538930"/>
          </a:xfrm>
          <a:prstGeom prst="rect">
            <a:avLst/>
          </a:prstGeom>
          <a:noFill/>
        </p:spPr>
        <p:txBody>
          <a:bodyPr wrap="square">
            <a:spAutoFit/>
          </a:bodyPr>
          <a:lstStyle/>
          <a:p>
            <a:pPr marL="0" marR="0" algn="ctr">
              <a:lnSpc>
                <a:spcPct val="107000"/>
              </a:lnSpc>
              <a:spcBef>
                <a:spcPts val="540"/>
              </a:spcBef>
              <a:spcAft>
                <a:spcPts val="270"/>
              </a:spcAft>
            </a:pPr>
            <a:r>
              <a:rPr lang="en-US" sz="1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Signs of a Hardened Heart</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319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ying the Victim Card - TV Tro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482" y="1611129"/>
            <a:ext cx="5738741" cy="332847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95150" y="5072049"/>
            <a:ext cx="7979344" cy="1477328"/>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inherit"/>
                <a:ea typeface="+mn-ea"/>
                <a:cs typeface="+mn-cs"/>
              </a:rPr>
              <a:t>Victim playing</a:t>
            </a:r>
            <a:endParaRPr kumimoji="0" lang="en-US" sz="1800" b="1" i="0" u="none" strike="noStrike" kern="1200" cap="none" spc="0" normalizeH="0" baseline="0" noProof="0" dirty="0">
              <a:ln>
                <a:noFill/>
              </a:ln>
              <a:solidFill>
                <a:srgbClr val="222222"/>
              </a:solidFill>
              <a:effectLst/>
              <a:uLnTx/>
              <a:uFillTx/>
              <a:latin typeface="DDG_ProximaNova"/>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inherit"/>
                <a:ea typeface="+mn-ea"/>
                <a:cs typeface="+mn-cs"/>
              </a:rPr>
              <a:t>Victim playing is the fabrication or exaggeration of victimhood for a variety of reasons such as to justify abuse of others, to manipulate others, a coping strategy, attention seeking or diffusion of responsibility. A person who repeatedly does this is known as a "professional victim".</a:t>
            </a:r>
            <a:endParaRPr kumimoji="0" lang="en-US" sz="1800" b="0" i="0" u="none" strike="noStrike" kern="1200" cap="none" spc="0" normalizeH="0" baseline="0" noProof="0" dirty="0">
              <a:ln>
                <a:noFill/>
              </a:ln>
              <a:solidFill>
                <a:srgbClr val="222222"/>
              </a:solidFill>
              <a:effectLst/>
              <a:uLnTx/>
              <a:uFillTx/>
              <a:latin typeface="DDG_ProximaNova"/>
              <a:ea typeface="+mn-ea"/>
              <a:cs typeface="+mn-cs"/>
            </a:endParaRPr>
          </a:p>
        </p:txBody>
      </p:sp>
      <p:sp>
        <p:nvSpPr>
          <p:cNvPr id="3" name="TextBox 2"/>
          <p:cNvSpPr txBox="1"/>
          <p:nvPr/>
        </p:nvSpPr>
        <p:spPr>
          <a:xfrm>
            <a:off x="3" y="681318"/>
            <a:ext cx="914399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World Says “You are a Victim”</a:t>
            </a:r>
          </a:p>
        </p:txBody>
      </p:sp>
      <p:sp>
        <p:nvSpPr>
          <p:cNvPr id="4" name="TextBox 3"/>
          <p:cNvSpPr txBox="1"/>
          <p:nvPr/>
        </p:nvSpPr>
        <p:spPr>
          <a:xfrm>
            <a:off x="3" y="9525"/>
            <a:ext cx="914399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Don’t listen to the world when</a:t>
            </a:r>
          </a:p>
        </p:txBody>
      </p:sp>
    </p:spTree>
    <p:extLst>
      <p:ext uri="{BB962C8B-B14F-4D97-AF65-F5344CB8AC3E}">
        <p14:creationId xmlns:p14="http://schemas.microsoft.com/office/powerpoint/2010/main" val="427557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0D5868-FF43-18F4-5E12-6DEFC8C9F537}"/>
              </a:ext>
            </a:extLst>
          </p:cNvPr>
          <p:cNvSpPr txBox="1"/>
          <p:nvPr/>
        </p:nvSpPr>
        <p:spPr>
          <a:xfrm>
            <a:off x="255599" y="2218186"/>
            <a:ext cx="8504253" cy="3511154"/>
          </a:xfrm>
          <a:prstGeom prst="rect">
            <a:avLst/>
          </a:prstGeom>
          <a:noFill/>
        </p:spPr>
        <p:txBody>
          <a:bodyPr wrap="square">
            <a:spAutoFit/>
          </a:bodyPr>
          <a:lstStyle/>
          <a:p>
            <a:pPr marL="0" marR="0">
              <a:lnSpc>
                <a:spcPct val="107000"/>
              </a:lnSpc>
              <a:spcBef>
                <a:spcPts val="120"/>
              </a:spcBef>
              <a:spcAft>
                <a:spcPts val="120"/>
              </a:spcAft>
            </a:pP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A Hardened Heart Resists Communication and  Correction</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Good communication is key every healthy relationship.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hardened heart</a:t>
            </a:r>
            <a:r>
              <a:rPr lang="en-US" sz="2600" kern="0" dirty="0">
                <a:effectLst/>
                <a:latin typeface="Calibri" panose="020F0502020204030204" pitchFamily="34" charset="0"/>
                <a:ea typeface="Calibri" panose="020F0502020204030204" pitchFamily="34" charset="0"/>
                <a:cs typeface="Calibri" panose="020F0502020204030204" pitchFamily="34" charset="0"/>
              </a:rPr>
              <a:t> has a strong resistance to  communication.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A person with </a:t>
            </a:r>
            <a:r>
              <a:rPr lang="en-US" sz="26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hardened heart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will often ignore those who try to get him to recognize how his attitudes or actions are hurting others.</a:t>
            </a:r>
            <a:r>
              <a:rPr lang="en-US" sz="2600" kern="0" dirty="0">
                <a:effectLst/>
                <a:latin typeface="Calibri" panose="020F0502020204030204" pitchFamily="34" charset="0"/>
                <a:ea typeface="Calibri" panose="020F0502020204030204" pitchFamily="34" charset="0"/>
                <a:cs typeface="Calibri" panose="020F0502020204030204" pitchFamily="34" charset="0"/>
              </a:rPr>
              <a:t> He doesn’t want to hear it. He usually believes he is above the spiritual authority and accountability of congregation.</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DBA7080-F06F-C81C-AE3D-62C85160FC48}"/>
              </a:ext>
            </a:extLst>
          </p:cNvPr>
          <p:cNvSpPr txBox="1"/>
          <p:nvPr/>
        </p:nvSpPr>
        <p:spPr>
          <a:xfrm>
            <a:off x="-8392" y="877961"/>
            <a:ext cx="9152391" cy="538930"/>
          </a:xfrm>
          <a:prstGeom prst="rect">
            <a:avLst/>
          </a:prstGeom>
          <a:noFill/>
        </p:spPr>
        <p:txBody>
          <a:bodyPr wrap="square">
            <a:spAutoFit/>
          </a:bodyPr>
          <a:lstStyle/>
          <a:p>
            <a:pPr marL="0" marR="0" algn="ctr">
              <a:lnSpc>
                <a:spcPct val="107000"/>
              </a:lnSpc>
              <a:spcBef>
                <a:spcPts val="540"/>
              </a:spcBef>
              <a:spcAft>
                <a:spcPts val="270"/>
              </a:spcAft>
            </a:pPr>
            <a:r>
              <a:rPr lang="en-US" sz="1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Signs of a Hardened Heart</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342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55296C-C25E-5575-42CF-FC6EB6398CC5}"/>
              </a:ext>
            </a:extLst>
          </p:cNvPr>
          <p:cNvSpPr txBox="1"/>
          <p:nvPr/>
        </p:nvSpPr>
        <p:spPr>
          <a:xfrm>
            <a:off x="495300" y="1495426"/>
            <a:ext cx="8191500" cy="4398640"/>
          </a:xfrm>
          <a:prstGeom prst="rect">
            <a:avLst/>
          </a:prstGeom>
          <a:noFill/>
        </p:spPr>
        <p:txBody>
          <a:bodyPr wrap="square">
            <a:spAutoFit/>
          </a:bodyPr>
          <a:lstStyle/>
          <a:p>
            <a:pPr marL="0" marR="0">
              <a:spcBef>
                <a:spcPts val="120"/>
              </a:spcBef>
              <a:spcAft>
                <a:spcPts val="120"/>
              </a:spcAft>
            </a:pP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A Hardened Heart Is Emotionally Cold  Toward Others</a:t>
            </a:r>
            <a:endParaRPr lang="en-US" sz="2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endParaRPr lang="en-US" sz="2200" u="sng"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200" u="sng" kern="0" dirty="0">
                <a:effectLst/>
                <a:latin typeface="Calibri" panose="020F0502020204030204" pitchFamily="34" charset="0"/>
                <a:ea typeface="Calibri" panose="020F0502020204030204" pitchFamily="34" charset="0"/>
                <a:cs typeface="Calibri" panose="020F0502020204030204" pitchFamily="34" charset="0"/>
              </a:rPr>
              <a:t>God gave us emotions to help us to connect with other people and to express ourselves</a:t>
            </a:r>
            <a:r>
              <a:rPr lang="en-US" sz="2200" kern="0" dirty="0">
                <a:effectLst/>
                <a:latin typeface="Calibri" panose="020F0502020204030204" pitchFamily="34" charset="0"/>
                <a:ea typeface="Calibri" panose="020F0502020204030204" pitchFamily="34" charset="0"/>
                <a:cs typeface="Calibri" panose="020F0502020204030204" pitchFamily="34" charset="0"/>
              </a:rPr>
              <a:t>. Our emotions also help us to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recognize the pain and needs</a:t>
            </a:r>
            <a:r>
              <a:rPr lang="en-US" sz="2200" kern="0" dirty="0">
                <a:effectLst/>
                <a:latin typeface="Calibri" panose="020F0502020204030204" pitchFamily="34" charset="0"/>
                <a:ea typeface="Calibri" panose="020F0502020204030204" pitchFamily="34" charset="0"/>
                <a:cs typeface="Calibri" panose="020F0502020204030204" pitchFamily="34" charset="0"/>
              </a:rPr>
              <a:t> of other people and to empathize with them. Jesus was moved by people’s suffering and needs. </a:t>
            </a:r>
          </a:p>
          <a:p>
            <a:pPr marL="0" marR="0" indent="130175">
              <a:spcBef>
                <a:spcPts val="0"/>
              </a:spcBef>
              <a:spcAft>
                <a:spcPts val="57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kern="0" dirty="0">
                <a:effectLst/>
                <a:latin typeface="Calibri" panose="020F0502020204030204" pitchFamily="34" charset="0"/>
                <a:ea typeface="Calibri" panose="020F0502020204030204" pitchFamily="34" charset="0"/>
              </a:rPr>
              <a:t>“When Jesus saw the multitudes, He was </a:t>
            </a:r>
            <a:r>
              <a:rPr lang="en-US" sz="2200" u="sng" kern="0" dirty="0">
                <a:effectLst/>
                <a:latin typeface="Calibri" panose="020F0502020204030204" pitchFamily="34" charset="0"/>
                <a:ea typeface="Calibri" panose="020F0502020204030204" pitchFamily="34" charset="0"/>
              </a:rPr>
              <a:t>moved with compassion </a:t>
            </a:r>
            <a:r>
              <a:rPr lang="en-US" sz="2200" kern="0" dirty="0">
                <a:effectLst/>
                <a:latin typeface="Calibri" panose="020F0502020204030204" pitchFamily="34" charset="0"/>
                <a:ea typeface="Calibri" panose="020F0502020204030204" pitchFamily="34" charset="0"/>
              </a:rPr>
              <a:t>for them, because they were weary and scattered, like sheep having no shepherd” (</a:t>
            </a:r>
            <a:r>
              <a:rPr lang="en-US" sz="2200" b="1" kern="0" dirty="0">
                <a:solidFill>
                  <a:srgbClr val="0070C0"/>
                </a:solidFill>
                <a:effectLst/>
                <a:latin typeface="Calibri" panose="020F0502020204030204" pitchFamily="34" charset="0"/>
                <a:ea typeface="Calibri" panose="020F0502020204030204" pitchFamily="34" charset="0"/>
              </a:rPr>
              <a:t>Matt. 9:36</a:t>
            </a:r>
            <a:r>
              <a:rPr lang="en-US" sz="2200" kern="0" dirty="0">
                <a:effectLst/>
                <a:latin typeface="Calibri" panose="020F0502020204030204" pitchFamily="34" charset="0"/>
                <a:ea typeface="Calibri" panose="020F0502020204030204" pitchFamily="34" charset="0"/>
              </a:rPr>
              <a:t>). In another instance, “Jesus wept” (</a:t>
            </a:r>
            <a:r>
              <a:rPr lang="en-US" sz="2200" b="1" kern="0" dirty="0">
                <a:solidFill>
                  <a:srgbClr val="0070C0"/>
                </a:solidFill>
                <a:effectLst/>
                <a:latin typeface="Calibri" panose="020F0502020204030204" pitchFamily="34" charset="0"/>
                <a:ea typeface="Calibri" panose="020F0502020204030204" pitchFamily="34" charset="0"/>
              </a:rPr>
              <a:t>John 11:35</a:t>
            </a:r>
            <a:r>
              <a:rPr lang="en-US" sz="2200" kern="0" dirty="0">
                <a:effectLst/>
                <a:latin typeface="Calibri" panose="020F0502020204030204" pitchFamily="34" charset="0"/>
                <a:ea typeface="Calibri" panose="020F0502020204030204" pitchFamily="34" charset="0"/>
              </a:rPr>
              <a:t>) over the death of a friend. And, He was “sorrowful and deeply distressed” (</a:t>
            </a:r>
            <a:r>
              <a:rPr lang="en-US" sz="2200" b="1" kern="0" dirty="0">
                <a:solidFill>
                  <a:srgbClr val="0070C0"/>
                </a:solidFill>
                <a:effectLst/>
                <a:latin typeface="Calibri" panose="020F0502020204030204" pitchFamily="34" charset="0"/>
                <a:ea typeface="Calibri" panose="020F0502020204030204" pitchFamily="34" charset="0"/>
              </a:rPr>
              <a:t>Matt. 26:37</a:t>
            </a:r>
            <a:r>
              <a:rPr lang="en-US" sz="2200" kern="0" dirty="0">
                <a:effectLst/>
                <a:latin typeface="Calibri" panose="020F0502020204030204" pitchFamily="34" charset="0"/>
                <a:ea typeface="Calibri" panose="020F0502020204030204" pitchFamily="34" charset="0"/>
              </a:rPr>
              <a:t>) </a:t>
            </a:r>
            <a:endParaRPr lang="en-US" sz="2200" dirty="0"/>
          </a:p>
        </p:txBody>
      </p:sp>
      <p:sp>
        <p:nvSpPr>
          <p:cNvPr id="3" name="TextBox 2">
            <a:extLst>
              <a:ext uri="{FF2B5EF4-FFF2-40B4-BE49-F238E27FC236}">
                <a16:creationId xmlns:a16="http://schemas.microsoft.com/office/drawing/2014/main" id="{5A2AEFE3-6A29-86AD-30B6-5E7CEA087574}"/>
              </a:ext>
            </a:extLst>
          </p:cNvPr>
          <p:cNvSpPr txBox="1"/>
          <p:nvPr/>
        </p:nvSpPr>
        <p:spPr>
          <a:xfrm>
            <a:off x="-8392" y="877961"/>
            <a:ext cx="9152391" cy="538930"/>
          </a:xfrm>
          <a:prstGeom prst="rect">
            <a:avLst/>
          </a:prstGeom>
          <a:noFill/>
        </p:spPr>
        <p:txBody>
          <a:bodyPr wrap="square">
            <a:spAutoFit/>
          </a:bodyPr>
          <a:lstStyle/>
          <a:p>
            <a:pPr marL="0" marR="0" algn="ctr">
              <a:lnSpc>
                <a:spcPct val="107000"/>
              </a:lnSpc>
              <a:spcBef>
                <a:spcPts val="540"/>
              </a:spcBef>
              <a:spcAft>
                <a:spcPts val="270"/>
              </a:spcAft>
            </a:pPr>
            <a:r>
              <a:rPr lang="en-US" sz="1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Signs of a Hardened Heart</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0737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CBD717-D1E8-C240-D12F-43E532EE783E}"/>
              </a:ext>
            </a:extLst>
          </p:cNvPr>
          <p:cNvSpPr txBox="1"/>
          <p:nvPr/>
        </p:nvSpPr>
        <p:spPr>
          <a:xfrm>
            <a:off x="390618" y="1313895"/>
            <a:ext cx="8239032" cy="4867743"/>
          </a:xfrm>
          <a:prstGeom prst="rect">
            <a:avLst/>
          </a:prstGeom>
          <a:noFill/>
        </p:spPr>
        <p:txBody>
          <a:bodyPr wrap="square">
            <a:spAutoFit/>
          </a:bodyPr>
          <a:lstStyle/>
          <a:p>
            <a:pPr marL="0" marR="0">
              <a:lnSpc>
                <a:spcPct val="107000"/>
              </a:lnSpc>
              <a:spcBef>
                <a:spcPts val="120"/>
              </a:spcBef>
              <a:spcAft>
                <a:spcPts val="120"/>
              </a:spcAft>
            </a:pPr>
            <a:r>
              <a:rPr lang="en-US" sz="2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A Hardened Heart Enjoys Sin</a:t>
            </a:r>
            <a:endPar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000" kern="0" dirty="0">
                <a:effectLst/>
                <a:latin typeface="Calibri" panose="020F0502020204030204" pitchFamily="34" charset="0"/>
                <a:ea typeface="Calibri" panose="020F0502020204030204" pitchFamily="34" charset="0"/>
                <a:cs typeface="Calibri" panose="020F0502020204030204" pitchFamily="34" charset="0"/>
              </a:rPr>
              <a:t>Giving free rein to the “lusts of the flesh” (</a:t>
            </a:r>
            <a:r>
              <a:rPr lang="en-US" sz="2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Peter 2:18</a:t>
            </a:r>
            <a:r>
              <a:rPr lang="en-US" sz="2000" kern="0" dirty="0">
                <a:effectLst/>
                <a:latin typeface="Calibri" panose="020F0502020204030204" pitchFamily="34" charset="0"/>
                <a:ea typeface="Calibri" panose="020F0502020204030204" pitchFamily="34" charset="0"/>
                <a:cs typeface="Calibri" panose="020F0502020204030204" pitchFamily="34" charset="0"/>
              </a:rPr>
              <a:t>). This occurs when people’s sin becomes completely enthroned in their heart, so that it directs their life. </a:t>
            </a:r>
            <a:r>
              <a:rPr lang="en-US" sz="20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Such people lack a proper fear of God, which would have restrained their corrupt behavior</a:t>
            </a:r>
            <a:r>
              <a:rPr lang="en-US" sz="20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000" kern="0" dirty="0">
                <a:effectLst/>
                <a:latin typeface="Calibri" panose="020F0502020204030204" pitchFamily="34" charset="0"/>
                <a:ea typeface="Calibri" panose="020F0502020204030204" pitchFamily="34" charset="0"/>
                <a:cs typeface="Calibri" panose="020F0502020204030204" pitchFamily="34" charset="0"/>
              </a:rPr>
              <a:t>In contrast, when a person’s heart is aligned with God’s, he recognizes that </a:t>
            </a:r>
            <a:r>
              <a:rPr lang="en-US" sz="20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sin is only a temporal pleasure that leads to destruction and eternal death</a:t>
            </a:r>
            <a:r>
              <a:rPr lang="en-US" sz="20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kern="0" dirty="0">
                <a:effectLst/>
                <a:latin typeface="Calibri" panose="020F0502020204030204" pitchFamily="34" charset="0"/>
                <a:ea typeface="Calibri" panose="020F0502020204030204" pitchFamily="34" charset="0"/>
                <a:cs typeface="Calibri" panose="020F0502020204030204" pitchFamily="34" charset="0"/>
              </a:rPr>
              <a:t>so that he doesn’t want anything to do with it! We need to follow the example of Moses: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2070" marR="52070">
              <a:lnSpc>
                <a:spcPct val="107000"/>
              </a:lnSpc>
              <a:spcBef>
                <a:spcPts val="115"/>
              </a:spcBef>
              <a:spcAft>
                <a:spcPts val="250"/>
              </a:spcAft>
            </a:pPr>
            <a:r>
              <a:rPr lang="en-US" sz="2000" kern="0" dirty="0">
                <a:effectLst/>
                <a:latin typeface="Calibri" panose="020F0502020204030204" pitchFamily="34" charset="0"/>
                <a:ea typeface="Calibri" panose="020F0502020204030204" pitchFamily="34" charset="0"/>
                <a:cs typeface="Calibri" panose="020F0502020204030204" pitchFamily="34" charset="0"/>
              </a:rPr>
              <a:t>By faith Moses, when he became of age, refused to be called the son of Pharaoh’s daughter, choosing rather to suffer affliction with the people of God than to enjoy the passing pleasures of sin, esteeming the reproach of Christ greater riches than the treasures in Egypt; for he looked                        to the reward. (</a:t>
            </a:r>
            <a:r>
              <a:rPr lang="en-US" sz="2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Heb.11:24–26</a:t>
            </a:r>
            <a:r>
              <a:rPr lang="en-US" sz="2000" kern="0" dirty="0">
                <a:effectLst/>
                <a:latin typeface="Calibri" panose="020F0502020204030204" pitchFamily="34" charset="0"/>
                <a:ea typeface="Calibri" panose="020F0502020204030204" pitchFamily="34" charset="0"/>
                <a:cs typeface="Calibri" panose="020F0502020204030204" pitchFamily="34"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BCB89DB-9F9E-AB3A-D938-C7E20D01C963}"/>
              </a:ext>
            </a:extLst>
          </p:cNvPr>
          <p:cNvSpPr txBox="1"/>
          <p:nvPr/>
        </p:nvSpPr>
        <p:spPr>
          <a:xfrm>
            <a:off x="-8392" y="877961"/>
            <a:ext cx="9152391" cy="538930"/>
          </a:xfrm>
          <a:prstGeom prst="rect">
            <a:avLst/>
          </a:prstGeom>
          <a:noFill/>
        </p:spPr>
        <p:txBody>
          <a:bodyPr wrap="square">
            <a:spAutoFit/>
          </a:bodyPr>
          <a:lstStyle/>
          <a:p>
            <a:pPr marL="0" marR="0" algn="ctr">
              <a:lnSpc>
                <a:spcPct val="107000"/>
              </a:lnSpc>
              <a:spcBef>
                <a:spcPts val="540"/>
              </a:spcBef>
              <a:spcAft>
                <a:spcPts val="270"/>
              </a:spcAft>
            </a:pPr>
            <a:r>
              <a:rPr lang="en-US" sz="1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Signs of a Hardened Heart</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652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75F9AC-A963-B1E2-D210-23C0699F8ABE}"/>
              </a:ext>
            </a:extLst>
          </p:cNvPr>
          <p:cNvSpPr txBox="1"/>
          <p:nvPr/>
        </p:nvSpPr>
        <p:spPr>
          <a:xfrm>
            <a:off x="692260" y="1794064"/>
            <a:ext cx="7962900" cy="3978012"/>
          </a:xfrm>
          <a:prstGeom prst="rect">
            <a:avLst/>
          </a:prstGeom>
          <a:noFill/>
        </p:spPr>
        <p:txBody>
          <a:bodyPr wrap="square">
            <a:spAutoFit/>
          </a:bodyPr>
          <a:lstStyle/>
          <a:p>
            <a:pPr marL="0" marR="0">
              <a:spcBef>
                <a:spcPts val="120"/>
              </a:spcBef>
              <a:spcAft>
                <a:spcPts val="120"/>
              </a:spcAft>
            </a:pP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 A Hardened Heart Does Not Worship God</a:t>
            </a:r>
          </a:p>
          <a:p>
            <a:pPr marL="0" marR="0">
              <a:spcBef>
                <a:spcPts val="120"/>
              </a:spcBef>
              <a:spcAft>
                <a:spcPts val="120"/>
              </a:spcAft>
            </a:pP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400" b="1" u="sng" kern="0" dirty="0">
                <a:effectLst/>
                <a:latin typeface="Calibri" panose="020F0502020204030204" pitchFamily="34" charset="0"/>
                <a:ea typeface="Calibri" panose="020F0502020204030204" pitchFamily="34" charset="0"/>
                <a:cs typeface="Calibri" panose="020F0502020204030204" pitchFamily="34" charset="0"/>
              </a:rPr>
              <a:t>When a person does not desire to worship God, it is a clear sign that some hardening of heart has taken place</a:t>
            </a:r>
            <a:r>
              <a:rPr lang="en-US" sz="2400" kern="0" dirty="0">
                <a:effectLst/>
                <a:latin typeface="Calibri" panose="020F0502020204030204" pitchFamily="34" charset="0"/>
                <a:ea typeface="Calibri" panose="020F0502020204030204" pitchFamily="34" charset="0"/>
                <a:cs typeface="Calibri" panose="020F0502020204030204" pitchFamily="34" charset="0"/>
              </a:rPr>
              <a:t>. When the person attends an assembly, he usually sees it as a formality that is far removed from true worship.</a:t>
            </a:r>
          </a:p>
          <a:p>
            <a:pPr marL="0" marR="0" indent="130175">
              <a:spcBef>
                <a:spcPts val="0"/>
              </a:spcBef>
              <a:spcAft>
                <a:spcPts val="57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He often rejects the true worship because it convicts him of his need to repent of his sins and his lack of love and to experience the transformation of his heart.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9EA7994-098F-0149-782C-5F219863C2F3}"/>
              </a:ext>
            </a:extLst>
          </p:cNvPr>
          <p:cNvSpPr txBox="1"/>
          <p:nvPr/>
        </p:nvSpPr>
        <p:spPr>
          <a:xfrm>
            <a:off x="-8392" y="877961"/>
            <a:ext cx="9152391" cy="538930"/>
          </a:xfrm>
          <a:prstGeom prst="rect">
            <a:avLst/>
          </a:prstGeom>
          <a:noFill/>
        </p:spPr>
        <p:txBody>
          <a:bodyPr wrap="square">
            <a:spAutoFit/>
          </a:bodyPr>
          <a:lstStyle/>
          <a:p>
            <a:pPr marL="0" marR="0" algn="ctr">
              <a:lnSpc>
                <a:spcPct val="107000"/>
              </a:lnSpc>
              <a:spcBef>
                <a:spcPts val="540"/>
              </a:spcBef>
              <a:spcAft>
                <a:spcPts val="270"/>
              </a:spcAft>
            </a:pPr>
            <a:r>
              <a:rPr lang="en-US" sz="1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Garamond" panose="02020404030301010803" pitchFamily="18" charset="0"/>
                <a:ea typeface="Calibri" panose="020F0502020204030204" pitchFamily="34" charset="0"/>
                <a:cs typeface="Calibri" panose="020F0502020204030204" pitchFamily="34" charset="0"/>
              </a:rPr>
              <a:t>Signs of a Hardened Heart</a:t>
            </a:r>
            <a:endParaRPr lang="en-US" sz="2800" b="1" kern="1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91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5C8F3-3A6C-9483-C43A-BD906033C13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AD1D51-8AB0-1B43-6E6A-05FC9E47078B}"/>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3D48758-AED9-56CA-16BB-F1D9C6CAF27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6148576-8392-821A-E6AA-908ABBE81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D0D29E-129B-A81E-2761-B52D82048B26}"/>
              </a:ext>
            </a:extLst>
          </p:cNvPr>
          <p:cNvSpPr txBox="1"/>
          <p:nvPr/>
        </p:nvSpPr>
        <p:spPr>
          <a:xfrm>
            <a:off x="588895" y="3463839"/>
            <a:ext cx="8213200" cy="3406061"/>
          </a:xfrm>
          <a:prstGeom prst="rect">
            <a:avLst/>
          </a:prstGeom>
          <a:noFill/>
        </p:spPr>
        <p:txBody>
          <a:bodyPr wrap="square">
            <a:spAutoFit/>
          </a:bodyPr>
          <a:lstStyle/>
          <a:p>
            <a:pPr marL="0" marR="0">
              <a:spcBef>
                <a:spcPts val="120"/>
              </a:spcBef>
              <a:spcAft>
                <a:spcPts val="12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Signs</a:t>
            </a:r>
          </a:p>
          <a:p>
            <a:pPr>
              <a:spcBef>
                <a:spcPts val="120"/>
              </a:spcBef>
              <a:spcAft>
                <a:spcPts val="12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A Hardened Heart Moves from Commitment to “Wishful Thinking”</a:t>
            </a:r>
            <a:endParaRPr lang="en-US" sz="2200"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spcBef>
                <a:spcPts val="120"/>
              </a:spcBef>
              <a:spcAft>
                <a:spcPts val="12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A Hardened Heart Rebels Against God</a:t>
            </a:r>
          </a:p>
          <a:p>
            <a:pPr marL="0" marR="0">
              <a:spcBef>
                <a:spcPts val="120"/>
              </a:spcBef>
              <a:spcAft>
                <a:spcPts val="12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A Hardened Heart Justifies Wrongdoing and blames others.</a:t>
            </a:r>
          </a:p>
          <a:p>
            <a:pPr>
              <a:spcBef>
                <a:spcPts val="120"/>
              </a:spcBef>
              <a:spcAft>
                <a:spcPts val="12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A Hardened Heart Resists Communication and Correction</a:t>
            </a:r>
            <a:endParaRPr lang="en-US" sz="2200"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spcBef>
                <a:spcPts val="120"/>
              </a:spcBef>
              <a:spcAft>
                <a:spcPts val="12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A Hardened Heart Is Emotionally Cold  Toward Others</a:t>
            </a:r>
          </a:p>
          <a:p>
            <a:pPr>
              <a:spcBef>
                <a:spcPts val="120"/>
              </a:spcBef>
              <a:spcAft>
                <a:spcPts val="12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A Hardened Heart Enjoys Sin</a:t>
            </a:r>
            <a:endParaRPr lang="en-US" sz="2200"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120"/>
              </a:spcBef>
              <a:spcAft>
                <a:spcPts val="12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 A Hardened Heart Does Not Worship God</a:t>
            </a:r>
          </a:p>
          <a:p>
            <a:pPr marL="0" marR="0">
              <a:spcBef>
                <a:spcPts val="120"/>
              </a:spcBef>
              <a:spcAft>
                <a:spcPts val="120"/>
              </a:spcAft>
            </a:pP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B7C7A16-B5BF-885E-368D-FAC25C199C51}"/>
              </a:ext>
            </a:extLst>
          </p:cNvPr>
          <p:cNvSpPr txBox="1"/>
          <p:nvPr/>
        </p:nvSpPr>
        <p:spPr>
          <a:xfrm>
            <a:off x="2663687" y="1288114"/>
            <a:ext cx="5392972" cy="2616101"/>
          </a:xfrm>
          <a:prstGeom prst="rect">
            <a:avLst/>
          </a:prstGeom>
          <a:noFill/>
        </p:spPr>
        <p:txBody>
          <a:bodyPr wrap="square">
            <a:spAutoFit/>
          </a:bodyPr>
          <a:lstStyle/>
          <a:p>
            <a:pPr marR="0">
              <a:spcBef>
                <a:spcPts val="120"/>
              </a:spcBef>
              <a:spcAft>
                <a:spcPts val="120"/>
              </a:spcAft>
            </a:pPr>
            <a:r>
              <a:rPr lang="en-US" sz="2200" b="1" kern="0" dirty="0">
                <a:effectLst/>
                <a:latin typeface="Calibri" panose="020F0502020204030204" pitchFamily="34" charset="0"/>
                <a:ea typeface="Calibri" panose="020F0502020204030204" pitchFamily="34" charset="0"/>
                <a:cs typeface="Calibri" panose="020F0502020204030204" pitchFamily="34" charset="0"/>
              </a:rPr>
              <a:t>Causes of a hard heart</a:t>
            </a:r>
          </a:p>
          <a:p>
            <a:pPr marL="342900" marR="0" indent="-342900">
              <a:spcBef>
                <a:spcPts val="120"/>
              </a:spcBef>
              <a:spcAft>
                <a:spcPts val="120"/>
              </a:spcAft>
              <a:buAutoNum type="arabicPeriod"/>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Unbelief</a:t>
            </a:r>
          </a:p>
          <a:p>
            <a:pPr marL="342900" indent="-342900">
              <a:spcBef>
                <a:spcPts val="120"/>
              </a:spcBef>
              <a:spcAft>
                <a:spcPts val="120"/>
              </a:spcAft>
              <a:buFontTx/>
              <a:buAutoNum type="arabicPeriod"/>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Repeatedly Committing Sin</a:t>
            </a:r>
          </a:p>
          <a:p>
            <a:pPr marL="342900" indent="-342900">
              <a:spcBef>
                <a:spcPts val="120"/>
              </a:spcBef>
              <a:spcAft>
                <a:spcPts val="120"/>
              </a:spcAft>
              <a:buFontTx/>
              <a:buAutoNum type="arabicPeriod"/>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Holding On to an Offense</a:t>
            </a:r>
          </a:p>
          <a:p>
            <a:pPr marL="342900" indent="-342900">
              <a:spcBef>
                <a:spcPts val="120"/>
              </a:spcBef>
              <a:spcAft>
                <a:spcPts val="120"/>
              </a:spcAft>
              <a:buFontTx/>
              <a:buAutoNum type="arabicPeriod"/>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Harboring Emotional Wounds</a:t>
            </a:r>
          </a:p>
          <a:p>
            <a:pPr marL="342900" indent="-342900">
              <a:spcBef>
                <a:spcPts val="120"/>
              </a:spcBef>
              <a:spcAft>
                <a:spcPts val="120"/>
              </a:spcAft>
              <a:buFontTx/>
              <a:buAutoNum type="arabicPeriod"/>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Disobeying the Word of God </a:t>
            </a:r>
          </a:p>
          <a:p>
            <a:pPr marL="342900" indent="-342900">
              <a:spcBef>
                <a:spcPts val="120"/>
              </a:spcBef>
              <a:spcAft>
                <a:spcPts val="120"/>
              </a:spcAft>
              <a:buFontTx/>
              <a:buAutoNum type="arabicPeriod"/>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Lawlessness</a:t>
            </a:r>
            <a:endParaRPr lang="en-US" sz="1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7005425-EF77-8586-C897-E27E27BF8F31}"/>
              </a:ext>
            </a:extLst>
          </p:cNvPr>
          <p:cNvSpPr txBox="1"/>
          <p:nvPr/>
        </p:nvSpPr>
        <p:spPr>
          <a:xfrm>
            <a:off x="222637" y="787179"/>
            <a:ext cx="65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Review: Lesson 4. </a:t>
            </a:r>
            <a:r>
              <a:rPr lang="en-US" sz="2400" b="1" dirty="0">
                <a:solidFill>
                  <a:srgbClr val="0070C0"/>
                </a:solidFill>
                <a:latin typeface="Calibri" panose="020F0502020204030204"/>
              </a:rPr>
              <a:t>Heart of Flesh or Heart of Stone</a:t>
            </a: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36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BE3089-B39B-872D-5468-4B40A20588D6}"/>
              </a:ext>
            </a:extLst>
          </p:cNvPr>
          <p:cNvSpPr txBox="1"/>
          <p:nvPr/>
        </p:nvSpPr>
        <p:spPr>
          <a:xfrm>
            <a:off x="390052" y="938256"/>
            <a:ext cx="8483606" cy="5816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Review: Lesson 2   God Gave Them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God created man in His own image. When man gave in to temptation and sin, he allowed his heart to be changed. With his fall, man brought a curse into this world. </a:t>
            </a:r>
            <a:r>
              <a:rPr kumimoji="0" lang="en-US" sz="2200" b="1" i="0" u="none" strike="noStrike" kern="0" cap="none" spc="0" normalizeH="0" baseline="0" noProof="0" dirty="0">
                <a:ln>
                  <a:noFill/>
                </a:ln>
                <a:solidFill>
                  <a:srgbClr val="0070C0"/>
                </a:solidFill>
                <a:effectLst/>
                <a:uLnTx/>
                <a:uFillTx/>
                <a:latin typeface="Calibri" panose="020F0502020204030204"/>
                <a:ea typeface="+mn-ea"/>
                <a:cs typeface="Arial" panose="020B0604020202020204" pitchFamily="34" charset="0"/>
              </a:rPr>
              <a:t>Gen. 3:13-24</a:t>
            </a:r>
            <a:endParaRPr kumimoji="0" lang="en-US" sz="2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Sin produces its corruptive effects—always downward, always getting worse. </a:t>
            </a:r>
            <a:r>
              <a:rPr kumimoji="0" lang="en-US" sz="2200" b="1" i="0" u="none" strike="noStrike" kern="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Rom.1:18-32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The root of sin is pride and selfishness, which is the opposite of the heart of God. </a:t>
            </a:r>
            <a:r>
              <a:rPr kumimoji="0" lang="en-US" sz="2200" b="1" i="0" u="none" strike="noStrike" kern="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Col.3:1-5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Since the beginning of time, an invisible war has been taking place for possession of the hearts of all human beings </a:t>
            </a:r>
            <a:r>
              <a:rPr kumimoji="0" lang="en-US" sz="2200" b="1" i="0" u="none" strike="noStrike" kern="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Eph.6:12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The goal of the enemy is to take the human heart                         captive and  to keep it captive. </a:t>
            </a:r>
            <a:r>
              <a:rPr kumimoji="0" lang="en-US" sz="2200" b="1" i="0" u="none" strike="noStrike" kern="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John 8:34</a:t>
            </a:r>
            <a:endParaRPr kumimoji="0" lang="en-US" sz="2200" b="1" i="0" u="none" strike="noStrike" kern="1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752EA5-6125-44E2-18E0-1D1ACAB2D4A1}"/>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Tree>
    <p:extLst>
      <p:ext uri="{BB962C8B-B14F-4D97-AF65-F5344CB8AC3E}">
        <p14:creationId xmlns:p14="http://schemas.microsoft.com/office/powerpoint/2010/main" val="192162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AF3FF9-7509-3370-2C38-8701CC839E00}"/>
              </a:ext>
            </a:extLst>
          </p:cNvPr>
          <p:cNvSpPr txBox="1"/>
          <p:nvPr/>
        </p:nvSpPr>
        <p:spPr>
          <a:xfrm>
            <a:off x="95853" y="755374"/>
            <a:ext cx="8459752" cy="63058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Review: 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The heart is the gatekeeper of our lives.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The heart enables intimate relationships.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An open heart is necessary for any meaningful relationship, whether with God or man.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God speaks to our heart.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We worship God from our heart.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Heart Generates Both Belief and Trust in God</a:t>
            </a:r>
            <a:r>
              <a:rPr kumimoji="0" lang="en-US" sz="23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Prov.3:5</a:t>
            </a: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Trust Brings Perseverance</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“Being confident of this very thing, that He who has begun a good work in you will complete it until the day of Jesus Christ” (</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Phil. 1:6</a:t>
            </a: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If you do not submit, God will not commit.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Speak from our heart, worship God from our heart.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72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BB1799-4672-5551-322D-107BEA3603BD}"/>
              </a:ext>
            </a:extLst>
          </p:cNvPr>
          <p:cNvSpPr txBox="1"/>
          <p:nvPr/>
        </p:nvSpPr>
        <p:spPr>
          <a:xfrm>
            <a:off x="636104" y="1057523"/>
            <a:ext cx="7911548" cy="2708434"/>
          </a:xfrm>
          <a:prstGeom prst="rect">
            <a:avLst/>
          </a:prstGeom>
          <a:noFill/>
        </p:spPr>
        <p:txBody>
          <a:bodyPr wrap="square">
            <a:spAutoFit/>
          </a:bodyPr>
          <a:lstStyle/>
          <a:p>
            <a:r>
              <a:rPr lang="en-US" sz="2800" b="1" dirty="0">
                <a:solidFill>
                  <a:srgbClr val="0070C0"/>
                </a:solidFill>
              </a:rPr>
              <a:t>Luke 8:5 </a:t>
            </a:r>
            <a:r>
              <a:rPr lang="en-US" sz="2000" dirty="0"/>
              <a:t>"A </a:t>
            </a:r>
            <a:r>
              <a:rPr lang="en-US" sz="2000" dirty="0" err="1"/>
              <a:t>sower</a:t>
            </a:r>
            <a:r>
              <a:rPr lang="en-US" sz="2000" dirty="0"/>
              <a:t> went out to sow his seed. And as he sowed, some fell by the wayside; and it was trampled down, and the birds of the air devoured it.</a:t>
            </a:r>
          </a:p>
          <a:p>
            <a:r>
              <a:rPr lang="en-US" dirty="0"/>
              <a:t> 6 "</a:t>
            </a:r>
            <a:r>
              <a:rPr lang="en-US" sz="2400" u="sng" dirty="0"/>
              <a:t>Some fell on rock</a:t>
            </a:r>
            <a:r>
              <a:rPr lang="en-US" sz="2400" dirty="0"/>
              <a:t>; and as soon as it sprang up, it withered away because it lacked moisture.</a:t>
            </a:r>
          </a:p>
          <a:p>
            <a:r>
              <a:rPr lang="en-US" dirty="0"/>
              <a:t> 7 "And some fell among thorns, and the thorns sprang up with it and choked it.</a:t>
            </a:r>
          </a:p>
          <a:p>
            <a:r>
              <a:rPr lang="en-US" dirty="0"/>
              <a:t> 8 "But others fell on good ground, sprang up, and yielded a crop a hundredfold." When He had said these things He cried, "He who has ears to hear, let him hear!"</a:t>
            </a:r>
          </a:p>
        </p:txBody>
      </p:sp>
      <p:sp>
        <p:nvSpPr>
          <p:cNvPr id="9" name="TextBox 8">
            <a:extLst>
              <a:ext uri="{FF2B5EF4-FFF2-40B4-BE49-F238E27FC236}">
                <a16:creationId xmlns:a16="http://schemas.microsoft.com/office/drawing/2014/main" id="{924980E8-D333-2182-AFD2-42393DE30891}"/>
              </a:ext>
            </a:extLst>
          </p:cNvPr>
          <p:cNvSpPr txBox="1"/>
          <p:nvPr/>
        </p:nvSpPr>
        <p:spPr>
          <a:xfrm>
            <a:off x="596348" y="4118936"/>
            <a:ext cx="6092686" cy="2246769"/>
          </a:xfrm>
          <a:prstGeom prst="rect">
            <a:avLst/>
          </a:prstGeom>
          <a:noFill/>
        </p:spPr>
        <p:txBody>
          <a:bodyPr wrap="square">
            <a:spAutoFit/>
          </a:bodyPr>
          <a:lstStyle/>
          <a:p>
            <a:r>
              <a:rPr lang="en-US" sz="2800" b="1" dirty="0">
                <a:solidFill>
                  <a:srgbClr val="0070C0"/>
                </a:solidFill>
              </a:rPr>
              <a:t>Luke 8:13 </a:t>
            </a:r>
            <a:r>
              <a:rPr lang="en-US" sz="2800" dirty="0"/>
              <a:t>"</a:t>
            </a:r>
            <a:r>
              <a:rPr lang="en-US" sz="2800" u="sng" dirty="0"/>
              <a:t>But the ones on the rock </a:t>
            </a:r>
            <a:r>
              <a:rPr lang="en-US" sz="2800" dirty="0"/>
              <a:t>are those who, when they hear, receive the word with joy; and these </a:t>
            </a:r>
            <a:r>
              <a:rPr lang="en-US" sz="2800" u="sng" dirty="0"/>
              <a:t>have no root</a:t>
            </a:r>
            <a:r>
              <a:rPr lang="en-US" sz="2800" dirty="0"/>
              <a:t>, who believe for a while and in time of temptation fall away.</a:t>
            </a:r>
          </a:p>
        </p:txBody>
      </p:sp>
    </p:spTree>
    <p:extLst>
      <p:ext uri="{BB962C8B-B14F-4D97-AF65-F5344CB8AC3E}">
        <p14:creationId xmlns:p14="http://schemas.microsoft.com/office/powerpoint/2010/main" val="174195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16A480-D447-3273-B498-BF60377C96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59C7E8-1C2A-1DF2-5C32-87A1D80FAD41}"/>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A8A51F61-8A5B-8168-D735-A0D8ADDA3E0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220CA0CA-9A23-E540-A517-16744270C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A9E3D6-1F40-C240-66F6-A423D3818512}"/>
              </a:ext>
            </a:extLst>
          </p:cNvPr>
          <p:cNvPicPr>
            <a:picLocks noChangeAspect="1"/>
          </p:cNvPicPr>
          <p:nvPr/>
        </p:nvPicPr>
        <p:blipFill>
          <a:blip r:embed="rId3"/>
          <a:srcRect l="31565" t="4821" r="31652" b="16956"/>
          <a:stretch/>
        </p:blipFill>
        <p:spPr>
          <a:xfrm>
            <a:off x="1977707" y="648827"/>
            <a:ext cx="5188586" cy="6206677"/>
          </a:xfrm>
          <a:prstGeom prst="rect">
            <a:avLst/>
          </a:prstGeom>
        </p:spPr>
      </p:pic>
    </p:spTree>
    <p:extLst>
      <p:ext uri="{BB962C8B-B14F-4D97-AF65-F5344CB8AC3E}">
        <p14:creationId xmlns:p14="http://schemas.microsoft.com/office/powerpoint/2010/main" val="201824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2015-A8F0-4264-AF17-9E59BD1F070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EEB44B-8828-E31C-A4F4-870818C54D33}"/>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AD1311BE-C953-7FA3-A2C9-D43B58794CA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7AA8BDD-9A89-CEE9-7F1D-16DD12683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97F513-67E8-D98B-C580-E0E8564F28A0}"/>
              </a:ext>
            </a:extLst>
          </p:cNvPr>
          <p:cNvSpPr txBox="1"/>
          <p:nvPr/>
        </p:nvSpPr>
        <p:spPr>
          <a:xfrm>
            <a:off x="365760" y="1240403"/>
            <a:ext cx="8460187" cy="4647426"/>
          </a:xfrm>
          <a:prstGeom prst="rect">
            <a:avLst/>
          </a:prstGeom>
          <a:noFill/>
        </p:spPr>
        <p:txBody>
          <a:bodyPr wrap="square">
            <a:spAutoFit/>
          </a:bodyPr>
          <a:lstStyle/>
          <a:p>
            <a:pPr marL="0" marR="0">
              <a:spcBef>
                <a:spcPts val="0"/>
              </a:spcBef>
              <a:spcAft>
                <a:spcPts val="60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When someone is described as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hardhearted</a:t>
            </a:r>
            <a:r>
              <a:rPr lang="en-US" sz="2600" kern="0" dirty="0">
                <a:effectLst/>
                <a:latin typeface="Calibri" panose="020F0502020204030204" pitchFamily="34" charset="0"/>
                <a:ea typeface="Calibri" panose="020F0502020204030204" pitchFamily="34" charset="0"/>
                <a:cs typeface="Calibri" panose="020F0502020204030204" pitchFamily="34" charset="0"/>
              </a:rPr>
              <a:t>, we usually imagine an individual who is cruel— who treats other people harshly. </a:t>
            </a:r>
            <a:r>
              <a:rPr lang="en-US" sz="2600" b="1" u="sng" kern="0" dirty="0">
                <a:effectLst/>
                <a:latin typeface="Calibri" panose="020F0502020204030204" pitchFamily="34" charset="0"/>
                <a:ea typeface="Calibri" panose="020F0502020204030204" pitchFamily="34" charset="0"/>
                <a:cs typeface="Calibri" panose="020F0502020204030204" pitchFamily="34" charset="0"/>
              </a:rPr>
              <a:t>We don’t think of the word as applying to us</a:t>
            </a:r>
            <a:r>
              <a:rPr lang="en-US" sz="2600" b="1" kern="0" dirty="0">
                <a:effectLst/>
                <a:latin typeface="Calibri" panose="020F0502020204030204" pitchFamily="34" charset="0"/>
                <a:ea typeface="Calibri" panose="020F0502020204030204" pitchFamily="34" charset="0"/>
                <a:cs typeface="Calibri" panose="020F0502020204030204" pitchFamily="34" charset="0"/>
              </a:rPr>
              <a:t>. But we need to check our heart first.</a:t>
            </a:r>
          </a:p>
          <a:p>
            <a:pPr marL="0" marR="0">
              <a:spcBef>
                <a:spcPts val="0"/>
              </a:spcBef>
              <a:spcAft>
                <a:spcPts val="600"/>
              </a:spcAft>
            </a:pPr>
            <a:endParaRPr lang="en-US" sz="2600" kern="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600"/>
              </a:spcAft>
            </a:pPr>
            <a:r>
              <a:rPr lang="en-US" sz="2600" b="1" kern="0" dirty="0">
                <a:effectLst/>
                <a:latin typeface="Calibri" panose="020F0502020204030204" pitchFamily="34" charset="0"/>
                <a:ea typeface="Calibri" panose="020F0502020204030204" pitchFamily="34" charset="0"/>
                <a:cs typeface="Calibri" panose="020F0502020204030204" pitchFamily="34" charset="0"/>
              </a:rPr>
              <a:t>All</a:t>
            </a:r>
            <a:r>
              <a:rPr lang="en-US" sz="2600" kern="0" dirty="0">
                <a:effectLst/>
                <a:latin typeface="Calibri" panose="020F0502020204030204" pitchFamily="34" charset="0"/>
                <a:ea typeface="Calibri" panose="020F0502020204030204" pitchFamily="34" charset="0"/>
                <a:cs typeface="Calibri" panose="020F0502020204030204" pitchFamily="34" charset="0"/>
              </a:rPr>
              <a:t> of us have a heart that is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hardened</a:t>
            </a:r>
            <a:r>
              <a:rPr lang="en-US" sz="2600" kern="0" dirty="0">
                <a:effectLst/>
                <a:latin typeface="Calibri" panose="020F0502020204030204" pitchFamily="34" charset="0"/>
                <a:ea typeface="Calibri" panose="020F0502020204030204" pitchFamily="34" charset="0"/>
                <a:cs typeface="Calibri" panose="020F0502020204030204" pitchFamily="34" charset="0"/>
              </a:rPr>
              <a:t>” in some areas and to certain degrees, and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this heart condition hinders our life</a:t>
            </a:r>
            <a:r>
              <a:rPr lang="en-US" sz="2600" kern="0" dirty="0">
                <a:effectLst/>
                <a:latin typeface="Calibri" panose="020F0502020204030204" pitchFamily="34" charset="0"/>
                <a:ea typeface="Calibri" panose="020F0502020204030204" pitchFamily="34" charset="0"/>
                <a:cs typeface="Calibri" panose="020F0502020204030204" pitchFamily="34" charset="0"/>
              </a:rPr>
              <a:t>. We should be aware that any person’s heart has the potential to grow increasingly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a:t>
            </a:r>
            <a:r>
              <a:rPr lang="en-US" sz="2600" kern="0" dirty="0">
                <a:effectLst/>
                <a:latin typeface="Calibri" panose="020F0502020204030204" pitchFamily="34" charset="0"/>
                <a:ea typeface="Calibri" panose="020F0502020204030204" pitchFamily="34" charset="0"/>
                <a:cs typeface="Calibri" panose="020F0502020204030204" pitchFamily="34" charset="0"/>
              </a:rPr>
              <a:t>, so that it eventually affects his entire being. We are all susceptible to such a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hardening</a:t>
            </a:r>
            <a:r>
              <a:rPr lang="en-US" sz="2600" kern="0" dirty="0">
                <a:effectLst/>
                <a:latin typeface="Calibri" panose="020F0502020204030204" pitchFamily="34" charset="0"/>
                <a:ea typeface="Calibri" panose="020F0502020204030204" pitchFamily="34" charset="0"/>
                <a:cs typeface="Calibri" panose="020F0502020204030204" pitchFamily="34" charset="0"/>
              </a:rPr>
              <a:t>           process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if we do not regularly monitor our heart.</a:t>
            </a:r>
            <a:endParaRPr lang="en-US" sz="26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061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24B2DB-E5E9-B07C-77C2-DE2B05688A92}"/>
              </a:ext>
            </a:extLst>
          </p:cNvPr>
          <p:cNvSpPr txBox="1"/>
          <p:nvPr/>
        </p:nvSpPr>
        <p:spPr>
          <a:xfrm>
            <a:off x="405518" y="811033"/>
            <a:ext cx="7967206" cy="5155257"/>
          </a:xfrm>
          <a:prstGeom prst="rect">
            <a:avLst/>
          </a:prstGeom>
          <a:noFill/>
        </p:spPr>
        <p:txBody>
          <a:bodyPr wrap="square">
            <a:spAutoFit/>
          </a:bodyPr>
          <a:lstStyle/>
          <a:p>
            <a:pPr marL="0" marR="0" indent="130175">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Consider the meaning of the Greek word translated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hardness of heart</a:t>
            </a:r>
            <a:r>
              <a:rPr lang="en-US" sz="2600" kern="0" dirty="0">
                <a:effectLst/>
                <a:latin typeface="Calibri" panose="020F0502020204030204" pitchFamily="34" charset="0"/>
                <a:ea typeface="Calibri" panose="020F0502020204030204" pitchFamily="34" charset="0"/>
                <a:cs typeface="Calibri" panose="020F0502020204030204" pitchFamily="34" charset="0"/>
              </a:rPr>
              <a:t>” in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Mark 16:14</a:t>
            </a:r>
            <a:r>
              <a:rPr lang="en-US" sz="2600" kern="0" dirty="0">
                <a:effectLst/>
                <a:latin typeface="Calibri" panose="020F0502020204030204" pitchFamily="34" charset="0"/>
                <a:ea typeface="Calibri" panose="020F0502020204030204" pitchFamily="34" charset="0"/>
                <a:cs typeface="Calibri" panose="020F0502020204030204" pitchFamily="34" charset="0"/>
              </a:rPr>
              <a:t>, which reads, “Later Jesus appeared to the eleven as they sat at the table; and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He rebuked their unbelief and </a:t>
            </a:r>
            <a:r>
              <a:rPr lang="en-US" sz="26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hardness of heart</a:t>
            </a:r>
            <a:r>
              <a:rPr lang="en-US" sz="2600" kern="0" dirty="0">
                <a:effectLst/>
                <a:latin typeface="Calibri" panose="020F0502020204030204" pitchFamily="34" charset="0"/>
                <a:ea typeface="Calibri" panose="020F0502020204030204" pitchFamily="34" charset="0"/>
                <a:cs typeface="Calibri" panose="020F0502020204030204" pitchFamily="34" charset="0"/>
              </a:rPr>
              <a:t>, because they did not believe those who had seen Him after He had risen.” </a:t>
            </a:r>
          </a:p>
          <a:p>
            <a:pPr marL="0" marR="0" indent="130175">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This Greek word indicates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destitution of spiritual perception</a:t>
            </a:r>
            <a:r>
              <a:rPr lang="en-US" sz="2600" kern="0" dirty="0">
                <a:effectLst/>
                <a:latin typeface="Calibri" panose="020F0502020204030204" pitchFamily="34" charset="0"/>
                <a:ea typeface="Calibri" panose="020F0502020204030204" pitchFamily="34" charset="0"/>
                <a:cs typeface="Calibri" panose="020F0502020204030204" pitchFamily="34" charset="0"/>
              </a:rPr>
              <a:t>.” We would not think of Jesus’ disciples as having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hardness of heart</a:t>
            </a:r>
            <a:r>
              <a:rPr lang="en-US" sz="2600" kern="0" dirty="0">
                <a:effectLst/>
                <a:latin typeface="Calibri" panose="020F0502020204030204" pitchFamily="34" charset="0"/>
                <a:ea typeface="Calibri" panose="020F0502020204030204" pitchFamily="34" charset="0"/>
                <a:cs typeface="Calibri" panose="020F0502020204030204" pitchFamily="34" charset="0"/>
              </a:rPr>
              <a:t>,” except, maybe Judas. The other disciples made mistakes, lacked faith, and failed to understand Jesus’ teachings at times. </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But hardness of heart?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81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4. Heart of Flesh or Stone?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F4777F-E59D-52F8-B3B6-E97026D2A4E4}"/>
              </a:ext>
            </a:extLst>
          </p:cNvPr>
          <p:cNvSpPr txBox="1"/>
          <p:nvPr/>
        </p:nvSpPr>
        <p:spPr>
          <a:xfrm>
            <a:off x="389613" y="1725433"/>
            <a:ext cx="8094427" cy="4080348"/>
          </a:xfrm>
          <a:prstGeom prst="rect">
            <a:avLst/>
          </a:prstGeom>
          <a:noFill/>
        </p:spPr>
        <p:txBody>
          <a:bodyPr wrap="square">
            <a:spAutoFit/>
          </a:bodyPr>
          <a:lstStyle/>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Note again the implication of “</a:t>
            </a:r>
            <a:r>
              <a:rPr lang="en-US" sz="26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hardheartedness</a:t>
            </a:r>
            <a:r>
              <a:rPr lang="en-US" sz="2600" kern="0" dirty="0">
                <a:effectLst/>
                <a:latin typeface="Calibri" panose="020F0502020204030204" pitchFamily="34" charset="0"/>
                <a:ea typeface="Calibri" panose="020F0502020204030204" pitchFamily="34" charset="0"/>
                <a:cs typeface="Calibri" panose="020F0502020204030204" pitchFamily="34" charset="0"/>
              </a:rPr>
              <a:t>”: “</a:t>
            </a:r>
            <a:r>
              <a:rPr lang="en-US" sz="2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destitution of spiritual perception</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To be “destitute” is a serious condition. The word indicates </a:t>
            </a:r>
            <a:r>
              <a:rPr lang="en-US" sz="2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lack of spiritual discernment or sensitivity</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 deficiency of understanding in relation to spiritual truth.</a:t>
            </a:r>
          </a:p>
          <a:p>
            <a:pPr marL="0" marR="0" indent="130175">
              <a:lnSpc>
                <a:spcPct val="107000"/>
              </a:lnSpc>
              <a:spcBef>
                <a:spcPts val="0"/>
              </a:spcBef>
              <a:spcAft>
                <a:spcPts val="570"/>
              </a:spcAft>
            </a:pPr>
            <a:endParaRPr lang="en-US" sz="2600" kern="0" dirty="0">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 This deficiency blocks our knowledge of the true nature of God and Jesus,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limits our </a:t>
            </a:r>
            <a:r>
              <a:rPr lang="en-US" sz="2600" b="1" u="sng" kern="0" dirty="0">
                <a:effectLst/>
                <a:latin typeface="Calibri" panose="020F0502020204030204" pitchFamily="34" charset="0"/>
                <a:ea typeface="Calibri" panose="020F0502020204030204" pitchFamily="34" charset="0"/>
                <a:cs typeface="Calibri" panose="020F0502020204030204" pitchFamily="34" charset="0"/>
              </a:rPr>
              <a:t>intimacy</a:t>
            </a:r>
            <a:r>
              <a:rPr lang="en-US" sz="2600" u="sng" kern="0" dirty="0">
                <a:effectLst/>
                <a:latin typeface="Calibri" panose="020F0502020204030204" pitchFamily="34" charset="0"/>
                <a:ea typeface="Calibri" panose="020F0502020204030204" pitchFamily="34" charset="0"/>
                <a:cs typeface="Calibri" panose="020F0502020204030204" pitchFamily="34" charset="0"/>
              </a:rPr>
              <a:t> with God</a:t>
            </a:r>
            <a:r>
              <a:rPr lang="en-US" sz="2600" kern="0" dirty="0">
                <a:effectLst/>
                <a:latin typeface="Calibri" panose="020F0502020204030204" pitchFamily="34" charset="0"/>
                <a:ea typeface="Calibri" panose="020F0502020204030204" pitchFamily="34" charset="0"/>
                <a:cs typeface="Calibri" panose="020F0502020204030204" pitchFamily="34" charset="0"/>
              </a:rPr>
              <a:t>, and causes us to neglect or disobey His commands.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683559"/>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3429</Words>
  <Application>Microsoft Office PowerPoint</Application>
  <PresentationFormat>On-screen Show (4:3)</PresentationFormat>
  <Paragraphs>200</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Aharoni</vt:lpstr>
      <vt:lpstr>Arial</vt:lpstr>
      <vt:lpstr>Calibri</vt:lpstr>
      <vt:lpstr>Calibri Light</vt:lpstr>
      <vt:lpstr>DDG_ProximaNova</vt:lpstr>
      <vt:lpstr>Garamond</vt:lpstr>
      <vt:lpstr>inherit</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10</cp:revision>
  <dcterms:created xsi:type="dcterms:W3CDTF">2024-10-19T18:46:57Z</dcterms:created>
  <dcterms:modified xsi:type="dcterms:W3CDTF">2024-10-27T10:46:44Z</dcterms:modified>
</cp:coreProperties>
</file>