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984" r:id="rId4"/>
    <p:sldId id="985" r:id="rId5"/>
    <p:sldId id="603" r:id="rId6"/>
    <p:sldId id="986" r:id="rId7"/>
    <p:sldId id="1018" r:id="rId8"/>
    <p:sldId id="987" r:id="rId9"/>
    <p:sldId id="989" r:id="rId10"/>
    <p:sldId id="1017" r:id="rId11"/>
    <p:sldId id="990" r:id="rId12"/>
    <p:sldId id="988" r:id="rId13"/>
    <p:sldId id="992" r:id="rId14"/>
    <p:sldId id="994" r:id="rId15"/>
    <p:sldId id="993" r:id="rId16"/>
    <p:sldId id="997" r:id="rId17"/>
    <p:sldId id="1019" r:id="rId18"/>
    <p:sldId id="998" r:id="rId19"/>
    <p:sldId id="996" r:id="rId20"/>
    <p:sldId id="995" r:id="rId21"/>
    <p:sldId id="999" r:id="rId22"/>
    <p:sldId id="1000" r:id="rId23"/>
    <p:sldId id="1001" r:id="rId24"/>
    <p:sldId id="991" r:id="rId25"/>
    <p:sldId id="498" r:id="rId26"/>
    <p:sldId id="1004" r:id="rId27"/>
    <p:sldId id="1003" r:id="rId28"/>
    <p:sldId id="1007" r:id="rId29"/>
    <p:sldId id="1008" r:id="rId30"/>
    <p:sldId id="1006" r:id="rId31"/>
    <p:sldId id="1011" r:id="rId32"/>
    <p:sldId id="1012" r:id="rId33"/>
    <p:sldId id="1020" r:id="rId34"/>
    <p:sldId id="1015" r:id="rId35"/>
    <p:sldId id="101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GHm0MKXeN2dJ33hoZ+99A==" hashData="WsdQGH5VXbNAdcE5R4Umkqju7izjKC65zCm8uDbXwB91ea1rY2SnPYwYIcyqLo/t3ORkWwFUuxb8y2pQRGnWS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20"/>
      </p:cViewPr>
      <p:guideLst/>
    </p:cSldViewPr>
  </p:slideViewPr>
  <p:notesTextViewPr>
    <p:cViewPr>
      <p:scale>
        <a:sx n="1" d="1"/>
        <a:sy n="1" d="1"/>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178263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245635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9906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2529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87110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0163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6720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96871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06909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51568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964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1460238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19182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13743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77008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92951978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48339966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2124295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29989423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10/20/2024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14550760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10/20/2024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5227242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10/20/2024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0505351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C5D55-58E9-47BC-A4C1-01BE92E50EFD}"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1175918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5421567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57573866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23009079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1448044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DC5D55-58E9-47BC-A4C1-01BE92E50EFD}"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363118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DC5D55-58E9-47BC-A4C1-01BE92E50EFD}" type="datetimeFigureOut">
              <a:rPr lang="en-US" smtClean="0"/>
              <a:t>10/20/2024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317685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C5D55-58E9-47BC-A4C1-01BE92E50EFD}" type="datetimeFigureOut">
              <a:rPr lang="en-US" smtClean="0"/>
              <a:t>10/20/2024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172211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C5D55-58E9-47BC-A4C1-01BE92E50EFD}" type="datetimeFigureOut">
              <a:rPr lang="en-US" smtClean="0"/>
              <a:t>10/20/2024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386374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420140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95615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C5D55-58E9-47BC-A4C1-01BE92E50EFD}" type="datetimeFigureOut">
              <a:rPr lang="en-US" smtClean="0"/>
              <a:t>10/20/2024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83DC7-8669-4EF4-804B-BBE0CF2815BA}" type="slidenum">
              <a:rPr lang="en-US" smtClean="0"/>
              <a:t>‹#›</a:t>
            </a:fld>
            <a:endParaRPr lang="en-US" dirty="0"/>
          </a:p>
        </p:txBody>
      </p:sp>
    </p:spTree>
    <p:extLst>
      <p:ext uri="{BB962C8B-B14F-4D97-AF65-F5344CB8AC3E}">
        <p14:creationId xmlns:p14="http://schemas.microsoft.com/office/powerpoint/2010/main" val="1980345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049692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10/20/2024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674330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3E5F13-399F-5668-02E6-479DD9B1C737}"/>
              </a:ext>
            </a:extLst>
          </p:cNvPr>
          <p:cNvSpPr txBox="1"/>
          <p:nvPr/>
        </p:nvSpPr>
        <p:spPr>
          <a:xfrm>
            <a:off x="1" y="1176794"/>
            <a:ext cx="9144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Love the Lord</a:t>
            </a:r>
          </a:p>
        </p:txBody>
      </p:sp>
      <p:sp>
        <p:nvSpPr>
          <p:cNvPr id="3" name="TextBox 2">
            <a:extLst>
              <a:ext uri="{FF2B5EF4-FFF2-40B4-BE49-F238E27FC236}">
                <a16:creationId xmlns:a16="http://schemas.microsoft.com/office/drawing/2014/main" id="{7D243969-581B-EE2C-857F-41B2F659D164}"/>
              </a:ext>
            </a:extLst>
          </p:cNvPr>
          <p:cNvSpPr txBox="1"/>
          <p:nvPr/>
        </p:nvSpPr>
        <p:spPr>
          <a:xfrm>
            <a:off x="1" y="1973249"/>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With ALL Your Heart</a:t>
            </a:r>
          </a:p>
        </p:txBody>
      </p:sp>
      <p:sp>
        <p:nvSpPr>
          <p:cNvPr id="4" name="TextBox 3">
            <a:extLst>
              <a:ext uri="{FF2B5EF4-FFF2-40B4-BE49-F238E27FC236}">
                <a16:creationId xmlns:a16="http://schemas.microsoft.com/office/drawing/2014/main" id="{5D1B516C-B286-7328-9B73-B814F4B1F48B}"/>
              </a:ext>
            </a:extLst>
          </p:cNvPr>
          <p:cNvSpPr txBox="1"/>
          <p:nvPr/>
        </p:nvSpPr>
        <p:spPr>
          <a:xfrm>
            <a:off x="0" y="333424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Lesson 3. </a:t>
            </a:r>
            <a:r>
              <a:rPr lang="en-US" sz="4000" dirty="0">
                <a:solidFill>
                  <a:prstClr val="white"/>
                </a:solidFill>
                <a:latin typeface="Calibri" panose="020F0502020204030204"/>
              </a:rPr>
              <a:t>Transformation and Renewal</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2" descr="Gambar : Book, Baca baca, kayu, antik, tua, jantung, agama, Alkitab ...">
            <a:extLst>
              <a:ext uri="{FF2B5EF4-FFF2-40B4-BE49-F238E27FC236}">
                <a16:creationId xmlns:a16="http://schemas.microsoft.com/office/drawing/2014/main" id="{C883F1FF-B647-EC5F-67DF-34E2948E0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962" y="4483134"/>
            <a:ext cx="3363403" cy="22276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7FC3ECA-CC8E-DC22-C354-98ED5E31755F}"/>
              </a:ext>
            </a:extLst>
          </p:cNvPr>
          <p:cNvSpPr txBox="1"/>
          <p:nvPr/>
        </p:nvSpPr>
        <p:spPr>
          <a:xfrm>
            <a:off x="568518" y="4356093"/>
            <a:ext cx="4572000" cy="2339102"/>
          </a:xfrm>
          <a:prstGeom prst="rect">
            <a:avLst/>
          </a:prstGeom>
          <a:noFill/>
        </p:spPr>
        <p:txBody>
          <a:bodyPr wrap="square">
            <a:spAutoFit/>
          </a:bodyPr>
          <a:lstStyle/>
          <a:p>
            <a:r>
              <a:rPr lang="en-US" sz="2000" b="1" dirty="0">
                <a:solidFill>
                  <a:schemeClr val="bg1"/>
                </a:solidFill>
              </a:rPr>
              <a:t>Romans 12:1 </a:t>
            </a:r>
            <a:r>
              <a:rPr lang="en-US" dirty="0">
                <a:solidFill>
                  <a:schemeClr val="bg1"/>
                </a:solidFill>
              </a:rPr>
              <a:t>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p:txBody>
      </p:sp>
    </p:spTree>
    <p:extLst>
      <p:ext uri="{BB962C8B-B14F-4D97-AF65-F5344CB8AC3E}">
        <p14:creationId xmlns:p14="http://schemas.microsoft.com/office/powerpoint/2010/main" val="294454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7D3761-376F-3D19-524F-2475A614AEA0}"/>
              </a:ext>
            </a:extLst>
          </p:cNvPr>
          <p:cNvSpPr txBox="1"/>
          <p:nvPr/>
        </p:nvSpPr>
        <p:spPr>
          <a:xfrm>
            <a:off x="516834" y="1481225"/>
            <a:ext cx="8142135" cy="4678204"/>
          </a:xfrm>
          <a:prstGeom prst="rect">
            <a:avLst/>
          </a:prstGeom>
          <a:noFill/>
        </p:spPr>
        <p:txBody>
          <a:bodyPr wrap="square">
            <a:spAutoFit/>
          </a:bodyPr>
          <a:lstStyle/>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Jesus cited the following as the greatest commandment God has given human beings: “You shall love the Lord your God with all your heart, with all your soul, and with all your mind</a:t>
            </a:r>
            <a:r>
              <a:rPr lang="en-US" sz="2400" kern="0" dirty="0">
                <a:effectLst/>
                <a:latin typeface="Calibri" panose="020F0502020204030204" pitchFamily="34" charset="0"/>
                <a:ea typeface="Calibri" panose="020F0502020204030204" pitchFamily="34" charset="0"/>
                <a:cs typeface="Calibri" panose="020F0502020204030204" pitchFamily="34" charset="0"/>
              </a:rPr>
              <a:t>”</a:t>
            </a:r>
            <a:r>
              <a:rPr lang="en-US" sz="2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a:t>
            </a:r>
            <a:r>
              <a:rPr lang="en-US" sz="2400" b="1" kern="0"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22:37). </a:t>
            </a:r>
          </a:p>
          <a:p>
            <a:pPr marL="0" marR="0" indent="130175">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The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L</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ord never requires us to do anything that He hasn’t enabled us to do</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 may already have given us the ability to do it in the inherent makeup with which we were born; or, He may give us the resources—or both. </a:t>
            </a:r>
          </a:p>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when we are commanded to love God with all our heart, we can know that this is something He will help us to do. We were created for </a:t>
            </a: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intimacy</a:t>
            </a:r>
            <a:r>
              <a:rPr lang="en-US" sz="2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God, and we </a:t>
            </a:r>
            <a:r>
              <a:rPr lang="en-US" sz="2400" b="1"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have a deep relationship with Him.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A8C1FCD-3BBD-F24A-ED81-E98678466FD8}"/>
              </a:ext>
            </a:extLst>
          </p:cNvPr>
          <p:cNvSpPr txBox="1"/>
          <p:nvPr/>
        </p:nvSpPr>
        <p:spPr>
          <a:xfrm>
            <a:off x="1" y="837080"/>
            <a:ext cx="9143998" cy="523220"/>
          </a:xfrm>
          <a:prstGeom prst="rect">
            <a:avLst/>
          </a:prstGeom>
          <a:noFill/>
        </p:spPr>
        <p:txBody>
          <a:bodyPr wrap="square">
            <a:spAutoFit/>
          </a:bodyPr>
          <a:lstStyle/>
          <a:p>
            <a:pPr marL="0" marR="0" algn="ctr">
              <a:spcBef>
                <a:spcPts val="540"/>
              </a:spcBef>
              <a:spcAft>
                <a:spcPts val="270"/>
              </a:spcAft>
            </a:pPr>
            <a:r>
              <a:rPr lang="en-US" sz="2800" b="1"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The Heart Enables Intimate Relationships</a:t>
            </a:r>
            <a:endParaRPr lang="en-US" sz="2800" b="1"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14099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4DE66C-D290-7768-9600-9F7BB17F3879}"/>
              </a:ext>
            </a:extLst>
          </p:cNvPr>
          <p:cNvSpPr txBox="1"/>
          <p:nvPr/>
        </p:nvSpPr>
        <p:spPr>
          <a:xfrm>
            <a:off x="381664" y="1033670"/>
            <a:ext cx="8197794" cy="5077800"/>
          </a:xfrm>
          <a:prstGeom prst="rect">
            <a:avLst/>
          </a:prstGeom>
          <a:noFill/>
        </p:spPr>
        <p:txBody>
          <a:bodyPr wrap="square">
            <a:spAutoFit/>
          </a:bodyPr>
          <a:lstStyle/>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Such a relationship with God arises </a:t>
            </a:r>
            <a:r>
              <a:rPr lang="en-US" sz="32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 a love that is born in the heart</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that surrenders </a:t>
            </a:r>
            <a:r>
              <a:rPr lang="en-US" sz="32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completely</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the Beloved. </a:t>
            </a:r>
          </a:p>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similar principle applies to our relationships with people. Every genuine relationship is born in the heart. Therefore, if a relationship that was established in love begins to die, it is because </a:t>
            </a:r>
            <a:r>
              <a:rPr lang="en-US" sz="32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relationship is no longer based in the heart</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consequently, it grows cold        and/or fades away.</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22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F51FF7-328A-9598-EDDF-0C5691D87FDB}"/>
              </a:ext>
            </a:extLst>
          </p:cNvPr>
          <p:cNvSpPr txBox="1"/>
          <p:nvPr/>
        </p:nvSpPr>
        <p:spPr>
          <a:xfrm>
            <a:off x="373711" y="1129087"/>
            <a:ext cx="8340919" cy="4832092"/>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Any action we take for God—praying, serving others, proclaiming the gospel of Jesus Christ, giving, etc.—</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should flow from our love for Him</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“Whatever you do, do it heartily, as to the Lord and not to men”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 3:23). </a:t>
            </a:r>
          </a:p>
          <a:p>
            <a:pPr marL="0" marR="0" indent="130175">
              <a:spcBef>
                <a:spcPts val="0"/>
              </a:spcBef>
              <a:spcAft>
                <a:spcPts val="570"/>
              </a:spcAft>
            </a:pPr>
            <a:endParaRPr lang="en-US"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lifestyle of love was designed by the Creator. Again, if we discern a motivation in our heart other than love—for example, one that is merely expedient—it indicates that some area of our heart is controlled by Satan and needs to be transformed into the likeness of God’s own nature.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84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87868B-7029-B3A3-3A98-CD7FBEE5235D}"/>
              </a:ext>
            </a:extLst>
          </p:cNvPr>
          <p:cNvSpPr txBox="1"/>
          <p:nvPr/>
        </p:nvSpPr>
        <p:spPr>
          <a:xfrm>
            <a:off x="254442" y="1751830"/>
            <a:ext cx="8706678" cy="4610878"/>
          </a:xfrm>
          <a:prstGeom prst="rect">
            <a:avLst/>
          </a:prstGeom>
          <a:noFill/>
        </p:spPr>
        <p:txBody>
          <a:bodyPr wrap="square">
            <a:spAutoFit/>
          </a:bodyPr>
          <a:lstStyle/>
          <a:p>
            <a:pPr marL="0" marR="0">
              <a:lnSpc>
                <a:spcPct val="107000"/>
              </a:lnSpc>
              <a:spcBef>
                <a:spcPts val="120"/>
              </a:spcBef>
              <a:spcAft>
                <a:spcPts val="120"/>
              </a:spcAft>
            </a:pPr>
            <a:r>
              <a:rPr lang="en-US" sz="21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Consider a working relationship with someone at your job. You never encounter any problems with this individual. He is a hard worker, cooperates with you, has a pleasant disposition. You enjoy working with him and you think you’d like to develop a friendship outside the workplace. However, you find that you cannot cross a certain point in your relationship with him. </a:t>
            </a:r>
            <a:r>
              <a:rPr lang="en-US" sz="21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His heart is closed to anything beyond interaction at the job.</a:t>
            </a:r>
          </a:p>
          <a:p>
            <a:pPr marL="0" marR="0">
              <a:lnSpc>
                <a:spcPct val="107000"/>
              </a:lnSpc>
              <a:spcBef>
                <a:spcPts val="120"/>
              </a:spcBef>
              <a:spcAft>
                <a:spcPts val="120"/>
              </a:spcAf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1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shows that even when a person is intelligent and </a:t>
            </a:r>
            <a:r>
              <a:rPr lang="en-US" sz="21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has an open mind toward others, he may still have a closed heart toward them</a:t>
            </a:r>
            <a:r>
              <a:rPr lang="en-US" sz="21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1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many people, it can take a long time to feel comfortable enough with another person to open their heart to a deeper level of intimacy—                      whether in friendship, romantic love, or the spiritual                       relationship.</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CDDE13E-02FF-75A6-43D6-9EDBD074508D}"/>
              </a:ext>
            </a:extLst>
          </p:cNvPr>
          <p:cNvSpPr txBox="1"/>
          <p:nvPr/>
        </p:nvSpPr>
        <p:spPr>
          <a:xfrm>
            <a:off x="-254441" y="842224"/>
            <a:ext cx="9144000" cy="954107"/>
          </a:xfrm>
          <a:prstGeom prst="rect">
            <a:avLst/>
          </a:prstGeom>
          <a:noFill/>
        </p:spPr>
        <p:txBody>
          <a:bodyPr wrap="square">
            <a:spAutoFit/>
          </a:bodyPr>
          <a:lstStyle/>
          <a:p>
            <a:pPr marR="0" lvl="1" algn="ctr"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70C0"/>
                </a:solidFill>
                <a:effectLst/>
                <a:uLnTx/>
                <a:uFillTx/>
                <a:latin typeface="Aharoni" panose="02010803020104030203" pitchFamily="2" charset="-79"/>
                <a:cs typeface="Aharoni" panose="02010803020104030203" pitchFamily="2" charset="-79"/>
              </a:rPr>
              <a:t>An open heart is necessary for any meaningful relationship, whether with God or man.</a:t>
            </a:r>
          </a:p>
        </p:txBody>
      </p:sp>
    </p:spTree>
    <p:extLst>
      <p:ext uri="{BB962C8B-B14F-4D97-AF65-F5344CB8AC3E}">
        <p14:creationId xmlns:p14="http://schemas.microsoft.com/office/powerpoint/2010/main" val="1428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2FD58B-94A7-F216-6543-4D744511F253}"/>
              </a:ext>
            </a:extLst>
          </p:cNvPr>
          <p:cNvSpPr txBox="1"/>
          <p:nvPr/>
        </p:nvSpPr>
        <p:spPr>
          <a:xfrm>
            <a:off x="222636" y="1006969"/>
            <a:ext cx="8332967" cy="5093702"/>
          </a:xfrm>
          <a:prstGeom prst="rect">
            <a:avLst/>
          </a:prstGeom>
          <a:noFill/>
        </p:spPr>
        <p:txBody>
          <a:bodyPr wrap="square">
            <a:spAutoFit/>
          </a:bodyPr>
          <a:lstStyle/>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will not always experience a connection of the heart with the people we work with or the ones she share responsibility with. </a:t>
            </a:r>
          </a:p>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when a person’s heart is closed to us, our interactions with him can feel impersonal, sometimes even cold. While such an association may still allow us to function adequately in the workplace, </a:t>
            </a:r>
            <a:r>
              <a:rPr lang="en-US" sz="32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would be unhealthy if it occurred in a relationship with a member of our immediate family or a longtime friend</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74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2FD58B-94A7-F216-6543-4D744511F253}"/>
              </a:ext>
            </a:extLst>
          </p:cNvPr>
          <p:cNvSpPr txBox="1"/>
          <p:nvPr/>
        </p:nvSpPr>
        <p:spPr>
          <a:xfrm>
            <a:off x="437321" y="4004608"/>
            <a:ext cx="8332967" cy="2067233"/>
          </a:xfrm>
          <a:prstGeom prst="rect">
            <a:avLst/>
          </a:prstGeom>
          <a:noFill/>
        </p:spPr>
        <p:txBody>
          <a:bodyPr wrap="square">
            <a:spAutoFit/>
          </a:bodyPr>
          <a:lstStyle/>
          <a:p>
            <a:pPr marL="0" marR="0" indent="130175">
              <a:spcBef>
                <a:spcPts val="0"/>
              </a:spcBef>
              <a:spcAft>
                <a:spcPts val="570"/>
              </a:spcAft>
            </a:pP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these cases, the party who has closed his heart has likely built up a defense mechanism in order to protect himself from someone or something that he fears or that has caused him to take offense—whether that “threat” is real or imagined.</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365"/>
              </a:spcBef>
              <a:spcAft>
                <a:spcPts val="490"/>
              </a:spcAft>
            </a:pP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There is no relationship without an open heart.</a:t>
            </a:r>
            <a:endPar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white picket fence gate | White garden fence, Fence ...">
            <a:extLst>
              <a:ext uri="{FF2B5EF4-FFF2-40B4-BE49-F238E27FC236}">
                <a16:creationId xmlns:a16="http://schemas.microsoft.com/office/drawing/2014/main" id="{8B8DE332-49C9-DDEB-B027-0BC4A5C08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21" y="871250"/>
            <a:ext cx="4278576" cy="3133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86BA46-13E1-3B6D-C9A3-53BC4A5C6796}"/>
              </a:ext>
            </a:extLst>
          </p:cNvPr>
          <p:cNvSpPr txBox="1"/>
          <p:nvPr/>
        </p:nvSpPr>
        <p:spPr>
          <a:xfrm>
            <a:off x="5025224" y="1541536"/>
            <a:ext cx="3586039" cy="1200329"/>
          </a:xfrm>
          <a:prstGeom prst="rect">
            <a:avLst/>
          </a:prstGeom>
          <a:noFill/>
        </p:spPr>
        <p:txBody>
          <a:bodyPr wrap="square" rtlCol="0">
            <a:spAutoFit/>
          </a:bodyPr>
          <a:lstStyle/>
          <a:p>
            <a:pPr algn="ctr"/>
            <a:r>
              <a:rPr lang="en-US" sz="3600" dirty="0">
                <a:latin typeface="Aharoni" panose="02010803020104030203" pitchFamily="2" charset="-79"/>
                <a:cs typeface="Aharoni" panose="02010803020104030203" pitchFamily="2" charset="-79"/>
              </a:rPr>
              <a:t>Closed heart is a closed gate.</a:t>
            </a:r>
          </a:p>
        </p:txBody>
      </p:sp>
    </p:spTree>
    <p:extLst>
      <p:ext uri="{BB962C8B-B14F-4D97-AF65-F5344CB8AC3E}">
        <p14:creationId xmlns:p14="http://schemas.microsoft.com/office/powerpoint/2010/main" val="150387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1A02D4A-88F3-2E35-4E17-AD92AF63BC8C}"/>
              </a:ext>
            </a:extLst>
          </p:cNvPr>
          <p:cNvSpPr txBox="1"/>
          <p:nvPr/>
        </p:nvSpPr>
        <p:spPr>
          <a:xfrm>
            <a:off x="461176" y="824599"/>
            <a:ext cx="8118281" cy="5416868"/>
          </a:xfrm>
          <a:prstGeom prst="rect">
            <a:avLst/>
          </a:prstGeom>
          <a:noFill/>
        </p:spPr>
        <p:txBody>
          <a:bodyPr wrap="square">
            <a:spAutoFit/>
          </a:bodyPr>
          <a:lstStyle/>
          <a:p>
            <a:pPr marL="0" marR="0" indent="130175">
              <a:spcBef>
                <a:spcPts val="0"/>
              </a:spcBef>
              <a:spcAft>
                <a:spcPts val="570"/>
              </a:spcAft>
            </a:pP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Closed relationships sometimes occur within the church</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Example</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suppose a believer decides he will just attend church services but then go home as soon as the service ends. He does not want to develop spiritually meaningful relationships with the other members.</a:t>
            </a:r>
          </a:p>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Such a believer may not recognize that Christians, being many, are one body in Christ, and individually members of one another”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12:5</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effect of his decision to close himself off from other believers is similar to the business relationship described. </a:t>
            </a:r>
          </a:p>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there are times when such closed behavior indicates that the individual simply wants to use other people in order to get something from them, rather than offering them the               love of Christ.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24F9022-7B09-CCD5-DA8A-128A8B997F6A}"/>
              </a:ext>
            </a:extLst>
          </p:cNvPr>
          <p:cNvSpPr/>
          <p:nvPr/>
        </p:nvSpPr>
        <p:spPr>
          <a:xfrm>
            <a:off x="206734" y="2695492"/>
            <a:ext cx="8643068" cy="19639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79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4D3A05-DA93-62CB-79E1-84275B5BFE1F}"/>
              </a:ext>
            </a:extLst>
          </p:cNvPr>
          <p:cNvSpPr txBox="1"/>
          <p:nvPr/>
        </p:nvSpPr>
        <p:spPr>
          <a:xfrm>
            <a:off x="278296" y="898498"/>
            <a:ext cx="8595738" cy="4880182"/>
          </a:xfrm>
          <a:prstGeom prst="rect">
            <a:avLst/>
          </a:prstGeom>
          <a:noFill/>
        </p:spPr>
        <p:txBody>
          <a:bodyPr wrap="square">
            <a:spAutoFit/>
          </a:bodyPr>
          <a:lstStyle/>
          <a:p>
            <a:pPr marL="0" marR="0" indent="130175">
              <a:lnSpc>
                <a:spcPct val="107000"/>
              </a:lnSpc>
              <a:spcBef>
                <a:spcPts val="0"/>
              </a:spcBef>
              <a:spcAft>
                <a:spcPts val="570"/>
              </a:spcAft>
            </a:pPr>
            <a:r>
              <a:rPr lang="en-US" sz="21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a person has built </a:t>
            </a:r>
            <a:r>
              <a:rPr lang="en-US" sz="21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emotional barriers </a:t>
            </a:r>
            <a:r>
              <a:rPr lang="en-US" sz="21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stifle the normal functions of his heart, </a:t>
            </a:r>
            <a:r>
              <a:rPr lang="en-US" sz="21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leading to a closed heart</a:t>
            </a:r>
            <a:r>
              <a:rPr lang="en-US" sz="21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means that others—whether they are members of his family, his church, or another group—will never truly know him or be able to develop a close relationship with him.</a:t>
            </a:r>
          </a:p>
          <a:p>
            <a:pPr marL="0" marR="0" indent="130175">
              <a:lnSpc>
                <a:spcPct val="107000"/>
              </a:lnSpc>
              <a:spcBef>
                <a:spcPts val="0"/>
              </a:spcBef>
              <a:spcAft>
                <a:spcPts val="570"/>
              </a:spcAft>
            </a:pPr>
            <a:r>
              <a:rPr lang="en-US" sz="21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100"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(SHAKERS)</a:t>
            </a:r>
            <a:endParaRPr lang="en-US" sz="21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1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 church denominations teach (or imply) that to show emotion is an act of the “flesh”; others may not go that far, but they still do not encourage the members of their congregations to display their feelings openly. </a:t>
            </a:r>
            <a:r>
              <a:rPr lang="en-US" sz="21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gave us emotions and feelings to enable us to connect with other people and to express ourselves; therefore, they are both real and necessary. </a:t>
            </a:r>
          </a:p>
          <a:p>
            <a:pPr marL="0" marR="0" indent="130175">
              <a:lnSpc>
                <a:spcPct val="107000"/>
              </a:lnSpc>
              <a:spcBef>
                <a:spcPts val="0"/>
              </a:spcBef>
              <a:spcAft>
                <a:spcPts val="570"/>
              </a:spcAft>
            </a:pPr>
            <a:r>
              <a:rPr lang="en-US" sz="2100" kern="0" dirty="0">
                <a:solidFill>
                  <a:srgbClr val="000000"/>
                </a:solidFill>
                <a:latin typeface="Calibri" panose="020F0502020204030204" pitchFamily="34" charset="0"/>
                <a:ea typeface="Calibri" panose="020F0502020204030204" pitchFamily="34" charset="0"/>
                <a:cs typeface="Calibri" panose="020F0502020204030204" pitchFamily="34" charset="0"/>
              </a:rPr>
              <a:t>We should not go to extremes, too much emotionalism or no emotionalism.</a:t>
            </a:r>
          </a:p>
          <a:p>
            <a:pPr marL="0" marR="0" indent="130175">
              <a:lnSpc>
                <a:spcPct val="107000"/>
              </a:lnSpc>
              <a:spcBef>
                <a:spcPts val="0"/>
              </a:spcBef>
              <a:spcAft>
                <a:spcPts val="570"/>
              </a:spcAft>
            </a:pPr>
            <a:r>
              <a:rPr lang="en-US" sz="21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Both extremes are conditions of a heart that need to be molded, transformed, and renewed by God’s word</a:t>
            </a:r>
            <a:r>
              <a:rPr lang="en-US" sz="2100" kern="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60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7F2C50-12CE-10CB-6D04-B3D577640B5E}"/>
              </a:ext>
            </a:extLst>
          </p:cNvPr>
          <p:cNvSpPr txBox="1"/>
          <p:nvPr/>
        </p:nvSpPr>
        <p:spPr>
          <a:xfrm>
            <a:off x="182882" y="1033670"/>
            <a:ext cx="8364772" cy="4939814"/>
          </a:xfrm>
          <a:prstGeom prst="rect">
            <a:avLst/>
          </a:prstGeom>
          <a:noFill/>
        </p:spPr>
        <p:txBody>
          <a:bodyPr wrap="square">
            <a:spAutoFit/>
          </a:bodyPr>
          <a:lstStyle/>
          <a:p>
            <a:pPr marL="0" marR="0" indent="130175">
              <a:spcBef>
                <a:spcPts val="0"/>
              </a:spcBef>
              <a:spcAft>
                <a:spcPts val="570"/>
              </a:spcAft>
            </a:pP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your own heart </a:t>
            </a:r>
            <a:r>
              <a:rPr lang="en-US" sz="30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open</a:t>
            </a: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a:t>
            </a:r>
            <a:r>
              <a:rPr lang="en-US" sz="30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closed</a:t>
            </a: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you comfortable sharing your heart with your spouse, other family members, or friends?</a:t>
            </a:r>
          </a:p>
          <a:p>
            <a:pPr marL="0" marR="0" indent="130175">
              <a:spcBef>
                <a:spcPts val="0"/>
              </a:spcBef>
              <a:spcAft>
                <a:spcPts val="570"/>
              </a:spcAft>
            </a:pPr>
            <a:r>
              <a:rPr lang="en-US" sz="3000" kern="0" dirty="0">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 you afraid to do so because you have been emotionally wounded by someone in the past? </a:t>
            </a:r>
          </a:p>
          <a:p>
            <a:pPr marL="0" marR="0" indent="130175">
              <a:spcBef>
                <a:spcPts val="0"/>
              </a:spcBef>
              <a:spcAft>
                <a:spcPts val="570"/>
              </a:spcAft>
            </a:pPr>
            <a:endParaRPr lang="en-US" sz="30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3000" kern="0" dirty="0">
                <a:solidFill>
                  <a:srgbClr val="000000"/>
                </a:solidFill>
                <a:latin typeface="Calibri" panose="020F0502020204030204" pitchFamily="34" charset="0"/>
                <a:ea typeface="Calibri" panose="020F0502020204030204" pitchFamily="34" charset="0"/>
                <a:cs typeface="Calibri" panose="020F0502020204030204" pitchFamily="34" charset="0"/>
              </a:rPr>
              <a:t>Sometimes</a:t>
            </a: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create emotional wounds and sinful attitudes that prevent us from opening up our heart to God and others, and keep us from being healed, thus distorting our reflection of God’s heart.</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240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71A07A1-CC45-5A06-AB22-DA2B7E69846B}"/>
              </a:ext>
            </a:extLst>
          </p:cNvPr>
          <p:cNvSpPr txBox="1"/>
          <p:nvPr/>
        </p:nvSpPr>
        <p:spPr>
          <a:xfrm>
            <a:off x="373711" y="1367626"/>
            <a:ext cx="8178106" cy="4601260"/>
          </a:xfrm>
          <a:prstGeom prst="rect">
            <a:avLst/>
          </a:prstGeom>
          <a:noFill/>
        </p:spPr>
        <p:txBody>
          <a:bodyPr wrap="square">
            <a:spAutoFit/>
          </a:bodyPr>
          <a:lstStyle/>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has two “thrones”: </a:t>
            </a: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in heaven and the other on earth.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His earthly throne is found in the heart of every believer</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Recall that Jesus said, “If anyone loves Me, he will keep My word; and My Father will love him, and We will come to him and make Our home with him”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14:23). </a:t>
            </a:r>
          </a:p>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Old Testament, the presence of God rested above the ark of the covenant, which was located in the Holy of Holies in the tabernacle or temple. Today, we are the temple of God as we carry His presence in our heart: “Do you not know that you are the temple of God and that the Spirit of God dwells in you?…For the temple of God is holy, which temple you are”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Cor.3:16–17). </a:t>
            </a:r>
            <a:endPar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D5D9A9A-7FCA-A214-A2ED-805EF75E81E1}"/>
              </a:ext>
            </a:extLst>
          </p:cNvPr>
          <p:cNvSpPr txBox="1"/>
          <p:nvPr/>
        </p:nvSpPr>
        <p:spPr>
          <a:xfrm>
            <a:off x="1" y="845539"/>
            <a:ext cx="914399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120"/>
              </a:spcBef>
              <a:spcAft>
                <a:spcPts val="12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God Speaks to Our Heart</a:t>
            </a:r>
            <a:endParaRPr kumimoji="0" lang="en-US" sz="2800" b="1" i="0" u="none" strike="noStrike" kern="10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425598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AF3FF9-7509-3370-2C38-8701CC839E00}"/>
              </a:ext>
            </a:extLst>
          </p:cNvPr>
          <p:cNvSpPr txBox="1"/>
          <p:nvPr/>
        </p:nvSpPr>
        <p:spPr>
          <a:xfrm>
            <a:off x="333956" y="962110"/>
            <a:ext cx="8221648" cy="53860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Review: 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most important thing in life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 to love God with all our heart, soul, mind, and strength.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Our mind consists of our thoughts, feelings, motives, intentions.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we put into our heart comes out in our life.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must monitor our heart daily with our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Kardia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-mobile”, the word of God.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must have the proper diet and exercise for our</a:t>
            </a: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Physical heart and our Spiritual heart.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7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A5D5BE-454E-5EEE-4FCC-1DE907EAFA68}"/>
              </a:ext>
            </a:extLst>
          </p:cNvPr>
          <p:cNvSpPr txBox="1"/>
          <p:nvPr/>
        </p:nvSpPr>
        <p:spPr>
          <a:xfrm>
            <a:off x="341904" y="1710153"/>
            <a:ext cx="8420432" cy="4478149"/>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our intimate relationship with God,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heart is also the source of our worship of Him</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Worship that doesn’t come from our heart is tainted. For example, suppose you enter a time of worship but instead of focusing on God, you are absorbed by your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own thoughts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desires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needs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130175">
              <a:spcBef>
                <a:spcPts val="0"/>
              </a:spcBef>
              <a:spcAft>
                <a:spcPts val="570"/>
              </a:spcAft>
            </a:pPr>
            <a:r>
              <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rPr>
              <a:t>Y</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heart is absent. Consequently, you do not give God the honor and devotion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deserves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 aren’t able to enter into His presence, and you don’t experience His blessings in your life.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DD04A23-9FF7-3C34-A7E9-71FD6B25564A}"/>
              </a:ext>
            </a:extLst>
          </p:cNvPr>
          <p:cNvSpPr txBox="1"/>
          <p:nvPr/>
        </p:nvSpPr>
        <p:spPr>
          <a:xfrm>
            <a:off x="1" y="821172"/>
            <a:ext cx="9143998" cy="523220"/>
          </a:xfrm>
          <a:prstGeom prst="rect">
            <a:avLst/>
          </a:prstGeom>
          <a:noFill/>
        </p:spPr>
        <p:txBody>
          <a:bodyPr wrap="square">
            <a:spAutoFit/>
          </a:bodyPr>
          <a:lstStyle/>
          <a:p>
            <a:pPr marL="0" marR="0" algn="ctr">
              <a:spcBef>
                <a:spcPts val="120"/>
              </a:spcBef>
              <a:spcAft>
                <a:spcPts val="120"/>
              </a:spcAft>
            </a:pPr>
            <a:r>
              <a:rPr lang="en-US" sz="2800" b="1"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We Worship from the Heart</a:t>
            </a:r>
            <a:endParaRPr lang="en-US" sz="2800" b="1"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205506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EEFBC4-B3C2-4EC2-E6A9-395A6292A18F}"/>
              </a:ext>
            </a:extLst>
          </p:cNvPr>
          <p:cNvSpPr txBox="1"/>
          <p:nvPr/>
        </p:nvSpPr>
        <p:spPr>
          <a:xfrm>
            <a:off x="262394" y="1860605"/>
            <a:ext cx="8428760" cy="4244752"/>
          </a:xfrm>
          <a:prstGeom prst="rect">
            <a:avLst/>
          </a:prstGeom>
          <a:noFill/>
        </p:spPr>
        <p:txBody>
          <a:bodyPr wrap="square">
            <a:spAutoFit/>
          </a:bodyPr>
          <a:lstStyle/>
          <a:p>
            <a:pPr marL="0" marR="0">
              <a:spcBef>
                <a:spcPts val="540"/>
              </a:spcBef>
              <a:spcAft>
                <a:spcPts val="270"/>
              </a:spcAft>
            </a:pP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“Trust in the Lord with all your heart, and lean not on your own understanding” (Proverbs 3:5). </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Trust is another spiritual element that is born in the heart. We must realize that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faith and trust are not the same</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Trust represents our “walk” with God—the manner in which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love Him, obey Him, and live for Him</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presence of trust in our heart is an indicator that we have a true relationship with Him, that we really know Him and have come to totally depend on Him.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we trust God, we rest securely in His character, integrity, and faithfulness</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365"/>
              </a:spcBef>
              <a:spcAft>
                <a:spcPts val="49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Any true relationship is based on trust. </a:t>
            </a:r>
            <a:r>
              <a:rPr lang="en-US"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relationship                     with God is established by trusting Him completely</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E105CFA-3449-6F93-FFE3-F459DF5A62BF}"/>
              </a:ext>
            </a:extLst>
          </p:cNvPr>
          <p:cNvSpPr txBox="1"/>
          <p:nvPr/>
        </p:nvSpPr>
        <p:spPr>
          <a:xfrm>
            <a:off x="0" y="850792"/>
            <a:ext cx="9144000" cy="954107"/>
          </a:xfrm>
          <a:prstGeom prst="rect">
            <a:avLst/>
          </a:prstGeom>
          <a:noFill/>
        </p:spPr>
        <p:txBody>
          <a:bodyPr wrap="square">
            <a:spAutoFit/>
          </a:bodyPr>
          <a:lstStyle/>
          <a:p>
            <a:pPr marR="0" lvl="1" algn="ctr" defTabSz="914400" rtl="0" eaLnBrk="1" fontAlgn="auto" latinLnBrk="0" hangingPunct="1">
              <a:lnSpc>
                <a:spcPct val="100000"/>
              </a:lnSpc>
              <a:spcBef>
                <a:spcPts val="540"/>
              </a:spcBef>
              <a:spcAft>
                <a:spcPts val="270"/>
              </a:spcAft>
              <a:buClrTx/>
              <a:buSzTx/>
              <a:tabLst/>
              <a:defRPr/>
            </a:pPr>
            <a:r>
              <a:rPr kumimoji="0" lang="en-US" sz="2800" i="0" u="none" strike="noStrike" kern="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The Heart Generates Both Belief and Trust in God</a:t>
            </a:r>
            <a:r>
              <a:rPr kumimoji="0" lang="en-US" sz="2800" i="0" u="none" strike="noStrike" kern="10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 </a:t>
            </a:r>
            <a:r>
              <a:rPr kumimoji="0" lang="en-US" sz="2800" i="0" u="none" strike="noStrike" kern="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(Prov.3:5).</a:t>
            </a:r>
          </a:p>
        </p:txBody>
      </p:sp>
    </p:spTree>
    <p:extLst>
      <p:ext uri="{BB962C8B-B14F-4D97-AF65-F5344CB8AC3E}">
        <p14:creationId xmlns:p14="http://schemas.microsoft.com/office/powerpoint/2010/main" val="51734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80750E-BF51-68B9-B305-03E2BC20AB74}"/>
              </a:ext>
            </a:extLst>
          </p:cNvPr>
          <p:cNvSpPr txBox="1"/>
          <p:nvPr/>
        </p:nvSpPr>
        <p:spPr>
          <a:xfrm>
            <a:off x="373711" y="1455090"/>
            <a:ext cx="8160689" cy="4961423"/>
          </a:xfrm>
          <a:prstGeom prst="rect">
            <a:avLst/>
          </a:prstGeom>
          <a:noFill/>
        </p:spPr>
        <p:txBody>
          <a:bodyPr wrap="square">
            <a:spAutoFit/>
          </a:bodyPr>
          <a:lstStyle/>
          <a:p>
            <a:pPr marL="0" marR="0" indent="130175">
              <a:spcBef>
                <a:spcPts val="0"/>
              </a:spcBef>
              <a:spcAft>
                <a:spcPts val="570"/>
              </a:spcAft>
            </a:pP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trust in God not only establishes our relationship with Him but also maintains it over time</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is particularly true as we wait for the fulfillment of His promises. Consider the following questions: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the foundation of your relationship with God one that will stay strong during the course of your life</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 you maintain your relationship with God on an everyday basis, whether you experience good times or bad times?</a:t>
            </a:r>
          </a:p>
          <a:p>
            <a:pPr marL="0" marR="0" indent="130175">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If you were to experience a distressing problem or enter into a difficult period that lasted a long time, would you continue to trust in Him, or would you turn to alternative sources for help? After all the ups and downs of life, will you be found                  still in relationship with God in the end?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gn="just">
              <a:lnSpc>
                <a:spcPct val="107000"/>
              </a:lnSpc>
              <a:spcBef>
                <a:spcPts val="0"/>
              </a:spcBef>
              <a:spcAft>
                <a:spcPts val="570"/>
              </a:spcAft>
            </a:pPr>
            <a:r>
              <a:rPr lang="en-US" sz="1800" kern="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80610A4-4D3F-FCC3-6701-972482D284AD}"/>
              </a:ext>
            </a:extLst>
          </p:cNvPr>
          <p:cNvSpPr txBox="1"/>
          <p:nvPr/>
        </p:nvSpPr>
        <p:spPr>
          <a:xfrm>
            <a:off x="1" y="837077"/>
            <a:ext cx="9143998" cy="523220"/>
          </a:xfrm>
          <a:prstGeom prst="rect">
            <a:avLst/>
          </a:prstGeom>
          <a:noFill/>
        </p:spPr>
        <p:txBody>
          <a:bodyPr wrap="square">
            <a:spAutoFit/>
          </a:bodyPr>
          <a:lstStyle/>
          <a:p>
            <a:pPr marL="0" marR="0" algn="ctr">
              <a:spcBef>
                <a:spcPts val="120"/>
              </a:spcBef>
              <a:spcAft>
                <a:spcPts val="120"/>
              </a:spcAft>
            </a:pPr>
            <a:r>
              <a:rPr lang="en-US" sz="2800" b="1"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Trust Brings Perseverance</a:t>
            </a:r>
            <a:endParaRPr lang="en-US" sz="2800" b="1"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50256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143000" y="685800"/>
            <a:ext cx="6858000" cy="5486400"/>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CB107455-350A-91A0-8A4D-CDCF9AEC3E51}"/>
              </a:ext>
            </a:extLst>
          </p:cNvPr>
          <p:cNvSpPr txBox="1"/>
          <p:nvPr/>
        </p:nvSpPr>
        <p:spPr>
          <a:xfrm>
            <a:off x="1781092" y="762001"/>
            <a:ext cx="5756745" cy="5078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 way you react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to troubles in your life is a testimony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of the depth of your faith.</a:t>
            </a:r>
          </a:p>
        </p:txBody>
      </p:sp>
    </p:spTree>
    <p:extLst>
      <p:ext uri="{BB962C8B-B14F-4D97-AF65-F5344CB8AC3E}">
        <p14:creationId xmlns:p14="http://schemas.microsoft.com/office/powerpoint/2010/main" val="25763552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9E3C30-AF83-E04D-B09B-86C2ACAE6DA7}"/>
              </a:ext>
            </a:extLst>
          </p:cNvPr>
          <p:cNvSpPr txBox="1"/>
          <p:nvPr/>
        </p:nvSpPr>
        <p:spPr>
          <a:xfrm>
            <a:off x="806836" y="1415332"/>
            <a:ext cx="7521934" cy="4490973"/>
          </a:xfrm>
          <a:prstGeom prst="rect">
            <a:avLst/>
          </a:prstGeom>
          <a:noFill/>
        </p:spPr>
        <p:txBody>
          <a:bodyPr wrap="square">
            <a:spAutoFit/>
          </a:bodyPr>
          <a:lstStyle/>
          <a:p>
            <a:pPr marL="0" marR="0">
              <a:spcBef>
                <a:spcPts val="115"/>
              </a:spcBef>
              <a:spcAft>
                <a:spcPts val="25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God is not unjust to forget your work and labor of love which you have shown toward His name, in that you have ministered to the saints, and do minister. And we desire that each one of you show the same diligence to the full assurance of hope until the end, that you do not become sluggish, but imitate those who through faith and patience inherit the promises.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(Heb.6:10–12)</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365"/>
              </a:spcBef>
              <a:spcAft>
                <a:spcPts val="49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enter into greater dimensions of faith through trust.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7435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D22EE2-430E-3764-65E7-831F5F92E682}"/>
              </a:ext>
            </a:extLst>
          </p:cNvPr>
          <p:cNvSpPr txBox="1"/>
          <p:nvPr/>
        </p:nvSpPr>
        <p:spPr>
          <a:xfrm>
            <a:off x="405517" y="970059"/>
            <a:ext cx="7824083" cy="5263620"/>
          </a:xfrm>
          <a:prstGeom prst="rect">
            <a:avLst/>
          </a:prstGeom>
          <a:noFill/>
        </p:spPr>
        <p:txBody>
          <a:bodyPr wrap="square">
            <a:spAutoFit/>
          </a:bodyPr>
          <a:lstStyle/>
          <a:p>
            <a:pPr marL="0" marR="0">
              <a:lnSpc>
                <a:spcPct val="107000"/>
              </a:lnSpc>
              <a:spcBef>
                <a:spcPts val="365"/>
              </a:spcBef>
              <a:spcAft>
                <a:spcPts val="49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Abraham, who was a giant of faith, is a strong example of trust and its results. Abraham had to wait almost twenty-five years before God’s promise of a son manifested in the “now.” “And not being weak in faith, [Abraham] did not consider his own body, already dead (since he was about a hundred years old), and the deadness of Sarah’s womb” </a:t>
            </a:r>
            <a:r>
              <a:rPr lang="en-US" sz="2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4:19). </a:t>
            </a:r>
          </a:p>
          <a:p>
            <a:pPr marL="0" marR="0">
              <a:lnSpc>
                <a:spcPct val="107000"/>
              </a:lnSpc>
              <a:spcBef>
                <a:spcPts val="365"/>
              </a:spcBef>
              <a:spcAft>
                <a:spcPts val="49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We could call Abraham not only the “father of faith” </a:t>
            </a:r>
            <a:r>
              <a:rPr lang="en-US" sz="2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4:11–12, 16) </a:t>
            </a:r>
            <a:r>
              <a:rPr lang="en-US" sz="2200" kern="0" dirty="0">
                <a:effectLst/>
                <a:latin typeface="Calibri" panose="020F0502020204030204" pitchFamily="34" charset="0"/>
                <a:ea typeface="Calibri" panose="020F0502020204030204" pitchFamily="34" charset="0"/>
                <a:cs typeface="Calibri" panose="020F0502020204030204" pitchFamily="34" charset="0"/>
              </a:rPr>
              <a:t>but also the “father of trust,” because he had to wait with patience and confidence, resting in the knowledge that God’s promise would manifest one day. Trust allowed him to wait without losing heart—even though he sometimes had questions. (</a:t>
            </a:r>
            <a:r>
              <a:rPr lang="en-US" sz="2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Gen.15:1–6</a:t>
            </a:r>
            <a:r>
              <a:rPr lang="en-US" sz="2200" kern="0" dirty="0">
                <a:effectLst/>
                <a:latin typeface="Calibri" panose="020F0502020204030204" pitchFamily="34" charset="0"/>
                <a:ea typeface="Calibri" panose="020F0502020204030204" pitchFamily="34" charset="0"/>
                <a:cs typeface="Calibri" panose="020F0502020204030204" pitchFamily="34" charset="0"/>
              </a:rPr>
              <a:t>.) Trust enabled him to persevere and to believe in God and His word “against all hope” (</a:t>
            </a:r>
            <a:r>
              <a:rPr lang="en-US" sz="2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Rom.4:18 </a:t>
            </a:r>
            <a:r>
              <a:rPr lang="en-US" sz="2200" kern="0" dirty="0">
                <a:effectLst/>
                <a:latin typeface="Calibri" panose="020F0502020204030204" pitchFamily="34" charset="0"/>
                <a:ea typeface="Calibri" panose="020F0502020204030204" pitchFamily="34" charset="0"/>
                <a:cs typeface="Calibri" panose="020F0502020204030204" pitchFamily="34" charset="0"/>
              </a:rPr>
              <a:t>),                 regardless of his circumstances.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631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69AA593-F485-EC27-3F5E-3DC6CA108226}"/>
              </a:ext>
            </a:extLst>
          </p:cNvPr>
          <p:cNvSpPr txBox="1"/>
          <p:nvPr/>
        </p:nvSpPr>
        <p:spPr>
          <a:xfrm>
            <a:off x="532737" y="850790"/>
            <a:ext cx="7824084" cy="4826457"/>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Moreover, faith that is supported by trust cannot stay silent. It has to praise God and worship Him. Abraham “was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strengthened in faith, giving glory to God</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4:20</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130175">
              <a:spcBef>
                <a:spcPts val="0"/>
              </a:spcBef>
              <a:spcAft>
                <a:spcPts val="570"/>
              </a:spcAft>
            </a:pPr>
            <a:r>
              <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 the midst of your circumstances, praise and worship God. Express your faith and trust as you submit to the faithful God who never changes.</a:t>
            </a:r>
          </a:p>
          <a:p>
            <a:pPr marL="0" marR="0" indent="130175">
              <a:spcBef>
                <a:spcPts val="0"/>
              </a:spcBef>
              <a:spcAft>
                <a:spcPts val="570"/>
              </a:spcAft>
            </a:pP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Heb. 13:8. Jesus Christ the same yesterday, and to day, and for ever.</a:t>
            </a:r>
            <a:r>
              <a:rPr lang="en-US" sz="28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Your “now” is coming!</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365"/>
              </a:spcBef>
              <a:spcAft>
                <a:spcPts val="49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trust is strong, faith comes into the “now.”</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151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FCAAAB-4F24-490B-3995-E0234738E782}"/>
              </a:ext>
            </a:extLst>
          </p:cNvPr>
          <p:cNvSpPr txBox="1"/>
          <p:nvPr/>
        </p:nvSpPr>
        <p:spPr>
          <a:xfrm>
            <a:off x="1280157" y="1048650"/>
            <a:ext cx="6321287" cy="5333961"/>
          </a:xfrm>
          <a:prstGeom prst="rect">
            <a:avLst/>
          </a:prstGeom>
          <a:noFill/>
        </p:spPr>
        <p:txBody>
          <a:bodyPr wrap="square">
            <a:spAutoFit/>
          </a:bodyPr>
          <a:lstStyle/>
          <a:p>
            <a:pPr marL="0" marR="0" algn="ctr">
              <a:lnSpc>
                <a:spcPct val="107000"/>
              </a:lnSpc>
              <a:spcBef>
                <a:spcPts val="365"/>
              </a:spcBef>
              <a:spcAft>
                <a:spcPts val="490"/>
              </a:spcAft>
            </a:pPr>
            <a:r>
              <a:rPr lang="en-US" sz="44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Wait on the Lord.</a:t>
            </a:r>
          </a:p>
          <a:p>
            <a:pPr marL="0" marR="0" algn="ctr">
              <a:lnSpc>
                <a:spcPct val="107000"/>
              </a:lnSpc>
              <a:spcBef>
                <a:spcPts val="365"/>
              </a:spcBef>
              <a:spcAft>
                <a:spcPts val="490"/>
              </a:spcAft>
            </a:pPr>
            <a:endParaRPr lang="en-US" sz="32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a:p>
            <a:pPr marL="0" marR="0" algn="ctr">
              <a:lnSpc>
                <a:spcPct val="107000"/>
              </a:lnSpc>
              <a:spcBef>
                <a:spcPts val="365"/>
              </a:spcBef>
              <a:spcAft>
                <a:spcPts val="490"/>
              </a:spcAft>
            </a:pPr>
            <a:r>
              <a:rPr lang="en-US" sz="44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If you do not submit, God will not commit.</a:t>
            </a:r>
          </a:p>
          <a:p>
            <a:pPr marL="0" marR="0" algn="ctr">
              <a:lnSpc>
                <a:spcPct val="107000"/>
              </a:lnSpc>
              <a:spcBef>
                <a:spcPts val="365"/>
              </a:spcBef>
              <a:spcAft>
                <a:spcPts val="490"/>
              </a:spcAft>
            </a:pPr>
            <a:endParaRPr lang="en-US" sz="3200" kern="0" dirty="0">
              <a:solidFill>
                <a:srgbClr val="0070C0"/>
              </a:solidFill>
              <a:latin typeface="Aharoni" panose="02010803020104030203" pitchFamily="2" charset="-79"/>
              <a:ea typeface="Calibri" panose="020F0502020204030204" pitchFamily="34" charset="0"/>
              <a:cs typeface="Aharoni" panose="02010803020104030203" pitchFamily="2" charset="-79"/>
            </a:endParaRPr>
          </a:p>
          <a:p>
            <a:pPr marL="0" marR="0" algn="ctr">
              <a:lnSpc>
                <a:spcPct val="107000"/>
              </a:lnSpc>
              <a:spcBef>
                <a:spcPts val="365"/>
              </a:spcBef>
              <a:spcAft>
                <a:spcPts val="490"/>
              </a:spcAft>
            </a:pPr>
            <a:r>
              <a:rPr lang="en-US" sz="44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Obedience comes first,</a:t>
            </a:r>
          </a:p>
          <a:p>
            <a:pPr marL="0" marR="0" algn="ctr">
              <a:lnSpc>
                <a:spcPct val="107000"/>
              </a:lnSpc>
              <a:spcBef>
                <a:spcPts val="365"/>
              </a:spcBef>
              <a:spcAft>
                <a:spcPts val="490"/>
              </a:spcAft>
            </a:pPr>
            <a:r>
              <a:rPr lang="en-US" sz="4400" kern="0" dirty="0">
                <a:solidFill>
                  <a:srgbClr val="0070C0"/>
                </a:solidFill>
                <a:latin typeface="Aharoni" panose="02010803020104030203" pitchFamily="2" charset="-79"/>
                <a:ea typeface="Calibri" panose="020F0502020204030204" pitchFamily="34" charset="0"/>
                <a:cs typeface="Aharoni" panose="02010803020104030203" pitchFamily="2" charset="-79"/>
              </a:rPr>
              <a:t>then blessings.</a:t>
            </a:r>
            <a:endParaRPr lang="en-US" sz="44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843916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2551DD-C58F-BC8B-3800-27ED24F06C95}"/>
              </a:ext>
            </a:extLst>
          </p:cNvPr>
          <p:cNvSpPr txBox="1"/>
          <p:nvPr/>
        </p:nvSpPr>
        <p:spPr>
          <a:xfrm>
            <a:off x="413468" y="858741"/>
            <a:ext cx="8038769" cy="5724644"/>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Many people don’t take time to think about the state of their heart. We must ask ourselves—and answer honestly—each aspect of this question: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“Is my heart in the right place in relation to:</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family,</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church, </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occupation,</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entertainment and recreation, and my other activities and involvements?”</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“Where your treasure is, there your heart               will be also”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6:21</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926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EBB593-AC19-964C-1567-2A16ACE15655}"/>
              </a:ext>
            </a:extLst>
          </p:cNvPr>
          <p:cNvSpPr txBox="1"/>
          <p:nvPr/>
        </p:nvSpPr>
        <p:spPr>
          <a:xfrm>
            <a:off x="95852" y="970062"/>
            <a:ext cx="8348433" cy="4970591"/>
          </a:xfrm>
          <a:prstGeom prst="rect">
            <a:avLst/>
          </a:prstGeom>
          <a:noFill/>
        </p:spPr>
        <p:txBody>
          <a:bodyPr wrap="square">
            <a:spAutoFit/>
          </a:bodyPr>
          <a:lstStyle/>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is your top priority in life?</a:t>
            </a: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it God and His kingdom? Or is it wealth? Success? Fame? </a:t>
            </a: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good physical appearance? A desire for revenge? </a:t>
            </a: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Think about how you are spending the majority of your money  and the largest portion of your time, </a:t>
            </a: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Again, you can easily look at your checkbook entries and credit card statements to determine how, and on what, you are spending your money. </a:t>
            </a: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can also review your activities to assess your priorities in life and the nature of your involvements in light of the character of God and the purposes of His kingdom.</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005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BE3089-B39B-872D-5468-4B40A20588D6}"/>
              </a:ext>
            </a:extLst>
          </p:cNvPr>
          <p:cNvSpPr txBox="1"/>
          <p:nvPr/>
        </p:nvSpPr>
        <p:spPr>
          <a:xfrm>
            <a:off x="390052" y="938256"/>
            <a:ext cx="8483606" cy="5816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Review: Lesson 2   God Gave Them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effectLst/>
                <a:uLnTx/>
                <a:uFillTx/>
                <a:cs typeface="Arial" panose="020B0604020202020204" pitchFamily="34" charset="0"/>
              </a:rPr>
              <a:t>God created man in His own image. When man gave in to temptation and sin, he allowed his heart to be changed. With his fall, man brought a curse into this world. </a:t>
            </a:r>
            <a:r>
              <a:rPr kumimoji="0" lang="en-US" sz="2200" b="1" i="0" u="none" strike="noStrike" kern="0" cap="none" spc="0" normalizeH="0" baseline="0" noProof="0" dirty="0">
                <a:ln>
                  <a:noFill/>
                </a:ln>
                <a:solidFill>
                  <a:srgbClr val="0070C0"/>
                </a:solidFill>
                <a:effectLst/>
                <a:uLnTx/>
                <a:uFillTx/>
                <a:cs typeface="Arial" panose="020B0604020202020204" pitchFamily="34" charset="0"/>
              </a:rPr>
              <a:t>Gen. 3:13-24</a:t>
            </a:r>
            <a:endParaRPr kumimoji="0" lang="en-US" sz="2200" b="1" i="0" u="none" strike="noStrike" kern="1200" cap="none" spc="0" normalizeH="0" baseline="0" noProof="0" dirty="0">
              <a:ln>
                <a:noFill/>
              </a:ln>
              <a:solidFill>
                <a:srgbClr val="0070C0"/>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effectLst/>
                <a:uLnTx/>
                <a:uFillTx/>
                <a:ea typeface="Calibri" panose="020F0502020204030204" pitchFamily="34" charset="0"/>
                <a:cs typeface="Arial" panose="020B0604020202020204" pitchFamily="34" charset="0"/>
              </a:rPr>
              <a:t>Sin produces its corruptive effects—always downward, always getting worse. </a:t>
            </a:r>
            <a:r>
              <a:rPr kumimoji="0" lang="en-US" sz="2200" b="1" i="0" u="none" strike="noStrike" kern="0" cap="none" spc="0" normalizeH="0" baseline="0" noProof="0" dirty="0">
                <a:ln>
                  <a:noFill/>
                </a:ln>
                <a:solidFill>
                  <a:srgbClr val="0070C0"/>
                </a:solidFill>
                <a:effectLst/>
                <a:uLnTx/>
                <a:uFillTx/>
                <a:ea typeface="Calibri" panose="020F0502020204030204" pitchFamily="34" charset="0"/>
                <a:cs typeface="Arial" panose="020B0604020202020204" pitchFamily="34" charset="0"/>
              </a:rPr>
              <a:t>Rom.1:18-32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effectLst/>
              <a:uLnTx/>
              <a:uFillTx/>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effectLst/>
                <a:uLnTx/>
                <a:uFillTx/>
                <a:ea typeface="Calibri" panose="020F0502020204030204" pitchFamily="34" charset="0"/>
                <a:cs typeface="Arial" panose="020B0604020202020204" pitchFamily="34" charset="0"/>
              </a:rPr>
              <a:t>The root of sin is pride and selfishness, which is the opposite of the heart of God. </a:t>
            </a:r>
            <a:r>
              <a:rPr kumimoji="0" lang="en-US" sz="2200" b="1" i="0" u="none" strike="noStrike" kern="0" cap="none" spc="0" normalizeH="0" baseline="0" noProof="0" dirty="0">
                <a:ln>
                  <a:noFill/>
                </a:ln>
                <a:solidFill>
                  <a:srgbClr val="0070C0"/>
                </a:solidFill>
                <a:effectLst/>
                <a:uLnTx/>
                <a:uFillTx/>
                <a:ea typeface="Calibri" panose="020F0502020204030204" pitchFamily="34" charset="0"/>
                <a:cs typeface="Arial" panose="020B0604020202020204" pitchFamily="34" charset="0"/>
              </a:rPr>
              <a:t>Col.3:1-5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effectLst/>
              <a:uLnTx/>
              <a:uFillTx/>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effectLst/>
                <a:uLnTx/>
                <a:uFillTx/>
                <a:ea typeface="Calibri" panose="020F0502020204030204" pitchFamily="34" charset="0"/>
                <a:cs typeface="Arial" panose="020B0604020202020204" pitchFamily="34" charset="0"/>
              </a:rPr>
              <a:t>Since the beginning of time, an invisible war has been taking place for possession of the hearts of all human beings </a:t>
            </a:r>
            <a:r>
              <a:rPr kumimoji="0" lang="en-US" sz="2200" b="1" i="0" u="none" strike="noStrike" kern="0" cap="none" spc="0" normalizeH="0" baseline="0" noProof="0" dirty="0">
                <a:ln>
                  <a:noFill/>
                </a:ln>
                <a:solidFill>
                  <a:srgbClr val="0070C0"/>
                </a:solidFill>
                <a:effectLst/>
                <a:uLnTx/>
                <a:uFillTx/>
                <a:ea typeface="Calibri" panose="020F0502020204030204" pitchFamily="34" charset="0"/>
                <a:cs typeface="Arial" panose="020B0604020202020204" pitchFamily="34" charset="0"/>
              </a:rPr>
              <a:t>Eph.6:12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effectLst/>
              <a:uLnTx/>
              <a:uFillTx/>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effectLst/>
                <a:uLnTx/>
                <a:uFillTx/>
                <a:ea typeface="Calibri" panose="020F0502020204030204" pitchFamily="34" charset="0"/>
                <a:cs typeface="Arial" panose="020B0604020202020204" pitchFamily="34" charset="0"/>
              </a:rPr>
              <a:t>The goal of the enemy is to take the human heart                         captive and  to keep it captive. </a:t>
            </a:r>
            <a:r>
              <a:rPr kumimoji="0" lang="en-US" sz="2200" b="1" i="0" u="none" strike="noStrike" kern="0" cap="none" spc="0" normalizeH="0" baseline="0" noProof="0" dirty="0">
                <a:ln>
                  <a:noFill/>
                </a:ln>
                <a:solidFill>
                  <a:srgbClr val="0070C0"/>
                </a:solidFill>
                <a:effectLst/>
                <a:uLnTx/>
                <a:uFillTx/>
                <a:ea typeface="Calibri" panose="020F0502020204030204" pitchFamily="34" charset="0"/>
                <a:cs typeface="Arial" panose="020B0604020202020204" pitchFamily="34" charset="0"/>
              </a:rPr>
              <a:t>John 8:34</a:t>
            </a:r>
            <a:endParaRPr kumimoji="0" lang="en-US" sz="2200" b="1" i="0" u="none" strike="noStrike" kern="100" cap="none" spc="0" normalizeH="0" baseline="0" noProof="0" dirty="0">
              <a:ln>
                <a:noFill/>
              </a:ln>
              <a:solidFill>
                <a:srgbClr val="0070C0"/>
              </a:solidFill>
              <a:effectLst/>
              <a:uLnTx/>
              <a:uFillTx/>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0752EA5-6125-44E2-18E0-1D1ACAB2D4A1}"/>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Tree>
    <p:extLst>
      <p:ext uri="{BB962C8B-B14F-4D97-AF65-F5344CB8AC3E}">
        <p14:creationId xmlns:p14="http://schemas.microsoft.com/office/powerpoint/2010/main" val="1921627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022547-50E4-5992-67C0-511CA9F04119}"/>
              </a:ext>
            </a:extLst>
          </p:cNvPr>
          <p:cNvSpPr txBox="1"/>
          <p:nvPr/>
        </p:nvSpPr>
        <p:spPr>
          <a:xfrm>
            <a:off x="262393" y="1439186"/>
            <a:ext cx="8484042" cy="4987295"/>
          </a:xfrm>
          <a:prstGeom prst="rect">
            <a:avLst/>
          </a:prstGeom>
          <a:noFill/>
        </p:spPr>
        <p:txBody>
          <a:bodyPr wrap="square">
            <a:spAutoFit/>
          </a:bodyPr>
          <a:lstStyle/>
          <a:p>
            <a:pPr marL="0" marR="0" indent="130175">
              <a:lnSpc>
                <a:spcPct val="107000"/>
              </a:lnSpc>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must speak from our heart—not just from our head.  To speak from our heart is to speak honestly, without guile or deception. We must not speak lies or flattery to other people in order to get something from them. Our words should have integrity; we should not speak something that our heart does not believe.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have noted that “out of the abundance of the heart the mouth speaks” (Matt. 12:34).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is a connection between the heart and the mouth</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Therefore, if what you are saying is not in accord with God’s Word—if you complain, gossip, curse, or speak something else that conflicts with His  character—                          you know that there is a problem in your heart.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B0703BD-329F-3E07-413C-105230593D73}"/>
              </a:ext>
            </a:extLst>
          </p:cNvPr>
          <p:cNvSpPr txBox="1"/>
          <p:nvPr/>
        </p:nvSpPr>
        <p:spPr>
          <a:xfrm>
            <a:off x="-1" y="829124"/>
            <a:ext cx="9143999" cy="523220"/>
          </a:xfrm>
          <a:prstGeom prst="rect">
            <a:avLst/>
          </a:prstGeom>
          <a:noFill/>
        </p:spPr>
        <p:txBody>
          <a:bodyPr wrap="square">
            <a:spAutoFit/>
          </a:bodyPr>
          <a:lstStyle/>
          <a:p>
            <a:pPr algn="ctr"/>
            <a:r>
              <a:rPr kumimoji="0" lang="en-US" sz="2800" b="1" i="0" u="none" strike="noStrike" kern="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Speak from Your Heart, worship from your heart</a:t>
            </a:r>
            <a:endParaRPr lang="en-US" sz="2800" dirty="0">
              <a:solidFill>
                <a:srgbClr val="0070C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7187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18F5A6-50CC-D1E9-D931-D6649C635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42" y="0"/>
            <a:ext cx="8643068" cy="57935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BC66F-BA24-A384-3444-6C26266E60BC}"/>
              </a:ext>
            </a:extLst>
          </p:cNvPr>
          <p:cNvSpPr txBox="1"/>
          <p:nvPr/>
        </p:nvSpPr>
        <p:spPr>
          <a:xfrm>
            <a:off x="172014" y="5875753"/>
            <a:ext cx="8854288" cy="892552"/>
          </a:xfrm>
          <a:prstGeom prst="rect">
            <a:avLst/>
          </a:prstGeom>
          <a:noFill/>
        </p:spPr>
        <p:txBody>
          <a:bodyPr wrap="square">
            <a:spAutoFit/>
          </a:bodyPr>
          <a:lstStyle/>
          <a:p>
            <a:r>
              <a:rPr lang="en-US" sz="2600" dirty="0">
                <a:solidFill>
                  <a:schemeClr val="bg1"/>
                </a:solidFill>
              </a:rPr>
              <a:t>Mt 12:34 "Brood of vipers! How can you, being evil, speak good things? For out of the abundance of the heart the mouth speaks.</a:t>
            </a:r>
          </a:p>
        </p:txBody>
      </p:sp>
    </p:spTree>
    <p:extLst>
      <p:ext uri="{BB962C8B-B14F-4D97-AF65-F5344CB8AC3E}">
        <p14:creationId xmlns:p14="http://schemas.microsoft.com/office/powerpoint/2010/main" val="264885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AF3FF9-7509-3370-2C38-8701CC839E00}"/>
              </a:ext>
            </a:extLst>
          </p:cNvPr>
          <p:cNvSpPr txBox="1"/>
          <p:nvPr/>
        </p:nvSpPr>
        <p:spPr>
          <a:xfrm>
            <a:off x="95853" y="755374"/>
            <a:ext cx="8459752" cy="63058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Review: 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The heart is the gatekeeper of our lives.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The heart enables intimate relationships.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An open heart is necessary for any meaningful relationship, whether with God or man.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God speaks to our heart.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We worship God from our heart.</a:t>
            </a:r>
          </a:p>
          <a:p>
            <a:pPr marL="800100" marR="0" lvl="1" indent="-342900" algn="l" defTabSz="914400" rtl="0" eaLnBrk="1" fontAlgn="auto" latinLnBrk="0" hangingPunct="1">
              <a:lnSpc>
                <a:spcPct val="100000"/>
              </a:lnSpc>
              <a:spcBef>
                <a:spcPts val="540"/>
              </a:spcBef>
              <a:spcAft>
                <a:spcPts val="270"/>
              </a:spcAft>
              <a:buClrTx/>
              <a:buSzTx/>
              <a:buFont typeface="Arial" panose="020B0604020202020204" pitchFamily="34" charset="0"/>
              <a:buChar char="•"/>
              <a:tabLst/>
              <a:defRPr/>
            </a:pP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Heart Generates Both Belief and Trust in God</a:t>
            </a:r>
            <a:r>
              <a:rPr kumimoji="0" lang="en-US" sz="23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Prov.3:5</a:t>
            </a: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800100" marR="0" lvl="1" indent="-342900" algn="l" defTabSz="914400" rtl="0" eaLnBrk="1" fontAlgn="auto" latinLnBrk="0" hangingPunct="1">
              <a:lnSpc>
                <a:spcPct val="100000"/>
              </a:lnSpc>
              <a:spcBef>
                <a:spcPts val="540"/>
              </a:spcBef>
              <a:spcAft>
                <a:spcPts val="270"/>
              </a:spcAft>
              <a:buClrTx/>
              <a:buSzTx/>
              <a:buFont typeface="Arial" panose="020B0604020202020204" pitchFamily="34" charset="0"/>
              <a:buChar char="•"/>
              <a:tabLst/>
              <a:defRPr/>
            </a:pP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Trust Brings Perseverance</a:t>
            </a:r>
          </a:p>
          <a:p>
            <a:pPr marL="800100" marR="0" lvl="1" indent="-342900" algn="l" defTabSz="914400" rtl="0" eaLnBrk="1" fontAlgn="auto" latinLnBrk="0" hangingPunct="1">
              <a:lnSpc>
                <a:spcPct val="100000"/>
              </a:lnSpc>
              <a:spcBef>
                <a:spcPts val="540"/>
              </a:spcBef>
              <a:spcAft>
                <a:spcPts val="270"/>
              </a:spcAft>
              <a:buClrTx/>
              <a:buSzTx/>
              <a:buFont typeface="Arial" panose="020B0604020202020204" pitchFamily="34" charset="0"/>
              <a:buChar char="•"/>
              <a:tabLst/>
              <a:defRPr/>
            </a:pP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“Being confident of this very thing, that He who has begun a good work in you will complete it until the day of Jesus Christ” (</a:t>
            </a:r>
            <a:r>
              <a:rPr kumimoji="0" lang="en-US" sz="23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Phil. 1:6</a:t>
            </a: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800100" marR="0" lvl="1" indent="-342900" algn="l" defTabSz="914400" rtl="0" eaLnBrk="1" fontAlgn="auto" latinLnBrk="0" hangingPunct="1">
              <a:lnSpc>
                <a:spcPct val="100000"/>
              </a:lnSpc>
              <a:spcBef>
                <a:spcPts val="540"/>
              </a:spcBef>
              <a:spcAft>
                <a:spcPts val="270"/>
              </a:spcAft>
              <a:buClrTx/>
              <a:buSzTx/>
              <a:buFont typeface="Arial" panose="020B0604020202020204" pitchFamily="34" charset="0"/>
              <a:buChar char="•"/>
              <a:tabLst/>
              <a:defRPr/>
            </a:pP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If you do not submit, God will not commit.</a:t>
            </a:r>
          </a:p>
          <a:p>
            <a:pPr marL="800100" marR="0" lvl="1" indent="-342900" algn="l" defTabSz="914400" rtl="0" eaLnBrk="1" fontAlgn="auto" latinLnBrk="0" hangingPunct="1">
              <a:lnSpc>
                <a:spcPct val="100000"/>
              </a:lnSpc>
              <a:spcBef>
                <a:spcPts val="540"/>
              </a:spcBef>
              <a:spcAft>
                <a:spcPts val="270"/>
              </a:spcAft>
              <a:buClrTx/>
              <a:buSzTx/>
              <a:buFont typeface="Arial" panose="020B0604020202020204" pitchFamily="34" charset="0"/>
              <a:buChar char="•"/>
              <a:tabLst/>
              <a:defRPr/>
            </a:pPr>
            <a:r>
              <a:rPr kumimoji="0" lang="en-US" sz="23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Speak from our heart, worship God from our heart.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728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2A07A9-576B-6E34-902D-D2D81091E8C4}"/>
              </a:ext>
            </a:extLst>
          </p:cNvPr>
          <p:cNvSpPr txBox="1"/>
          <p:nvPr/>
        </p:nvSpPr>
        <p:spPr>
          <a:xfrm>
            <a:off x="477078" y="2305878"/>
            <a:ext cx="8404528" cy="1323439"/>
          </a:xfrm>
          <a:prstGeom prst="rect">
            <a:avLst/>
          </a:prstGeom>
          <a:noFill/>
        </p:spPr>
        <p:txBody>
          <a:bodyPr wrap="square" rtlCol="0">
            <a:spAutoFit/>
          </a:bodyPr>
          <a:lstStyle/>
          <a:p>
            <a:r>
              <a:rPr lang="en-US" sz="4400" dirty="0"/>
              <a:t>Transformation and renewal =</a:t>
            </a:r>
          </a:p>
          <a:p>
            <a:r>
              <a:rPr lang="en-US" sz="3600" dirty="0"/>
              <a:t>Belief + Trust + Perseverance + Obedience</a:t>
            </a:r>
          </a:p>
        </p:txBody>
      </p:sp>
      <p:sp>
        <p:nvSpPr>
          <p:cNvPr id="7" name="TextBox 6">
            <a:extLst>
              <a:ext uri="{FF2B5EF4-FFF2-40B4-BE49-F238E27FC236}">
                <a16:creationId xmlns:a16="http://schemas.microsoft.com/office/drawing/2014/main" id="{E6DC3FBF-AF3C-0ECC-AC5D-A9FE9AADA184}"/>
              </a:ext>
            </a:extLst>
          </p:cNvPr>
          <p:cNvSpPr txBox="1"/>
          <p:nvPr/>
        </p:nvSpPr>
        <p:spPr>
          <a:xfrm>
            <a:off x="2727297" y="4166483"/>
            <a:ext cx="5128592" cy="646331"/>
          </a:xfrm>
          <a:prstGeom prst="rect">
            <a:avLst/>
          </a:prstGeom>
          <a:noFill/>
        </p:spPr>
        <p:txBody>
          <a:bodyPr wrap="square" rtlCol="0">
            <a:spAutoFit/>
          </a:bodyPr>
          <a:lstStyle/>
          <a:p>
            <a:r>
              <a:rPr lang="en-US" sz="3600" dirty="0"/>
              <a:t>Then comes the blessing</a:t>
            </a:r>
          </a:p>
        </p:txBody>
      </p:sp>
    </p:spTree>
    <p:extLst>
      <p:ext uri="{BB962C8B-B14F-4D97-AF65-F5344CB8AC3E}">
        <p14:creationId xmlns:p14="http://schemas.microsoft.com/office/powerpoint/2010/main" val="266686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CF1CD3-D318-4BDB-27DA-6CE2F2A777FD}"/>
              </a:ext>
            </a:extLst>
          </p:cNvPr>
          <p:cNvSpPr txBox="1"/>
          <p:nvPr/>
        </p:nvSpPr>
        <p:spPr>
          <a:xfrm>
            <a:off x="461176" y="1828801"/>
            <a:ext cx="8285259" cy="4221092"/>
          </a:xfrm>
          <a:prstGeom prst="rect">
            <a:avLst/>
          </a:prstGeom>
          <a:noFill/>
        </p:spPr>
        <p:txBody>
          <a:bodyPr wrap="square">
            <a:spAutoFit/>
          </a:bodyPr>
          <a:lstStyle/>
          <a:p>
            <a:pPr marL="0" marR="0">
              <a:lnSpc>
                <a:spcPct val="107000"/>
              </a:lnSpc>
              <a:spcBef>
                <a:spcPts val="540"/>
              </a:spcBef>
              <a:spcAft>
                <a:spcPts val="270"/>
              </a:spcAft>
            </a:pP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heart also functions as a </a:t>
            </a:r>
            <a:r>
              <a:rPr lang="en-US" sz="2800" b="1"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gate</a:t>
            </a: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a:t>
            </a:r>
            <a:r>
              <a:rPr lang="en-US" sz="2800" b="1"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door</a:t>
            </a: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that we open or close to external influences, all of which have the potential to affect our </a:t>
            </a:r>
            <a:r>
              <a:rPr lang="en-US" sz="2800" b="1"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motivations</a:t>
            </a: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decisions</a:t>
            </a: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2800" b="1"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actions</a:t>
            </a: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devil desires to block the flow of God’s life in us, redirecting us away from our Creator’s original design. His goal is to destroy us or, at least, to derail God’s purposes for us—whether those purposes are connected to our job, marriage, family life, financial prosperity, or any other aspect of our life.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3E648B-5883-B8F0-532F-6D5136E422B3}"/>
              </a:ext>
            </a:extLst>
          </p:cNvPr>
          <p:cNvSpPr txBox="1"/>
          <p:nvPr/>
        </p:nvSpPr>
        <p:spPr>
          <a:xfrm>
            <a:off x="-8392" y="837077"/>
            <a:ext cx="9152392" cy="523220"/>
          </a:xfrm>
          <a:prstGeom prst="rect">
            <a:avLst/>
          </a:prstGeom>
          <a:noFill/>
        </p:spPr>
        <p:txBody>
          <a:bodyPr wrap="square">
            <a:spAutoFit/>
          </a:bodyPr>
          <a:lstStyle/>
          <a:p>
            <a:pPr marR="0" lvl="1" algn="ctr"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70C0"/>
                </a:solidFill>
                <a:effectLst/>
                <a:uLnTx/>
                <a:uFillTx/>
                <a:latin typeface="Aharoni" panose="02010803020104030203" pitchFamily="2" charset="-79"/>
                <a:cs typeface="Aharoni" panose="02010803020104030203" pitchFamily="2" charset="-79"/>
              </a:rPr>
              <a:t>The heart is the gatekeeper of our lives.</a:t>
            </a:r>
          </a:p>
        </p:txBody>
      </p:sp>
    </p:spTree>
    <p:extLst>
      <p:ext uri="{BB962C8B-B14F-4D97-AF65-F5344CB8AC3E}">
        <p14:creationId xmlns:p14="http://schemas.microsoft.com/office/powerpoint/2010/main" val="300726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white picket fence gate | White garden fence, Fence ...">
            <a:extLst>
              <a:ext uri="{FF2B5EF4-FFF2-40B4-BE49-F238E27FC236}">
                <a16:creationId xmlns:a16="http://schemas.microsoft.com/office/drawing/2014/main" id="{B98A8AA7-542E-B8C5-047E-B1B6F5CC5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756"/>
            <a:ext cx="9144000" cy="669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5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84B32F-ADA0-75D6-A959-1881DBD1B733}"/>
              </a:ext>
            </a:extLst>
          </p:cNvPr>
          <p:cNvSpPr txBox="1"/>
          <p:nvPr/>
        </p:nvSpPr>
        <p:spPr>
          <a:xfrm>
            <a:off x="381664" y="1089329"/>
            <a:ext cx="8285258" cy="4828052"/>
          </a:xfrm>
          <a:prstGeom prst="rect">
            <a:avLst/>
          </a:prstGeom>
          <a:noFill/>
        </p:spPr>
        <p:txBody>
          <a:bodyPr wrap="square">
            <a:spAutoFit/>
          </a:bodyPr>
          <a:lstStyle/>
          <a:p>
            <a:pPr marL="0" marR="0" indent="130175">
              <a:lnSpc>
                <a:spcPct val="107000"/>
              </a:lnSpc>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Consequently, Satan attempts to manipulate our heart by </a:t>
            </a:r>
            <a:r>
              <a:rPr lang="en-US" sz="28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planting</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bad thoughts in our mind and enticing our sinful nature to rise up in the form of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pride</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lust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rebellion</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so forth. The </a:t>
            </a:r>
          </a:p>
          <a:p>
            <a:pPr marL="0" marR="0" indent="130175">
              <a:lnSpc>
                <a:spcPct val="107000"/>
              </a:lnSpc>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Bible uses other terms for the sinful nature, such as the “</a:t>
            </a: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flesh” (see, for example,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7:5</a:t>
            </a: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the “old man”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4:22</a:t>
            </a: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“flesh” in this sense referring not to the physical body but to our sinful desires. </a:t>
            </a:r>
          </a:p>
          <a:p>
            <a:pPr marL="0" marR="0" indent="130175">
              <a:lnSpc>
                <a:spcPct val="107000"/>
              </a:lnSpc>
              <a:spcBef>
                <a:spcPts val="0"/>
              </a:spcBef>
              <a:spcAft>
                <a:spcPts val="570"/>
              </a:spcAft>
            </a:pPr>
            <a:r>
              <a:rPr lang="en-US" sz="2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Whatever term we use for the sinful nature, the devil wants our heart to be contaminated by it.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401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4F47D9-48B7-B17D-EFBF-B9A29168828C}"/>
              </a:ext>
            </a:extLst>
          </p:cNvPr>
          <p:cNvSpPr txBox="1"/>
          <p:nvPr/>
        </p:nvSpPr>
        <p:spPr>
          <a:xfrm>
            <a:off x="516834" y="1001864"/>
            <a:ext cx="8030817" cy="4985980"/>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Satan often attacks in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several areas of our life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same time</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because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wants to wear down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patience and take away our peace, making us vulnerable to sin—sin in our heart, and then sin in our actions.</a:t>
            </a:r>
          </a:p>
          <a:p>
            <a:pPr marL="0" marR="0" indent="130175">
              <a:spcBef>
                <a:spcPts val="0"/>
              </a:spcBef>
              <a:spcAft>
                <a:spcPts val="570"/>
              </a:spcAft>
            </a:pPr>
            <a:endPar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 he introduces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spirits of fear</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anxiety</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worry</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discouragement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depression</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sickness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so forth, as he seeks to corrupt our heart with doubt, unbelief, bitterness, resentment, hate, guilt, or an all-pervasive conviction of failure and hopelessness.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693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BEAT THE WEEDS: HOW TO STOP WEEDS BEFORE THEY START">
            <a:extLst>
              <a:ext uri="{FF2B5EF4-FFF2-40B4-BE49-F238E27FC236}">
                <a16:creationId xmlns:a16="http://schemas.microsoft.com/office/drawing/2014/main" id="{423173AB-7C1C-1C62-862C-2C73E5477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449001" y="1146923"/>
            <a:ext cx="3871721" cy="2581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57EA01F-1B7B-CDC3-D2B9-39401E3E1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001" y="4032585"/>
            <a:ext cx="3871721" cy="25515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BC4876-0A60-1E91-7E0F-C01C1AC25A8C}"/>
              </a:ext>
            </a:extLst>
          </p:cNvPr>
          <p:cNvSpPr txBox="1"/>
          <p:nvPr/>
        </p:nvSpPr>
        <p:spPr>
          <a:xfrm>
            <a:off x="0" y="207517"/>
            <a:ext cx="9144000" cy="646331"/>
          </a:xfrm>
          <a:prstGeom prst="rect">
            <a:avLst/>
          </a:prstGeom>
          <a:noFill/>
        </p:spPr>
        <p:txBody>
          <a:bodyPr wrap="square">
            <a:spAutoFit/>
          </a:bodyPr>
          <a:lstStyle/>
          <a:p>
            <a:pPr algn="ct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Transformation &amp; Renewal </a:t>
            </a:r>
            <a:endParaRPr lang="en-US" sz="3600" dirty="0"/>
          </a:p>
        </p:txBody>
      </p:sp>
    </p:spTree>
    <p:extLst>
      <p:ext uri="{BB962C8B-B14F-4D97-AF65-F5344CB8AC3E}">
        <p14:creationId xmlns:p14="http://schemas.microsoft.com/office/powerpoint/2010/main" val="63834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646331"/>
          </a:xfrm>
          <a:prstGeom prst="rect">
            <a:avLst/>
          </a:prstGeom>
          <a:solidFill>
            <a:schemeClr val="tx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3. Transformation &amp; Renewal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F5AFED-ABE9-F659-9C12-B3DAA0079F1C}"/>
              </a:ext>
            </a:extLst>
          </p:cNvPr>
          <p:cNvSpPr txBox="1"/>
          <p:nvPr/>
        </p:nvSpPr>
        <p:spPr>
          <a:xfrm>
            <a:off x="508883" y="972780"/>
            <a:ext cx="8142136" cy="5256375"/>
          </a:xfrm>
          <a:prstGeom prst="rect">
            <a:avLst/>
          </a:prstGeom>
          <a:noFill/>
        </p:spPr>
        <p:txBody>
          <a:bodyPr wrap="square">
            <a:spAutoFit/>
          </a:bodyPr>
          <a:lstStyle/>
          <a:p>
            <a:pPr marL="0" marR="0" indent="130175">
              <a:lnSpc>
                <a:spcPct val="107000"/>
              </a:lnSpc>
              <a:spcBef>
                <a:spcPts val="0"/>
              </a:spcBef>
              <a:spcAft>
                <a:spcPts val="57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This is why </a:t>
            </a: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must make a commitment to watch closely over our heart and to monitor its health</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130175">
              <a:lnSpc>
                <a:spcPct val="107000"/>
              </a:lnSpc>
              <a:spcBef>
                <a:spcPts val="0"/>
              </a:spcBef>
              <a:spcAft>
                <a:spcPts val="570"/>
              </a:spcAft>
            </a:pP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Be careful </a:t>
            </a:r>
            <a:r>
              <a:rPr lang="en-US" sz="24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about what, and who, you listen to.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(Phil.4:8; Eph. 4:29.) </a:t>
            </a:r>
            <a:r>
              <a:rPr lang="en-US" sz="24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Don’t accept words of doubt or fear; don’t receive—or join in with—other people’s murmuring and complaining.</a:t>
            </a:r>
          </a:p>
          <a:p>
            <a:pPr marL="0" marR="0" indent="130175">
              <a:lnSpc>
                <a:spcPct val="107000"/>
              </a:lnSpc>
              <a:spcBef>
                <a:spcPts val="0"/>
              </a:spcBef>
              <a:spcAft>
                <a:spcPts val="570"/>
              </a:spcAft>
            </a:pPr>
            <a:endParaRPr lang="en-US" sz="16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lnSpc>
                <a:spcPct val="107000"/>
              </a:lnSpc>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As you guard </a:t>
            </a:r>
            <a:r>
              <a:rPr lang="en-US" sz="24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gate of your heart</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grant entrance only to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words that build and edify your faith</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that bring you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peace and joy,</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that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encourage truth</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holiness, and a desire to seek God in a deeper way. </a:t>
            </a:r>
          </a:p>
          <a:p>
            <a:pPr marL="0" marR="0" indent="130175">
              <a:lnSpc>
                <a:spcPct val="107000"/>
              </a:lnSpc>
              <a:spcBef>
                <a:spcPts val="0"/>
              </a:spcBef>
              <a:spcAft>
                <a:spcPts val="570"/>
              </a:spcAft>
            </a:pP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“Listen” closely to God’s Word </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you read                       and study the Scriptures.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772318"/>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3683</Words>
  <Application>Microsoft Office PowerPoint</Application>
  <PresentationFormat>On-screen Show (4:3)</PresentationFormat>
  <Paragraphs>189</Paragraphs>
  <Slides>33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Aharoni</vt:lpstr>
      <vt:lpstr>Arial</vt:lpstr>
      <vt:lpstr>Calibri</vt:lpstr>
      <vt:lpstr>Calibri Light</vt:lpstr>
      <vt:lpstr>Georgia</vt:lpstr>
      <vt:lpstr>3_Office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10</cp:revision>
  <dcterms:created xsi:type="dcterms:W3CDTF">2024-10-08T17:34:55Z</dcterms:created>
  <dcterms:modified xsi:type="dcterms:W3CDTF">2024-10-20T10:29:31Z</dcterms:modified>
</cp:coreProperties>
</file>