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9" r:id="rId3"/>
  </p:sldMasterIdLst>
  <p:sldIdLst>
    <p:sldId id="984" r:id="rId4"/>
    <p:sldId id="986" r:id="rId5"/>
    <p:sldId id="985" r:id="rId6"/>
    <p:sldId id="991" r:id="rId7"/>
    <p:sldId id="589" r:id="rId8"/>
    <p:sldId id="590" r:id="rId9"/>
    <p:sldId id="591" r:id="rId10"/>
    <p:sldId id="593" r:id="rId11"/>
    <p:sldId id="592" r:id="rId12"/>
    <p:sldId id="611" r:id="rId13"/>
    <p:sldId id="596" r:id="rId14"/>
    <p:sldId id="595" r:id="rId15"/>
    <p:sldId id="987" r:id="rId16"/>
    <p:sldId id="980" r:id="rId17"/>
    <p:sldId id="597" r:id="rId18"/>
    <p:sldId id="1000" r:id="rId19"/>
    <p:sldId id="988" r:id="rId20"/>
    <p:sldId id="989" r:id="rId21"/>
    <p:sldId id="992" r:id="rId22"/>
    <p:sldId id="990" r:id="rId23"/>
    <p:sldId id="994" r:id="rId24"/>
    <p:sldId id="995" r:id="rId25"/>
    <p:sldId id="598" r:id="rId26"/>
    <p:sldId id="997" r:id="rId27"/>
    <p:sldId id="600" r:id="rId28"/>
    <p:sldId id="998" r:id="rId29"/>
    <p:sldId id="601" r:id="rId30"/>
    <p:sldId id="594" r:id="rId31"/>
    <p:sldId id="999" r:id="rId32"/>
    <p:sldId id="604" r:id="rId33"/>
    <p:sldId id="606" r:id="rId34"/>
    <p:sldId id="608" r:id="rId35"/>
    <p:sldId id="609" r:id="rId36"/>
    <p:sldId id="605" r:id="rId37"/>
    <p:sldId id="60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xzHdDgZc1aaTWEzy1a7UA==" hashData="PYyVRpSP5m5+St+uNkPsa/DYDFn0F/7fi//flGQHjywYfij6zDDMh9g/EseVWXixIPrnK40Q0vIHu+sokqw0z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66" y="12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3425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072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5943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550AF7-7A4E-4548-8D58-C4A9EA48AA2A}"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927777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46087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550AF7-7A4E-4548-8D58-C4A9EA48AA2A}"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294967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550AF7-7A4E-4548-8D58-C4A9EA48AA2A}"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33067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550AF7-7A4E-4548-8D58-C4A9EA48AA2A}"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411212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550AF7-7A4E-4548-8D58-C4A9EA48AA2A}"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73160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50AF7-7A4E-4548-8D58-C4A9EA48AA2A}"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605136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09049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80379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3459038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117333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088167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39802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4024462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3795507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DC5D55-58E9-47BC-A4C1-01BE92E50EF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810362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DC5D55-58E9-47BC-A4C1-01BE92E50EF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443790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DC5D55-58E9-47BC-A4C1-01BE92E50EFD}"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442406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C5D55-58E9-47BC-A4C1-01BE92E50EFD}"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04835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77703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C5D55-58E9-47BC-A4C1-01BE92E50EFD}"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780791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69969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DC5D55-58E9-47BC-A4C1-01BE92E50EFD}"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291976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903362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C5D55-58E9-47BC-A4C1-01BE92E50EFD}"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83DC7-8669-4EF4-804B-BBE0CF2815BA}" type="slidenum">
              <a:rPr lang="en-US" smtClean="0"/>
              <a:t>‹#›</a:t>
            </a:fld>
            <a:endParaRPr lang="en-US"/>
          </a:p>
        </p:txBody>
      </p:sp>
    </p:spTree>
    <p:extLst>
      <p:ext uri="{BB962C8B-B14F-4D97-AF65-F5344CB8AC3E}">
        <p14:creationId xmlns:p14="http://schemas.microsoft.com/office/powerpoint/2010/main" val="110718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3709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2402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33679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81290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81725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8462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10/12/2024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237954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50AF7-7A4E-4548-8D58-C4A9EA48AA2A}" type="datetimeFigureOut">
              <a:rPr lang="en-US" smtClean="0"/>
              <a:t>10/12/2024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E0D09-B3A3-43CA-BA62-1DEAC8F5C240}" type="slidenum">
              <a:rPr lang="en-US" smtClean="0"/>
              <a:t>‹#›</a:t>
            </a:fld>
            <a:endParaRPr lang="en-US"/>
          </a:p>
        </p:txBody>
      </p:sp>
    </p:spTree>
    <p:extLst>
      <p:ext uri="{BB962C8B-B14F-4D97-AF65-F5344CB8AC3E}">
        <p14:creationId xmlns:p14="http://schemas.microsoft.com/office/powerpoint/2010/main" val="11198373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C5D55-58E9-47BC-A4C1-01BE92E50EFD}" type="datetimeFigureOut">
              <a:rPr lang="en-US" smtClean="0"/>
              <a:t>10/12/2024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83DC7-8669-4EF4-804B-BBE0CF2815BA}" type="slidenum">
              <a:rPr lang="en-US" smtClean="0"/>
              <a:t>‹#›</a:t>
            </a:fld>
            <a:endParaRPr lang="en-US"/>
          </a:p>
        </p:txBody>
      </p:sp>
    </p:spTree>
    <p:extLst>
      <p:ext uri="{BB962C8B-B14F-4D97-AF65-F5344CB8AC3E}">
        <p14:creationId xmlns:p14="http://schemas.microsoft.com/office/powerpoint/2010/main" val="17062235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3E5F13-399F-5668-02E6-479DD9B1C737}"/>
              </a:ext>
            </a:extLst>
          </p:cNvPr>
          <p:cNvSpPr txBox="1"/>
          <p:nvPr/>
        </p:nvSpPr>
        <p:spPr>
          <a:xfrm>
            <a:off x="1" y="1176794"/>
            <a:ext cx="91440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Love the Lord</a:t>
            </a:r>
          </a:p>
        </p:txBody>
      </p:sp>
      <p:sp>
        <p:nvSpPr>
          <p:cNvPr id="3" name="TextBox 2">
            <a:extLst>
              <a:ext uri="{FF2B5EF4-FFF2-40B4-BE49-F238E27FC236}">
                <a16:creationId xmlns:a16="http://schemas.microsoft.com/office/drawing/2014/main" id="{7D243969-581B-EE2C-857F-41B2F659D164}"/>
              </a:ext>
            </a:extLst>
          </p:cNvPr>
          <p:cNvSpPr txBox="1"/>
          <p:nvPr/>
        </p:nvSpPr>
        <p:spPr>
          <a:xfrm>
            <a:off x="1" y="1973249"/>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Aharoni" panose="02010803020104030203" pitchFamily="2" charset="-79"/>
                <a:ea typeface="+mn-ea"/>
                <a:cs typeface="Aharoni" panose="02010803020104030203" pitchFamily="2" charset="-79"/>
              </a:rPr>
              <a:t>With ALL Your Heart</a:t>
            </a:r>
          </a:p>
        </p:txBody>
      </p:sp>
      <p:sp>
        <p:nvSpPr>
          <p:cNvPr id="4" name="TextBox 3">
            <a:extLst>
              <a:ext uri="{FF2B5EF4-FFF2-40B4-BE49-F238E27FC236}">
                <a16:creationId xmlns:a16="http://schemas.microsoft.com/office/drawing/2014/main" id="{5D1B516C-B286-7328-9B73-B814F4B1F48B}"/>
              </a:ext>
            </a:extLst>
          </p:cNvPr>
          <p:cNvSpPr txBox="1"/>
          <p:nvPr/>
        </p:nvSpPr>
        <p:spPr>
          <a:xfrm>
            <a:off x="0" y="333424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pic>
        <p:nvPicPr>
          <p:cNvPr id="5" name="Picture 2" descr="Gambar : Book, Baca baca, kayu, antik, tua, jantung, agama, Alkitab ...">
            <a:extLst>
              <a:ext uri="{FF2B5EF4-FFF2-40B4-BE49-F238E27FC236}">
                <a16:creationId xmlns:a16="http://schemas.microsoft.com/office/drawing/2014/main" id="{C883F1FF-B647-EC5F-67DF-34E2948E0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962" y="4483134"/>
            <a:ext cx="3363403" cy="2227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D693CCB-93F3-6D6A-9B9E-12535CF7447C}"/>
              </a:ext>
            </a:extLst>
          </p:cNvPr>
          <p:cNvSpPr txBox="1"/>
          <p:nvPr/>
        </p:nvSpPr>
        <p:spPr>
          <a:xfrm>
            <a:off x="659960" y="4707170"/>
            <a:ext cx="4723074" cy="1754326"/>
          </a:xfrm>
          <a:prstGeom prst="rect">
            <a:avLst/>
          </a:prstGeom>
          <a:noFill/>
        </p:spPr>
        <p:txBody>
          <a:bodyPr wrap="square" rtlCol="0">
            <a:spAutoFit/>
          </a:bodyPr>
          <a:lstStyle/>
          <a:p>
            <a:r>
              <a:rPr lang="en-US" dirty="0">
                <a:solidFill>
                  <a:schemeClr val="bg1"/>
                </a:solidFill>
              </a:rPr>
              <a:t>Romans 1:24 Therefore God also gave them up to uncleanness, in the lusts of their hearts, to dishonor their bodies among themselves,</a:t>
            </a:r>
          </a:p>
          <a:p>
            <a:r>
              <a:rPr lang="en-US" dirty="0">
                <a:solidFill>
                  <a:schemeClr val="bg1"/>
                </a:solidFill>
              </a:rPr>
              <a:t>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94454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124FAA9-AB49-F132-7613-5AB1890B47BB}"/>
              </a:ext>
            </a:extLst>
          </p:cNvPr>
          <p:cNvSpPr txBox="1"/>
          <p:nvPr/>
        </p:nvSpPr>
        <p:spPr>
          <a:xfrm>
            <a:off x="381664" y="938254"/>
            <a:ext cx="7935022" cy="4985980"/>
          </a:xfrm>
          <a:prstGeom prst="rect">
            <a:avLst/>
          </a:prstGeom>
          <a:noFill/>
          <a:ln w="28575">
            <a:solidFill>
              <a:schemeClr val="tx1"/>
            </a:solidFill>
          </a:ln>
        </p:spPr>
        <p:txBody>
          <a:bodyPr wrap="square">
            <a:spAutoFit/>
          </a:bodyPr>
          <a:lstStyle/>
          <a:p>
            <a:pPr marL="0" marR="0" indent="130175">
              <a:spcBef>
                <a:spcPts val="0"/>
              </a:spcBef>
              <a:spcAft>
                <a:spcPts val="57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3:22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Then the LORD God said, "Behold, the man has become like one of Us, to know good and evil. And now, lest he put out his hand and take also of the tree of life, and eat, and live forever" -</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23 therefore the LORD God sent him out of the garden of Eden to till the ground from which he was taken.</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24 So He drove out the man; and He placed cherubim at the east of the garden of Eden, and a flaming sword which turned every way, to guard the way to the tree of life.</a:t>
            </a:r>
          </a:p>
        </p:txBody>
      </p:sp>
      <p:sp>
        <p:nvSpPr>
          <p:cNvPr id="7" name="TextBox 6">
            <a:extLst>
              <a:ext uri="{FF2B5EF4-FFF2-40B4-BE49-F238E27FC236}">
                <a16:creationId xmlns:a16="http://schemas.microsoft.com/office/drawing/2014/main" id="{A14229EE-6B76-EC4C-E97C-323CDACBE3AD}"/>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4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27D343-F679-1815-F278-26CC0D80AB23}"/>
              </a:ext>
            </a:extLst>
          </p:cNvPr>
          <p:cNvSpPr txBox="1"/>
          <p:nvPr/>
        </p:nvSpPr>
        <p:spPr>
          <a:xfrm>
            <a:off x="644434" y="1085585"/>
            <a:ext cx="7837715" cy="5324535"/>
          </a:xfrm>
          <a:prstGeom prst="rect">
            <a:avLst/>
          </a:prstGeom>
          <a:noFill/>
        </p:spPr>
        <p:txBody>
          <a:bodyPr wrap="square">
            <a:spAutoFit/>
          </a:bodyPr>
          <a:lstStyle/>
          <a:p>
            <a:pPr marL="0" marR="0" indent="130175">
              <a:spcBef>
                <a:spcPts val="0"/>
              </a:spcBef>
              <a:spcAft>
                <a:spcPts val="570"/>
              </a:spcAft>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 the point of Adam and Eve’s disobedience, humanity’s corruption continued in human history until it reached this peak: </a:t>
            </a:r>
            <a:r>
              <a:rPr lang="en-US" sz="3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“Then the Lord saw that the wickedness of man was great in the earth, and that every intent of the thoughts of his heart was only evil continually” </a:t>
            </a:r>
            <a:r>
              <a:rPr lang="en-US" sz="3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6:5). </a:t>
            </a:r>
          </a:p>
          <a:p>
            <a:pPr marL="0" marR="0" indent="130175">
              <a:spcBef>
                <a:spcPts val="0"/>
              </a:spcBef>
              <a:spcAft>
                <a:spcPts val="570"/>
              </a:spcAft>
            </a:pPr>
            <a:endParaRPr lang="en-US"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was the point when God destroyed the world through a flood—the only survivors being Noah, his wife, and his sons and their            wives, whom God preserved. (</a:t>
            </a:r>
            <a:r>
              <a:rPr lang="en-US" sz="3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6.</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28BC65A-1348-8B80-564C-FCE308FE2A3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72442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FD65F51-B163-422B-96DE-A41B8E403DE8}"/>
              </a:ext>
            </a:extLst>
          </p:cNvPr>
          <p:cNvSpPr txBox="1"/>
          <p:nvPr/>
        </p:nvSpPr>
        <p:spPr>
          <a:xfrm>
            <a:off x="437322" y="731520"/>
            <a:ext cx="8158038" cy="5803022"/>
          </a:xfrm>
          <a:prstGeom prst="rect">
            <a:avLst/>
          </a:prstGeom>
          <a:noFill/>
        </p:spPr>
        <p:txBody>
          <a:bodyPr wrap="square">
            <a:spAutoFit/>
          </a:bodyPr>
          <a:lstStyle/>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Noah was the most righteous </a:t>
            </a:r>
            <a:r>
              <a:rPr lang="en-US" sz="27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on the earth at the time of the flood, and that is why he and his family were spared.  And, although the earth was repopulated by Noah’s family, </a:t>
            </a:r>
            <a:r>
              <a:rPr lang="en-US" sz="27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corruption spread thru the world again</a:t>
            </a:r>
            <a:r>
              <a:rPr lang="en-US" sz="27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people’s hearts turned away from God once more. </a:t>
            </a: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30175">
              <a:spcBef>
                <a:spcPts val="0"/>
              </a:spcBef>
              <a:spcAft>
                <a:spcPts val="570"/>
              </a:spcAft>
            </a:pPr>
            <a:r>
              <a:rPr lang="en-US" sz="27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 since man’s first sin, we all have sinned, and we all continue to sin, in various ways.</a:t>
            </a:r>
          </a:p>
          <a:p>
            <a:pPr marL="0" marR="0" indent="130175">
              <a:spcBef>
                <a:spcPts val="0"/>
              </a:spcBef>
              <a:spcAft>
                <a:spcPts val="570"/>
              </a:spcAft>
            </a:pPr>
            <a:r>
              <a:rPr lang="en-US" sz="27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 the apostle Paul wrote, “All have sinned and fall short of the glory of God.…Through one man sin entered the world, and death through sin, and thus                 death spread to all men, because all sinned”              </a:t>
            </a:r>
            <a:r>
              <a:rPr lang="en-US" sz="27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3:23; 5:12</a:t>
            </a:r>
            <a:r>
              <a:rPr lang="en-US" sz="27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7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5B15E4C-C1F1-EF3C-5E78-DAB32F6BBD11}"/>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277575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0636FB-3CA0-4060-1FE3-855A9632D7DA}"/>
              </a:ext>
            </a:extLst>
          </p:cNvPr>
          <p:cNvSpPr txBox="1"/>
          <p:nvPr/>
        </p:nvSpPr>
        <p:spPr>
          <a:xfrm>
            <a:off x="400594" y="1018904"/>
            <a:ext cx="8282229" cy="1092607"/>
          </a:xfrm>
          <a:prstGeom prst="rect">
            <a:avLst/>
          </a:prstGeom>
          <a:noFill/>
        </p:spPr>
        <p:txBody>
          <a:bodyPr wrap="square">
            <a:spAutoFit/>
          </a:bodyPr>
          <a:lstStyle/>
          <a:p>
            <a:pPr marL="0" marR="0" indent="130175">
              <a:spcBef>
                <a:spcPts val="0"/>
              </a:spcBef>
              <a:spcAft>
                <a:spcPts val="570"/>
              </a:spcAft>
            </a:pPr>
            <a:r>
              <a:rPr lang="en-US" sz="3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Corruption may take a while to occur.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130175">
              <a:spcBef>
                <a:spcPts val="0"/>
              </a:spcBef>
              <a:spcAft>
                <a:spcPts val="57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C24CE11-01FA-5C4F-7756-7F732E1955E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pic>
        <p:nvPicPr>
          <p:cNvPr id="3" name="Picture 2">
            <a:extLst>
              <a:ext uri="{FF2B5EF4-FFF2-40B4-BE49-F238E27FC236}">
                <a16:creationId xmlns:a16="http://schemas.microsoft.com/office/drawing/2014/main" id="{BF3694D8-8970-D8F5-7574-FF02ABF1D407}"/>
              </a:ext>
            </a:extLst>
          </p:cNvPr>
          <p:cNvPicPr>
            <a:picLocks noChangeAspect="1"/>
          </p:cNvPicPr>
          <p:nvPr/>
        </p:nvPicPr>
        <p:blipFill>
          <a:blip r:embed="rId3"/>
          <a:stretch>
            <a:fillRect/>
          </a:stretch>
        </p:blipFill>
        <p:spPr>
          <a:xfrm>
            <a:off x="1424825" y="1922983"/>
            <a:ext cx="5659787" cy="4244840"/>
          </a:xfrm>
          <a:prstGeom prst="rect">
            <a:avLst/>
          </a:prstGeom>
        </p:spPr>
      </p:pic>
    </p:spTree>
    <p:extLst>
      <p:ext uri="{BB962C8B-B14F-4D97-AF65-F5344CB8AC3E}">
        <p14:creationId xmlns:p14="http://schemas.microsoft.com/office/powerpoint/2010/main" val="182177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509798" y="752559"/>
            <a:ext cx="7978747" cy="565633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0" y="0"/>
            <a:ext cx="9144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2"/>
          <a:stretch>
            <a:fillRect/>
          </a:stretch>
        </p:blipFill>
        <p:spPr>
          <a:xfrm>
            <a:off x="509797" y="449108"/>
            <a:ext cx="7978747" cy="5984061"/>
          </a:xfrm>
          <a:prstGeom prst="rect">
            <a:avLst/>
          </a:prstGeom>
        </p:spPr>
      </p:pic>
    </p:spTree>
    <p:extLst>
      <p:ext uri="{BB962C8B-B14F-4D97-AF65-F5344CB8AC3E}">
        <p14:creationId xmlns:p14="http://schemas.microsoft.com/office/powerpoint/2010/main" val="133381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0636FB-3CA0-4060-1FE3-855A9632D7DA}"/>
              </a:ext>
            </a:extLst>
          </p:cNvPr>
          <p:cNvSpPr txBox="1"/>
          <p:nvPr/>
        </p:nvSpPr>
        <p:spPr>
          <a:xfrm>
            <a:off x="405516" y="874643"/>
            <a:ext cx="8471783" cy="5576517"/>
          </a:xfrm>
          <a:prstGeom prst="rect">
            <a:avLst/>
          </a:prstGeom>
          <a:noFill/>
        </p:spPr>
        <p:txBody>
          <a:bodyPr wrap="square">
            <a:spAutoFit/>
          </a:bodyPr>
          <a:lstStyle/>
          <a:p>
            <a:pPr marL="0" marR="0" indent="130175">
              <a:spcBef>
                <a:spcPts val="0"/>
              </a:spcBef>
              <a:spcAft>
                <a:spcPts val="570"/>
              </a:spcAft>
            </a:pP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Corruption may take a while to occur</a:t>
            </a:r>
            <a:r>
              <a:rPr lang="en-US" sz="2800" u="sng" kern="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Left to ourselves</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are corrupt, exhibiting various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treasures” of the evil heart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such as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wicked thoughts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covetousness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deceit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pride</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foolishness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selfishness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adultery</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murder</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spcBef>
                <a:spcPts val="0"/>
              </a:spcBef>
              <a:spcAft>
                <a:spcPts val="570"/>
              </a:spcAft>
            </a:pPr>
            <a:endPar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800" b="1" kern="0" dirty="0">
                <a:solidFill>
                  <a:srgbClr val="FF0000"/>
                </a:solidFill>
                <a:latin typeface="Calibri" panose="020F0502020204030204" pitchFamily="34" charset="0"/>
                <a:ea typeface="Calibri" panose="020F0502020204030204" pitchFamily="34" charset="0"/>
                <a:cs typeface="Calibri" panose="020F0502020204030204" pitchFamily="34" charset="0"/>
              </a:rPr>
              <a:t>Sin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will produce its corruptive effects—always downward, always getting worse</a:t>
            </a:r>
            <a:r>
              <a:rPr lang="en-US" sz="28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extreme cases of degradation we observe in our society did not take place suddenly or in one generation. Human morality has continually disintegrated until it has reached                  the evil condition we are witnessing today.</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C24CE11-01FA-5C4F-7756-7F732E1955E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323912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 Drift">
            <a:extLst>
              <a:ext uri="{FF2B5EF4-FFF2-40B4-BE49-F238E27FC236}">
                <a16:creationId xmlns:a16="http://schemas.microsoft.com/office/drawing/2014/main" id="{A836B34F-DB47-E66E-AF33-D908F1B86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115" y="218148"/>
            <a:ext cx="5461586" cy="5109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230A02-BA55-BEA0-0B58-FF18BD02B28C}"/>
              </a:ext>
            </a:extLst>
          </p:cNvPr>
          <p:cNvSpPr txBox="1"/>
          <p:nvPr/>
        </p:nvSpPr>
        <p:spPr>
          <a:xfrm>
            <a:off x="0" y="5693133"/>
            <a:ext cx="9144000" cy="707886"/>
          </a:xfrm>
          <a:prstGeom prst="rect">
            <a:avLst/>
          </a:prstGeom>
          <a:noFill/>
        </p:spPr>
        <p:txBody>
          <a:bodyPr wrap="square" rtlCol="0">
            <a:spAutoFit/>
          </a:bodyPr>
          <a:lstStyle/>
          <a:p>
            <a:pPr algn="ctr"/>
            <a:r>
              <a:rPr lang="en-US" sz="2000" dirty="0"/>
              <a:t>Don’t change your decision to reach your destination. Get back on course!!!</a:t>
            </a:r>
          </a:p>
          <a:p>
            <a:pPr algn="ctr"/>
            <a:r>
              <a:rPr lang="en-US" sz="2000" dirty="0"/>
              <a:t>Always know your location – “Where am I, where am I headed?” </a:t>
            </a:r>
            <a:r>
              <a:rPr lang="en-US" sz="2000" dirty="0" err="1"/>
              <a:t>dennis</a:t>
            </a:r>
            <a:r>
              <a:rPr lang="en-US" sz="2000" dirty="0"/>
              <a:t> </a:t>
            </a:r>
            <a:r>
              <a:rPr lang="en-US" sz="2000" dirty="0" err="1"/>
              <a:t>waitley</a:t>
            </a:r>
            <a:endParaRPr lang="en-US" sz="2000" dirty="0"/>
          </a:p>
        </p:txBody>
      </p:sp>
    </p:spTree>
    <p:extLst>
      <p:ext uri="{BB962C8B-B14F-4D97-AF65-F5344CB8AC3E}">
        <p14:creationId xmlns:p14="http://schemas.microsoft.com/office/powerpoint/2010/main" val="137976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3C24CE11-01FA-5C4F-7756-7F732E1955E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
        <p:nvSpPr>
          <p:cNvPr id="8" name="TextBox 7">
            <a:extLst>
              <a:ext uri="{FF2B5EF4-FFF2-40B4-BE49-F238E27FC236}">
                <a16:creationId xmlns:a16="http://schemas.microsoft.com/office/drawing/2014/main" id="{3D5F6ED9-0202-9512-E3CC-4D69E81F8C32}"/>
              </a:ext>
            </a:extLst>
          </p:cNvPr>
          <p:cNvSpPr txBox="1"/>
          <p:nvPr/>
        </p:nvSpPr>
        <p:spPr>
          <a:xfrm>
            <a:off x="278296" y="954157"/>
            <a:ext cx="8571506" cy="5447645"/>
          </a:xfrm>
          <a:prstGeom prst="rect">
            <a:avLst/>
          </a:prstGeom>
          <a:noFill/>
          <a:ln w="28575">
            <a:solidFill>
              <a:schemeClr val="tx1"/>
            </a:solidFill>
          </a:ln>
        </p:spPr>
        <p:txBody>
          <a:bodyPr wrap="square">
            <a:spAutoFit/>
          </a:bodyPr>
          <a:lstStyle/>
          <a:p>
            <a:r>
              <a:rPr lang="en-US" sz="3000" b="1" dirty="0">
                <a:solidFill>
                  <a:srgbClr val="0070C0"/>
                </a:solidFill>
              </a:rPr>
              <a:t>Rom. 1:18 </a:t>
            </a:r>
            <a:r>
              <a:rPr lang="en-US" sz="3000" dirty="0"/>
              <a:t>For the wrath of God </a:t>
            </a:r>
            <a:r>
              <a:rPr lang="en-US" sz="2600" dirty="0"/>
              <a:t>is revealed from heaven against all ungodliness and unrighteousness of men, who suppress the truth in unrighteousness,</a:t>
            </a:r>
          </a:p>
          <a:p>
            <a:r>
              <a:rPr lang="en-US" sz="2600" dirty="0"/>
              <a:t>19 because what may be known of God is manifest in them, for God has shown it to them.</a:t>
            </a:r>
          </a:p>
          <a:p>
            <a:r>
              <a:rPr lang="en-US" sz="2600" dirty="0"/>
              <a:t>20 For since the creation of the world His invisible attributes are clearly seen, being understood by the things that are made, even His eternal power and Godhead, so that they are without excuse,</a:t>
            </a:r>
          </a:p>
          <a:p>
            <a:r>
              <a:rPr lang="en-US" sz="2600" dirty="0"/>
              <a:t>21 because, although </a:t>
            </a:r>
            <a:r>
              <a:rPr lang="en-US" sz="2600" u="sng" dirty="0"/>
              <a:t>they knew God</a:t>
            </a:r>
            <a:r>
              <a:rPr lang="en-US" sz="2600" dirty="0"/>
              <a:t>, </a:t>
            </a:r>
            <a:r>
              <a:rPr lang="en-US" sz="2600" u="sng" dirty="0"/>
              <a:t>they did not glorify Him </a:t>
            </a:r>
            <a:r>
              <a:rPr lang="en-US" sz="2600" dirty="0"/>
              <a:t>as God, </a:t>
            </a:r>
            <a:r>
              <a:rPr lang="en-US" sz="2600" u="sng" dirty="0"/>
              <a:t>nor were thankful</a:t>
            </a:r>
            <a:r>
              <a:rPr lang="en-US" sz="2600" dirty="0"/>
              <a:t>, but became futile in                     their thoughts, and </a:t>
            </a:r>
          </a:p>
          <a:p>
            <a:r>
              <a:rPr lang="en-US" sz="3200" b="1" dirty="0"/>
              <a:t>their foolish hearts were darkened.</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858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3C24CE11-01FA-5C4F-7756-7F732E1955E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
        <p:nvSpPr>
          <p:cNvPr id="6" name="TextBox 5">
            <a:extLst>
              <a:ext uri="{FF2B5EF4-FFF2-40B4-BE49-F238E27FC236}">
                <a16:creationId xmlns:a16="http://schemas.microsoft.com/office/drawing/2014/main" id="{F131EAD7-4978-582E-AF14-E01D78F956DE}"/>
              </a:ext>
            </a:extLst>
          </p:cNvPr>
          <p:cNvSpPr txBox="1"/>
          <p:nvPr/>
        </p:nvSpPr>
        <p:spPr>
          <a:xfrm>
            <a:off x="477078" y="1129085"/>
            <a:ext cx="8046720" cy="4832092"/>
          </a:xfrm>
          <a:prstGeom prst="rect">
            <a:avLst/>
          </a:prstGeom>
          <a:noFill/>
          <a:ln w="28575">
            <a:solidFill>
              <a:schemeClr val="tx1"/>
            </a:solidFill>
          </a:ln>
        </p:spPr>
        <p:txBody>
          <a:bodyPr wrap="square">
            <a:spAutoFit/>
          </a:bodyPr>
          <a:lstStyle/>
          <a:p>
            <a:r>
              <a:rPr lang="en-US" sz="2800" b="1" dirty="0">
                <a:solidFill>
                  <a:srgbClr val="0070C0"/>
                </a:solidFill>
              </a:rPr>
              <a:t>Rom. 1:22 </a:t>
            </a:r>
            <a:r>
              <a:rPr lang="en-US" sz="2800" dirty="0"/>
              <a:t>Professing to be wise, they became fools,</a:t>
            </a:r>
          </a:p>
          <a:p>
            <a:r>
              <a:rPr lang="en-US" sz="2800" dirty="0"/>
              <a:t>23 and </a:t>
            </a:r>
            <a:r>
              <a:rPr lang="en-US" sz="2800" u="sng" dirty="0"/>
              <a:t>changed the glory of the incorruptible God into an image made like corruptible man-</a:t>
            </a:r>
            <a:r>
              <a:rPr lang="en-US" sz="2800" dirty="0"/>
              <a:t>-and birds and four-footed animals and creeping things.</a:t>
            </a:r>
          </a:p>
          <a:p>
            <a:endParaRPr lang="en-US" sz="2800" dirty="0"/>
          </a:p>
          <a:p>
            <a:r>
              <a:rPr lang="en-US" sz="2800" dirty="0"/>
              <a:t>24 </a:t>
            </a:r>
            <a:r>
              <a:rPr lang="en-US" sz="2800" b="1" u="sng" dirty="0">
                <a:solidFill>
                  <a:srgbClr val="C00000"/>
                </a:solidFill>
              </a:rPr>
              <a:t>Therefore God also gave them up </a:t>
            </a:r>
            <a:r>
              <a:rPr lang="en-US" sz="2800" dirty="0"/>
              <a:t>to uncleanness, in the </a:t>
            </a:r>
            <a:r>
              <a:rPr lang="en-US" sz="2800" u="sng" dirty="0"/>
              <a:t>lusts of their hearts</a:t>
            </a:r>
            <a:r>
              <a:rPr lang="en-US" sz="2800" dirty="0"/>
              <a:t>, to </a:t>
            </a:r>
            <a:r>
              <a:rPr lang="en-US" sz="2800" u="sng" dirty="0"/>
              <a:t>dishonor their bodies </a:t>
            </a:r>
            <a:r>
              <a:rPr lang="en-US" sz="2800" dirty="0"/>
              <a:t>among themselves,</a:t>
            </a:r>
          </a:p>
          <a:p>
            <a:r>
              <a:rPr lang="en-US" sz="2800" dirty="0"/>
              <a:t>25 who </a:t>
            </a:r>
            <a:r>
              <a:rPr lang="en-US" sz="2800" u="sng" dirty="0"/>
              <a:t>exchanged the truth of God for the lie</a:t>
            </a:r>
            <a:r>
              <a:rPr lang="en-US" sz="2800" dirty="0"/>
              <a:t>, and worshiped and served the creature rather than the Creator, who is blessed forever. Amen.</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82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3C24CE11-01FA-5C4F-7756-7F732E1955E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
        <p:nvSpPr>
          <p:cNvPr id="6" name="TextBox 5">
            <a:extLst>
              <a:ext uri="{FF2B5EF4-FFF2-40B4-BE49-F238E27FC236}">
                <a16:creationId xmlns:a16="http://schemas.microsoft.com/office/drawing/2014/main" id="{BA55FD6D-7356-9549-230B-C98EAAEABAE0}"/>
              </a:ext>
            </a:extLst>
          </p:cNvPr>
          <p:cNvSpPr txBox="1"/>
          <p:nvPr/>
        </p:nvSpPr>
        <p:spPr>
          <a:xfrm>
            <a:off x="373711" y="858741"/>
            <a:ext cx="8436333" cy="5755422"/>
          </a:xfrm>
          <a:prstGeom prst="rect">
            <a:avLst/>
          </a:prstGeom>
          <a:noFill/>
          <a:ln w="28575">
            <a:solidFill>
              <a:schemeClr val="tx1"/>
            </a:solidFill>
          </a:ln>
        </p:spPr>
        <p:txBody>
          <a:bodyPr wrap="square">
            <a:spAutoFit/>
          </a:bodyPr>
          <a:lstStyle/>
          <a:p>
            <a:r>
              <a:rPr lang="en-US" sz="2400" b="1" dirty="0">
                <a:solidFill>
                  <a:srgbClr val="0070C0"/>
                </a:solidFill>
              </a:rPr>
              <a:t>Rom. 1:26 </a:t>
            </a:r>
            <a:r>
              <a:rPr lang="en-US" sz="2800" b="1" u="sng" dirty="0">
                <a:solidFill>
                  <a:srgbClr val="C00000"/>
                </a:solidFill>
              </a:rPr>
              <a:t>For this reason God gave them up </a:t>
            </a:r>
            <a:r>
              <a:rPr lang="en-US" sz="2400" dirty="0"/>
              <a:t>to vile passions. For even </a:t>
            </a:r>
            <a:r>
              <a:rPr lang="en-US" sz="2400" u="sng" dirty="0"/>
              <a:t>their women exchanged the natural use for what is against nature</a:t>
            </a:r>
            <a:r>
              <a:rPr lang="en-US" sz="2400" dirty="0"/>
              <a:t>.</a:t>
            </a:r>
          </a:p>
          <a:p>
            <a:r>
              <a:rPr lang="en-US" sz="2400" dirty="0"/>
              <a:t>27 Likewise also the men, </a:t>
            </a:r>
            <a:r>
              <a:rPr lang="en-US" sz="2400" u="sng" dirty="0"/>
              <a:t>leaving the natural use of the woman, burned in their lust for one another</a:t>
            </a:r>
            <a:r>
              <a:rPr lang="en-US" sz="2400" dirty="0"/>
              <a:t>, </a:t>
            </a:r>
            <a:r>
              <a:rPr lang="en-US" sz="2400" u="sng" dirty="0"/>
              <a:t>men with men </a:t>
            </a:r>
            <a:r>
              <a:rPr lang="en-US" sz="2400" dirty="0"/>
              <a:t>committing what is shameful, and receiving in themselves the penalty of their error which was due.</a:t>
            </a:r>
          </a:p>
          <a:p>
            <a:endParaRPr lang="en-US" sz="2400" dirty="0"/>
          </a:p>
          <a:p>
            <a:r>
              <a:rPr lang="en-US" sz="2400" dirty="0"/>
              <a:t>28 And even as they did not like to retain God in their knowledge, </a:t>
            </a:r>
            <a:r>
              <a:rPr lang="en-US" sz="2800" b="1" u="sng" dirty="0">
                <a:solidFill>
                  <a:srgbClr val="C00000"/>
                </a:solidFill>
              </a:rPr>
              <a:t>God gave them over </a:t>
            </a:r>
            <a:r>
              <a:rPr lang="en-US" sz="2400" dirty="0"/>
              <a:t>to a debased mind, to do those things which are not fitting;</a:t>
            </a:r>
          </a:p>
          <a:p>
            <a:r>
              <a:rPr lang="en-US" sz="2400" dirty="0"/>
              <a:t>29 being </a:t>
            </a:r>
            <a:r>
              <a:rPr lang="en-US" sz="2400" u="sng" dirty="0"/>
              <a:t>filled with all unrighteousness</a:t>
            </a:r>
            <a:r>
              <a:rPr lang="en-US" sz="2400" dirty="0"/>
              <a:t>, </a:t>
            </a:r>
            <a:r>
              <a:rPr lang="en-US" sz="2400" u="sng" dirty="0"/>
              <a:t>sexual immorality</a:t>
            </a:r>
            <a:r>
              <a:rPr lang="en-US" sz="2400" dirty="0"/>
              <a:t>, </a:t>
            </a:r>
            <a:r>
              <a:rPr lang="en-US" sz="2400" u="sng" dirty="0"/>
              <a:t>wickedness</a:t>
            </a:r>
            <a:r>
              <a:rPr lang="en-US" sz="2400" dirty="0"/>
              <a:t>, </a:t>
            </a:r>
            <a:r>
              <a:rPr lang="en-US" sz="2400" u="sng" dirty="0"/>
              <a:t>covetousness</a:t>
            </a:r>
            <a:r>
              <a:rPr lang="en-US" sz="2400" dirty="0"/>
              <a:t>, </a:t>
            </a:r>
            <a:r>
              <a:rPr lang="en-US" sz="2400" u="sng" dirty="0"/>
              <a:t>maliciousness</a:t>
            </a:r>
            <a:r>
              <a:rPr lang="en-US" sz="2400" dirty="0"/>
              <a:t>; </a:t>
            </a:r>
            <a:r>
              <a:rPr lang="en-US" sz="2400" u="sng" dirty="0"/>
              <a:t>full of envy</a:t>
            </a:r>
            <a:r>
              <a:rPr lang="en-US" sz="2400" dirty="0"/>
              <a:t>,           </a:t>
            </a:r>
            <a:r>
              <a:rPr lang="en-US" sz="2400" u="sng" dirty="0"/>
              <a:t>murder</a:t>
            </a:r>
            <a:r>
              <a:rPr lang="en-US" sz="2400" dirty="0"/>
              <a:t>, </a:t>
            </a:r>
            <a:r>
              <a:rPr lang="en-US" sz="2400" u="sng" dirty="0"/>
              <a:t>strife</a:t>
            </a:r>
            <a:r>
              <a:rPr lang="en-US" sz="2400" dirty="0"/>
              <a:t>, </a:t>
            </a:r>
            <a:r>
              <a:rPr lang="en-US" sz="2400" u="sng" dirty="0"/>
              <a:t>deceit</a:t>
            </a:r>
            <a:r>
              <a:rPr lang="en-US" sz="2400" dirty="0"/>
              <a:t>, </a:t>
            </a:r>
            <a:r>
              <a:rPr lang="en-US" sz="2400" u="sng" dirty="0"/>
              <a:t>evil-mindedness</a:t>
            </a:r>
            <a:r>
              <a:rPr lang="en-US" sz="2400" dirty="0"/>
              <a:t>; </a:t>
            </a:r>
          </a:p>
          <a:p>
            <a:r>
              <a:rPr lang="en-US" sz="2400" u="sng" dirty="0"/>
              <a:t>they are whisperers</a:t>
            </a:r>
            <a:r>
              <a:rPr lang="en-US" sz="2400" dirty="0"/>
              <a:t>,</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4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Gambar : Book, Baca baca, kayu, antik, tua, jantung, agama, Alkitab ...">
            <a:extLst>
              <a:ext uri="{FF2B5EF4-FFF2-40B4-BE49-F238E27FC236}">
                <a16:creationId xmlns:a16="http://schemas.microsoft.com/office/drawing/2014/main" id="{C883F1FF-B647-EC5F-67DF-34E2948E0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36" y="574529"/>
            <a:ext cx="8619527" cy="570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0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3C24CE11-01FA-5C4F-7756-7F732E1955E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
        <p:nvSpPr>
          <p:cNvPr id="6" name="TextBox 5">
            <a:extLst>
              <a:ext uri="{FF2B5EF4-FFF2-40B4-BE49-F238E27FC236}">
                <a16:creationId xmlns:a16="http://schemas.microsoft.com/office/drawing/2014/main" id="{DA1E0F93-CAEA-5A5C-51F0-61F5D5901BBA}"/>
              </a:ext>
            </a:extLst>
          </p:cNvPr>
          <p:cNvSpPr txBox="1"/>
          <p:nvPr/>
        </p:nvSpPr>
        <p:spPr>
          <a:xfrm>
            <a:off x="675861" y="1248355"/>
            <a:ext cx="7983110" cy="5016758"/>
          </a:xfrm>
          <a:prstGeom prst="rect">
            <a:avLst/>
          </a:prstGeom>
          <a:noFill/>
          <a:ln w="28575">
            <a:solidFill>
              <a:schemeClr val="tx1"/>
            </a:solidFill>
          </a:ln>
        </p:spPr>
        <p:txBody>
          <a:bodyPr wrap="square">
            <a:spAutoFit/>
          </a:bodyPr>
          <a:lstStyle/>
          <a:p>
            <a:r>
              <a:rPr lang="en-US" sz="3200" b="1" dirty="0">
                <a:solidFill>
                  <a:srgbClr val="0070C0"/>
                </a:solidFill>
              </a:rPr>
              <a:t>Rom. 1:30 </a:t>
            </a:r>
            <a:r>
              <a:rPr lang="en-US" sz="3200" u="sng" dirty="0"/>
              <a:t>backbiters</a:t>
            </a:r>
            <a:r>
              <a:rPr lang="en-US" sz="3200" dirty="0"/>
              <a:t>, </a:t>
            </a:r>
            <a:r>
              <a:rPr lang="en-US" sz="3200" u="sng" dirty="0"/>
              <a:t>haters of God</a:t>
            </a:r>
            <a:r>
              <a:rPr lang="en-US" sz="3200" dirty="0"/>
              <a:t>, </a:t>
            </a:r>
            <a:r>
              <a:rPr lang="en-US" sz="3200" u="sng" dirty="0"/>
              <a:t>violent</a:t>
            </a:r>
            <a:r>
              <a:rPr lang="en-US" sz="3200" dirty="0"/>
              <a:t>, </a:t>
            </a:r>
            <a:r>
              <a:rPr lang="en-US" sz="3200" u="sng" dirty="0"/>
              <a:t>proud</a:t>
            </a:r>
            <a:r>
              <a:rPr lang="en-US" sz="3200" dirty="0"/>
              <a:t>, </a:t>
            </a:r>
            <a:r>
              <a:rPr lang="en-US" sz="3200" u="sng" dirty="0"/>
              <a:t>boasters</a:t>
            </a:r>
            <a:r>
              <a:rPr lang="en-US" sz="3200" dirty="0"/>
              <a:t>, </a:t>
            </a:r>
            <a:r>
              <a:rPr lang="en-US" sz="3200" u="sng" dirty="0"/>
              <a:t>inventors of evil things</a:t>
            </a:r>
            <a:r>
              <a:rPr lang="en-US" sz="3200" dirty="0"/>
              <a:t>, </a:t>
            </a:r>
            <a:r>
              <a:rPr lang="en-US" sz="3200" u="sng" dirty="0"/>
              <a:t>disobedient to parents</a:t>
            </a:r>
            <a:r>
              <a:rPr lang="en-US" sz="3200" dirty="0"/>
              <a:t>,</a:t>
            </a:r>
          </a:p>
          <a:p>
            <a:r>
              <a:rPr lang="en-US" sz="3200" dirty="0"/>
              <a:t>31 </a:t>
            </a:r>
            <a:r>
              <a:rPr lang="en-US" sz="3200" u="sng" dirty="0"/>
              <a:t>undiscerning</a:t>
            </a:r>
            <a:r>
              <a:rPr lang="en-US" sz="3200" dirty="0"/>
              <a:t>, </a:t>
            </a:r>
            <a:r>
              <a:rPr lang="en-US" sz="3200" u="sng" dirty="0"/>
              <a:t>untrustworthy</a:t>
            </a:r>
            <a:r>
              <a:rPr lang="en-US" sz="3200" dirty="0"/>
              <a:t>, </a:t>
            </a:r>
            <a:r>
              <a:rPr lang="en-US" sz="3200" u="sng" dirty="0"/>
              <a:t>unloving</a:t>
            </a:r>
            <a:r>
              <a:rPr lang="en-US" sz="3200" dirty="0"/>
              <a:t>, </a:t>
            </a:r>
            <a:r>
              <a:rPr lang="en-US" sz="3200" u="sng" dirty="0"/>
              <a:t>unforgiving</a:t>
            </a:r>
            <a:r>
              <a:rPr lang="en-US" sz="3200" dirty="0"/>
              <a:t>, </a:t>
            </a:r>
            <a:r>
              <a:rPr lang="en-US" sz="3200" u="sng" dirty="0"/>
              <a:t>unmerciful</a:t>
            </a:r>
            <a:r>
              <a:rPr lang="en-US" sz="3200" dirty="0"/>
              <a:t>;</a:t>
            </a:r>
          </a:p>
          <a:p>
            <a:r>
              <a:rPr lang="en-US" sz="3200" dirty="0"/>
              <a:t>32 who, knowing the righteous judgment of God, that </a:t>
            </a:r>
            <a:r>
              <a:rPr lang="en-US" sz="3200" u="sng" dirty="0"/>
              <a:t>those who practice such things are deserving of death</a:t>
            </a:r>
            <a:r>
              <a:rPr lang="en-US" sz="3200" dirty="0"/>
              <a:t>, </a:t>
            </a:r>
            <a:r>
              <a:rPr lang="en-US" sz="3200" u="sng" dirty="0"/>
              <a:t>not only do the same </a:t>
            </a:r>
            <a:r>
              <a:rPr lang="en-US" sz="3200" dirty="0"/>
              <a:t>but also approve of those who practice             them.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7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May be an image of 3 people, child and text that says 'Just spelling it out for y'all... in case there's any confusion. GROOMER ENABLER'">
            <a:extLst>
              <a:ext uri="{FF2B5EF4-FFF2-40B4-BE49-F238E27FC236}">
                <a16:creationId xmlns:a16="http://schemas.microsoft.com/office/drawing/2014/main" id="{691237E2-880B-5139-846D-44B29B408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946" y="32438"/>
            <a:ext cx="6110504" cy="6825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y be an image of 2 people">
            <a:extLst>
              <a:ext uri="{FF2B5EF4-FFF2-40B4-BE49-F238E27FC236}">
                <a16:creationId xmlns:a16="http://schemas.microsoft.com/office/drawing/2014/main" id="{D1280A29-3229-15C6-0E06-F8F2A5E90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5285369"/>
            <a:ext cx="2933700" cy="154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1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First we OVERLOOK evil. Then we PERMIT evil. Then we LEGALIZE evil ...">
            <a:extLst>
              <a:ext uri="{FF2B5EF4-FFF2-40B4-BE49-F238E27FC236}">
                <a16:creationId xmlns:a16="http://schemas.microsoft.com/office/drawing/2014/main" id="{1CE17269-091F-214A-4CEF-B56860A157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90"/>
          <a:stretch/>
        </p:blipFill>
        <p:spPr bwMode="auto">
          <a:xfrm>
            <a:off x="375433" y="628650"/>
            <a:ext cx="8461343"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07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901591-1708-9655-425D-3030C6981EC9}"/>
              </a:ext>
            </a:extLst>
          </p:cNvPr>
          <p:cNvSpPr txBox="1"/>
          <p:nvPr/>
        </p:nvSpPr>
        <p:spPr>
          <a:xfrm>
            <a:off x="304800" y="961981"/>
            <a:ext cx="8324850" cy="5555367"/>
          </a:xfrm>
          <a:prstGeom prst="rect">
            <a:avLst/>
          </a:prstGeom>
          <a:noFill/>
        </p:spPr>
        <p:txBody>
          <a:bodyPr wrap="square">
            <a:spAutoFit/>
          </a:bodyPr>
          <a:lstStyle/>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US" sz="32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root of sin </a:t>
            </a:r>
            <a:r>
              <a:rPr lang="en-US" sz="26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pride and selfishness </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opposite of the heart of God. It was pride and selfishness that caused man to want to be equal with God, so that they were deceived by the devil to the point of disobeying their Creator. Selfishness places ourselves first, above everyone else. The Scriptures say, </a:t>
            </a:r>
            <a:r>
              <a:rPr lang="en-US" sz="2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“For men will be lovers of themselves,…having a form of godliness but denying its power. And from such people turn away!” </a:t>
            </a:r>
            <a:r>
              <a:rPr lang="en-US" sz="2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Tim. 3:2, 5</a:t>
            </a:r>
            <a:r>
              <a:rPr lang="en-US" sz="2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26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Genuine godliness</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 just a “form” of it—</a:t>
            </a:r>
            <a:r>
              <a:rPr lang="en-US" sz="26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comes from changing our character</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6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removing our selfishness </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26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self-centeredness</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replacing that with </a:t>
            </a:r>
            <a:r>
              <a:rPr lang="en-US" sz="26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love</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6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kindness</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compassion, and self-sacrifice for                                the sake of others.</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50EE029-0248-629D-DBA2-760DDBD5887C}"/>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276020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5855E-F5B0-CCE6-5967-0F2FDEB55427}"/>
              </a:ext>
            </a:extLst>
          </p:cNvPr>
          <p:cNvPicPr>
            <a:picLocks noChangeAspect="1"/>
          </p:cNvPicPr>
          <p:nvPr/>
        </p:nvPicPr>
        <p:blipFill rotWithShape="1">
          <a:blip r:embed="rId2">
            <a:extLst>
              <a:ext uri="{28A0092B-C50C-407E-A947-70E740481C1C}">
                <a14:useLocalDpi xmlns:a14="http://schemas.microsoft.com/office/drawing/2010/main" val="0"/>
              </a:ext>
            </a:extLst>
          </a:blip>
          <a:srcRect b="18339"/>
          <a:stretch/>
        </p:blipFill>
        <p:spPr>
          <a:xfrm>
            <a:off x="1213901" y="2329732"/>
            <a:ext cx="3193581" cy="4218168"/>
          </a:xfrm>
          <a:prstGeom prst="rect">
            <a:avLst/>
          </a:prstGeom>
        </p:spPr>
      </p:pic>
      <p:pic>
        <p:nvPicPr>
          <p:cNvPr id="3" name="Picture 2">
            <a:extLst>
              <a:ext uri="{FF2B5EF4-FFF2-40B4-BE49-F238E27FC236}">
                <a16:creationId xmlns:a16="http://schemas.microsoft.com/office/drawing/2014/main" id="{ADA0C0FE-D7BD-C5DE-DADB-CF2D1D0215F0}"/>
              </a:ext>
            </a:extLst>
          </p:cNvPr>
          <p:cNvPicPr>
            <a:picLocks noChangeAspect="1"/>
          </p:cNvPicPr>
          <p:nvPr/>
        </p:nvPicPr>
        <p:blipFill rotWithShape="1">
          <a:blip r:embed="rId2">
            <a:extLst>
              <a:ext uri="{28A0092B-C50C-407E-A947-70E740481C1C}">
                <a14:useLocalDpi xmlns:a14="http://schemas.microsoft.com/office/drawing/2010/main" val="0"/>
              </a:ext>
            </a:extLst>
          </a:blip>
          <a:srcRect b="18339"/>
          <a:stretch/>
        </p:blipFill>
        <p:spPr>
          <a:xfrm>
            <a:off x="5755420" y="2329732"/>
            <a:ext cx="3193581" cy="4218168"/>
          </a:xfrm>
          <a:prstGeom prst="rect">
            <a:avLst/>
          </a:prstGeom>
        </p:spPr>
      </p:pic>
      <p:sp>
        <p:nvSpPr>
          <p:cNvPr id="4" name="TextBox 3">
            <a:extLst>
              <a:ext uri="{FF2B5EF4-FFF2-40B4-BE49-F238E27FC236}">
                <a16:creationId xmlns:a16="http://schemas.microsoft.com/office/drawing/2014/main" id="{64551F22-908F-EA15-0AC2-D60E35A5B7BE}"/>
              </a:ext>
            </a:extLst>
          </p:cNvPr>
          <p:cNvSpPr txBox="1"/>
          <p:nvPr/>
        </p:nvSpPr>
        <p:spPr>
          <a:xfrm>
            <a:off x="0" y="246490"/>
            <a:ext cx="9144000" cy="707886"/>
          </a:xfrm>
          <a:prstGeom prst="rect">
            <a:avLst/>
          </a:prstGeom>
          <a:noFill/>
        </p:spPr>
        <p:txBody>
          <a:bodyPr wrap="square" rtlCol="0">
            <a:spAutoFit/>
          </a:bodyPr>
          <a:lstStyle/>
          <a:p>
            <a:pPr algn="ctr"/>
            <a:r>
              <a:rPr lang="en-US" sz="4000" dirty="0"/>
              <a:t>Our heart is the battleground for sin.</a:t>
            </a:r>
          </a:p>
        </p:txBody>
      </p:sp>
      <p:pic>
        <p:nvPicPr>
          <p:cNvPr id="5" name="Picture 2" descr="X-Chef Beverage Dispenser Spigot Replacement, Stainless Steel Metal Spigot for Glass Jar &amp; Drink Dispenser">
            <a:extLst>
              <a:ext uri="{FF2B5EF4-FFF2-40B4-BE49-F238E27FC236}">
                <a16:creationId xmlns:a16="http://schemas.microsoft.com/office/drawing/2014/main" id="{F4080B9C-E330-4571-D767-28D1CBE543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466"/>
          <a:stretch/>
        </p:blipFill>
        <p:spPr bwMode="auto">
          <a:xfrm rot="21188003">
            <a:off x="95343" y="3609891"/>
            <a:ext cx="1272209" cy="1405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73E250-0337-F996-185A-B5E411B4AB88}"/>
              </a:ext>
            </a:extLst>
          </p:cNvPr>
          <p:cNvSpPr txBox="1"/>
          <p:nvPr/>
        </p:nvSpPr>
        <p:spPr>
          <a:xfrm>
            <a:off x="1502651" y="1717482"/>
            <a:ext cx="3193580" cy="523220"/>
          </a:xfrm>
          <a:prstGeom prst="rect">
            <a:avLst/>
          </a:prstGeom>
          <a:noFill/>
        </p:spPr>
        <p:txBody>
          <a:bodyPr wrap="square" rtlCol="0">
            <a:spAutoFit/>
          </a:bodyPr>
          <a:lstStyle/>
          <a:p>
            <a:r>
              <a:rPr lang="en-US" sz="2800" dirty="0"/>
              <a:t>Empty our heart</a:t>
            </a:r>
          </a:p>
        </p:txBody>
      </p:sp>
      <p:sp>
        <p:nvSpPr>
          <p:cNvPr id="7" name="TextBox 6">
            <a:extLst>
              <a:ext uri="{FF2B5EF4-FFF2-40B4-BE49-F238E27FC236}">
                <a16:creationId xmlns:a16="http://schemas.microsoft.com/office/drawing/2014/main" id="{71D47D20-1A31-AF5D-C1A9-772E37CEAAD9}"/>
              </a:ext>
            </a:extLst>
          </p:cNvPr>
          <p:cNvSpPr txBox="1"/>
          <p:nvPr/>
        </p:nvSpPr>
        <p:spPr>
          <a:xfrm>
            <a:off x="6004409" y="1726757"/>
            <a:ext cx="3193580" cy="523220"/>
          </a:xfrm>
          <a:prstGeom prst="rect">
            <a:avLst/>
          </a:prstGeom>
          <a:noFill/>
        </p:spPr>
        <p:txBody>
          <a:bodyPr wrap="square" rtlCol="0">
            <a:spAutoFit/>
          </a:bodyPr>
          <a:lstStyle/>
          <a:p>
            <a:r>
              <a:rPr lang="en-US" sz="2800" dirty="0"/>
              <a:t>Fill our heart</a:t>
            </a:r>
          </a:p>
        </p:txBody>
      </p:sp>
      <p:sp>
        <p:nvSpPr>
          <p:cNvPr id="8" name="TextBox 7">
            <a:extLst>
              <a:ext uri="{FF2B5EF4-FFF2-40B4-BE49-F238E27FC236}">
                <a16:creationId xmlns:a16="http://schemas.microsoft.com/office/drawing/2014/main" id="{82423C43-2898-39CB-15B8-D734A10F7E85}"/>
              </a:ext>
            </a:extLst>
          </p:cNvPr>
          <p:cNvSpPr txBox="1"/>
          <p:nvPr/>
        </p:nvSpPr>
        <p:spPr>
          <a:xfrm>
            <a:off x="0" y="787177"/>
            <a:ext cx="9143999" cy="830997"/>
          </a:xfrm>
          <a:prstGeom prst="rect">
            <a:avLst/>
          </a:prstGeom>
          <a:noFill/>
        </p:spPr>
        <p:txBody>
          <a:bodyPr wrap="square" rtlCol="0">
            <a:spAutoFit/>
          </a:bodyPr>
          <a:lstStyle/>
          <a:p>
            <a:pPr algn="ctr"/>
            <a:r>
              <a:rPr lang="en-US" sz="4800" dirty="0">
                <a:solidFill>
                  <a:srgbClr val="C00000"/>
                </a:solidFill>
                <a:latin typeface="Aharoni" panose="02010803020104030203" pitchFamily="2" charset="-79"/>
                <a:cs typeface="Aharoni" panose="02010803020104030203" pitchFamily="2" charset="-79"/>
              </a:rPr>
              <a:t>Win the battle!</a:t>
            </a:r>
          </a:p>
        </p:txBody>
      </p:sp>
      <p:sp>
        <p:nvSpPr>
          <p:cNvPr id="9" name="TextBox 8">
            <a:extLst>
              <a:ext uri="{FF2B5EF4-FFF2-40B4-BE49-F238E27FC236}">
                <a16:creationId xmlns:a16="http://schemas.microsoft.com/office/drawing/2014/main" id="{7786C83D-A885-7BC2-F114-306AF826B7D9}"/>
              </a:ext>
            </a:extLst>
          </p:cNvPr>
          <p:cNvSpPr txBox="1"/>
          <p:nvPr/>
        </p:nvSpPr>
        <p:spPr>
          <a:xfrm>
            <a:off x="1415329" y="3363403"/>
            <a:ext cx="2449001" cy="830997"/>
          </a:xfrm>
          <a:prstGeom prst="rect">
            <a:avLst/>
          </a:prstGeom>
          <a:noFill/>
        </p:spPr>
        <p:txBody>
          <a:bodyPr wrap="square" rtlCol="0">
            <a:spAutoFit/>
          </a:bodyPr>
          <a:lstStyle/>
          <a:p>
            <a:pPr algn="ctr"/>
            <a:r>
              <a:rPr lang="en-US" sz="2400" dirty="0">
                <a:solidFill>
                  <a:schemeClr val="bg1"/>
                </a:solidFill>
              </a:rPr>
              <a:t>Selfishness</a:t>
            </a:r>
          </a:p>
          <a:p>
            <a:pPr algn="ctr"/>
            <a:r>
              <a:rPr lang="en-US" sz="2400" dirty="0">
                <a:solidFill>
                  <a:schemeClr val="bg1"/>
                </a:solidFill>
              </a:rPr>
              <a:t>Self-centeredness</a:t>
            </a:r>
          </a:p>
        </p:txBody>
      </p:sp>
      <p:sp>
        <p:nvSpPr>
          <p:cNvPr id="10" name="TextBox 9">
            <a:extLst>
              <a:ext uri="{FF2B5EF4-FFF2-40B4-BE49-F238E27FC236}">
                <a16:creationId xmlns:a16="http://schemas.microsoft.com/office/drawing/2014/main" id="{FAC81347-5CE0-EBFA-EE72-9FB45D7B9C48}"/>
              </a:ext>
            </a:extLst>
          </p:cNvPr>
          <p:cNvSpPr txBox="1"/>
          <p:nvPr/>
        </p:nvSpPr>
        <p:spPr>
          <a:xfrm>
            <a:off x="6273579" y="3032873"/>
            <a:ext cx="2130949" cy="1938992"/>
          </a:xfrm>
          <a:prstGeom prst="rect">
            <a:avLst/>
          </a:prstGeom>
          <a:noFill/>
        </p:spPr>
        <p:txBody>
          <a:bodyPr wrap="square" rtlCol="0">
            <a:spAutoFit/>
          </a:bodyPr>
          <a:lstStyle/>
          <a:p>
            <a:pPr algn="ctr"/>
            <a:r>
              <a:rPr lang="en-US" sz="2400" dirty="0">
                <a:solidFill>
                  <a:schemeClr val="bg1"/>
                </a:solidFill>
              </a:rPr>
              <a:t>Love</a:t>
            </a:r>
          </a:p>
          <a:p>
            <a:pPr algn="ctr"/>
            <a:r>
              <a:rPr lang="en-US" sz="2400" dirty="0">
                <a:solidFill>
                  <a:schemeClr val="bg1"/>
                </a:solidFill>
              </a:rPr>
              <a:t>Deut.6:4-6</a:t>
            </a:r>
          </a:p>
          <a:p>
            <a:pPr algn="ctr"/>
            <a:endParaRPr lang="en-US" sz="2400" dirty="0">
              <a:solidFill>
                <a:schemeClr val="bg1"/>
              </a:solidFill>
            </a:endParaRPr>
          </a:p>
          <a:p>
            <a:pPr algn="ctr"/>
            <a:r>
              <a:rPr lang="en-US" sz="2400" dirty="0">
                <a:solidFill>
                  <a:schemeClr val="bg1"/>
                </a:solidFill>
              </a:rPr>
              <a:t>Kindness</a:t>
            </a:r>
          </a:p>
          <a:p>
            <a:pPr algn="ctr"/>
            <a:r>
              <a:rPr lang="en-US" sz="2400" dirty="0">
                <a:solidFill>
                  <a:schemeClr val="bg1"/>
                </a:solidFill>
              </a:rPr>
              <a:t>compassion</a:t>
            </a:r>
          </a:p>
        </p:txBody>
      </p:sp>
    </p:spTree>
    <p:extLst>
      <p:ext uri="{BB962C8B-B14F-4D97-AF65-F5344CB8AC3E}">
        <p14:creationId xmlns:p14="http://schemas.microsoft.com/office/powerpoint/2010/main" val="316700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0D9BAF-F907-83B0-0272-4A63E0D3B8C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
        <p:nvSpPr>
          <p:cNvPr id="8" name="TextBox 7">
            <a:extLst>
              <a:ext uri="{FF2B5EF4-FFF2-40B4-BE49-F238E27FC236}">
                <a16:creationId xmlns:a16="http://schemas.microsoft.com/office/drawing/2014/main" id="{5CADCC74-2F79-554F-1131-6193739B0214}"/>
              </a:ext>
            </a:extLst>
          </p:cNvPr>
          <p:cNvSpPr txBox="1"/>
          <p:nvPr/>
        </p:nvSpPr>
        <p:spPr>
          <a:xfrm>
            <a:off x="834887" y="1319916"/>
            <a:ext cx="7370858" cy="3970318"/>
          </a:xfrm>
          <a:prstGeom prst="rect">
            <a:avLst/>
          </a:prstGeom>
          <a:noFill/>
          <a:ln w="28575">
            <a:solidFill>
              <a:schemeClr val="tx1"/>
            </a:solidFill>
          </a:ln>
        </p:spPr>
        <p:txBody>
          <a:bodyPr wrap="square">
            <a:spAutoFit/>
          </a:bodyPr>
          <a:lstStyle/>
          <a:p>
            <a:r>
              <a:rPr lang="en-US" sz="3600" b="1" dirty="0">
                <a:solidFill>
                  <a:srgbClr val="0070C0"/>
                </a:solidFill>
              </a:rPr>
              <a:t>Deut. 6:4 </a:t>
            </a:r>
            <a:r>
              <a:rPr lang="en-US" sz="3600" dirty="0"/>
              <a:t>"Hear, O Israel: The LORD our God, the LORD is one!</a:t>
            </a:r>
          </a:p>
          <a:p>
            <a:r>
              <a:rPr lang="en-US" sz="3600" dirty="0"/>
              <a:t> 5 "You shall love the LORD your God with all your heart, with all your soul, and with all your strength.</a:t>
            </a:r>
          </a:p>
          <a:p>
            <a:r>
              <a:rPr lang="en-US" sz="3600" dirty="0"/>
              <a:t> 6 "And these words which I command you today shall be in your heart.</a:t>
            </a:r>
          </a:p>
        </p:txBody>
      </p:sp>
    </p:spTree>
    <p:extLst>
      <p:ext uri="{BB962C8B-B14F-4D97-AF65-F5344CB8AC3E}">
        <p14:creationId xmlns:p14="http://schemas.microsoft.com/office/powerpoint/2010/main" val="216439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3638BA-A521-79BA-5658-EBB8829BE85C}"/>
              </a:ext>
            </a:extLst>
          </p:cNvPr>
          <p:cNvSpPr txBox="1"/>
          <p:nvPr/>
        </p:nvSpPr>
        <p:spPr>
          <a:xfrm>
            <a:off x="389613" y="1327867"/>
            <a:ext cx="8064895" cy="4124206"/>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 since Satan tempted the first man and woman to reject God’s command, turning away from His nature,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invisible war has been taking place for possession of the hearts of all human beings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God’s kingdom of light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28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Satan’s kingdom of darkness</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are battling, even now for our heart. </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Whoever holds the heart of someone also holds his potential and his resources—his entire person. </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must decide who we will surrender our heart to.</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A0D9BAF-F907-83B0-0272-4A63E0D3B8CE}"/>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2401185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B51066-2AA0-8B11-34D0-B5F7ECC3FEED}"/>
              </a:ext>
            </a:extLst>
          </p:cNvPr>
          <p:cNvSpPr txBox="1"/>
          <p:nvPr/>
        </p:nvSpPr>
        <p:spPr>
          <a:xfrm>
            <a:off x="739471" y="1144988"/>
            <a:ext cx="8038769" cy="5062924"/>
          </a:xfrm>
          <a:prstGeom prst="rect">
            <a:avLst/>
          </a:prstGeom>
          <a:noFill/>
        </p:spPr>
        <p:txBody>
          <a:bodyPr wrap="square">
            <a:spAutoFit/>
          </a:bodyPr>
          <a:lstStyle/>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may ask, “What if I decide not to give my heart to either kingdom? What if I just try to live on my own?” There is no “neutral zone” in this spiritual conflict.</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When we choose to live on our own, apart from God, we effectively choose to side with God’s enemy, Satan. </a:t>
            </a:r>
          </a:p>
          <a:p>
            <a:pPr marL="0" marR="0" indent="130175">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kingdom of darkness takes over any terrain—especially the human heart—it finds vulnerable or weak, using the most subtle weapons and              tools imaginable. (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12:43–45.)</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74E0A5B-B203-FB41-4AD1-063724DB6563}"/>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2521178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C85C2C-BE0D-BD60-7212-D74AA2963978}"/>
              </a:ext>
            </a:extLst>
          </p:cNvPr>
          <p:cNvSpPr txBox="1"/>
          <p:nvPr/>
        </p:nvSpPr>
        <p:spPr>
          <a:xfrm>
            <a:off x="374470" y="914400"/>
            <a:ext cx="8340160" cy="4888389"/>
          </a:xfrm>
          <a:prstGeom prst="rect">
            <a:avLst/>
          </a:prstGeom>
          <a:noFill/>
        </p:spPr>
        <p:txBody>
          <a:bodyPr wrap="square">
            <a:spAutoFit/>
          </a:bodyPr>
          <a:lstStyle/>
          <a:p>
            <a:pPr marL="0" marR="0" indent="130175">
              <a:lnSpc>
                <a:spcPct val="107000"/>
              </a:lnSpc>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sober, be vigilant; because your adversary the devil walks about </a:t>
            </a:r>
            <a:r>
              <a:rPr lang="en-US" sz="32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like a roaring lion</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seeking whom he may </a:t>
            </a:r>
            <a:r>
              <a:rPr lang="en-US" sz="32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devour</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Resist him, steadfast in the faith”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Peter 5:8–9</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we do not wrestle against flesh and blood, but against principalities, against powers, against the rulers of the darkness of this age, against spiritual hosts of wickedness in the heavenly places” (</a:t>
            </a:r>
            <a:r>
              <a:rPr lang="en-US" sz="32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Eph.6:12</a:t>
            </a: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908ED6CA-9592-C332-0B78-B8EEDD18A34D}"/>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56513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C85C2C-BE0D-BD60-7212-D74AA2963978}"/>
              </a:ext>
            </a:extLst>
          </p:cNvPr>
          <p:cNvSpPr txBox="1"/>
          <p:nvPr/>
        </p:nvSpPr>
        <p:spPr>
          <a:xfrm>
            <a:off x="374470" y="914400"/>
            <a:ext cx="8340160" cy="5463740"/>
          </a:xfrm>
          <a:prstGeom prst="rect">
            <a:avLst/>
          </a:prstGeom>
          <a:noFill/>
        </p:spPr>
        <p:txBody>
          <a:bodyPr wrap="square">
            <a:spAutoFit/>
          </a:bodyPr>
          <a:lstStyle/>
          <a:p>
            <a:pPr marL="0" marR="0" indent="130175">
              <a:lnSpc>
                <a:spcPct val="107000"/>
              </a:lnSpc>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must be aware of the fierce struggle for our heart taking place and make </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decision to surrender our life to the Lord</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who loves us and wants to give us His life. In contrast, the enemy hates us and seeks to destroy us. </a:t>
            </a:r>
          </a:p>
          <a:p>
            <a:pPr marL="0" marR="0" indent="130175">
              <a:lnSpc>
                <a:spcPct val="107000"/>
              </a:lnSpc>
              <a:spcBef>
                <a:spcPts val="0"/>
              </a:spcBef>
              <a:spcAft>
                <a:spcPts val="57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thief [Satan] does not come except to steal, and to kill, and to destroy. I have come that they may have life, and that they may have it more abundantly” (</a:t>
            </a: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10:10</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365"/>
              </a:spcBef>
              <a:spcAft>
                <a:spcPts val="49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goal of the enemy is to take the human heart captive and to keep it captive.</a:t>
            </a:r>
          </a:p>
          <a:p>
            <a:pPr marL="0" marR="0">
              <a:lnSpc>
                <a:spcPct val="107000"/>
              </a:lnSpc>
              <a:spcBef>
                <a:spcPts val="365"/>
              </a:spcBef>
              <a:spcAft>
                <a:spcPts val="490"/>
              </a:spcAft>
            </a:pPr>
            <a:r>
              <a:rPr lang="en-US" sz="2800" b="1" kern="0" dirty="0">
                <a:solidFill>
                  <a:srgbClr val="FF0000"/>
                </a:solidFill>
                <a:latin typeface="Calibri" panose="020F0502020204030204" pitchFamily="34" charset="0"/>
                <a:ea typeface="Calibri" panose="020F0502020204030204" pitchFamily="34" charset="0"/>
                <a:cs typeface="Calibri" panose="020F0502020204030204" pitchFamily="34" charset="0"/>
              </a:rPr>
              <a:t>(sin captivates us, Satan captures us)</a:t>
            </a:r>
            <a:endParaRPr lang="en-US"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08ED6CA-9592-C332-0B78-B8EEDD18A34D}"/>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2337712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AF3FF9-7509-3370-2C38-8701CC839E00}"/>
              </a:ext>
            </a:extLst>
          </p:cNvPr>
          <p:cNvSpPr txBox="1"/>
          <p:nvPr/>
        </p:nvSpPr>
        <p:spPr>
          <a:xfrm>
            <a:off x="461176" y="906449"/>
            <a:ext cx="8221648" cy="5539978"/>
          </a:xfrm>
          <a:prstGeom prst="rect">
            <a:avLst/>
          </a:prstGeom>
          <a:noFill/>
        </p:spPr>
        <p:txBody>
          <a:bodyPr wrap="square" rtlCol="0">
            <a:spAutoFit/>
          </a:bodyPr>
          <a:lstStyle/>
          <a:p>
            <a:r>
              <a:rPr lang="en-US" sz="2400" b="1" dirty="0">
                <a:solidFill>
                  <a:srgbClr val="0070C0"/>
                </a:solidFill>
              </a:rPr>
              <a:t>Review: Lesson 1</a:t>
            </a:r>
          </a:p>
          <a:p>
            <a:endParaRPr lang="en-US" sz="2400" dirty="0"/>
          </a:p>
          <a:p>
            <a:r>
              <a:rPr lang="en-US" sz="2400" dirty="0"/>
              <a:t>The </a:t>
            </a:r>
            <a:r>
              <a:rPr lang="en-US" sz="2400" b="1" u="sng" dirty="0"/>
              <a:t>most important thing in life </a:t>
            </a:r>
            <a:r>
              <a:rPr lang="en-US" sz="2400" dirty="0"/>
              <a:t>is to love God with all our heart, soul, mind, and strength.</a:t>
            </a:r>
          </a:p>
          <a:p>
            <a:endParaRPr lang="en-US" sz="2400" dirty="0"/>
          </a:p>
          <a:p>
            <a:r>
              <a:rPr lang="en-US" sz="2400" dirty="0"/>
              <a:t>Our mind consists of our thoughts, feelings, motives, intentions.</a:t>
            </a:r>
          </a:p>
          <a:p>
            <a:endParaRPr lang="en-US" sz="2400" dirty="0"/>
          </a:p>
          <a:p>
            <a:r>
              <a:rPr lang="en-US" sz="2400" dirty="0"/>
              <a:t>What we put into our heart comes out in our life.</a:t>
            </a:r>
          </a:p>
          <a:p>
            <a:endParaRPr lang="en-US" sz="2400" dirty="0"/>
          </a:p>
          <a:p>
            <a:r>
              <a:rPr lang="en-US" sz="2400" dirty="0"/>
              <a:t>We must monitor our heart daily with our ‘</a:t>
            </a:r>
            <a:r>
              <a:rPr lang="en-US" sz="2400" dirty="0" err="1"/>
              <a:t>Kardia</a:t>
            </a:r>
            <a:r>
              <a:rPr lang="en-US" sz="2400" dirty="0"/>
              <a:t>-mobile”, the word of God.</a:t>
            </a:r>
          </a:p>
          <a:p>
            <a:endParaRPr lang="en-US" sz="2400" dirty="0"/>
          </a:p>
          <a:p>
            <a:r>
              <a:rPr lang="en-US" sz="2400" dirty="0"/>
              <a:t>We must have the proper diet and exercise for our</a:t>
            </a:r>
          </a:p>
          <a:p>
            <a:r>
              <a:rPr lang="en-US" sz="2400" dirty="0"/>
              <a:t>Physical heart and our Spiritual heart.</a:t>
            </a:r>
          </a:p>
          <a:p>
            <a:endParaRPr lang="en-US" dirty="0"/>
          </a:p>
        </p:txBody>
      </p:sp>
    </p:spTree>
    <p:extLst>
      <p:ext uri="{BB962C8B-B14F-4D97-AF65-F5344CB8AC3E}">
        <p14:creationId xmlns:p14="http://schemas.microsoft.com/office/powerpoint/2010/main" val="428970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9747A0-6E70-0B33-0DF0-154D9AACA9BA}"/>
              </a:ext>
            </a:extLst>
          </p:cNvPr>
          <p:cNvSpPr txBox="1"/>
          <p:nvPr/>
        </p:nvSpPr>
        <p:spPr>
          <a:xfrm>
            <a:off x="238125" y="904876"/>
            <a:ext cx="8572500" cy="5396349"/>
          </a:xfrm>
          <a:prstGeom prst="rect">
            <a:avLst/>
          </a:prstGeom>
          <a:noFill/>
        </p:spPr>
        <p:txBody>
          <a:bodyPr wrap="square">
            <a:spAutoFit/>
          </a:bodyPr>
          <a:lstStyle/>
          <a:p>
            <a:pPr marL="342900" marR="0" indent="-342900">
              <a:spcBef>
                <a:spcPts val="0"/>
              </a:spcBef>
              <a:spcAft>
                <a:spcPts val="800"/>
              </a:spcAft>
              <a:buFont typeface="Arial" panose="020B0604020202020204" pitchFamily="34" charset="0"/>
              <a:buChar char="•"/>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does God see in </a:t>
            </a:r>
            <a:r>
              <a:rPr lang="en-US" sz="2800" b="1"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your</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heart? He sees the motives, intentions, and intimate thoughts that come from it, whether good or evil. </a:t>
            </a:r>
          </a:p>
          <a:p>
            <a:pPr marL="342900" marR="0" indent="-342900">
              <a:spcBef>
                <a:spcPts val="0"/>
              </a:spcBef>
              <a:spcAft>
                <a:spcPts val="800"/>
              </a:spcAft>
              <a:buFont typeface="Arial" panose="020B0604020202020204" pitchFamily="34" charset="0"/>
              <a:buChar char="•"/>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is your reason for getting out of bed every morning? What moves you? Is your primary incentive personal gain, or is it a desire to honor God?</a:t>
            </a:r>
          </a:p>
          <a:p>
            <a:pPr marL="342900" marR="0" indent="-342900">
              <a:spcBef>
                <a:spcPts val="0"/>
              </a:spcBef>
              <a:spcAft>
                <a:spcPts val="800"/>
              </a:spcAft>
              <a:buFont typeface="Arial" panose="020B0604020202020204" pitchFamily="34" charset="0"/>
              <a:buChar char="•"/>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you pursuing your own will or God’s will? </a:t>
            </a:r>
          </a:p>
          <a:p>
            <a:pPr marL="342900" marR="0" indent="-342900">
              <a:spcBef>
                <a:spcPts val="0"/>
              </a:spcBef>
              <a:spcAft>
                <a:spcPts val="800"/>
              </a:spcAft>
              <a:buFont typeface="Arial" panose="020B0604020202020204" pitchFamily="34" charset="0"/>
              <a:buChar char="•"/>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you speak and act in certain ways in order to be recognized by other people, or do you speak and act out of love and reverence for your heavenly Father?</a:t>
            </a:r>
          </a:p>
          <a:p>
            <a:pPr marL="342900" marR="0" indent="-342900">
              <a:spcBef>
                <a:spcPts val="0"/>
              </a:spcBef>
              <a:spcAft>
                <a:spcPts val="800"/>
              </a:spcAft>
              <a:buFont typeface="Arial" panose="020B0604020202020204" pitchFamily="34" charset="0"/>
              <a:buChar char="•"/>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your actions prompted by a generous heart </a:t>
            </a:r>
            <a:r>
              <a:rPr lang="en-US" sz="2600" kern="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 a selfish one? </a:t>
            </a:r>
          </a:p>
        </p:txBody>
      </p:sp>
      <p:sp>
        <p:nvSpPr>
          <p:cNvPr id="7" name="TextBox 6">
            <a:extLst>
              <a:ext uri="{FF2B5EF4-FFF2-40B4-BE49-F238E27FC236}">
                <a16:creationId xmlns:a16="http://schemas.microsoft.com/office/drawing/2014/main" id="{4D1A6836-3593-602A-1FD7-8D4504B46A7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378784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7B916B-7E8F-A6A6-E7AC-EB8C561A5050}"/>
              </a:ext>
            </a:extLst>
          </p:cNvPr>
          <p:cNvSpPr txBox="1"/>
          <p:nvPr/>
        </p:nvSpPr>
        <p:spPr>
          <a:xfrm>
            <a:off x="639711" y="4552052"/>
            <a:ext cx="7898675" cy="1918474"/>
          </a:xfrm>
          <a:prstGeom prst="rect">
            <a:avLst/>
          </a:prstGeom>
          <a:noFill/>
        </p:spPr>
        <p:txBody>
          <a:bodyPr wrap="square">
            <a:spAutoFit/>
          </a:bodyPr>
          <a:lstStyle/>
          <a:p>
            <a:pPr marL="0" marR="0">
              <a:spcBef>
                <a:spcPts val="0"/>
              </a:spcBef>
              <a:spcAft>
                <a:spcPts val="800"/>
              </a:spcAft>
            </a:pP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are all questions of the heart, and each of us must address them. Again,</a:t>
            </a:r>
            <a:r>
              <a:rPr lang="en-US" sz="28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28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where your treasure is, there your heart will be also</a:t>
            </a:r>
            <a:r>
              <a:rPr lang="en-US" sz="2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800"/>
              </a:spcAft>
            </a:pPr>
            <a:r>
              <a:rPr lang="en-US" sz="28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 6:21). </a:t>
            </a:r>
            <a:endParaRPr lang="en-US" sz="28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0BE0367-4150-49EE-A84C-289CE8667714}"/>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
        <p:nvSpPr>
          <p:cNvPr id="8" name="TextBox 7">
            <a:extLst>
              <a:ext uri="{FF2B5EF4-FFF2-40B4-BE49-F238E27FC236}">
                <a16:creationId xmlns:a16="http://schemas.microsoft.com/office/drawing/2014/main" id="{F21CCA4A-732D-9B5C-B292-D7809F20EC2D}"/>
              </a:ext>
            </a:extLst>
          </p:cNvPr>
          <p:cNvSpPr txBox="1"/>
          <p:nvPr/>
        </p:nvSpPr>
        <p:spPr>
          <a:xfrm>
            <a:off x="352425" y="906780"/>
            <a:ext cx="8783184" cy="3395801"/>
          </a:xfrm>
          <a:prstGeom prst="rect">
            <a:avLst/>
          </a:prstGeom>
          <a:noFill/>
        </p:spPr>
        <p:txBody>
          <a:bodyPr wrap="square">
            <a:spAutoFit/>
          </a:bodyPr>
          <a:lstStyle/>
          <a:p>
            <a:pPr marL="457200" marR="0" indent="-457200">
              <a:spcBef>
                <a:spcPts val="0"/>
              </a:spcBef>
              <a:spcAft>
                <a:spcPts val="800"/>
              </a:spcAft>
              <a:buFont typeface="Arial" panose="020B0604020202020204" pitchFamily="34" charset="0"/>
              <a:buChar char="•"/>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motivates you to take care of your family members—or to neglect them? </a:t>
            </a:r>
          </a:p>
          <a:p>
            <a:pPr marL="457200" marR="0" indent="-457200">
              <a:spcBef>
                <a:spcPts val="0"/>
              </a:spcBef>
              <a:spcAft>
                <a:spcPts val="800"/>
              </a:spcAft>
              <a:buFont typeface="Arial" panose="020B0604020202020204" pitchFamily="34" charset="0"/>
              <a:buChar char="•"/>
            </a:pPr>
            <a:r>
              <a:rPr lang="en-US" sz="26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you spend your money on temporal things or on eternal purposes? Why do you pray, offer praises to God, or give offerings—or not do any of these things? Is your reason for serving God that you want to expand His kingdom and bless other people, or do you merely want to receive credit for being “godly”?</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092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494EFD-CF6D-EF1C-C500-ED2F5850012E}"/>
              </a:ext>
            </a:extLst>
          </p:cNvPr>
          <p:cNvSpPr txBox="1"/>
          <p:nvPr/>
        </p:nvSpPr>
        <p:spPr>
          <a:xfrm>
            <a:off x="357809" y="970058"/>
            <a:ext cx="8124340" cy="5299977"/>
          </a:xfrm>
          <a:prstGeom prst="rect">
            <a:avLst/>
          </a:prstGeom>
          <a:noFill/>
        </p:spPr>
        <p:txBody>
          <a:bodyPr wrap="square">
            <a:spAutoFit/>
          </a:bodyPr>
          <a:lstStyle/>
          <a:p>
            <a:pPr marL="342900" marR="0" indent="-342900">
              <a:spcBef>
                <a:spcPts val="0"/>
              </a:spcBef>
              <a:spcAft>
                <a:spcPts val="570"/>
              </a:spcAft>
              <a:buFont typeface="Arial" panose="020B0604020202020204" pitchFamily="34" charset="0"/>
              <a:buChar char="•"/>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much of us does God have?</a:t>
            </a:r>
          </a:p>
          <a:p>
            <a:pPr marL="342900" marR="0" indent="-342900">
              <a:spcBef>
                <a:spcPts val="0"/>
              </a:spcBef>
              <a:spcAft>
                <a:spcPts val="570"/>
              </a:spcAft>
              <a:buFont typeface="Arial" panose="020B0604020202020204" pitchFamily="34" charset="0"/>
              <a:buChar char="•"/>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Perhaps, He has certain parts of our life—our stuff, our service, a little of our money. </a:t>
            </a:r>
          </a:p>
          <a:p>
            <a:pPr marL="342900" marR="0" indent="-342900">
              <a:spcBef>
                <a:spcPts val="0"/>
              </a:spcBef>
              <a:spcAft>
                <a:spcPts val="570"/>
              </a:spcAft>
              <a:buFont typeface="Arial" panose="020B0604020202020204" pitchFamily="34" charset="0"/>
              <a:buChar char="•"/>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Yet, until He has our </a:t>
            </a:r>
            <a:r>
              <a:rPr lang="en-US" sz="30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entire heart</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will not fully love Him or be able to reflect His true nature.</a:t>
            </a:r>
          </a:p>
          <a:p>
            <a:pPr marL="342900" marR="0" indent="-342900">
              <a:spcBef>
                <a:spcPts val="0"/>
              </a:spcBef>
              <a:spcAft>
                <a:spcPts val="570"/>
              </a:spcAft>
              <a:buFont typeface="Arial" panose="020B0604020202020204" pitchFamily="34" charset="0"/>
              <a:buChar char="•"/>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world, the devil, and the “lusts of the flesh”  will continue to exert influence and power over us, pulling us in the direction of our false desires and weaknesses, and leading us into sin.</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E9C389F-B38D-226F-2A90-070F4190C8E7}"/>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2918336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CDC916-B4D5-491B-BBEB-0968FEF37E6F}"/>
              </a:ext>
            </a:extLst>
          </p:cNvPr>
          <p:cNvSpPr txBox="1"/>
          <p:nvPr/>
        </p:nvSpPr>
        <p:spPr>
          <a:xfrm>
            <a:off x="653143" y="1140824"/>
            <a:ext cx="7768046" cy="5710474"/>
          </a:xfrm>
          <a:prstGeom prst="rect">
            <a:avLst/>
          </a:prstGeom>
          <a:noFill/>
        </p:spPr>
        <p:txBody>
          <a:bodyPr wrap="square">
            <a:spAutoFit/>
          </a:bodyPr>
          <a:lstStyle/>
          <a:p>
            <a:pPr marL="0" marR="0" indent="130175">
              <a:lnSpc>
                <a:spcPct val="107000"/>
              </a:lnSpc>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Sometimes, we give God only the things that don’t matter much to us or don’t interest us, or the areas that don’t cost us much to give up. But when God has our whole heart, He has both us </a:t>
            </a:r>
            <a:r>
              <a:rPr lang="en-US" sz="2400" i="1"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all of our resources. </a:t>
            </a:r>
          </a:p>
          <a:p>
            <a:pPr marL="0" marR="0" indent="130175">
              <a:lnSpc>
                <a:spcPct val="107000"/>
              </a:lnSpc>
              <a:spcBef>
                <a:spcPts val="0"/>
              </a:spcBef>
              <a:spcAft>
                <a:spcPts val="570"/>
              </a:spcAft>
            </a:pPr>
            <a:endPar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 is then that He can trust us to be faithful stewards of His blessings, for achieving His purposes on earth and for blessing His people. </a:t>
            </a:r>
            <a:r>
              <a:rPr lang="en-US" sz="2400" b="1"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Again, all of us have areas of our life that we need to surrender to God. </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Anytime we hold back something from Him, that is a part of our heart over which we haven’t allowed Him to be Lord. </a:t>
            </a:r>
            <a:endPar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Instead, we make ourselves the lord over that                  area.   </a:t>
            </a:r>
            <a:r>
              <a:rPr lang="en-US" sz="2400" kern="0" dirty="0">
                <a:solidFill>
                  <a:srgbClr val="C00000"/>
                </a:solidFill>
                <a:latin typeface="Calibri" panose="020F0502020204030204" pitchFamily="34" charset="0"/>
                <a:ea typeface="Calibri" panose="020F0502020204030204" pitchFamily="34" charset="0"/>
                <a:cs typeface="Calibri" panose="020F0502020204030204" pitchFamily="34" charset="0"/>
              </a:rPr>
              <a:t>(M</a:t>
            </a:r>
            <a:r>
              <a:rPr lang="en-US" sz="2400"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alachi)</a:t>
            </a:r>
            <a:endParaRPr lang="en-US" sz="24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63A2A0D3-281A-0D14-6312-42C472F2FB9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1225439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682F06-4EC7-DD3A-43F9-DF498AA2416E}"/>
              </a:ext>
            </a:extLst>
          </p:cNvPr>
          <p:cNvSpPr txBox="1"/>
          <p:nvPr/>
        </p:nvSpPr>
        <p:spPr>
          <a:xfrm>
            <a:off x="429370" y="970059"/>
            <a:ext cx="8229600" cy="5715153"/>
          </a:xfrm>
          <a:prstGeom prst="rect">
            <a:avLst/>
          </a:prstGeom>
          <a:noFill/>
        </p:spPr>
        <p:txBody>
          <a:bodyPr wrap="square">
            <a:spAutoFit/>
          </a:bodyPr>
          <a:lstStyle/>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we have done something with the wrong motivation or attitude, our work will be burned by fire, as trash is burned.</a:t>
            </a:r>
          </a:p>
          <a:p>
            <a:pPr marL="0" marR="0" indent="130175">
              <a:spcBef>
                <a:spcPts val="0"/>
              </a:spcBef>
              <a:spcAft>
                <a:spcPts val="570"/>
              </a:spcAft>
            </a:pPr>
            <a:endPar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When we do the right thing with the right motivation, we are guaranteed rewards on earth and in heaven. </a:t>
            </a:r>
            <a:r>
              <a:rPr lang="en-US" sz="3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Cor.3:11–15.) </a:t>
            </a:r>
          </a:p>
          <a:p>
            <a:pPr marL="0" marR="0" indent="130175">
              <a:spcBef>
                <a:spcPts val="0"/>
              </a:spcBef>
              <a:spcAft>
                <a:spcPts val="570"/>
              </a:spcAft>
            </a:pPr>
            <a:endPar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someone feels forced to do     something, his heart is not in it.</a:t>
            </a:r>
            <a:r>
              <a:rPr lang="en-US" sz="3200" kern="0" dirty="0">
                <a:effectLst/>
                <a:latin typeface="Calibri" panose="020F0502020204030204" pitchFamily="34" charset="0"/>
                <a:ea typeface="Calibri" panose="020F0502020204030204" pitchFamily="34" charset="0"/>
                <a:cs typeface="Calibri" panose="020F0502020204030204" pitchFamily="34"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03395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8185A3-0616-E6EA-DF52-CF942C415FCA}"/>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
        <p:nvSpPr>
          <p:cNvPr id="7" name="TextBox 6">
            <a:extLst>
              <a:ext uri="{FF2B5EF4-FFF2-40B4-BE49-F238E27FC236}">
                <a16:creationId xmlns:a16="http://schemas.microsoft.com/office/drawing/2014/main" id="{C5BE3089-B39B-872D-5468-4B40A20588D6}"/>
              </a:ext>
            </a:extLst>
          </p:cNvPr>
          <p:cNvSpPr txBox="1"/>
          <p:nvPr/>
        </p:nvSpPr>
        <p:spPr>
          <a:xfrm>
            <a:off x="174929" y="731521"/>
            <a:ext cx="8404529" cy="5693866"/>
          </a:xfrm>
          <a:prstGeom prst="rect">
            <a:avLst/>
          </a:prstGeom>
          <a:noFill/>
        </p:spPr>
        <p:txBody>
          <a:bodyPr wrap="square">
            <a:spAutoFit/>
          </a:bodyPr>
          <a:lstStyle/>
          <a:p>
            <a:r>
              <a:rPr lang="en-US" sz="2400" b="1" dirty="0">
                <a:solidFill>
                  <a:srgbClr val="0070C0"/>
                </a:solidFill>
              </a:rPr>
              <a:t>Review: Lesson 2   God Gave Them Up.</a:t>
            </a:r>
          </a:p>
          <a:p>
            <a:endParaRPr lang="en-US" sz="1400" b="1" dirty="0">
              <a:solidFill>
                <a:srgbClr val="0070C0"/>
              </a:solidFill>
            </a:endParaRPr>
          </a:p>
          <a:p>
            <a:r>
              <a:rPr lang="en-US" sz="2200" kern="0" dirty="0">
                <a:solidFill>
                  <a:srgbClr val="FF0000"/>
                </a:solidFill>
                <a:latin typeface="Calibri" panose="020F0502020204030204" pitchFamily="34" charset="0"/>
                <a:cs typeface="Calibri" panose="020F0502020204030204" pitchFamily="34" charset="0"/>
              </a:rPr>
              <a:t>God created man in His own image. When man gave in to temptation and sin, he allowed his heart to be changed. With his fall, man brought a curse into this world. </a:t>
            </a:r>
            <a:r>
              <a:rPr lang="en-US" sz="2200" kern="0" dirty="0">
                <a:latin typeface="Arial Black" panose="020B0A04020102020204" pitchFamily="34" charset="0"/>
                <a:cs typeface="Calibri" panose="020F0502020204030204" pitchFamily="34" charset="0"/>
              </a:rPr>
              <a:t>Gen. 3:13-24</a:t>
            </a:r>
            <a:endParaRPr lang="en-US" sz="2200" dirty="0">
              <a:latin typeface="Arial Black" panose="020B0A04020102020204" pitchFamily="34" charset="0"/>
            </a:endParaRPr>
          </a:p>
          <a:p>
            <a:endParaRPr lang="en-US" sz="1200" kern="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2200" kern="0" dirty="0">
                <a:latin typeface="Calibri" panose="020F0502020204030204" pitchFamily="34" charset="0"/>
                <a:ea typeface="Calibri" panose="020F0502020204030204" pitchFamily="34" charset="0"/>
                <a:cs typeface="Calibri" panose="020F0502020204030204" pitchFamily="34" charset="0"/>
              </a:rPr>
              <a:t>Sin </a:t>
            </a:r>
            <a:r>
              <a:rPr lang="en-US" sz="2200" kern="0" dirty="0">
                <a:effectLst/>
                <a:latin typeface="Calibri" panose="020F0502020204030204" pitchFamily="34" charset="0"/>
                <a:ea typeface="Calibri" panose="020F0502020204030204" pitchFamily="34" charset="0"/>
                <a:cs typeface="Calibri" panose="020F0502020204030204" pitchFamily="34" charset="0"/>
              </a:rPr>
              <a:t>produces its corruptive effects—always downward, always getting worse.</a:t>
            </a:r>
            <a:r>
              <a:rPr lang="en-US" sz="2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200" kern="0" dirty="0">
                <a:effectLst/>
                <a:latin typeface="Arial Black" panose="020B0A04020102020204" pitchFamily="34" charset="0"/>
                <a:ea typeface="Calibri" panose="020F0502020204030204" pitchFamily="34" charset="0"/>
                <a:cs typeface="Calibri" panose="020F0502020204030204" pitchFamily="34" charset="0"/>
              </a:rPr>
              <a:t>Rom.1:18-32</a:t>
            </a:r>
          </a:p>
          <a:p>
            <a:endParaRPr lang="en-US" sz="1200" b="1" dirty="0">
              <a:solidFill>
                <a:srgbClr val="0070C0"/>
              </a:solidFill>
            </a:endParaRPr>
          </a:p>
          <a:p>
            <a:r>
              <a:rPr lang="en-US" sz="22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root of sin is pride and selfishness, which is the opposite of the heart of God. </a:t>
            </a:r>
            <a:r>
              <a:rPr lang="en-US" sz="2200" kern="0" dirty="0">
                <a:effectLst/>
                <a:latin typeface="Arial Black" panose="020B0A04020102020204" pitchFamily="34" charset="0"/>
                <a:ea typeface="Calibri" panose="020F0502020204030204" pitchFamily="34" charset="0"/>
                <a:cs typeface="Calibri" panose="020F0502020204030204" pitchFamily="34" charset="0"/>
              </a:rPr>
              <a:t>Col.3:1-5</a:t>
            </a:r>
          </a:p>
          <a:p>
            <a:endParaRPr lang="en-US" sz="1200" b="1" kern="0" dirty="0">
              <a:solidFill>
                <a:srgbClr val="FF0000"/>
              </a:solidFill>
              <a:latin typeface="Calibri" panose="020F0502020204030204" pitchFamily="34" charset="0"/>
              <a:cs typeface="Calibri" panose="020F0502020204030204" pitchFamily="34" charset="0"/>
            </a:endParaRPr>
          </a:p>
          <a:p>
            <a:r>
              <a:rPr lang="en-US" sz="22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Since the beginning of time, an invisible war has been taking place for possession of the hearts of all human beings </a:t>
            </a:r>
            <a:r>
              <a:rPr lang="en-US" sz="2200" kern="0" dirty="0">
                <a:solidFill>
                  <a:srgbClr val="000000"/>
                </a:solidFill>
                <a:effectLst/>
                <a:latin typeface="Arial Black" panose="020B0A04020102020204" pitchFamily="34" charset="0"/>
                <a:ea typeface="Calibri" panose="020F0502020204030204" pitchFamily="34" charset="0"/>
                <a:cs typeface="Calibri" panose="020F0502020204030204" pitchFamily="34" charset="0"/>
              </a:rPr>
              <a:t>Eph.6:12</a:t>
            </a:r>
          </a:p>
          <a:p>
            <a:endParaRPr lang="en-US" sz="1200" b="1" kern="0" dirty="0">
              <a:solidFill>
                <a:srgbClr val="000000"/>
              </a:solidFill>
              <a:latin typeface="Calibri" panose="020F0502020204030204" pitchFamily="34" charset="0"/>
              <a:cs typeface="Calibri" panose="020F0502020204030204" pitchFamily="34" charset="0"/>
            </a:endParaRPr>
          </a:p>
          <a:p>
            <a:r>
              <a:rPr lang="en-US"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goal of the enemy is to take the human heart captive and </a:t>
            </a:r>
            <a:br>
              <a:rPr lang="en-US"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keep it captive. </a:t>
            </a:r>
            <a:r>
              <a:rPr lang="en-US" sz="2200" kern="0" dirty="0">
                <a:solidFill>
                  <a:srgbClr val="000000"/>
                </a:solidFill>
                <a:effectLst/>
                <a:latin typeface="Arial Black" panose="020B0A04020102020204" pitchFamily="34" charset="0"/>
                <a:ea typeface="Calibri" panose="020F0502020204030204" pitchFamily="34" charset="0"/>
                <a:cs typeface="Calibri" panose="020F0502020204030204" pitchFamily="34" charset="0"/>
              </a:rPr>
              <a:t>John 8:34</a:t>
            </a:r>
            <a:endParaRPr lang="en-US" sz="2200" kern="1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US" sz="2200" b="1" dirty="0">
              <a:solidFill>
                <a:srgbClr val="FF0000"/>
              </a:solidFill>
            </a:endParaRPr>
          </a:p>
        </p:txBody>
      </p:sp>
    </p:spTree>
    <p:extLst>
      <p:ext uri="{BB962C8B-B14F-4D97-AF65-F5344CB8AC3E}">
        <p14:creationId xmlns:p14="http://schemas.microsoft.com/office/powerpoint/2010/main" val="1921627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679D20-1484-912F-FFF3-C97E89FB21B7}"/>
              </a:ext>
            </a:extLst>
          </p:cNvPr>
          <p:cNvPicPr>
            <a:picLocks noChangeAspect="1"/>
          </p:cNvPicPr>
          <p:nvPr/>
        </p:nvPicPr>
        <p:blipFill>
          <a:blip r:embed="rId2"/>
          <a:srcRect t="43314" r="51826" b="6444"/>
          <a:stretch/>
        </p:blipFill>
        <p:spPr>
          <a:xfrm>
            <a:off x="1676650" y="144509"/>
            <a:ext cx="5598794" cy="3284491"/>
          </a:xfrm>
          <a:prstGeom prst="rect">
            <a:avLst/>
          </a:prstGeom>
        </p:spPr>
      </p:pic>
      <p:pic>
        <p:nvPicPr>
          <p:cNvPr id="3" name="Picture 2">
            <a:extLst>
              <a:ext uri="{FF2B5EF4-FFF2-40B4-BE49-F238E27FC236}">
                <a16:creationId xmlns:a16="http://schemas.microsoft.com/office/drawing/2014/main" id="{B16A0505-CD2C-12D0-DA7E-CAFD716AD777}"/>
              </a:ext>
            </a:extLst>
          </p:cNvPr>
          <p:cNvPicPr>
            <a:picLocks noChangeAspect="1"/>
          </p:cNvPicPr>
          <p:nvPr/>
        </p:nvPicPr>
        <p:blipFill>
          <a:blip r:embed="rId3"/>
          <a:srcRect t="43778" r="51130" b="6135"/>
          <a:stretch/>
        </p:blipFill>
        <p:spPr>
          <a:xfrm>
            <a:off x="1740261" y="3583574"/>
            <a:ext cx="5598794" cy="3227775"/>
          </a:xfrm>
          <a:prstGeom prst="rect">
            <a:avLst/>
          </a:prstGeom>
        </p:spPr>
      </p:pic>
    </p:spTree>
    <p:extLst>
      <p:ext uri="{BB962C8B-B14F-4D97-AF65-F5344CB8AC3E}">
        <p14:creationId xmlns:p14="http://schemas.microsoft.com/office/powerpoint/2010/main" val="2488894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8847A8-4E65-C057-8CDF-21E8F25C56DC}"/>
              </a:ext>
            </a:extLst>
          </p:cNvPr>
          <p:cNvSpPr txBox="1"/>
          <p:nvPr/>
        </p:nvSpPr>
        <p:spPr>
          <a:xfrm>
            <a:off x="600891" y="3640797"/>
            <a:ext cx="8011886" cy="2522807"/>
          </a:xfrm>
          <a:prstGeom prst="rect">
            <a:avLst/>
          </a:prstGeom>
          <a:noFill/>
        </p:spPr>
        <p:txBody>
          <a:bodyPr wrap="square">
            <a:spAutoFit/>
          </a:bodyPr>
          <a:lstStyle/>
          <a:p>
            <a:pPr marL="0" marR="0">
              <a:lnSpc>
                <a:spcPct val="107000"/>
              </a:lnSpc>
              <a:spcBef>
                <a:spcPts val="0"/>
              </a:spcBef>
              <a:spcAft>
                <a:spcPts val="60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 the beginning, it was God’s desire and purpose for man to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have a heart like His</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60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also breathed into man His own Spirit: </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“And the Lord God formed man of the dust of the ground, and breathed into his nostrils the breath of life; and man became a                         living being”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2:7</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24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60518BE-9A8C-854A-FDD0-A3249DF20CEF}"/>
              </a:ext>
            </a:extLst>
          </p:cNvPr>
          <p:cNvSpPr txBox="1"/>
          <p:nvPr/>
        </p:nvSpPr>
        <p:spPr>
          <a:xfrm>
            <a:off x="600891" y="731521"/>
            <a:ext cx="7942218" cy="2677656"/>
          </a:xfrm>
          <a:prstGeom prst="rect">
            <a:avLst/>
          </a:prstGeom>
          <a:noFill/>
        </p:spPr>
        <p:txBody>
          <a:bodyPr wrap="square">
            <a:spAutoFit/>
          </a:bodyPr>
          <a:lstStyle/>
          <a:p>
            <a:r>
              <a:rPr lang="en-US" sz="2400" b="1" dirty="0">
                <a:solidFill>
                  <a:srgbClr val="0070C0"/>
                </a:solidFill>
              </a:rPr>
              <a:t>(Gen. 1:26) </a:t>
            </a:r>
            <a:r>
              <a:rPr lang="en-US" sz="2400" dirty="0"/>
              <a:t>And God said, Let us make man in our image, after our likeness: and let them have dominion over the fish of the sea, and over the fowl of the air, and over the cattle, and over all the earth, and over every creeping thing that creeps upon the earth.</a:t>
            </a:r>
          </a:p>
          <a:p>
            <a:r>
              <a:rPr lang="en-US" sz="2400" dirty="0"/>
              <a:t> 27 </a:t>
            </a:r>
            <a:r>
              <a:rPr lang="en-US" sz="2400" u="sng" dirty="0"/>
              <a:t>So God created man in his own image</a:t>
            </a:r>
            <a:r>
              <a:rPr lang="en-US" sz="2400" dirty="0"/>
              <a:t>, </a:t>
            </a:r>
            <a:r>
              <a:rPr lang="en-US" sz="2400" u="sng" dirty="0"/>
              <a:t>in the image of God created he him</a:t>
            </a:r>
            <a:r>
              <a:rPr lang="en-US" sz="2400" dirty="0"/>
              <a:t>; male and female created he them.</a:t>
            </a:r>
          </a:p>
        </p:txBody>
      </p:sp>
    </p:spTree>
    <p:extLst>
      <p:ext uri="{BB962C8B-B14F-4D97-AF65-F5344CB8AC3E}">
        <p14:creationId xmlns:p14="http://schemas.microsoft.com/office/powerpoint/2010/main" val="292511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  </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ACFC55-D9E0-A386-B45F-63CFF9887E67}"/>
              </a:ext>
            </a:extLst>
          </p:cNvPr>
          <p:cNvSpPr txBox="1"/>
          <p:nvPr/>
        </p:nvSpPr>
        <p:spPr>
          <a:xfrm>
            <a:off x="265803" y="1056763"/>
            <a:ext cx="8456780" cy="5062924"/>
          </a:xfrm>
          <a:prstGeom prst="rect">
            <a:avLst/>
          </a:prstGeom>
          <a:noFill/>
        </p:spPr>
        <p:txBody>
          <a:bodyPr wrap="square">
            <a:spAutoFit/>
          </a:bodyPr>
          <a:lstStyle/>
          <a:p>
            <a:pPr marL="0" marR="0" indent="130175">
              <a:spcBef>
                <a:spcPts val="0"/>
              </a:spcBef>
              <a:spcAft>
                <a:spcPts val="570"/>
              </a:spcAft>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 therefore, was made with a heart, or spirit, fashioned after the Creator’s. This </a:t>
            </a:r>
            <a:r>
              <a:rPr lang="en-US" sz="30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heart was pure </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30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complete</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0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filled with God’s nature </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
            </a:r>
            <a:r>
              <a:rPr lang="en-US" sz="30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character</a:t>
            </a: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000" kern="0" dirty="0">
                <a:solidFill>
                  <a:srgbClr val="000000"/>
                </a:solidFill>
                <a:effectLst/>
                <a:latin typeface="Calibri" panose="020F0502020204030204" pitchFamily="34" charset="0"/>
                <a:ea typeface="Calibri" panose="020F0502020204030204" pitchFamily="34" charset="0"/>
              </a:rPr>
              <a:t>But the first human beings, Adam and Eve, turned away from God’s heart and the nature in which they had been created. </a:t>
            </a:r>
          </a:p>
          <a:p>
            <a:pPr marL="0" marR="0">
              <a:spcBef>
                <a:spcPts val="0"/>
              </a:spcBef>
              <a:spcAft>
                <a:spcPts val="800"/>
              </a:spcAft>
            </a:pPr>
            <a:endParaRPr lang="en-US" sz="2000" kern="0" dirty="0">
              <a:solidFill>
                <a:srgbClr val="000000"/>
              </a:solidFill>
              <a:latin typeface="Calibri" panose="020F0502020204030204" pitchFamily="34" charset="0"/>
              <a:ea typeface="Calibri" panose="020F0502020204030204" pitchFamily="34" charset="0"/>
            </a:endParaRPr>
          </a:p>
          <a:p>
            <a:pPr marL="0" marR="0">
              <a:spcBef>
                <a:spcPts val="0"/>
              </a:spcBef>
              <a:spcAft>
                <a:spcPts val="800"/>
              </a:spcAft>
            </a:pPr>
            <a:r>
              <a:rPr lang="en-US" sz="3000" kern="0" dirty="0">
                <a:solidFill>
                  <a:srgbClr val="000000"/>
                </a:solidFill>
                <a:effectLst/>
                <a:latin typeface="Calibri" panose="020F0502020204030204" pitchFamily="34" charset="0"/>
                <a:ea typeface="Calibri" panose="020F0502020204030204" pitchFamily="34" charset="0"/>
              </a:rPr>
              <a:t>Instead of cherishing God’s instructions and wisdom, they willfully disobeyed Him. </a:t>
            </a:r>
            <a:endParaRPr lang="en-US" sz="3000" dirty="0"/>
          </a:p>
        </p:txBody>
      </p:sp>
    </p:spTree>
    <p:extLst>
      <p:ext uri="{BB962C8B-B14F-4D97-AF65-F5344CB8AC3E}">
        <p14:creationId xmlns:p14="http://schemas.microsoft.com/office/powerpoint/2010/main" val="3006656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67E122-20C0-37B8-72F5-6C8EF1ED2F75}"/>
              </a:ext>
            </a:extLst>
          </p:cNvPr>
          <p:cNvSpPr txBox="1"/>
          <p:nvPr/>
        </p:nvSpPr>
        <p:spPr>
          <a:xfrm>
            <a:off x="426720" y="1123406"/>
            <a:ext cx="8072846" cy="4370427"/>
          </a:xfrm>
          <a:prstGeom prst="rect">
            <a:avLst/>
          </a:prstGeom>
          <a:noFill/>
        </p:spPr>
        <p:txBody>
          <a:bodyPr wrap="square">
            <a:spAutoFit/>
          </a:bodyPr>
          <a:lstStyle/>
          <a:p>
            <a:pPr marL="0" marR="0" indent="130175">
              <a:spcBef>
                <a:spcPts val="0"/>
              </a:spcBef>
              <a:spcAft>
                <a:spcPts val="570"/>
              </a:spcAft>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had commanded them not to eat of the Tree of Knowledge of Good and Evil, warning them that if they did so, they would die. </a:t>
            </a:r>
          </a:p>
          <a:p>
            <a:pPr marL="0" marR="0" indent="130175">
              <a:spcBef>
                <a:spcPts val="0"/>
              </a:spcBef>
              <a:spcAft>
                <a:spcPts val="570"/>
              </a:spcAft>
            </a:pPr>
            <a:endParaRPr lang="en-US" sz="28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30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Sadly, they listened to the voice of God’s enemy, Satan (the devil), who told them, </a:t>
            </a:r>
            <a:r>
              <a:rPr lang="en-US" sz="3000" i="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r>
              <a:rPr lang="en-US" sz="30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You will not surely die</a:t>
            </a:r>
            <a:r>
              <a:rPr lang="en-US" sz="3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For God knows that in the day you eat of it your eyes will be opened, and you will be like God, knowing good and evil” </a:t>
            </a:r>
            <a:r>
              <a:rPr lang="en-US" sz="30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3:4</a:t>
            </a:r>
            <a:r>
              <a:rPr lang="en-US" sz="30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t>
            </a:r>
            <a:endParaRPr lang="en-US" sz="3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39321E-4CC8-F84B-F87B-ABFE00CB1722}"/>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1201475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AB00C2C-FCA0-876B-470F-5EC0030258FC}"/>
              </a:ext>
            </a:extLst>
          </p:cNvPr>
          <p:cNvSpPr txBox="1"/>
          <p:nvPr/>
        </p:nvSpPr>
        <p:spPr>
          <a:xfrm>
            <a:off x="574766" y="1201783"/>
            <a:ext cx="7907383" cy="4185761"/>
          </a:xfrm>
          <a:prstGeom prst="rect">
            <a:avLst/>
          </a:prstGeom>
          <a:noFill/>
        </p:spPr>
        <p:txBody>
          <a:bodyPr wrap="square">
            <a:spAutoFit/>
          </a:bodyPr>
          <a:lstStyle/>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Tempted by a promise of “being like God”—although they had already been made in His image—the first man and woman went against their Creator. </a:t>
            </a:r>
          </a:p>
          <a:p>
            <a:pPr marL="0" marR="0" indent="130175">
              <a:spcBef>
                <a:spcPts val="0"/>
              </a:spcBef>
              <a:spcAft>
                <a:spcPts val="570"/>
              </a:spcAft>
            </a:pPr>
            <a:endParaRPr lang="en-US" sz="32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130175">
              <a:spcBef>
                <a:spcPts val="0"/>
              </a:spcBef>
              <a:spcAft>
                <a:spcPts val="570"/>
              </a:spcAft>
            </a:pPr>
            <a:r>
              <a:rPr lang="en-US" sz="32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Their disobedience, or sin, resulted in their fall and the loss of their innocence—it initiated the corruption of the human heart.</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3BBFDC6-32F3-2944-05D1-E5BEBA176BA0}"/>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343314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FD543D-5F38-BC77-B1C0-94E95ABADDC6}"/>
              </a:ext>
            </a:extLst>
          </p:cNvPr>
          <p:cNvSpPr txBox="1"/>
          <p:nvPr/>
        </p:nvSpPr>
        <p:spPr>
          <a:xfrm>
            <a:off x="-8391" y="2496"/>
            <a:ext cx="9144000" cy="523220"/>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2" descr="Gambar : Book, Baca baca, kayu, antik, tua, jantung, agama, Alkitab ...">
            <a:extLst>
              <a:ext uri="{FF2B5EF4-FFF2-40B4-BE49-F238E27FC236}">
                <a16:creationId xmlns:a16="http://schemas.microsoft.com/office/drawing/2014/main" id="{9A76A81D-0C78-6E1D-A3F2-7D7D2FE5B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690" y="5567604"/>
            <a:ext cx="1812458" cy="1200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24FAA9-AB49-F132-7613-5AB1890B47BB}"/>
              </a:ext>
            </a:extLst>
          </p:cNvPr>
          <p:cNvSpPr txBox="1"/>
          <p:nvPr/>
        </p:nvSpPr>
        <p:spPr>
          <a:xfrm>
            <a:off x="453224" y="1065476"/>
            <a:ext cx="7863461" cy="5124673"/>
          </a:xfrm>
          <a:prstGeom prst="rect">
            <a:avLst/>
          </a:prstGeom>
          <a:noFill/>
        </p:spPr>
        <p:txBody>
          <a:bodyPr wrap="square">
            <a:spAutoFit/>
          </a:bodyPr>
          <a:lstStyle/>
          <a:p>
            <a:pPr marL="0" marR="0" indent="130175">
              <a:lnSpc>
                <a:spcPct val="107000"/>
              </a:lnSpc>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 their fall, they brought a difficult and cursed life on themselves.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3:1–19</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they did experience death, for </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 wages of sin is death”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(Rom. 6:23)</a:t>
            </a:r>
            <a:r>
              <a:rPr lang="en-US" sz="24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First, their hearts underwent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spiritual death</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second, they eventually experienced </a:t>
            </a:r>
            <a:r>
              <a:rPr lang="en-US" sz="2400" u="sng"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death</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0" marR="0" indent="130175">
              <a:lnSpc>
                <a:spcPct val="107000"/>
              </a:lnSpc>
              <a:spcBef>
                <a:spcPts val="0"/>
              </a:spcBef>
              <a:spcAft>
                <a:spcPts val="570"/>
              </a:spcAft>
            </a:pPr>
            <a:endPar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130175">
              <a:lnSpc>
                <a:spcPct val="107000"/>
              </a:lnSpc>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of the worst results of the fall for humans was their removal from the immediate presence of God, no longer to enjoy direct fellowship with Him. </a:t>
            </a:r>
            <a:r>
              <a:rPr lang="en-US" sz="24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Gen. 3:22–24</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marR="0" indent="130175">
              <a:lnSpc>
                <a:spcPct val="107000"/>
              </a:lnSpc>
              <a:spcBef>
                <a:spcPts val="0"/>
              </a:spcBef>
              <a:spcAft>
                <a:spcPts val="570"/>
              </a:spcAft>
            </a:pP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Yet God never departed from His faithfulness to His beloved creation or His desire that they be restored to a                   close relationship with Him.</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14229EE-6B76-EC4C-E97C-323CDACBE3AD}"/>
              </a:ext>
            </a:extLst>
          </p:cNvPr>
          <p:cNvSpPr txBox="1"/>
          <p:nvPr/>
        </p:nvSpPr>
        <p:spPr>
          <a:xfrm>
            <a:off x="-8391" y="2496"/>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With All Your Heart – </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Lesson 2  God Gave Them Up</a:t>
            </a:r>
          </a:p>
        </p:txBody>
      </p:sp>
    </p:spTree>
    <p:extLst>
      <p:ext uri="{BB962C8B-B14F-4D97-AF65-F5344CB8AC3E}">
        <p14:creationId xmlns:p14="http://schemas.microsoft.com/office/powerpoint/2010/main" val="372403866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3218</Words>
  <Application>Microsoft Office PowerPoint</Application>
  <PresentationFormat>On-screen Show (4:3)</PresentationFormat>
  <Paragraphs>190</Paragraphs>
  <Slides>35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Aharoni</vt:lpstr>
      <vt:lpstr>Arial</vt:lpstr>
      <vt:lpstr>Arial Black</vt:lpstr>
      <vt:lpstr>Calibri</vt:lpstr>
      <vt:lpstr>Calibri Light</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13</cp:revision>
  <dcterms:created xsi:type="dcterms:W3CDTF">2024-10-01T10:23:10Z</dcterms:created>
  <dcterms:modified xsi:type="dcterms:W3CDTF">2024-10-12T10:16:15Z</dcterms:modified>
</cp:coreProperties>
</file>