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65" r:id="rId3"/>
    <p:sldId id="257" r:id="rId4"/>
    <p:sldId id="555" r:id="rId5"/>
    <p:sldId id="556" r:id="rId6"/>
    <p:sldId id="559" r:id="rId7"/>
    <p:sldId id="558" r:id="rId8"/>
    <p:sldId id="557" r:id="rId9"/>
    <p:sldId id="562" r:id="rId10"/>
    <p:sldId id="585" r:id="rId11"/>
    <p:sldId id="591" r:id="rId12"/>
    <p:sldId id="590" r:id="rId13"/>
    <p:sldId id="561" r:id="rId14"/>
    <p:sldId id="564" r:id="rId15"/>
    <p:sldId id="563" r:id="rId16"/>
    <p:sldId id="592" r:id="rId17"/>
    <p:sldId id="567" r:id="rId18"/>
    <p:sldId id="566" r:id="rId19"/>
    <p:sldId id="587" r:id="rId20"/>
    <p:sldId id="588" r:id="rId21"/>
    <p:sldId id="565" r:id="rId22"/>
    <p:sldId id="560" r:id="rId23"/>
    <p:sldId id="570" r:id="rId24"/>
    <p:sldId id="569" r:id="rId25"/>
    <p:sldId id="571" r:id="rId26"/>
    <p:sldId id="568" r:id="rId27"/>
    <p:sldId id="574" r:id="rId28"/>
    <p:sldId id="573" r:id="rId29"/>
    <p:sldId id="577" r:id="rId30"/>
    <p:sldId id="575" r:id="rId31"/>
    <p:sldId id="579" r:id="rId32"/>
    <p:sldId id="578" r:id="rId33"/>
    <p:sldId id="58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7cd5/YxFczKPtygdaxbdQ==" hashData="4oZf1C+vFkS7uudzJOHNqM6rgo+ida9DCJds5OXFrw1JmAk1qYxwrOM1wUX8jaDiCUA7wuthr6j0W3qakXoX/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A0B33-5F65-45AA-B573-E1B41EFDC3A1}" type="datetimeFigureOut">
              <a:rPr lang="en-US" smtClean="0"/>
              <a:t>10/6/2024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CE350-6F4D-4EE0-8AA5-66058FCC9B95}" type="slidenum">
              <a:rPr lang="en-US" smtClean="0"/>
              <a:t>‹#›</a:t>
            </a:fld>
            <a:endParaRPr lang="en-US"/>
          </a:p>
        </p:txBody>
      </p:sp>
    </p:spTree>
    <p:extLst>
      <p:ext uri="{BB962C8B-B14F-4D97-AF65-F5344CB8AC3E}">
        <p14:creationId xmlns:p14="http://schemas.microsoft.com/office/powerpoint/2010/main" val="382858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CE350-6F4D-4EE0-8AA5-66058FCC9B95}" type="slidenum">
              <a:rPr lang="en-US" smtClean="0"/>
              <a:t>12</a:t>
            </a:fld>
            <a:endParaRPr lang="en-US"/>
          </a:p>
        </p:txBody>
      </p:sp>
    </p:spTree>
    <p:extLst>
      <p:ext uri="{BB962C8B-B14F-4D97-AF65-F5344CB8AC3E}">
        <p14:creationId xmlns:p14="http://schemas.microsoft.com/office/powerpoint/2010/main" val="12624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322303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92297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69935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4799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8345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8473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3340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5962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3900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17041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932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23156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31638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56477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890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C5D55-58E9-47BC-A4C1-01BE92E50EFD}"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53087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C5D55-58E9-47BC-A4C1-01BE92E50EFD}"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410777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C5D55-58E9-47BC-A4C1-01BE92E50EFD}" type="datetimeFigureOut">
              <a:rPr lang="en-US" smtClean="0"/>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383112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C5D55-58E9-47BC-A4C1-01BE92E50EFD}" type="datetimeFigureOut">
              <a:rPr lang="en-US" smtClean="0"/>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84377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5D55-58E9-47BC-A4C1-01BE92E50EFD}" type="datetimeFigureOut">
              <a:rPr lang="en-US" smtClean="0"/>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222269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409420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52716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C5D55-58E9-47BC-A4C1-01BE92E50EFD}" type="datetimeFigureOut">
              <a:rPr lang="en-US" smtClean="0"/>
              <a:t>10/6/2024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83DC7-8669-4EF4-804B-BBE0CF2815BA}" type="slidenum">
              <a:rPr lang="en-US" smtClean="0"/>
              <a:t>‹#›</a:t>
            </a:fld>
            <a:endParaRPr lang="en-US"/>
          </a:p>
        </p:txBody>
      </p:sp>
    </p:spTree>
    <p:extLst>
      <p:ext uri="{BB962C8B-B14F-4D97-AF65-F5344CB8AC3E}">
        <p14:creationId xmlns:p14="http://schemas.microsoft.com/office/powerpoint/2010/main" val="3920668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1670402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8E88F5-247F-C224-FEBF-5F90A92B1DAB}"/>
              </a:ext>
            </a:extLst>
          </p:cNvPr>
          <p:cNvPicPr>
            <a:picLocks noChangeAspect="1"/>
          </p:cNvPicPr>
          <p:nvPr/>
        </p:nvPicPr>
        <p:blipFill>
          <a:blip r:embed="rId2"/>
          <a:srcRect t="43314" r="51826" b="6444"/>
          <a:stretch/>
        </p:blipFill>
        <p:spPr>
          <a:xfrm>
            <a:off x="0" y="746870"/>
            <a:ext cx="9144000" cy="5364260"/>
          </a:xfrm>
          <a:prstGeom prst="rect">
            <a:avLst/>
          </a:prstGeom>
        </p:spPr>
      </p:pic>
    </p:spTree>
    <p:extLst>
      <p:ext uri="{BB962C8B-B14F-4D97-AF65-F5344CB8AC3E}">
        <p14:creationId xmlns:p14="http://schemas.microsoft.com/office/powerpoint/2010/main" val="140812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3A239-D193-185D-A695-1284DA502305}"/>
              </a:ext>
            </a:extLst>
          </p:cNvPr>
          <p:cNvPicPr>
            <a:picLocks noChangeAspect="1"/>
          </p:cNvPicPr>
          <p:nvPr/>
        </p:nvPicPr>
        <p:blipFill>
          <a:blip r:embed="rId2"/>
          <a:srcRect t="43778" r="51130" b="6135"/>
          <a:stretch/>
        </p:blipFill>
        <p:spPr>
          <a:xfrm>
            <a:off x="0" y="79597"/>
            <a:ext cx="9144000" cy="5271631"/>
          </a:xfrm>
          <a:prstGeom prst="rect">
            <a:avLst/>
          </a:prstGeom>
        </p:spPr>
      </p:pic>
      <p:pic>
        <p:nvPicPr>
          <p:cNvPr id="4" name="Picture 2" descr="Gambar : Book, Baca baca, kayu, antik, tua, jantung, agama, Alkitab ...">
            <a:extLst>
              <a:ext uri="{FF2B5EF4-FFF2-40B4-BE49-F238E27FC236}">
                <a16:creationId xmlns:a16="http://schemas.microsoft.com/office/drawing/2014/main" id="{AE7C93F2-8257-3376-FD7B-76D24F63C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622" y="5145366"/>
            <a:ext cx="2321781" cy="153777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739"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6F46AA-0F1F-55F4-1351-50A8595723CA}"/>
              </a:ext>
            </a:extLst>
          </p:cNvPr>
          <p:cNvSpPr txBox="1"/>
          <p:nvPr/>
        </p:nvSpPr>
        <p:spPr>
          <a:xfrm>
            <a:off x="492981" y="985962"/>
            <a:ext cx="8078525" cy="4909036"/>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Another term the Bible uses to refer to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spirit, is “</a:t>
            </a:r>
            <a:r>
              <a:rPr lang="en-US" sz="28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inner man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God would grant you, according to the riches of His glory, to be strengthened with might through His Spirit in the inner man”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3:16</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Again,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the core, or identity, of the human being. It is the most complex, sacred, and intimate part of a person—the foundation of his whole being and character, from which his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desires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designs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purposes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thoughts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attitudes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originate.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188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0EBCFF-DABA-20EC-91DA-64587C674406}"/>
              </a:ext>
            </a:extLst>
          </p:cNvPr>
          <p:cNvSpPr txBox="1"/>
          <p:nvPr/>
        </p:nvSpPr>
        <p:spPr>
          <a:xfrm>
            <a:off x="683812" y="1208598"/>
            <a:ext cx="7887694" cy="5129353"/>
          </a:xfrm>
          <a:prstGeom prst="rect">
            <a:avLst/>
          </a:prstGeom>
          <a:noFill/>
        </p:spPr>
        <p:txBody>
          <a:bodyPr wrap="square">
            <a:spAutoFit/>
          </a:bodyPr>
          <a:lstStyle/>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Accordingly, the condition of our </a:t>
            </a:r>
            <a:r>
              <a:rPr lang="en-US" sz="32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will be the condition of our life. </a:t>
            </a:r>
          </a:p>
          <a:p>
            <a:pPr marL="0" marR="0" indent="130175">
              <a:spcBef>
                <a:spcPts val="0"/>
              </a:spcBef>
              <a:spcAft>
                <a:spcPts val="570"/>
              </a:spcAft>
            </a:pPr>
            <a:endPar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state of our spiritual </a:t>
            </a:r>
            <a:r>
              <a:rPr lang="en-US" sz="32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affects all aspects of our daily living. </a:t>
            </a:r>
          </a:p>
          <a:p>
            <a:pPr marL="0" marR="0" indent="130175">
              <a:spcBef>
                <a:spcPts val="0"/>
              </a:spcBef>
              <a:spcAft>
                <a:spcPts val="570"/>
              </a:spcAft>
            </a:pPr>
            <a:endPar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 spiritual, mental, and emotional matter—and many physical ones—is rooted in the </a:t>
            </a:r>
            <a:r>
              <a:rPr lang="en-US" sz="32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7158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B4BA5-91B3-E7F0-CD27-04269AF0BAF1}"/>
              </a:ext>
            </a:extLst>
          </p:cNvPr>
          <p:cNvSpPr txBox="1"/>
          <p:nvPr/>
        </p:nvSpPr>
        <p:spPr>
          <a:xfrm>
            <a:off x="302150" y="795130"/>
            <a:ext cx="8325015" cy="5259132"/>
          </a:xfrm>
          <a:prstGeom prst="rect">
            <a:avLst/>
          </a:prstGeom>
          <a:noFill/>
        </p:spPr>
        <p:txBody>
          <a:bodyPr wrap="square">
            <a:spAutoFit/>
          </a:bodyPr>
          <a:lstStyle/>
          <a:p>
            <a:pPr marL="0" marR="0">
              <a:spcBef>
                <a:spcPts val="540"/>
              </a:spcBef>
              <a:spcAft>
                <a:spcPts val="2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Becoming Spiritually Heart-Healthy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endPar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Heart-healthy</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 popular phrase today. We hear it from doctors, nutritionists, fitness instructors, and food manufacturers who want to encourage us to pursue a lifestyle of “wellness” that will strengthen our cardiovascular endurance, prevent heart disease, and promote long life. We are encouraged to choose a healthy lifestyle through exercising regularly and by eating nutritious meals—making use of resources such as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heart-healthy</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cookbooks</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diets</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restaurant options</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the United States, the American Heart Association’s symbol for an approved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heart-healthy</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product is a red heart with a white check mark in 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5918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B4BA5-91B3-E7F0-CD27-04269AF0BAF1}"/>
              </a:ext>
            </a:extLst>
          </p:cNvPr>
          <p:cNvSpPr txBox="1"/>
          <p:nvPr/>
        </p:nvSpPr>
        <p:spPr>
          <a:xfrm>
            <a:off x="302150" y="795130"/>
            <a:ext cx="8325015" cy="461665"/>
          </a:xfrm>
          <a:prstGeom prst="rect">
            <a:avLst/>
          </a:prstGeom>
          <a:noFill/>
        </p:spPr>
        <p:txBody>
          <a:bodyPr wrap="square">
            <a:spAutoFit/>
          </a:bodyPr>
          <a:lstStyle/>
          <a:p>
            <a:pPr marL="0" marR="0">
              <a:spcBef>
                <a:spcPts val="540"/>
              </a:spcBef>
              <a:spcAft>
                <a:spcPts val="2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Becoming Spiritually Heart-Healthy</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026" name="Picture 2" descr="aha-logo">
            <a:extLst>
              <a:ext uri="{FF2B5EF4-FFF2-40B4-BE49-F238E27FC236}">
                <a16:creationId xmlns:a16="http://schemas.microsoft.com/office/drawing/2014/main" id="{2A210E1E-9A1E-8849-757D-FC603943C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219" y="1524001"/>
            <a:ext cx="3864831" cy="477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78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755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B3C8D8-1391-B7C8-55B6-821E01BC4D94}"/>
              </a:ext>
            </a:extLst>
          </p:cNvPr>
          <p:cNvSpPr txBox="1"/>
          <p:nvPr/>
        </p:nvSpPr>
        <p:spPr>
          <a:xfrm>
            <a:off x="588398" y="898497"/>
            <a:ext cx="7776374" cy="5203989"/>
          </a:xfrm>
          <a:prstGeom prst="rect">
            <a:avLst/>
          </a:prstGeom>
          <a:noFill/>
        </p:spPr>
        <p:txBody>
          <a:bodyPr wrap="square">
            <a:spAutoFit/>
          </a:bodyPr>
          <a:lstStyle/>
          <a:p>
            <a:pPr marL="0" marR="0">
              <a:spcBef>
                <a:spcPts val="365"/>
              </a:spcBef>
              <a:spcAft>
                <a:spcPts val="490"/>
              </a:spcAft>
            </a:pPr>
            <a:r>
              <a:rPr lang="en-US" sz="26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 spiritual, mental, and emotional matter—and many physical ones—is rooted in the heart.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Scriptures encourage us to have a heart-healthy spiritual lifestyle, </a:t>
            </a:r>
            <a:r>
              <a:rPr lang="en-US" sz="26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gaining God’s seal of approval </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state of our heart. A strong spiritual heart enables us to be all God created us to be and to fulfill His will in the momentous times in which we are living. </a:t>
            </a:r>
            <a:r>
              <a:rPr lang="en-US" sz="26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Thus, we need to have a steady diet of God’s Word and to exercise specific spiritual principles and commands related to our 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the welfare of our inner being. A healthy spiritual heart is our supernatural lifeline to God and His purposes.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8557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04490B-BB07-3971-16C2-CD11C9854961}"/>
              </a:ext>
            </a:extLst>
          </p:cNvPr>
          <p:cNvSpPr txBox="1"/>
          <p:nvPr/>
        </p:nvSpPr>
        <p:spPr>
          <a:xfrm>
            <a:off x="437322" y="1137036"/>
            <a:ext cx="8173941" cy="5618076"/>
          </a:xfrm>
          <a:prstGeom prst="rect">
            <a:avLst/>
          </a:prstGeom>
          <a:noFill/>
        </p:spPr>
        <p:txBody>
          <a:bodyPr wrap="square">
            <a:spAutoFit/>
          </a:bodyPr>
          <a:lstStyle/>
          <a:p>
            <a:pPr marL="0" marR="0">
              <a:spcBef>
                <a:spcPts val="540"/>
              </a:spcBef>
              <a:spcAft>
                <a:spcPts val="2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Comes Out of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would Jesus, the Great Physician, assess the current condition of your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Scripture juxtaposes two fundamental conditions of the human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has “good treasure” in it, and a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has “evil treasure” in it: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52070" marR="52070">
              <a:spcBef>
                <a:spcPts val="115"/>
              </a:spcBef>
              <a:spcAft>
                <a:spcPts val="25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good man out of the good treasure of his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brings forth good; and an evil man out of the evil treasure of his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brings forth evil. For out of the abundance of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his mouth speaks.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6:45)</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2784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34E76CC-3041-A1B6-9F3A-8C852BEA6E96}"/>
              </a:ext>
            </a:extLst>
          </p:cNvPr>
          <p:cNvSpPr/>
          <p:nvPr/>
        </p:nvSpPr>
        <p:spPr>
          <a:xfrm>
            <a:off x="3986254" y="797780"/>
            <a:ext cx="1733385" cy="17413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22C7ECC-FB07-AEC9-113A-C7F336C06020}"/>
              </a:ext>
            </a:extLst>
          </p:cNvPr>
          <p:cNvSpPr/>
          <p:nvPr/>
        </p:nvSpPr>
        <p:spPr>
          <a:xfrm>
            <a:off x="4627660" y="1391478"/>
            <a:ext cx="3315694" cy="3371353"/>
          </a:xfrm>
          <a:prstGeom prst="ellipse">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267F74F4-7554-62EC-239C-30A5A5B486FC}"/>
              </a:ext>
            </a:extLst>
          </p:cNvPr>
          <p:cNvSpPr/>
          <p:nvPr/>
        </p:nvSpPr>
        <p:spPr>
          <a:xfrm>
            <a:off x="5200153" y="3999506"/>
            <a:ext cx="1733385" cy="17413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6B235CA4-C22B-2FB3-037E-B85BF2258120}"/>
              </a:ext>
            </a:extLst>
          </p:cNvPr>
          <p:cNvSpPr/>
          <p:nvPr/>
        </p:nvSpPr>
        <p:spPr>
          <a:xfrm>
            <a:off x="6958714" y="1289437"/>
            <a:ext cx="1733385" cy="17413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5EE09C6-9A69-451D-AFF8-994EE97C00C9}"/>
              </a:ext>
            </a:extLst>
          </p:cNvPr>
          <p:cNvSpPr txBox="1"/>
          <p:nvPr/>
        </p:nvSpPr>
        <p:spPr>
          <a:xfrm>
            <a:off x="5319423" y="2413222"/>
            <a:ext cx="215480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sp>
        <p:nvSpPr>
          <p:cNvPr id="11" name="TextBox 10">
            <a:extLst>
              <a:ext uri="{FF2B5EF4-FFF2-40B4-BE49-F238E27FC236}">
                <a16:creationId xmlns:a16="http://schemas.microsoft.com/office/drawing/2014/main" id="{00338C30-8FFA-B29A-4CF0-5053A67CA3EE}"/>
              </a:ext>
            </a:extLst>
          </p:cNvPr>
          <p:cNvSpPr txBox="1"/>
          <p:nvPr/>
        </p:nvSpPr>
        <p:spPr>
          <a:xfrm>
            <a:off x="5797827" y="3026799"/>
            <a:ext cx="215480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Mind</a:t>
            </a:r>
          </a:p>
        </p:txBody>
      </p:sp>
      <p:sp>
        <p:nvSpPr>
          <p:cNvPr id="12" name="TextBox 11">
            <a:extLst>
              <a:ext uri="{FF2B5EF4-FFF2-40B4-BE49-F238E27FC236}">
                <a16:creationId xmlns:a16="http://schemas.microsoft.com/office/drawing/2014/main" id="{2C1CB6C3-4863-D7EE-1D48-95FA148DAF71}"/>
              </a:ext>
            </a:extLst>
          </p:cNvPr>
          <p:cNvSpPr txBox="1"/>
          <p:nvPr/>
        </p:nvSpPr>
        <p:spPr>
          <a:xfrm>
            <a:off x="4177088" y="1159567"/>
            <a:ext cx="215480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Mind</a:t>
            </a:r>
          </a:p>
        </p:txBody>
      </p:sp>
      <p:sp>
        <p:nvSpPr>
          <p:cNvPr id="13" name="TextBox 12">
            <a:extLst>
              <a:ext uri="{FF2B5EF4-FFF2-40B4-BE49-F238E27FC236}">
                <a16:creationId xmlns:a16="http://schemas.microsoft.com/office/drawing/2014/main" id="{8A0194BE-270E-48E3-A9E3-300B7F050CD9}"/>
              </a:ext>
            </a:extLst>
          </p:cNvPr>
          <p:cNvSpPr txBox="1"/>
          <p:nvPr/>
        </p:nvSpPr>
        <p:spPr>
          <a:xfrm>
            <a:off x="7072689" y="1940118"/>
            <a:ext cx="215480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Emotions</a:t>
            </a:r>
          </a:p>
        </p:txBody>
      </p:sp>
      <p:sp>
        <p:nvSpPr>
          <p:cNvPr id="14" name="TextBox 13">
            <a:extLst>
              <a:ext uri="{FF2B5EF4-FFF2-40B4-BE49-F238E27FC236}">
                <a16:creationId xmlns:a16="http://schemas.microsoft.com/office/drawing/2014/main" id="{0FB27EA5-9D2B-951A-4B38-1EB92C76B7B9}"/>
              </a:ext>
            </a:extLst>
          </p:cNvPr>
          <p:cNvSpPr txBox="1"/>
          <p:nvPr/>
        </p:nvSpPr>
        <p:spPr>
          <a:xfrm>
            <a:off x="5553989" y="4603811"/>
            <a:ext cx="215480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Will</a:t>
            </a:r>
          </a:p>
        </p:txBody>
      </p:sp>
      <p:sp>
        <p:nvSpPr>
          <p:cNvPr id="15" name="Oval 14">
            <a:extLst>
              <a:ext uri="{FF2B5EF4-FFF2-40B4-BE49-F238E27FC236}">
                <a16:creationId xmlns:a16="http://schemas.microsoft.com/office/drawing/2014/main" id="{62DB4B22-AC8D-D48D-EBFE-5C3FC928954A}"/>
              </a:ext>
            </a:extLst>
          </p:cNvPr>
          <p:cNvSpPr/>
          <p:nvPr/>
        </p:nvSpPr>
        <p:spPr>
          <a:xfrm>
            <a:off x="2394668" y="4151906"/>
            <a:ext cx="1733385" cy="1741336"/>
          </a:xfrm>
          <a:prstGeom prst="ellipse">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F4413428-0401-0AE4-FF8E-4755D3B38A58}"/>
              </a:ext>
            </a:extLst>
          </p:cNvPr>
          <p:cNvSpPr/>
          <p:nvPr/>
        </p:nvSpPr>
        <p:spPr>
          <a:xfrm>
            <a:off x="3665551" y="4770784"/>
            <a:ext cx="978408" cy="484632"/>
          </a:xfrm>
          <a:prstGeom prst="rightArrow">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B0541B94-00C7-E2C0-89A8-0C8BD4F6D6F9}"/>
              </a:ext>
            </a:extLst>
          </p:cNvPr>
          <p:cNvSpPr/>
          <p:nvPr/>
        </p:nvSpPr>
        <p:spPr>
          <a:xfrm rot="5400000">
            <a:off x="2760427" y="5646750"/>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BB751950-B2E3-1F87-31BD-3F49C46B7FFB}"/>
              </a:ext>
            </a:extLst>
          </p:cNvPr>
          <p:cNvSpPr/>
          <p:nvPr/>
        </p:nvSpPr>
        <p:spPr>
          <a:xfrm flipH="1">
            <a:off x="1903013" y="4789335"/>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llout: Down Arrow 19">
            <a:extLst>
              <a:ext uri="{FF2B5EF4-FFF2-40B4-BE49-F238E27FC236}">
                <a16:creationId xmlns:a16="http://schemas.microsoft.com/office/drawing/2014/main" id="{6B43D501-FC26-39A7-ABD0-6F1254070B20}"/>
              </a:ext>
            </a:extLst>
          </p:cNvPr>
          <p:cNvSpPr/>
          <p:nvPr/>
        </p:nvSpPr>
        <p:spPr>
          <a:xfrm>
            <a:off x="2673034" y="3235077"/>
            <a:ext cx="1112253" cy="1122326"/>
          </a:xfrm>
          <a:prstGeom prst="downArrow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75EE4EF-BF2D-96D5-19BA-138F378D407F}"/>
              </a:ext>
            </a:extLst>
          </p:cNvPr>
          <p:cNvSpPr txBox="1"/>
          <p:nvPr/>
        </p:nvSpPr>
        <p:spPr>
          <a:xfrm>
            <a:off x="2850542" y="4762842"/>
            <a:ext cx="89148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sp>
        <p:nvSpPr>
          <p:cNvPr id="22" name="TextBox 21">
            <a:extLst>
              <a:ext uri="{FF2B5EF4-FFF2-40B4-BE49-F238E27FC236}">
                <a16:creationId xmlns:a16="http://schemas.microsoft.com/office/drawing/2014/main" id="{749FCA47-4D2C-98C4-39FE-B94D28A9BE8E}"/>
              </a:ext>
            </a:extLst>
          </p:cNvPr>
          <p:cNvSpPr txBox="1"/>
          <p:nvPr/>
        </p:nvSpPr>
        <p:spPr>
          <a:xfrm>
            <a:off x="225680" y="964696"/>
            <a:ext cx="2171242" cy="28315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feelings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will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intellect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desires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emotions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475383F-113F-F0CE-4608-94E69C4DBB3D}"/>
              </a:ext>
            </a:extLst>
          </p:cNvPr>
          <p:cNvSpPr txBox="1"/>
          <p:nvPr/>
        </p:nvSpPr>
        <p:spPr>
          <a:xfrm>
            <a:off x="4261897" y="1025719"/>
            <a:ext cx="1431234" cy="369332"/>
          </a:xfrm>
          <a:prstGeom prst="rect">
            <a:avLst/>
          </a:prstGeom>
          <a:noFill/>
        </p:spPr>
        <p:txBody>
          <a:bodyPr wrap="square" rtlCol="0">
            <a:spAutoFit/>
          </a:bodyPr>
          <a:lstStyle/>
          <a:p>
            <a:r>
              <a:rPr lang="en-US" b="1" dirty="0"/>
              <a:t>all of our</a:t>
            </a:r>
          </a:p>
        </p:txBody>
      </p:sp>
      <p:sp>
        <p:nvSpPr>
          <p:cNvPr id="17" name="TextBox 16">
            <a:extLst>
              <a:ext uri="{FF2B5EF4-FFF2-40B4-BE49-F238E27FC236}">
                <a16:creationId xmlns:a16="http://schemas.microsoft.com/office/drawing/2014/main" id="{35AE121C-9161-4E39-63B1-32DEF3259238}"/>
              </a:ext>
            </a:extLst>
          </p:cNvPr>
          <p:cNvSpPr txBox="1"/>
          <p:nvPr/>
        </p:nvSpPr>
        <p:spPr>
          <a:xfrm>
            <a:off x="7316523" y="1750612"/>
            <a:ext cx="1431234" cy="369332"/>
          </a:xfrm>
          <a:prstGeom prst="rect">
            <a:avLst/>
          </a:prstGeom>
          <a:noFill/>
        </p:spPr>
        <p:txBody>
          <a:bodyPr wrap="square" rtlCol="0">
            <a:spAutoFit/>
          </a:bodyPr>
          <a:lstStyle/>
          <a:p>
            <a:r>
              <a:rPr lang="en-US" b="1" dirty="0"/>
              <a:t>all of our</a:t>
            </a:r>
          </a:p>
        </p:txBody>
      </p:sp>
      <p:sp>
        <p:nvSpPr>
          <p:cNvPr id="23" name="TextBox 22">
            <a:extLst>
              <a:ext uri="{FF2B5EF4-FFF2-40B4-BE49-F238E27FC236}">
                <a16:creationId xmlns:a16="http://schemas.microsoft.com/office/drawing/2014/main" id="{E50CBA56-4449-C534-C922-C59EF32244D5}"/>
              </a:ext>
            </a:extLst>
          </p:cNvPr>
          <p:cNvSpPr txBox="1"/>
          <p:nvPr/>
        </p:nvSpPr>
        <p:spPr>
          <a:xfrm>
            <a:off x="5527476" y="4422249"/>
            <a:ext cx="1431234" cy="369332"/>
          </a:xfrm>
          <a:prstGeom prst="rect">
            <a:avLst/>
          </a:prstGeom>
          <a:noFill/>
        </p:spPr>
        <p:txBody>
          <a:bodyPr wrap="square" rtlCol="0">
            <a:spAutoFit/>
          </a:bodyPr>
          <a:lstStyle/>
          <a:p>
            <a:r>
              <a:rPr lang="en-US" b="1" dirty="0"/>
              <a:t>all of our</a:t>
            </a:r>
          </a:p>
        </p:txBody>
      </p:sp>
      <p:sp>
        <p:nvSpPr>
          <p:cNvPr id="24" name="Diagonal Stripe 23">
            <a:extLst>
              <a:ext uri="{FF2B5EF4-FFF2-40B4-BE49-F238E27FC236}">
                <a16:creationId xmlns:a16="http://schemas.microsoft.com/office/drawing/2014/main" id="{9B29CB64-5B98-A383-33B7-72B748B0E046}"/>
              </a:ext>
            </a:extLst>
          </p:cNvPr>
          <p:cNvSpPr/>
          <p:nvPr/>
        </p:nvSpPr>
        <p:spPr>
          <a:xfrm rot="13658900">
            <a:off x="2468552" y="1800348"/>
            <a:ext cx="1590918" cy="1745230"/>
          </a:xfrm>
          <a:prstGeom prst="diagStrip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0835FCDA-92EC-8522-19FA-7EFA6F4E9C17}"/>
              </a:ext>
            </a:extLst>
          </p:cNvPr>
          <p:cNvSpPr txBox="1"/>
          <p:nvPr/>
        </p:nvSpPr>
        <p:spPr>
          <a:xfrm>
            <a:off x="2062500" y="2698277"/>
            <a:ext cx="2353589" cy="1191846"/>
          </a:xfrm>
          <a:prstGeom prst="rect">
            <a:avLst/>
          </a:prstGeom>
          <a:noFill/>
        </p:spPr>
        <p:txBody>
          <a:bodyPr wrap="square" rtlCol="0">
            <a:spAutoFit/>
          </a:bodyPr>
          <a:lstStyle/>
          <a:p>
            <a:pPr algn="ctr"/>
            <a:r>
              <a:rPr lang="en-US" dirty="0">
                <a:solidFill>
                  <a:schemeClr val="bg1"/>
                </a:solidFill>
              </a:rPr>
              <a:t>Our life manifests</a:t>
            </a:r>
          </a:p>
          <a:p>
            <a:pPr algn="ctr"/>
            <a:r>
              <a:rPr lang="en-US" dirty="0">
                <a:solidFill>
                  <a:schemeClr val="bg1"/>
                </a:solidFill>
              </a:rPr>
              <a:t>What we</a:t>
            </a:r>
          </a:p>
          <a:p>
            <a:pPr algn="ctr"/>
            <a:r>
              <a:rPr lang="en-US" dirty="0">
                <a:solidFill>
                  <a:schemeClr val="bg1"/>
                </a:solidFill>
              </a:rPr>
              <a:t>Put in our</a:t>
            </a:r>
          </a:p>
          <a:p>
            <a:pPr algn="ctr"/>
            <a:r>
              <a:rPr lang="en-US" dirty="0">
                <a:solidFill>
                  <a:schemeClr val="bg1"/>
                </a:solidFill>
              </a:rPr>
              <a:t>Heart.</a:t>
            </a:r>
          </a:p>
        </p:txBody>
      </p:sp>
      <p:sp>
        <p:nvSpPr>
          <p:cNvPr id="26" name="TextBox 25">
            <a:extLst>
              <a:ext uri="{FF2B5EF4-FFF2-40B4-BE49-F238E27FC236}">
                <a16:creationId xmlns:a16="http://schemas.microsoft.com/office/drawing/2014/main" id="{F70C9024-E566-8CDF-C627-19D28F71D501}"/>
              </a:ext>
            </a:extLst>
          </p:cNvPr>
          <p:cNvSpPr txBox="1"/>
          <p:nvPr/>
        </p:nvSpPr>
        <p:spPr>
          <a:xfrm>
            <a:off x="1152934" y="4532242"/>
            <a:ext cx="1375653" cy="523220"/>
          </a:xfrm>
          <a:prstGeom prst="rect">
            <a:avLst/>
          </a:prstGeom>
          <a:noFill/>
        </p:spPr>
        <p:txBody>
          <a:bodyPr wrap="square" rtlCol="0">
            <a:spAutoFit/>
          </a:bodyPr>
          <a:lstStyle/>
          <a:p>
            <a:r>
              <a:rPr lang="en-US" sz="2800" dirty="0"/>
              <a:t>good</a:t>
            </a:r>
          </a:p>
        </p:txBody>
      </p:sp>
      <p:sp>
        <p:nvSpPr>
          <p:cNvPr id="27" name="TextBox 26">
            <a:extLst>
              <a:ext uri="{FF2B5EF4-FFF2-40B4-BE49-F238E27FC236}">
                <a16:creationId xmlns:a16="http://schemas.microsoft.com/office/drawing/2014/main" id="{4963E2C1-9F8B-1210-C63B-5A98DC2F0E69}"/>
              </a:ext>
            </a:extLst>
          </p:cNvPr>
          <p:cNvSpPr txBox="1"/>
          <p:nvPr/>
        </p:nvSpPr>
        <p:spPr>
          <a:xfrm>
            <a:off x="4040581" y="5106062"/>
            <a:ext cx="1375653" cy="523220"/>
          </a:xfrm>
          <a:prstGeom prst="rect">
            <a:avLst/>
          </a:prstGeom>
          <a:noFill/>
        </p:spPr>
        <p:txBody>
          <a:bodyPr wrap="square" rtlCol="0">
            <a:spAutoFit/>
          </a:bodyPr>
          <a:lstStyle/>
          <a:p>
            <a:r>
              <a:rPr lang="en-US" sz="2800" dirty="0"/>
              <a:t>evil</a:t>
            </a:r>
          </a:p>
        </p:txBody>
      </p:sp>
    </p:spTree>
    <p:extLst>
      <p:ext uri="{BB962C8B-B14F-4D97-AF65-F5344CB8AC3E}">
        <p14:creationId xmlns:p14="http://schemas.microsoft.com/office/powerpoint/2010/main" val="247209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62DB4B22-AC8D-D48D-EBFE-5C3FC928954A}"/>
              </a:ext>
            </a:extLst>
          </p:cNvPr>
          <p:cNvSpPr/>
          <p:nvPr/>
        </p:nvSpPr>
        <p:spPr>
          <a:xfrm>
            <a:off x="2394668" y="4151906"/>
            <a:ext cx="1733385" cy="1741336"/>
          </a:xfrm>
          <a:prstGeom prst="ellipse">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F4413428-0401-0AE4-FF8E-4755D3B38A58}"/>
              </a:ext>
            </a:extLst>
          </p:cNvPr>
          <p:cNvSpPr/>
          <p:nvPr/>
        </p:nvSpPr>
        <p:spPr>
          <a:xfrm>
            <a:off x="3665551" y="4770784"/>
            <a:ext cx="978408" cy="484632"/>
          </a:xfrm>
          <a:prstGeom prst="rightArrow">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B0541B94-00C7-E2C0-89A8-0C8BD4F6D6F9}"/>
              </a:ext>
            </a:extLst>
          </p:cNvPr>
          <p:cNvSpPr/>
          <p:nvPr/>
        </p:nvSpPr>
        <p:spPr>
          <a:xfrm rot="5400000">
            <a:off x="2760427" y="5646750"/>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BB751950-B2E3-1F87-31BD-3F49C46B7FFB}"/>
              </a:ext>
            </a:extLst>
          </p:cNvPr>
          <p:cNvSpPr/>
          <p:nvPr/>
        </p:nvSpPr>
        <p:spPr>
          <a:xfrm flipH="1">
            <a:off x="1903013" y="4789335"/>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llout: Down Arrow 19">
            <a:extLst>
              <a:ext uri="{FF2B5EF4-FFF2-40B4-BE49-F238E27FC236}">
                <a16:creationId xmlns:a16="http://schemas.microsoft.com/office/drawing/2014/main" id="{6B43D501-FC26-39A7-ABD0-6F1254070B20}"/>
              </a:ext>
            </a:extLst>
          </p:cNvPr>
          <p:cNvSpPr/>
          <p:nvPr/>
        </p:nvSpPr>
        <p:spPr>
          <a:xfrm>
            <a:off x="2673034" y="3235077"/>
            <a:ext cx="1112253" cy="1122326"/>
          </a:xfrm>
          <a:prstGeom prst="downArrow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75EE4EF-BF2D-96D5-19BA-138F378D407F}"/>
              </a:ext>
            </a:extLst>
          </p:cNvPr>
          <p:cNvSpPr txBox="1"/>
          <p:nvPr/>
        </p:nvSpPr>
        <p:spPr>
          <a:xfrm>
            <a:off x="2850542" y="4762842"/>
            <a:ext cx="89148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sp>
        <p:nvSpPr>
          <p:cNvPr id="24" name="Diagonal Stripe 23">
            <a:extLst>
              <a:ext uri="{FF2B5EF4-FFF2-40B4-BE49-F238E27FC236}">
                <a16:creationId xmlns:a16="http://schemas.microsoft.com/office/drawing/2014/main" id="{9B29CB64-5B98-A383-33B7-72B748B0E046}"/>
              </a:ext>
            </a:extLst>
          </p:cNvPr>
          <p:cNvSpPr/>
          <p:nvPr/>
        </p:nvSpPr>
        <p:spPr>
          <a:xfrm rot="13658900">
            <a:off x="2468552" y="1800348"/>
            <a:ext cx="1590918" cy="1745230"/>
          </a:xfrm>
          <a:prstGeom prst="diagStrip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0835FCDA-92EC-8522-19FA-7EFA6F4E9C17}"/>
              </a:ext>
            </a:extLst>
          </p:cNvPr>
          <p:cNvSpPr txBox="1"/>
          <p:nvPr/>
        </p:nvSpPr>
        <p:spPr>
          <a:xfrm>
            <a:off x="2062500" y="2698277"/>
            <a:ext cx="2353589" cy="1191846"/>
          </a:xfrm>
          <a:prstGeom prst="rect">
            <a:avLst/>
          </a:prstGeom>
          <a:noFill/>
        </p:spPr>
        <p:txBody>
          <a:bodyPr wrap="square" rtlCol="0">
            <a:spAutoFit/>
          </a:bodyPr>
          <a:lstStyle/>
          <a:p>
            <a:pPr algn="ctr"/>
            <a:r>
              <a:rPr lang="en-US" dirty="0">
                <a:solidFill>
                  <a:schemeClr val="bg1"/>
                </a:solidFill>
              </a:rPr>
              <a:t>Our life manifests</a:t>
            </a:r>
          </a:p>
          <a:p>
            <a:pPr algn="ctr"/>
            <a:r>
              <a:rPr lang="en-US" dirty="0">
                <a:solidFill>
                  <a:schemeClr val="bg1"/>
                </a:solidFill>
              </a:rPr>
              <a:t>What we</a:t>
            </a:r>
          </a:p>
          <a:p>
            <a:pPr algn="ctr"/>
            <a:r>
              <a:rPr lang="en-US" dirty="0">
                <a:solidFill>
                  <a:schemeClr val="bg1"/>
                </a:solidFill>
              </a:rPr>
              <a:t>Put in our</a:t>
            </a:r>
          </a:p>
          <a:p>
            <a:pPr algn="ctr"/>
            <a:r>
              <a:rPr lang="en-US" dirty="0">
                <a:solidFill>
                  <a:schemeClr val="bg1"/>
                </a:solidFill>
              </a:rPr>
              <a:t>Heart.</a:t>
            </a:r>
          </a:p>
        </p:txBody>
      </p:sp>
      <p:sp>
        <p:nvSpPr>
          <p:cNvPr id="26" name="TextBox 25">
            <a:extLst>
              <a:ext uri="{FF2B5EF4-FFF2-40B4-BE49-F238E27FC236}">
                <a16:creationId xmlns:a16="http://schemas.microsoft.com/office/drawing/2014/main" id="{F70C9024-E566-8CDF-C627-19D28F71D501}"/>
              </a:ext>
            </a:extLst>
          </p:cNvPr>
          <p:cNvSpPr txBox="1"/>
          <p:nvPr/>
        </p:nvSpPr>
        <p:spPr>
          <a:xfrm>
            <a:off x="1152934" y="4532242"/>
            <a:ext cx="1375653" cy="523220"/>
          </a:xfrm>
          <a:prstGeom prst="rect">
            <a:avLst/>
          </a:prstGeom>
          <a:noFill/>
        </p:spPr>
        <p:txBody>
          <a:bodyPr wrap="square" rtlCol="0">
            <a:spAutoFit/>
          </a:bodyPr>
          <a:lstStyle/>
          <a:p>
            <a:r>
              <a:rPr lang="en-US" sz="2800" dirty="0"/>
              <a:t>good</a:t>
            </a:r>
          </a:p>
        </p:txBody>
      </p:sp>
      <p:sp>
        <p:nvSpPr>
          <p:cNvPr id="27" name="TextBox 26">
            <a:extLst>
              <a:ext uri="{FF2B5EF4-FFF2-40B4-BE49-F238E27FC236}">
                <a16:creationId xmlns:a16="http://schemas.microsoft.com/office/drawing/2014/main" id="{4963E2C1-9F8B-1210-C63B-5A98DC2F0E69}"/>
              </a:ext>
            </a:extLst>
          </p:cNvPr>
          <p:cNvSpPr txBox="1"/>
          <p:nvPr/>
        </p:nvSpPr>
        <p:spPr>
          <a:xfrm>
            <a:off x="4040581" y="5106062"/>
            <a:ext cx="1375653" cy="523220"/>
          </a:xfrm>
          <a:prstGeom prst="rect">
            <a:avLst/>
          </a:prstGeom>
          <a:noFill/>
        </p:spPr>
        <p:txBody>
          <a:bodyPr wrap="square" rtlCol="0">
            <a:spAutoFit/>
          </a:bodyPr>
          <a:lstStyle/>
          <a:p>
            <a:r>
              <a:rPr lang="en-US" sz="2800" dirty="0"/>
              <a:t>evil</a:t>
            </a:r>
          </a:p>
        </p:txBody>
      </p:sp>
      <p:sp>
        <p:nvSpPr>
          <p:cNvPr id="28" name="TextBox 27">
            <a:extLst>
              <a:ext uri="{FF2B5EF4-FFF2-40B4-BE49-F238E27FC236}">
                <a16:creationId xmlns:a16="http://schemas.microsoft.com/office/drawing/2014/main" id="{E8448BE2-D96D-166C-E7F4-A6E95F9387B1}"/>
              </a:ext>
            </a:extLst>
          </p:cNvPr>
          <p:cNvSpPr txBox="1"/>
          <p:nvPr/>
        </p:nvSpPr>
        <p:spPr>
          <a:xfrm>
            <a:off x="1995780" y="795130"/>
            <a:ext cx="5375082"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A law</a:t>
            </a:r>
          </a:p>
          <a:p>
            <a:pPr marL="457200" indent="-457200">
              <a:buFont typeface="Arial" panose="020B0604020202020204" pitchFamily="34" charset="0"/>
              <a:buChar char="•"/>
            </a:pPr>
            <a:r>
              <a:rPr lang="en-US" sz="3200" dirty="0"/>
              <a:t>A predictable law</a:t>
            </a:r>
          </a:p>
          <a:p>
            <a:pPr marL="457200" indent="-457200">
              <a:buFont typeface="Arial" panose="020B0604020202020204" pitchFamily="34" charset="0"/>
              <a:buChar char="•"/>
            </a:pPr>
            <a:r>
              <a:rPr lang="en-US" sz="3200" dirty="0"/>
              <a:t>An unchangeable law</a:t>
            </a:r>
          </a:p>
        </p:txBody>
      </p:sp>
    </p:spTree>
    <p:extLst>
      <p:ext uri="{BB962C8B-B14F-4D97-AF65-F5344CB8AC3E}">
        <p14:creationId xmlns:p14="http://schemas.microsoft.com/office/powerpoint/2010/main" val="220750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3E5F13-399F-5668-02E6-479DD9B1C737}"/>
              </a:ext>
            </a:extLst>
          </p:cNvPr>
          <p:cNvSpPr txBox="1"/>
          <p:nvPr/>
        </p:nvSpPr>
        <p:spPr>
          <a:xfrm>
            <a:off x="1" y="1176794"/>
            <a:ext cx="9144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Love the Lord</a:t>
            </a:r>
          </a:p>
        </p:txBody>
      </p:sp>
      <p:sp>
        <p:nvSpPr>
          <p:cNvPr id="3" name="TextBox 2">
            <a:extLst>
              <a:ext uri="{FF2B5EF4-FFF2-40B4-BE49-F238E27FC236}">
                <a16:creationId xmlns:a16="http://schemas.microsoft.com/office/drawing/2014/main" id="{7D243969-581B-EE2C-857F-41B2F659D164}"/>
              </a:ext>
            </a:extLst>
          </p:cNvPr>
          <p:cNvSpPr txBox="1"/>
          <p:nvPr/>
        </p:nvSpPr>
        <p:spPr>
          <a:xfrm>
            <a:off x="1" y="1973249"/>
            <a:ext cx="9144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With ALL Your Heart</a:t>
            </a:r>
          </a:p>
        </p:txBody>
      </p:sp>
      <p:sp>
        <p:nvSpPr>
          <p:cNvPr id="4" name="TextBox 3">
            <a:extLst>
              <a:ext uri="{FF2B5EF4-FFF2-40B4-BE49-F238E27FC236}">
                <a16:creationId xmlns:a16="http://schemas.microsoft.com/office/drawing/2014/main" id="{5D1B516C-B286-7328-9B73-B814F4B1F48B}"/>
              </a:ext>
            </a:extLst>
          </p:cNvPr>
          <p:cNvSpPr txBox="1"/>
          <p:nvPr/>
        </p:nvSpPr>
        <p:spPr>
          <a:xfrm>
            <a:off x="0" y="3334248"/>
            <a:ext cx="9144000" cy="707886"/>
          </a:xfrm>
          <a:prstGeom prst="rect">
            <a:avLst/>
          </a:prstGeom>
          <a:noFill/>
        </p:spPr>
        <p:txBody>
          <a:bodyPr wrap="square" rtlCol="0">
            <a:spAutoFit/>
          </a:bodyPr>
          <a:lstStyle/>
          <a:p>
            <a:pPr algn="ctr"/>
            <a:r>
              <a:rPr lang="en-US" sz="4000" dirty="0">
                <a:solidFill>
                  <a:schemeClr val="bg1"/>
                </a:solidFill>
              </a:rPr>
              <a:t>Lesson 1. Introduction</a:t>
            </a:r>
          </a:p>
        </p:txBody>
      </p:sp>
      <p:pic>
        <p:nvPicPr>
          <p:cNvPr id="5" name="Picture 2" descr="Gambar : Book, Baca baca, kayu, antik, tua, jantung, agama, Alkitab ...">
            <a:extLst>
              <a:ext uri="{FF2B5EF4-FFF2-40B4-BE49-F238E27FC236}">
                <a16:creationId xmlns:a16="http://schemas.microsoft.com/office/drawing/2014/main" id="{C883F1FF-B647-EC5F-67DF-34E2948E0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962" y="4483134"/>
            <a:ext cx="3363403" cy="22276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D058C3-1FAC-6280-F475-A57E17C1BC77}"/>
              </a:ext>
            </a:extLst>
          </p:cNvPr>
          <p:cNvSpPr txBox="1"/>
          <p:nvPr/>
        </p:nvSpPr>
        <p:spPr>
          <a:xfrm>
            <a:off x="433346" y="4390012"/>
            <a:ext cx="4572000" cy="2246769"/>
          </a:xfrm>
          <a:prstGeom prst="rect">
            <a:avLst/>
          </a:prstGeom>
          <a:noFill/>
          <a:ln w="28575">
            <a:solidFill>
              <a:schemeClr val="bg1"/>
            </a:solidFill>
          </a:ln>
        </p:spPr>
        <p:txBody>
          <a:bodyPr wrap="square">
            <a:spAutoFit/>
          </a:bodyPr>
          <a:lstStyle/>
          <a:p>
            <a:r>
              <a:rPr lang="en-US" sz="2000" b="1" dirty="0">
                <a:solidFill>
                  <a:schemeClr val="bg1"/>
                </a:solidFill>
              </a:rPr>
              <a:t>Mark 12:29 </a:t>
            </a:r>
            <a:r>
              <a:rPr lang="en-US" sz="2000" dirty="0">
                <a:solidFill>
                  <a:schemeClr val="bg1"/>
                </a:solidFill>
              </a:rPr>
              <a:t>Jesus answered him, "The first of all the commandments is: 'Hear, O Israel, the LORD our God, the LORD is one.</a:t>
            </a:r>
          </a:p>
          <a:p>
            <a:r>
              <a:rPr lang="en-US" sz="2000" dirty="0">
                <a:solidFill>
                  <a:schemeClr val="bg1"/>
                </a:solidFill>
              </a:rPr>
              <a:t> 30 </a:t>
            </a:r>
            <a:r>
              <a:rPr lang="en-US" sz="2000" b="1" dirty="0">
                <a:solidFill>
                  <a:schemeClr val="bg1"/>
                </a:solidFill>
              </a:rPr>
              <a:t>'And you shall love the LORD your God with all your </a:t>
            </a:r>
            <a:r>
              <a:rPr lang="en-US" sz="2000" b="1" u="sng" dirty="0">
                <a:solidFill>
                  <a:schemeClr val="bg1"/>
                </a:solidFill>
                <a:cs typeface="Aharoni" panose="02010803020104030203" pitchFamily="2" charset="-79"/>
              </a:rPr>
              <a:t>heart</a:t>
            </a:r>
            <a:r>
              <a:rPr lang="en-US" sz="2000" b="1" dirty="0">
                <a:solidFill>
                  <a:schemeClr val="bg1"/>
                </a:solidFill>
              </a:rPr>
              <a:t>, with all your soul, with all your mind</a:t>
            </a:r>
            <a:r>
              <a:rPr lang="en-US" sz="2000" dirty="0">
                <a:solidFill>
                  <a:schemeClr val="bg1"/>
                </a:solidFill>
              </a:rPr>
              <a:t>, </a:t>
            </a:r>
            <a:r>
              <a:rPr lang="en-US" sz="2000" b="1" dirty="0">
                <a:solidFill>
                  <a:schemeClr val="bg1"/>
                </a:solidFill>
              </a:rPr>
              <a:t>and with all your strength</a:t>
            </a:r>
            <a:r>
              <a:rPr lang="en-US" sz="2000" dirty="0">
                <a:solidFill>
                  <a:schemeClr val="bg1"/>
                </a:solidFill>
              </a:rPr>
              <a:t>.' This is the first commandment.</a:t>
            </a:r>
          </a:p>
        </p:txBody>
      </p:sp>
    </p:spTree>
    <p:extLst>
      <p:ext uri="{BB962C8B-B14F-4D97-AF65-F5344CB8AC3E}">
        <p14:creationId xmlns:p14="http://schemas.microsoft.com/office/powerpoint/2010/main" val="294454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0B292D-1369-B0DA-0C11-E863257F0683}"/>
              </a:ext>
            </a:extLst>
          </p:cNvPr>
          <p:cNvSpPr txBox="1"/>
          <p:nvPr/>
        </p:nvSpPr>
        <p:spPr>
          <a:xfrm>
            <a:off x="373710" y="874643"/>
            <a:ext cx="8309113" cy="5581537"/>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Let’s compare these two kinds of “treasures”: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59080" marR="0" indent="-228600">
              <a:spcBef>
                <a:spcPts val="0"/>
              </a:spcBef>
              <a:spcAft>
                <a:spcPts val="670"/>
              </a:spcAft>
              <a:tabLst>
                <a:tab pos="228600" algn="l"/>
              </a:tabLst>
            </a:pPr>
            <a:r>
              <a:rPr lang="en-US" sz="2800" kern="0" dirty="0">
                <a:effectLst/>
                <a:latin typeface="Calibri" panose="020F0502020204030204" pitchFamily="34" charset="0"/>
                <a:ea typeface="Calibri" panose="020F0502020204030204" pitchFamily="34" charset="0"/>
                <a:cs typeface="Calibri" panose="020F0502020204030204" pitchFamily="34" charset="0"/>
              </a:rPr>
              <a:t>•	The </a:t>
            </a:r>
            <a:r>
              <a:rPr lang="en-US" sz="2800" u="sng" kern="0" dirty="0">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effectLst/>
                <a:latin typeface="Calibri" panose="020F0502020204030204" pitchFamily="34" charset="0"/>
                <a:ea typeface="Calibri" panose="020F0502020204030204" pitchFamily="34" charset="0"/>
                <a:cs typeface="Calibri" panose="020F0502020204030204" pitchFamily="34" charset="0"/>
              </a:rPr>
              <a:t> with good treasure is full of kindness, humility, purity, obedience, righteousness, and spiritual strength. It has the ability to love, submit to, and surrender to God, in accordance with His purpose and will.</a:t>
            </a:r>
          </a:p>
          <a:p>
            <a:pPr marL="259080" marR="0" indent="-228600">
              <a:spcBef>
                <a:spcPts val="0"/>
              </a:spcBef>
              <a:spcAft>
                <a:spcPts val="670"/>
              </a:spcAft>
              <a:tabLst>
                <a:tab pos="228600" algn="l"/>
              </a:tabLs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59080" marR="0" indent="-228600">
              <a:spcBef>
                <a:spcPts val="0"/>
              </a:spcBef>
              <a:spcAft>
                <a:spcPts val="670"/>
              </a:spcAft>
              <a:tabLst>
                <a:tab pos="228600" algn="l"/>
              </a:tabLst>
            </a:pPr>
            <a:r>
              <a:rPr lang="en-US" sz="2800" kern="0" dirty="0">
                <a:effectLst/>
                <a:latin typeface="Calibri" panose="020F0502020204030204" pitchFamily="34" charset="0"/>
                <a:ea typeface="Calibri" panose="020F0502020204030204" pitchFamily="34" charset="0"/>
                <a:cs typeface="Calibri" panose="020F0502020204030204" pitchFamily="34" charset="0"/>
              </a:rPr>
              <a:t>•	The </a:t>
            </a:r>
            <a:r>
              <a:rPr lang="en-US" sz="2800" u="sng" kern="0" dirty="0">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effectLst/>
                <a:latin typeface="Calibri" panose="020F0502020204030204" pitchFamily="34" charset="0"/>
                <a:ea typeface="Calibri" panose="020F0502020204030204" pitchFamily="34" charset="0"/>
                <a:cs typeface="Calibri" panose="020F0502020204030204" pitchFamily="34" charset="0"/>
              </a:rPr>
              <a:t> with evil treasure disbelieves God, is easily wounded, becomes offended, and refuses to forgive; it is full of disobedience, selfishness, ambition, and pride—it has become hardened.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050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744B8B-F87D-BAE2-9735-639BD1413157}"/>
              </a:ext>
            </a:extLst>
          </p:cNvPr>
          <p:cNvSpPr txBox="1"/>
          <p:nvPr/>
        </p:nvSpPr>
        <p:spPr>
          <a:xfrm>
            <a:off x="445274" y="1033670"/>
            <a:ext cx="7935402" cy="5421741"/>
          </a:xfrm>
          <a:prstGeom prst="rect">
            <a:avLst/>
          </a:prstGeom>
          <a:noFill/>
        </p:spPr>
        <p:txBody>
          <a:bodyPr wrap="square">
            <a:spAutoFit/>
          </a:bodyPr>
          <a:lstStyle/>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you thought about what type of treasure you are storing up in your </a:t>
            </a:r>
            <a:r>
              <a:rPr lang="en-US" sz="26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Jesus said, “For where your treasure is, there your </a:t>
            </a:r>
            <a:r>
              <a:rPr lang="en-US" sz="26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will be also”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6:21).</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we grow, we still manifest a mixture of good and evil treasures within us. At times, we reveal the good treasure that is within us. </a:t>
            </a:r>
          </a:p>
          <a:p>
            <a:pPr marL="0" marR="0" indent="130175">
              <a:spcBef>
                <a:spcPts val="0"/>
              </a:spcBef>
              <a:spcAft>
                <a:spcPts val="570"/>
              </a:spcAft>
            </a:pPr>
            <a:endParaRPr lang="en-US" sz="26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times, we manifest an aspect of the evil treasure, demonstrating that we need the Spirit of Christ to reign in that area, removing the corruption and cleansing us, so that we may live in “newness of life”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6:4;  2 Peter 1:3–10).</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82804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88E073-4CFC-812A-2CB0-AB2EED372822}"/>
              </a:ext>
            </a:extLst>
          </p:cNvPr>
          <p:cNvSpPr txBox="1"/>
          <p:nvPr/>
        </p:nvSpPr>
        <p:spPr>
          <a:xfrm>
            <a:off x="445272" y="763221"/>
            <a:ext cx="8126234" cy="5852884"/>
          </a:xfrm>
          <a:prstGeom prst="rect">
            <a:avLst/>
          </a:prstGeom>
          <a:noFill/>
        </p:spPr>
        <p:txBody>
          <a:bodyPr wrap="square">
            <a:spAutoFit/>
          </a:bodyPr>
          <a:lstStyle/>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apostle James wrote about the spiritual incompatibility of a mixture of the two natures: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52070" marR="52070">
              <a:spcBef>
                <a:spcPts val="115"/>
              </a:spcBef>
              <a:spcAft>
                <a:spcPts val="25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our tongue we bless our God and Father, and with it we curse men, who have been made in the similitude of God. Out of the same mouth proceed blessing and cursing. My brethren, these things ought not to be so. Does a spring send forth fresh water and bitter from the same opening? Can a fig tree, my brethren, bear olives, or a grapevine bear figs? Thus no spring yields both salt water and fresh.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3:9–12)</a:t>
            </a: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endPar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words that we say, including the ways in which we express ourselves and communicate with others, reflect the nature of our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some way. “For out of the abundance                      of the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mouth speaks”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12:34).</a:t>
            </a: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8534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01626A-87E2-B983-02BC-454ADF951E47}"/>
              </a:ext>
            </a:extLst>
          </p:cNvPr>
          <p:cNvSpPr txBox="1"/>
          <p:nvPr/>
        </p:nvSpPr>
        <p:spPr>
          <a:xfrm>
            <a:off x="294198" y="811033"/>
            <a:ext cx="8587409" cy="5926762"/>
          </a:xfrm>
          <a:prstGeom prst="rect">
            <a:avLst/>
          </a:prstGeom>
          <a:noFill/>
        </p:spPr>
        <p:txBody>
          <a:bodyPr wrap="square">
            <a:spAutoFit/>
          </a:bodyPr>
          <a:lstStyle/>
          <a:p>
            <a:pPr marL="0" marR="0">
              <a:spcBef>
                <a:spcPts val="0"/>
              </a:spcBef>
              <a:spcAft>
                <a:spcPts val="80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Any action we take, whether it is good or evil, comes from a motivation or intention of our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means that all wrongdoing is conceived in the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first. Jesus said, “For from within, out of the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men, proceed evil thoughts, adulteries, fornications, murders, thefts, covetousness, wickedness, deceit, lewdness, an evil eye, blasphemy, pride, foolishness. All these evil things come from within and defile a man”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(Mark 7:21–23). </a:t>
            </a:r>
          </a:p>
          <a:p>
            <a:pPr marL="0" marR="0">
              <a:spcBef>
                <a:spcPts val="0"/>
              </a:spcBef>
              <a:spcAft>
                <a:spcPts val="800"/>
              </a:spcAft>
            </a:pPr>
            <a:endParaRPr lang="en-US" sz="2400" b="1"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example, if you have an arrogant attitude, it means that your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still harbors arrogance; it doesn’t reflect its true identity in Christ, who is “humble in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11:29 </a:t>
            </a:r>
            <a:r>
              <a:rPr lang="en-US" sz="2400" b="1" kern="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niv</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However, if you consistently exhibit an attitude of genuine humility, then you have a humble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reflecting the nature of God in                               that area of your life.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45070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51BF0A-9244-9A16-2FF9-41D5A522AB04}"/>
              </a:ext>
            </a:extLst>
          </p:cNvPr>
          <p:cNvSpPr txBox="1"/>
          <p:nvPr/>
        </p:nvSpPr>
        <p:spPr>
          <a:xfrm>
            <a:off x="548640" y="1335819"/>
            <a:ext cx="7983109" cy="4201150"/>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Likewise, if you project an attitude of resentment or anger, you prove that your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wounded and bitter; </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feel the need to protect yourself from being hurt again, so you lash out at others.</a:t>
            </a:r>
          </a:p>
          <a:p>
            <a:pPr marL="0" marR="0" indent="130175">
              <a:spcBef>
                <a:spcPts val="0"/>
              </a:spcBef>
              <a:spcAft>
                <a:spcPts val="570"/>
              </a:spcAft>
            </a:pPr>
            <a:endPar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if you are insensitive to the needs of your family and to the obvious human pain around you, it shows that you have a hardened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794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EA1BD8-D20B-B569-FFB7-74866091BB57}"/>
              </a:ext>
            </a:extLst>
          </p:cNvPr>
          <p:cNvSpPr txBox="1"/>
          <p:nvPr/>
        </p:nvSpPr>
        <p:spPr>
          <a:xfrm>
            <a:off x="333956" y="930303"/>
            <a:ext cx="8348868" cy="5606407"/>
          </a:xfrm>
          <a:prstGeom prst="rect">
            <a:avLst/>
          </a:prstGeom>
          <a:noFill/>
        </p:spPr>
        <p:txBody>
          <a:bodyPr wrap="square">
            <a:spAutoFit/>
          </a:bodyPr>
          <a:lstStyle/>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wonder, “How can I love God to the extent that I commit my whole being—</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soul, mind, and strength—when my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in the condition it is in?</a:t>
            </a:r>
          </a:p>
          <a:p>
            <a:pPr marL="0" marR="0" indent="130175">
              <a:spcBef>
                <a:spcPts val="0"/>
              </a:spcBef>
              <a:spcAft>
                <a:spcPts val="570"/>
              </a:spcAft>
            </a:pPr>
            <a:endParaRPr lang="en-US" sz="2400" b="1"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know that, generally, the condition of our physical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determines the health of our body. Even in routine checkups at the doctor’s office, medical personnel review our </a:t>
            </a:r>
            <a:r>
              <a:rPr lang="en-US" sz="24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rate and blood pressure to help them determine our overall health. And, if they discover a problem—</a:t>
            </a: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may advise us to make adjustments to our diet or get       more regular exercise. </a:t>
            </a:r>
            <a:r>
              <a:rPr lang="en-US" sz="20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Physically  / spiritually</a:t>
            </a:r>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1708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EF8BF6-B756-2B34-3C38-81F5B7CE30F4}"/>
              </a:ext>
            </a:extLst>
          </p:cNvPr>
          <p:cNvSpPr txBox="1"/>
          <p:nvPr/>
        </p:nvSpPr>
        <p:spPr>
          <a:xfrm>
            <a:off x="262393" y="874643"/>
            <a:ext cx="8404529" cy="5544089"/>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someone is admitted to the hospital, vital signs are continually monitored. Among other things, they monitor the electrical activity of his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determining whether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rate is consistent and within normal range. If not, treatments may be called for.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 similar way, we need to regularly assess the condition of our spiritual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Maintaining a healthy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before God is a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matter of vigilance</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must monitor the operations of our inmost being and evaluate whether we are living according to                   the life and purposes of our heavenly Father.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84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F2B034-ADF1-3F67-21B4-F0C1307C96A2}"/>
              </a:ext>
            </a:extLst>
          </p:cNvPr>
          <p:cNvSpPr txBox="1"/>
          <p:nvPr/>
        </p:nvSpPr>
        <p:spPr>
          <a:xfrm>
            <a:off x="381662" y="792186"/>
            <a:ext cx="8285259" cy="5383525"/>
          </a:xfrm>
          <a:prstGeom prst="rect">
            <a:avLst/>
          </a:prstGeom>
          <a:noFill/>
        </p:spPr>
        <p:txBody>
          <a:bodyPr wrap="square">
            <a:spAutoFit/>
          </a:bodyPr>
          <a:lstStyle/>
          <a:p>
            <a:pPr marL="0" marR="0">
              <a:spcBef>
                <a:spcPts val="120"/>
              </a:spcBef>
              <a:spcAft>
                <a:spcPts val="120"/>
              </a:spcAft>
            </a:pPr>
            <a:r>
              <a:rPr lang="en-US" sz="26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Issues of Life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book of Proverbs tells us, “</a:t>
            </a:r>
            <a:r>
              <a:rPr lang="en-US" sz="26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Keep your </a:t>
            </a:r>
            <a:r>
              <a:rPr lang="en-US" sz="2600" b="1"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all diligence, for out of it spring the issues of life”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4:23). </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Here is the same verse in two other translations: “Above all else, </a:t>
            </a:r>
            <a:r>
              <a:rPr lang="en-US" sz="26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guard your </a:t>
            </a:r>
            <a:r>
              <a:rPr lang="en-US" sz="2600" b="1"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it is the wellspring of life” (</a:t>
            </a:r>
            <a:r>
              <a:rPr lang="en-US" sz="26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niv</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6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Watch over your </a:t>
            </a:r>
            <a:r>
              <a:rPr lang="en-US" sz="2600" b="1"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all diligence, for from it flow the springs of life” (</a:t>
            </a:r>
            <a:r>
              <a:rPr lang="en-US" sz="26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nasb</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word translated “keep” or “guard” or “watch over” includes the idea of protecting or maintaining. The combined sense of these translations of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4:23</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that our </a:t>
            </a:r>
            <a:r>
              <a:rPr lang="en-US" sz="26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requires our diligent oversight, and it needs to be defended from attack by negative spiritual forces              and anything else that would do it harm.</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438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9D37B4-C3A8-712A-D684-7D53C04EFD36}"/>
              </a:ext>
            </a:extLst>
          </p:cNvPr>
          <p:cNvSpPr txBox="1"/>
          <p:nvPr/>
        </p:nvSpPr>
        <p:spPr>
          <a:xfrm>
            <a:off x="500932" y="813602"/>
            <a:ext cx="8221649" cy="5344796"/>
          </a:xfrm>
          <a:prstGeom prst="rect">
            <a:avLst/>
          </a:prstGeom>
          <a:noFill/>
        </p:spPr>
        <p:txBody>
          <a:bodyPr wrap="square">
            <a:spAutoFit/>
          </a:bodyPr>
          <a:lstStyle/>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verb monitor means “to watch, observe, listen to, or check (something) for a special purpose over a period of time.” Again, monitoring our </a:t>
            </a:r>
            <a:r>
              <a:rPr lang="en-US" sz="26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an ongoing process. It is something we should do willingly, for the purpose of becoming more like the Father. No one except God can truly “see” and know our inner being.</a:t>
            </a:r>
          </a:p>
          <a:p>
            <a:pPr marL="0" marR="0" indent="130175">
              <a:spcBef>
                <a:spcPts val="0"/>
              </a:spcBef>
              <a:spcAft>
                <a:spcPts val="570"/>
              </a:spcAft>
            </a:pPr>
            <a:endParaRPr lang="en-US" sz="26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After stating, “The </a:t>
            </a:r>
            <a:r>
              <a:rPr lang="en-US" sz="26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deceitful above all things, and desperately wicked; who can know it?”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(Jer. 17:9)</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Scriptures say, “I, the Lord, search the </a:t>
            </a:r>
            <a:r>
              <a:rPr lang="en-US" sz="26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 test the mind, even to give every man according to his ways, according to the fruit of his doings”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(Jer. 17:10).</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9655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9085D8-4CAF-4150-0673-F2A362E8236A}"/>
              </a:ext>
            </a:extLst>
          </p:cNvPr>
          <p:cNvSpPr txBox="1"/>
          <p:nvPr/>
        </p:nvSpPr>
        <p:spPr>
          <a:xfrm>
            <a:off x="620202" y="1001864"/>
            <a:ext cx="7951304" cy="4852354"/>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knows us completely. Therefore, when we become aware of a problem in our heart—whether that awareness comes through reading and studying God’s Word or someone telling us—we must address it so that we can lead joyful and productive lives before God and maintain a close relationship with Him. </a:t>
            </a:r>
          </a:p>
          <a:p>
            <a:pPr marL="0" marR="0" indent="130175">
              <a:spcBef>
                <a:spcPts val="0"/>
              </a:spcBef>
              <a:spcAft>
                <a:spcPts val="570"/>
              </a:spcAft>
            </a:pPr>
            <a:endPar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Only if we are spiritually healthy can we be alert and ready to respond correctly to the issues of 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5964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788" y="5551702"/>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82B3DD-DBC9-4E2E-44E5-F6854A8D1F59}"/>
              </a:ext>
            </a:extLst>
          </p:cNvPr>
          <p:cNvSpPr txBox="1"/>
          <p:nvPr/>
        </p:nvSpPr>
        <p:spPr>
          <a:xfrm>
            <a:off x="445274" y="1231271"/>
            <a:ext cx="8396576" cy="2015936"/>
          </a:xfrm>
          <a:prstGeom prst="rect">
            <a:avLst/>
          </a:prstGeom>
          <a:noFill/>
        </p:spPr>
        <p:txBody>
          <a:bodyPr wrap="square">
            <a:spAutoFit/>
          </a:bodyPr>
          <a:lstStyle/>
          <a:p>
            <a:pPr marL="0" marR="0">
              <a:spcBef>
                <a:spcPts val="0"/>
              </a:spcBef>
              <a:spcAft>
                <a:spcPts val="600"/>
              </a:spcAft>
            </a:pP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What is the most important question you’ve ever been asked?</a:t>
            </a:r>
            <a:endParaRPr lang="en-US" sz="2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During Jesus’ ministry on earth, a religious man asked Him to name the one commandment—of all God’s commandments—that was “first,” or most significant.  Such a question is the same as asking, “What is the most important thing in the world?”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660237D-C5E7-6B20-A2B9-DBBF44034183}"/>
              </a:ext>
            </a:extLst>
          </p:cNvPr>
          <p:cNvSpPr txBox="1"/>
          <p:nvPr/>
        </p:nvSpPr>
        <p:spPr>
          <a:xfrm>
            <a:off x="596349" y="3912042"/>
            <a:ext cx="6392848" cy="2246769"/>
          </a:xfrm>
          <a:prstGeom prst="rect">
            <a:avLst/>
          </a:prstGeom>
          <a:noFill/>
          <a:ln w="38100">
            <a:solidFill>
              <a:schemeClr val="tx1"/>
            </a:solidFill>
          </a:ln>
        </p:spPr>
        <p:txBody>
          <a:bodyPr wrap="square">
            <a:spAutoFit/>
          </a:bodyPr>
          <a:lstStyle/>
          <a:p>
            <a:r>
              <a:rPr lang="en-US" sz="2800" b="1" dirty="0">
                <a:solidFill>
                  <a:srgbClr val="0070C0"/>
                </a:solidFill>
              </a:rPr>
              <a:t>Mark 12:28 </a:t>
            </a:r>
            <a:r>
              <a:rPr lang="en-US" sz="2800" dirty="0"/>
              <a:t>Then one of the scribes came, and having heard them reasoning together, perceiving that He had answered them well, asked Him, "Which is the first commandment of all?"</a:t>
            </a:r>
          </a:p>
        </p:txBody>
      </p:sp>
    </p:spTree>
    <p:extLst>
      <p:ext uri="{BB962C8B-B14F-4D97-AF65-F5344CB8AC3E}">
        <p14:creationId xmlns:p14="http://schemas.microsoft.com/office/powerpoint/2010/main" val="15630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667C16-F8B8-C647-7122-BA88DDC7AA78}"/>
              </a:ext>
            </a:extLst>
          </p:cNvPr>
          <p:cNvSpPr txBox="1"/>
          <p:nvPr/>
        </p:nvSpPr>
        <p:spPr>
          <a:xfrm>
            <a:off x="580445" y="1232453"/>
            <a:ext cx="8030818" cy="4149854"/>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Let’s  look at the larger context of the above verse: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52070" marR="52070">
              <a:spcBef>
                <a:spcPts val="115"/>
              </a:spcBef>
              <a:spcAft>
                <a:spcPts val="250"/>
              </a:spcAft>
            </a:pPr>
            <a:endPar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2070" marR="52070">
              <a:spcBef>
                <a:spcPts val="115"/>
              </a:spcBef>
              <a:spcAft>
                <a:spcPts val="25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son, give attention to my words; incline your ear to my sayings. Do not let them depart from your eyes; keep them in the midst of your heart; for they are life to those who find them,</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health to all their flesh. Keep your heart with all diligence, for out of it spring the issues of life.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4:20–23</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61554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A27911-D67A-DF43-FED5-B501C3DADC0E}"/>
              </a:ext>
            </a:extLst>
          </p:cNvPr>
          <p:cNvSpPr txBox="1"/>
          <p:nvPr/>
        </p:nvSpPr>
        <p:spPr>
          <a:xfrm>
            <a:off x="604299" y="1232452"/>
            <a:ext cx="8070574" cy="4401205"/>
          </a:xfrm>
          <a:prstGeom prst="rect">
            <a:avLst/>
          </a:prstGeom>
          <a:noFill/>
        </p:spPr>
        <p:txBody>
          <a:bodyPr wrap="square">
            <a:spAutoFit/>
          </a:bodyPr>
          <a:lstStyle/>
          <a:p>
            <a:r>
              <a:rPr lang="en-US" sz="2800" kern="0" dirty="0">
                <a:solidFill>
                  <a:srgbClr val="000000"/>
                </a:solidFill>
                <a:effectLst/>
                <a:latin typeface="Calibri" panose="020F0502020204030204" pitchFamily="34" charset="0"/>
                <a:ea typeface="Calibri" panose="020F0502020204030204" pitchFamily="34" charset="0"/>
              </a:rPr>
              <a:t>Note that there are specific criteria by which we are to oversee our heart. The speaker in </a:t>
            </a:r>
            <a:r>
              <a:rPr lang="en-US" sz="2800" b="1" kern="0" dirty="0">
                <a:solidFill>
                  <a:srgbClr val="0070C0"/>
                </a:solidFill>
                <a:effectLst/>
                <a:latin typeface="Calibri" panose="020F0502020204030204" pitchFamily="34" charset="0"/>
                <a:ea typeface="Calibri" panose="020F0502020204030204" pitchFamily="34" charset="0"/>
              </a:rPr>
              <a:t>Proverbs 4</a:t>
            </a:r>
            <a:r>
              <a:rPr lang="en-US" sz="2800" kern="0" dirty="0">
                <a:solidFill>
                  <a:srgbClr val="000000"/>
                </a:solidFill>
                <a:effectLst/>
                <a:latin typeface="Calibri" panose="020F0502020204030204" pitchFamily="34" charset="0"/>
                <a:ea typeface="Calibri" panose="020F0502020204030204" pitchFamily="34" charset="0"/>
              </a:rPr>
              <a:t> encouraged his son to keep his father’s words in his heart and to obtain “wisdom” and “understanding.” (See </a:t>
            </a:r>
            <a:r>
              <a:rPr lang="en-US" sz="2800" b="1" kern="0" dirty="0">
                <a:solidFill>
                  <a:srgbClr val="0070C0"/>
                </a:solidFill>
                <a:effectLst/>
                <a:latin typeface="Calibri" panose="020F0502020204030204" pitchFamily="34" charset="0"/>
                <a:ea typeface="Calibri" panose="020F0502020204030204" pitchFamily="34" charset="0"/>
              </a:rPr>
              <a:t>Prov. 4:4–6.</a:t>
            </a:r>
            <a:r>
              <a:rPr lang="en-US" sz="2800" kern="0" dirty="0">
                <a:solidFill>
                  <a:srgbClr val="000000"/>
                </a:solidFill>
                <a:effectLst/>
                <a:latin typeface="Calibri" panose="020F0502020204030204" pitchFamily="34" charset="0"/>
                <a:ea typeface="Calibri" panose="020F0502020204030204" pitchFamily="34" charset="0"/>
              </a:rPr>
              <a:t>) </a:t>
            </a:r>
          </a:p>
          <a:p>
            <a:endParaRPr lang="en-US" sz="2800" kern="0" dirty="0">
              <a:solidFill>
                <a:srgbClr val="000000"/>
              </a:solidFill>
              <a:latin typeface="Calibri" panose="020F0502020204030204" pitchFamily="34" charset="0"/>
              <a:ea typeface="Calibri" panose="020F0502020204030204" pitchFamily="34" charset="0"/>
            </a:endParaRPr>
          </a:p>
          <a:p>
            <a:r>
              <a:rPr lang="en-US" sz="2800" kern="0" dirty="0">
                <a:solidFill>
                  <a:srgbClr val="000000"/>
                </a:solidFill>
                <a:effectLst/>
                <a:latin typeface="Calibri" panose="020F0502020204030204" pitchFamily="34" charset="0"/>
                <a:ea typeface="Calibri" panose="020F0502020204030204" pitchFamily="34" charset="0"/>
              </a:rPr>
              <a:t>In that way, he would develop into a righteous man. It is only when we keep God’s Word in our heart and follow His commandments and wisdom that our heart will produce a “wellspring of life.”</a:t>
            </a:r>
            <a:endParaRPr lang="en-US" sz="2800" dirty="0"/>
          </a:p>
        </p:txBody>
      </p:sp>
    </p:spTree>
    <p:extLst>
      <p:ext uri="{BB962C8B-B14F-4D97-AF65-F5344CB8AC3E}">
        <p14:creationId xmlns:p14="http://schemas.microsoft.com/office/powerpoint/2010/main" val="2322749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5AD6F-3280-0300-8C3C-5A388F3F3D77}"/>
              </a:ext>
            </a:extLst>
          </p:cNvPr>
          <p:cNvSpPr txBox="1"/>
          <p:nvPr/>
        </p:nvSpPr>
        <p:spPr>
          <a:xfrm>
            <a:off x="485030" y="1033670"/>
            <a:ext cx="8110330" cy="5234502"/>
          </a:xfrm>
          <a:prstGeom prst="rect">
            <a:avLst/>
          </a:prstGeom>
          <a:noFill/>
        </p:spPr>
        <p:txBody>
          <a:bodyPr wrap="square">
            <a:spAutoFit/>
          </a:bodyPr>
          <a:lstStyle/>
          <a:p>
            <a:pPr marL="0" marR="0" indent="130175">
              <a:lnSpc>
                <a:spcPct val="107000"/>
              </a:lnSpc>
              <a:spcBef>
                <a:spcPts val="0"/>
              </a:spcBef>
              <a:spcAft>
                <a:spcPts val="57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Proverbs 4</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also says: “The path of the just is like the shining sun, that shines ever brighter unto the perfect day. The way of the wicked is like darkness; they do not know what makes them stumble”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4:18–19).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heart determines the path of our life; therefore, it is our most precious possession and our most crucial resource.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65"/>
              </a:spcBef>
              <a:spcAft>
                <a:spcPts val="49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condition of your heart will be the condition of your 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540"/>
              </a:spcBef>
              <a:spcAft>
                <a:spcPts val="270"/>
              </a:spcAft>
            </a:pPr>
            <a:r>
              <a:rPr lang="en-US" sz="1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Life Begins in the Heart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1CC9D47-6A53-A0D5-0927-4CA25B617D73}"/>
              </a:ext>
            </a:extLst>
          </p:cNvPr>
          <p:cNvSpPr/>
          <p:nvPr/>
        </p:nvSpPr>
        <p:spPr>
          <a:xfrm>
            <a:off x="198784" y="2926080"/>
            <a:ext cx="8635116" cy="24171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737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A1849E-AAA5-419E-34AC-AFD674D1A84B}"/>
              </a:ext>
            </a:extLst>
          </p:cNvPr>
          <p:cNvSpPr txBox="1"/>
          <p:nvPr/>
        </p:nvSpPr>
        <p:spPr>
          <a:xfrm>
            <a:off x="492981" y="3698472"/>
            <a:ext cx="8253454" cy="470000"/>
          </a:xfrm>
          <a:prstGeom prst="rect">
            <a:avLst/>
          </a:prstGeom>
          <a:noFill/>
        </p:spPr>
        <p:txBody>
          <a:bodyPr wrap="square">
            <a:spAutoFit/>
          </a:bodyPr>
          <a:lstStyle/>
          <a:p>
            <a:pPr marL="0" marR="0" indent="130175">
              <a:lnSpc>
                <a:spcPct val="107000"/>
              </a:lnSpc>
              <a:spcBef>
                <a:spcPts val="0"/>
              </a:spcBef>
              <a:spcAft>
                <a:spcPts val="570"/>
              </a:spcAft>
            </a:pPr>
            <a:r>
              <a:rPr lang="en-US" sz="2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Then He immediately linked that commandment with another: </a:t>
            </a:r>
            <a:endPar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26C1539-BAC0-A612-9316-F52C9BDADA79}"/>
              </a:ext>
            </a:extLst>
          </p:cNvPr>
          <p:cNvSpPr txBox="1"/>
          <p:nvPr/>
        </p:nvSpPr>
        <p:spPr>
          <a:xfrm>
            <a:off x="556591" y="776047"/>
            <a:ext cx="8165990" cy="2739211"/>
          </a:xfrm>
          <a:prstGeom prst="rect">
            <a:avLst/>
          </a:prstGeom>
          <a:noFill/>
          <a:ln w="28575">
            <a:solidFill>
              <a:schemeClr val="tx1"/>
            </a:solidFill>
          </a:ln>
        </p:spPr>
        <p:txBody>
          <a:bodyPr wrap="square">
            <a:spAutoFit/>
          </a:bodyPr>
          <a:lstStyle/>
          <a:p>
            <a:r>
              <a:rPr lang="en-US" sz="3200" b="1" dirty="0">
                <a:solidFill>
                  <a:srgbClr val="0070C0"/>
                </a:solidFill>
              </a:rPr>
              <a:t>Mark 12:29 </a:t>
            </a:r>
            <a:r>
              <a:rPr lang="en-US" sz="2800" dirty="0"/>
              <a:t>Jesus answered him, "The first of all the commandments is: 'Hear, O Israel, the LORD our God, the LORD is one.</a:t>
            </a:r>
          </a:p>
          <a:p>
            <a:r>
              <a:rPr lang="en-US" sz="2800" dirty="0"/>
              <a:t> 30 </a:t>
            </a:r>
            <a:r>
              <a:rPr lang="en-US" sz="2800" b="1" dirty="0"/>
              <a:t>'And you shall love the LORD your God with all your </a:t>
            </a:r>
            <a:r>
              <a:rPr lang="en-US" sz="2800" b="1" u="sng" dirty="0">
                <a:cs typeface="Aharoni" panose="02010803020104030203" pitchFamily="2" charset="-79"/>
              </a:rPr>
              <a:t>heart</a:t>
            </a:r>
            <a:r>
              <a:rPr lang="en-US" sz="2800" b="1" dirty="0"/>
              <a:t>, with all your soul, with all your mind</a:t>
            </a:r>
            <a:r>
              <a:rPr lang="en-US" sz="2800" dirty="0"/>
              <a:t>, </a:t>
            </a:r>
            <a:r>
              <a:rPr lang="en-US" sz="2800" b="1" dirty="0"/>
              <a:t>and with all your strength</a:t>
            </a:r>
            <a:r>
              <a:rPr lang="en-US" sz="2800" dirty="0"/>
              <a:t>.' This is the first commandment.</a:t>
            </a:r>
          </a:p>
        </p:txBody>
      </p:sp>
      <p:sp>
        <p:nvSpPr>
          <p:cNvPr id="9" name="TextBox 8">
            <a:extLst>
              <a:ext uri="{FF2B5EF4-FFF2-40B4-BE49-F238E27FC236}">
                <a16:creationId xmlns:a16="http://schemas.microsoft.com/office/drawing/2014/main" id="{483B8748-0BA4-9303-4C7D-94F9023A1098}"/>
              </a:ext>
            </a:extLst>
          </p:cNvPr>
          <p:cNvSpPr txBox="1"/>
          <p:nvPr/>
        </p:nvSpPr>
        <p:spPr>
          <a:xfrm>
            <a:off x="642068" y="4313742"/>
            <a:ext cx="6307372" cy="2062103"/>
          </a:xfrm>
          <a:prstGeom prst="rect">
            <a:avLst/>
          </a:prstGeom>
          <a:noFill/>
          <a:ln w="28575">
            <a:solidFill>
              <a:schemeClr val="tx1"/>
            </a:solidFill>
          </a:ln>
        </p:spPr>
        <p:txBody>
          <a:bodyPr wrap="square">
            <a:spAutoFit/>
          </a:bodyPr>
          <a:lstStyle/>
          <a:p>
            <a:r>
              <a:rPr lang="en-US" sz="3200" b="1" dirty="0">
                <a:solidFill>
                  <a:srgbClr val="0070C0"/>
                </a:solidFill>
              </a:rPr>
              <a:t>Mark 12:31 </a:t>
            </a:r>
            <a:r>
              <a:rPr lang="en-US" sz="3200" dirty="0"/>
              <a:t>"And the second, like it, is this: 'You shall love your neighbor as yourself.' There is no other commandment greater than these."</a:t>
            </a:r>
          </a:p>
        </p:txBody>
      </p:sp>
    </p:spTree>
    <p:extLst>
      <p:ext uri="{BB962C8B-B14F-4D97-AF65-F5344CB8AC3E}">
        <p14:creationId xmlns:p14="http://schemas.microsoft.com/office/powerpoint/2010/main" val="410139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5985E9-3490-A6DF-3629-54B2B7CB9D74}"/>
              </a:ext>
            </a:extLst>
          </p:cNvPr>
          <p:cNvSpPr txBox="1"/>
          <p:nvPr/>
        </p:nvSpPr>
        <p:spPr>
          <a:xfrm>
            <a:off x="190832" y="1144988"/>
            <a:ext cx="8698726" cy="4989828"/>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scribe who had asked this question replied that he agreed with Jesus’ answer, saying that to love God wholeheartedly and to love your neighbor as yourself “is more than all the whole burnt offerings and sacrifices”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(Mark 12:33).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Jesus responded by telling him, “You are not far from the kingdom of God”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(Mark 12:34).</a:t>
            </a:r>
          </a:p>
          <a:p>
            <a:pPr marL="0" marR="0" indent="130175" algn="just">
              <a:spcBef>
                <a:spcPts val="0"/>
              </a:spcBef>
              <a:spcAft>
                <a:spcPts val="57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 this conversation, we see that entering God’s kingdom—and living according to that kingdom—is, at its essence, a matter of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most important thing we can do is to love God with our entire being.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6033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4B2E4A-603F-A6D2-384F-DCA601BECBB6}"/>
              </a:ext>
            </a:extLst>
          </p:cNvPr>
          <p:cNvSpPr txBox="1"/>
          <p:nvPr/>
        </p:nvSpPr>
        <p:spPr>
          <a:xfrm>
            <a:off x="540689" y="818985"/>
            <a:ext cx="8046720" cy="5455340"/>
          </a:xfrm>
          <a:prstGeom prst="rect">
            <a:avLst/>
          </a:prstGeom>
          <a:noFill/>
        </p:spPr>
        <p:txBody>
          <a:bodyPr wrap="square">
            <a:spAutoFit/>
          </a:bodyPr>
          <a:lstStyle/>
          <a:p>
            <a:pPr marL="0" marR="0">
              <a:spcBef>
                <a:spcPts val="540"/>
              </a:spcBef>
              <a:spcAft>
                <a:spcPts val="270"/>
              </a:spcAft>
            </a:pP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What Is the Heart?</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Physically speaking,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the central organ of the human body. Its function is to circulate the blood throughout the whole body, pumping oxygen and nutrients to the other organs and pulling toxins away from them. If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stops beating permanently, life ends.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indispensable. </a:t>
            </a:r>
          </a:p>
          <a:p>
            <a:pPr marL="0" marR="0" indent="130175">
              <a:spcBef>
                <a:spcPts val="0"/>
              </a:spcBef>
              <a:spcAft>
                <a:spcPts val="570"/>
              </a:spcAft>
            </a:pPr>
            <a:endPar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body is designed to safeguard this organ. For example, in extremely cold conditions, the blood begins to retract from the extremities in                 order to maintain the integrity of the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975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39"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65B391-89DA-3E57-7125-E57CD1460CF8}"/>
              </a:ext>
            </a:extLst>
          </p:cNvPr>
          <p:cNvSpPr txBox="1"/>
          <p:nvPr/>
        </p:nvSpPr>
        <p:spPr>
          <a:xfrm>
            <a:off x="437322" y="1160892"/>
            <a:ext cx="8205745" cy="5789277"/>
          </a:xfrm>
          <a:prstGeom prst="rect">
            <a:avLst/>
          </a:prstGeom>
          <a:noFill/>
        </p:spPr>
        <p:txBody>
          <a:bodyPr wrap="square">
            <a:spAutoFit/>
          </a:bodyPr>
          <a:lstStyle/>
          <a:p>
            <a:pPr marL="0" marR="0" indent="130175">
              <a:spcBef>
                <a:spcPts val="0"/>
              </a:spcBef>
              <a:spcAft>
                <a:spcPts val="570"/>
              </a:spcAft>
            </a:pP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have another “</a:t>
            </a:r>
            <a:r>
              <a:rPr lang="en-US" sz="2800" u="sng" kern="0" dirty="0">
                <a:solidFill>
                  <a:srgbClr val="FF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is the center of our spiritual being. The Scriptures say, “Now may the God of peace Himself sanctify you completely; and may your whole spirit, soul, and body be preserved blameless at the coming of our Lord Jesus Christ”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Thess. 5:23)</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endPar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a human being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a spirit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has a soul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lives in a physical body</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2800" u="sng" kern="0" dirty="0">
                <a:solidFill>
                  <a:srgbClr val="000000"/>
                </a:solidFill>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rPr>
              <a:t> of the Bible</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the moral seat of humanity and consists of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mind</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will</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emotions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171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9DF19E-D853-9438-DCA7-C12CEE984649}"/>
              </a:ext>
            </a:extLst>
          </p:cNvPr>
          <p:cNvSpPr txBox="1"/>
          <p:nvPr/>
        </p:nvSpPr>
        <p:spPr>
          <a:xfrm>
            <a:off x="238975" y="890546"/>
            <a:ext cx="8817560" cy="5254965"/>
          </a:xfrm>
          <a:prstGeom prst="rect">
            <a:avLst/>
          </a:prstGeom>
          <a:noFill/>
        </p:spPr>
        <p:txBody>
          <a:bodyPr wrap="square">
            <a:spAutoFit/>
          </a:bodyPr>
          <a:lstStyle/>
          <a:p>
            <a:pPr marL="0" marR="0" algn="ctr">
              <a:lnSpc>
                <a:spcPct val="107000"/>
              </a:lnSpc>
              <a:spcBef>
                <a:spcPts val="540"/>
              </a:spcBef>
              <a:spcAft>
                <a:spcPts val="27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word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appears hundreds of times in the Scriptures. In the Old Testament, the words most often translated “heart” are the related Hebrew terms </a:t>
            </a:r>
            <a:r>
              <a:rPr lang="en-US" sz="2800" b="1" u="sng"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lebab</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(H3824) and </a:t>
            </a:r>
            <a:r>
              <a:rPr lang="en-US" sz="2800" b="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leb</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(H3820).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Lebab</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means “the heart as the most interior organ,” and this term is also used in the  same sense as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leb.</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Leb means “the heart; also used figuratively very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widely for the feelings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will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the intellect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figuratively, these terms refer to the inner being of humans—</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very core</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including our feelings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desires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intellect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7751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1 introduction</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59653"/>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9DF19E-D853-9438-DCA7-C12CEE984649}"/>
              </a:ext>
            </a:extLst>
          </p:cNvPr>
          <p:cNvSpPr txBox="1"/>
          <p:nvPr/>
        </p:nvSpPr>
        <p:spPr>
          <a:xfrm>
            <a:off x="842838" y="985962"/>
            <a:ext cx="7545788" cy="4951099"/>
          </a:xfrm>
          <a:prstGeom prst="rect">
            <a:avLst/>
          </a:prstGeom>
          <a:noFill/>
        </p:spPr>
        <p:txBody>
          <a:bodyPr wrap="square">
            <a:spAutoFit/>
          </a:bodyPr>
          <a:lstStyle/>
          <a:p>
            <a:pPr marL="0" marR="0" algn="ctr">
              <a:lnSpc>
                <a:spcPct val="107000"/>
              </a:lnSpc>
              <a:spcBef>
                <a:spcPts val="540"/>
              </a:spcBef>
              <a:spcAft>
                <a:spcPts val="27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New Testament, the main word translated “</a:t>
            </a:r>
            <a:r>
              <a:rPr lang="en-US" sz="2800" u="sng" kern="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heart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t>
            </a:r>
            <a:r>
              <a:rPr lang="en-US" sz="2800" b="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kardia</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which, in a figurative sense, indicates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thoughts or feelings (mind).”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heart is our true self, and it is the catalyst for our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desires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motives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intentions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actions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desire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“a strong wish: a wish for something or to do something.” </a:t>
            </a:r>
            <a:r>
              <a:rPr lang="en-US" sz="28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motive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“something (as a need or desire) that causes a person to act.”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a:t>
            </a:r>
            <a:r>
              <a:rPr lang="en-US" sz="28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intention</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“the thing that you plan to do or achieve: an aim or purpose.”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3629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1758</TotalTime>
  <Words>3211</Words>
  <Application>Microsoft Office PowerPoint</Application>
  <PresentationFormat>On-screen Show (4:3)</PresentationFormat>
  <Paragraphs>197</Paragraphs>
  <Slides>32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Aharoni</vt:lpstr>
      <vt:lpstr>Arial</vt:lpstr>
      <vt:lpstr>Arial Unicode MS</vt:lpstr>
      <vt:lpstr>Calibri</vt:lpstr>
      <vt:lpstr>Calibri Light</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14</cp:revision>
  <dcterms:created xsi:type="dcterms:W3CDTF">2024-09-26T11:17:10Z</dcterms:created>
  <dcterms:modified xsi:type="dcterms:W3CDTF">2024-10-06T19:38:49Z</dcterms:modified>
</cp:coreProperties>
</file>