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65" r:id="rId6"/>
    <p:sldId id="557" r:id="rId7"/>
    <p:sldId id="339" r:id="rId8"/>
    <p:sldId id="340" r:id="rId9"/>
    <p:sldId id="344" r:id="rId10"/>
    <p:sldId id="345" r:id="rId11"/>
    <p:sldId id="346" r:id="rId12"/>
    <p:sldId id="347" r:id="rId13"/>
    <p:sldId id="1308" r:id="rId14"/>
    <p:sldId id="570" r:id="rId15"/>
    <p:sldId id="555" r:id="rId16"/>
    <p:sldId id="556" r:id="rId17"/>
    <p:sldId id="321" r:id="rId18"/>
    <p:sldId id="572" r:id="rId19"/>
    <p:sldId id="573" r:id="rId20"/>
    <p:sldId id="559" r:id="rId21"/>
    <p:sldId id="560" r:id="rId22"/>
    <p:sldId id="1307" r:id="rId23"/>
    <p:sldId id="574" r:id="rId24"/>
    <p:sldId id="575" r:id="rId25"/>
    <p:sldId id="1310" r:id="rId26"/>
    <p:sldId id="576" r:id="rId27"/>
    <p:sldId id="577" r:id="rId28"/>
    <p:sldId id="562" r:id="rId29"/>
    <p:sldId id="1313" r:id="rId30"/>
    <p:sldId id="564" r:id="rId31"/>
    <p:sldId id="566" r:id="rId32"/>
    <p:sldId id="567" r:id="rId33"/>
    <p:sldId id="1309" r:id="rId34"/>
    <p:sldId id="131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SrmBtYJNiVXG4dA0CzEWw==" hashData="v6dNU/INHhp//sH8dQZczO9VIpV6BbiJ5NqdNi4KqgxmRczu4sqmb2RLfW3qD/wTCW+B4tJz+KWl9gjxAs/MX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20" d="100"/>
          <a:sy n="120" d="100"/>
        </p:scale>
        <p:origin x="126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7819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2752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35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9" y="1260475"/>
            <a:ext cx="6481762" cy="3886200"/>
          </a:xfrm>
          <a:prstGeom prst="rect">
            <a:avLst/>
          </a:prstGeom>
          <a:noFill/>
          <a:ln w="76200">
            <a:solidFill>
              <a:schemeClr val="bg2">
                <a:alpha val="50000"/>
              </a:schemeClr>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5" name="Rectangle 4"/>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6" name="Freeform 5"/>
          <p:cNvSpPr>
            <a:spLocks/>
          </p:cNvSpPr>
          <p:nvPr/>
        </p:nvSpPr>
        <p:spPr bwMode="auto">
          <a:xfrm rot="5400000">
            <a:off x="1282701"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7" name="Freeform 6"/>
          <p:cNvSpPr>
            <a:spLocks/>
          </p:cNvSpPr>
          <p:nvPr/>
        </p:nvSpPr>
        <p:spPr bwMode="auto">
          <a:xfrm rot="5400000">
            <a:off x="1479551" y="10906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8" name="Line 11"/>
          <p:cNvSpPr>
            <a:spLocks noChangeShapeType="1"/>
          </p:cNvSpPr>
          <p:nvPr/>
        </p:nvSpPr>
        <p:spPr bwMode="auto">
          <a:xfrm rot="5400000" flipH="1">
            <a:off x="1165226" y="14033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9" name="Freeform 8"/>
          <p:cNvSpPr>
            <a:spLocks/>
          </p:cNvSpPr>
          <p:nvPr/>
        </p:nvSpPr>
        <p:spPr bwMode="auto">
          <a:xfrm rot="16200000" flipH="1">
            <a:off x="7413626"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0" name="Freeform 9"/>
          <p:cNvSpPr>
            <a:spLocks/>
          </p:cNvSpPr>
          <p:nvPr/>
        </p:nvSpPr>
        <p:spPr bwMode="auto">
          <a:xfrm rot="10800000">
            <a:off x="7818439" y="1225550"/>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1" name="Line 14"/>
          <p:cNvSpPr>
            <a:spLocks noChangeShapeType="1"/>
          </p:cNvSpPr>
          <p:nvPr/>
        </p:nvSpPr>
        <p:spPr bwMode="auto">
          <a:xfrm rot="10800000" flipH="1">
            <a:off x="7507289" y="1243013"/>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2" name="Freeform 11"/>
          <p:cNvSpPr>
            <a:spLocks/>
          </p:cNvSpPr>
          <p:nvPr/>
        </p:nvSpPr>
        <p:spPr bwMode="auto">
          <a:xfrm flipH="1">
            <a:off x="7434263" y="475297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3" name="Freeform 12"/>
          <p:cNvSpPr>
            <a:spLocks/>
          </p:cNvSpPr>
          <p:nvPr/>
        </p:nvSpPr>
        <p:spPr bwMode="auto">
          <a:xfrm rot="16200000">
            <a:off x="7705726" y="49895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4" name="Line 17"/>
          <p:cNvSpPr>
            <a:spLocks noChangeShapeType="1"/>
          </p:cNvSpPr>
          <p:nvPr/>
        </p:nvSpPr>
        <p:spPr bwMode="auto">
          <a:xfrm rot="16200000" flipH="1">
            <a:off x="7689851" y="50101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5" name="Freeform 14"/>
          <p:cNvSpPr>
            <a:spLocks/>
          </p:cNvSpPr>
          <p:nvPr/>
        </p:nvSpPr>
        <p:spPr bwMode="auto">
          <a:xfrm>
            <a:off x="1282700" y="474662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6" name="Freeform 15"/>
          <p:cNvSpPr>
            <a:spLocks/>
          </p:cNvSpPr>
          <p:nvPr/>
        </p:nvSpPr>
        <p:spPr bwMode="auto">
          <a:xfrm>
            <a:off x="1346201" y="4846640"/>
            <a:ext cx="1588" cy="331787"/>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7" name="Line 20"/>
          <p:cNvSpPr>
            <a:spLocks noChangeShapeType="1"/>
          </p:cNvSpPr>
          <p:nvPr/>
        </p:nvSpPr>
        <p:spPr bwMode="auto">
          <a:xfrm flipH="1">
            <a:off x="1327151" y="5162550"/>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3075" name="Rectangle 3"/>
          <p:cNvSpPr>
            <a:spLocks noGrp="1" noChangeArrowheads="1"/>
          </p:cNvSpPr>
          <p:nvPr>
            <p:ph type="ctrTitle"/>
          </p:nvPr>
        </p:nvSpPr>
        <p:spPr>
          <a:xfrm>
            <a:off x="1609725" y="1698627"/>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1"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dirty="0"/>
          </a:p>
        </p:txBody>
      </p:sp>
      <p:sp>
        <p:nvSpPr>
          <p:cNvPr id="19" name="Rectangle 6"/>
          <p:cNvSpPr>
            <a:spLocks noGrp="1" noChangeArrowheads="1"/>
          </p:cNvSpPr>
          <p:nvPr>
            <p:ph type="ftr" sz="quarter" idx="11"/>
          </p:nvPr>
        </p:nvSpPr>
        <p:spPr/>
        <p:txBody>
          <a:bodyPr/>
          <a:lstStyle>
            <a:lvl1pPr>
              <a:defRPr/>
            </a:lvl1pPr>
          </a:lstStyle>
          <a:p>
            <a:pPr>
              <a:defRPr/>
            </a:pPr>
            <a:endParaRPr lang="en-US" dirty="0"/>
          </a:p>
        </p:txBody>
      </p:sp>
      <p:sp>
        <p:nvSpPr>
          <p:cNvPr id="20" name="Rectangle 7"/>
          <p:cNvSpPr>
            <a:spLocks noGrp="1" noChangeArrowheads="1"/>
          </p:cNvSpPr>
          <p:nvPr>
            <p:ph type="sldNum" sz="quarter" idx="12"/>
          </p:nvPr>
        </p:nvSpPr>
        <p:spPr/>
        <p:txBody>
          <a:bodyPr/>
          <a:lstStyle>
            <a:lvl1pPr>
              <a:defRPr/>
            </a:lvl1pPr>
          </a:lstStyle>
          <a:p>
            <a:pPr>
              <a:defRPr/>
            </a:pPr>
            <a:fld id="{8E72213F-6F68-4BE0-A5F6-5C4DF4B30162}" type="slidenum">
              <a:rPr lang="en-US"/>
              <a:pPr>
                <a:defRPr/>
              </a:pPr>
              <a:t>‹#›</a:t>
            </a:fld>
            <a:endParaRPr lang="en-US" dirty="0"/>
          </a:p>
        </p:txBody>
      </p:sp>
    </p:spTree>
    <p:extLst>
      <p:ext uri="{BB962C8B-B14F-4D97-AF65-F5344CB8AC3E}">
        <p14:creationId xmlns:p14="http://schemas.microsoft.com/office/powerpoint/2010/main" val="17354306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951F51-DEED-41BD-A6B2-20AB009896F0}" type="slidenum">
              <a:rPr lang="en-US"/>
              <a:pPr>
                <a:defRPr/>
              </a:pPr>
              <a:t>‹#›</a:t>
            </a:fld>
            <a:endParaRPr lang="en-US" dirty="0"/>
          </a:p>
        </p:txBody>
      </p:sp>
    </p:spTree>
    <p:extLst>
      <p:ext uri="{BB962C8B-B14F-4D97-AF65-F5344CB8AC3E}">
        <p14:creationId xmlns:p14="http://schemas.microsoft.com/office/powerpoint/2010/main" val="372618660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8D1F89-9AE1-43A1-99C1-12F7690BE576}" type="slidenum">
              <a:rPr lang="en-US"/>
              <a:pPr>
                <a:defRPr/>
              </a:pPr>
              <a:t>‹#›</a:t>
            </a:fld>
            <a:endParaRPr lang="en-US" dirty="0"/>
          </a:p>
        </p:txBody>
      </p:sp>
    </p:spTree>
    <p:extLst>
      <p:ext uri="{BB962C8B-B14F-4D97-AF65-F5344CB8AC3E}">
        <p14:creationId xmlns:p14="http://schemas.microsoft.com/office/powerpoint/2010/main" val="12630380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261329-4B5D-451B-A818-BCF6CD318509}" type="slidenum">
              <a:rPr lang="en-US"/>
              <a:pPr>
                <a:defRPr/>
              </a:pPr>
              <a:t>‹#›</a:t>
            </a:fld>
            <a:endParaRPr lang="en-US" dirty="0"/>
          </a:p>
        </p:txBody>
      </p:sp>
    </p:spTree>
    <p:extLst>
      <p:ext uri="{BB962C8B-B14F-4D97-AF65-F5344CB8AC3E}">
        <p14:creationId xmlns:p14="http://schemas.microsoft.com/office/powerpoint/2010/main" val="195071175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1DC4DF0-D1E1-4AC8-83F2-F463AF2DC2C0}" type="slidenum">
              <a:rPr lang="en-US"/>
              <a:pPr>
                <a:defRPr/>
              </a:pPr>
              <a:t>‹#›</a:t>
            </a:fld>
            <a:endParaRPr lang="en-US" dirty="0"/>
          </a:p>
        </p:txBody>
      </p:sp>
    </p:spTree>
    <p:extLst>
      <p:ext uri="{BB962C8B-B14F-4D97-AF65-F5344CB8AC3E}">
        <p14:creationId xmlns:p14="http://schemas.microsoft.com/office/powerpoint/2010/main" val="20324476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EB7DB8A-5D55-4E45-954F-4CFD3138B71F}" type="slidenum">
              <a:rPr lang="en-US"/>
              <a:pPr>
                <a:defRPr/>
              </a:pPr>
              <a:t>‹#›</a:t>
            </a:fld>
            <a:endParaRPr lang="en-US" dirty="0"/>
          </a:p>
        </p:txBody>
      </p:sp>
    </p:spTree>
    <p:extLst>
      <p:ext uri="{BB962C8B-B14F-4D97-AF65-F5344CB8AC3E}">
        <p14:creationId xmlns:p14="http://schemas.microsoft.com/office/powerpoint/2010/main" val="1234266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02B1295-E0AB-45A9-A192-1EF67CAE8E1B}" type="slidenum">
              <a:rPr lang="en-US"/>
              <a:pPr>
                <a:defRPr/>
              </a:pPr>
              <a:t>‹#›</a:t>
            </a:fld>
            <a:endParaRPr lang="en-US" dirty="0"/>
          </a:p>
        </p:txBody>
      </p:sp>
    </p:spTree>
    <p:extLst>
      <p:ext uri="{BB962C8B-B14F-4D97-AF65-F5344CB8AC3E}">
        <p14:creationId xmlns:p14="http://schemas.microsoft.com/office/powerpoint/2010/main" val="41713691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86EE15E-EA6A-4F45-82FF-117F5486119A}" type="slidenum">
              <a:rPr lang="en-US"/>
              <a:pPr>
                <a:defRPr/>
              </a:pPr>
              <a:t>‹#›</a:t>
            </a:fld>
            <a:endParaRPr lang="en-US" dirty="0"/>
          </a:p>
        </p:txBody>
      </p:sp>
    </p:spTree>
    <p:extLst>
      <p:ext uri="{BB962C8B-B14F-4D97-AF65-F5344CB8AC3E}">
        <p14:creationId xmlns:p14="http://schemas.microsoft.com/office/powerpoint/2010/main" val="29850749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86761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4A0657-107A-41A2-BEB6-166D1012B0C9}" type="slidenum">
              <a:rPr lang="en-US"/>
              <a:pPr>
                <a:defRPr/>
              </a:pPr>
              <a:t>‹#›</a:t>
            </a:fld>
            <a:endParaRPr lang="en-US" dirty="0"/>
          </a:p>
        </p:txBody>
      </p:sp>
    </p:spTree>
    <p:extLst>
      <p:ext uri="{BB962C8B-B14F-4D97-AF65-F5344CB8AC3E}">
        <p14:creationId xmlns:p14="http://schemas.microsoft.com/office/powerpoint/2010/main" val="177668605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9E8088-A361-4E0D-B37D-9389137AC7C6}" type="slidenum">
              <a:rPr lang="en-US"/>
              <a:pPr>
                <a:defRPr/>
              </a:pPr>
              <a:t>‹#›</a:t>
            </a:fld>
            <a:endParaRPr lang="en-US" dirty="0"/>
          </a:p>
        </p:txBody>
      </p:sp>
    </p:spTree>
    <p:extLst>
      <p:ext uri="{BB962C8B-B14F-4D97-AF65-F5344CB8AC3E}">
        <p14:creationId xmlns:p14="http://schemas.microsoft.com/office/powerpoint/2010/main" val="386959196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5FA10A-D9A8-4AFC-A15F-3E9AC25CC5BE}" type="slidenum">
              <a:rPr lang="en-US"/>
              <a:pPr>
                <a:defRPr/>
              </a:pPr>
              <a:t>‹#›</a:t>
            </a:fld>
            <a:endParaRPr lang="en-US" dirty="0"/>
          </a:p>
        </p:txBody>
      </p:sp>
    </p:spTree>
    <p:extLst>
      <p:ext uri="{BB962C8B-B14F-4D97-AF65-F5344CB8AC3E}">
        <p14:creationId xmlns:p14="http://schemas.microsoft.com/office/powerpoint/2010/main" val="176301234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9F79A8-7F92-41EC-8359-07599FB86F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092485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AE10D5-CA39-4C9F-B255-B1559AAB68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266899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26BD62-38D0-43FC-BDC0-9E4AA466C9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427353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ED0AF-E7B6-4424-97E5-00D5ECD3C1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164862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FEF12C3-B5D3-43EF-8BD9-555C81B2E5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09678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E82C98-BA4C-4278-A2FE-3E115AE042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870624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8B1B448-AB7F-443D-B6D2-572DBC313E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203545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88692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E169D4-822A-4811-B230-44808526FD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51941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9052DA-5F3D-4BB3-B589-A242FABDBB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244518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96897-532D-4367-9331-1E666F91D3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23211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0173D3-6B9C-4EFD-86E4-BD267F8524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782724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10/6/2024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052555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10/6/2024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145576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10/6/2024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79938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10/6/2024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66665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solidFill>
                  <a:prstClr val="black">
                    <a:tint val="75000"/>
                  </a:prstClr>
                </a:solidFill>
              </a:rPr>
              <a:pPr/>
              <a:t>10/6/2024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780094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solidFill>
                  <a:prstClr val="black">
                    <a:tint val="75000"/>
                  </a:prstClr>
                </a:solidFill>
              </a:rPr>
              <a:pPr/>
              <a:t>10/6/2024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6210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8437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solidFill>
                  <a:prstClr val="black">
                    <a:tint val="75000"/>
                  </a:prstClr>
                </a:solidFill>
              </a:rPr>
              <a:pPr/>
              <a:t>10/6/2024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733662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10/6/2024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26112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10/6/2024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06970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10/6/2024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326960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10/6/2024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739334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21843997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77425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B4D1BB-344B-487A-9E16-E40ADDA73DFA}"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2257945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4D1BB-344B-487A-9E16-E40ADDA73DFA}"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1802954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B4D1BB-344B-487A-9E16-E40ADDA73DFA}" type="datetimeFigureOut">
              <a:rPr lang="en-US" smtClean="0"/>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43841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56476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B4D1BB-344B-487A-9E16-E40ADDA73DFA}" type="datetimeFigureOut">
              <a:rPr lang="en-US" smtClean="0"/>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3049284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4D1BB-344B-487A-9E16-E40ADDA73DFA}" type="datetimeFigureOut">
              <a:rPr lang="en-US" smtClean="0"/>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42309568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4D1BB-344B-487A-9E16-E40ADDA73DFA}"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1148438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4D1BB-344B-487A-9E16-E40ADDA73DFA}"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3108202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15933163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2572402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2947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2427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3138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4067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028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418519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a:defRPr/>
            </a:pPr>
            <a:endParaRPr lang="en-US" dirty="0"/>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a:defRPr/>
            </a:pPr>
            <a:endParaRPr lang="en-US" dirty="0"/>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a:defRPr/>
            </a:pPr>
            <a:fld id="{C362A145-5051-4813-844C-A5DB8E7F8F16}" type="slidenum">
              <a:rPr lang="en-US" smtClean="0"/>
              <a:pPr>
                <a:defRPr/>
              </a:pPr>
              <a:t>‹#›</a:t>
            </a:fld>
            <a:endParaRPr lang="en-US" dirty="0"/>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30442596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51C6C68-815E-4B48-A203-38C0B10CF8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04185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3F7D631-701F-4046-9E27-CF7D871A4A19}" type="datetimeFigureOut">
              <a:rPr lang="en-US" smtClean="0">
                <a:solidFill>
                  <a:prstClr val="black">
                    <a:tint val="75000"/>
                  </a:prstClr>
                </a:solidFill>
                <a:latin typeface="Calibri"/>
              </a:rPr>
              <a:pPr fontAlgn="auto">
                <a:spcBef>
                  <a:spcPts val="0"/>
                </a:spcBef>
                <a:spcAft>
                  <a:spcPts val="0"/>
                </a:spcAft>
              </a:pPr>
              <a:t>10/6/2024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591E1F-A0F5-40CD-A4FF-6D865D44E27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574047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4D1BB-344B-487A-9E16-E40ADDA73DFA}" type="datetimeFigureOut">
              <a:rPr lang="en-US" smtClean="0"/>
              <a:t>10/6/2024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974EA-E2F5-4E58-BAC5-923063A43E46}" type="slidenum">
              <a:rPr lang="en-US" smtClean="0"/>
              <a:t>‹#›</a:t>
            </a:fld>
            <a:endParaRPr lang="en-US"/>
          </a:p>
        </p:txBody>
      </p:sp>
    </p:spTree>
    <p:extLst>
      <p:ext uri="{BB962C8B-B14F-4D97-AF65-F5344CB8AC3E}">
        <p14:creationId xmlns:p14="http://schemas.microsoft.com/office/powerpoint/2010/main" val="382577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8160030-B0F8-D7E5-9C76-FB3AB9F72A15}"/>
              </a:ext>
            </a:extLst>
          </p:cNvPr>
          <p:cNvSpPr txBox="1"/>
          <p:nvPr/>
        </p:nvSpPr>
        <p:spPr>
          <a:xfrm>
            <a:off x="326002" y="2997641"/>
            <a:ext cx="8563555" cy="3191643"/>
          </a:xfrm>
          <a:prstGeom prst="rect">
            <a:avLst/>
          </a:prstGeom>
          <a:noFill/>
        </p:spPr>
        <p:txBody>
          <a:bodyPr wrap="square">
            <a:spAutoFit/>
          </a:bodyPr>
          <a:lstStyle/>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ea typeface="Calibri" panose="020F0502020204030204" pitchFamily="34" charset="0"/>
                <a:cs typeface="Times New Roman" panose="02020603050405020304" pitchFamily="18" charset="0"/>
              </a:rPr>
              <a:t>The blood of Christ bought the church.</a:t>
            </a:r>
          </a:p>
          <a:p>
            <a:pPr marL="0" marR="0">
              <a:spcBef>
                <a:spcPts val="0"/>
              </a:spcBef>
              <a:spcAft>
                <a:spcPts val="0"/>
              </a:spcAft>
            </a:pPr>
            <a:r>
              <a:rPr lang="en-US" sz="2200" b="1" u="sng" dirty="0">
                <a:solidFill>
                  <a:srgbClr val="0070C0"/>
                </a:solidFill>
                <a:effectLst/>
                <a:ea typeface="Calibri" panose="020F0502020204030204" pitchFamily="34" charset="0"/>
                <a:cs typeface="Times New Roman" panose="02020603050405020304" pitchFamily="18" charset="0"/>
              </a:rPr>
              <a:t>Acts 20:28</a:t>
            </a:r>
            <a:r>
              <a:rPr lang="en-US" sz="2200" b="1" u="sng" dirty="0">
                <a:effectLst/>
                <a:ea typeface="Calibri" panose="020F0502020204030204" pitchFamily="34" charset="0"/>
                <a:cs typeface="Times New Roman" panose="02020603050405020304" pitchFamily="18" charset="0"/>
              </a:rPr>
              <a:t>;</a:t>
            </a:r>
            <a:r>
              <a:rPr lang="en-US" sz="2200" dirty="0">
                <a:effectLst/>
                <a:ea typeface="Calibri" panose="020F0502020204030204" pitchFamily="34" charset="0"/>
                <a:cs typeface="Times New Roman" panose="02020603050405020304" pitchFamily="18" charset="0"/>
              </a:rPr>
              <a:t> "Therefore take heed to yourselves and to all the flock, among which the Holy Spirit has made you overseers, to shepherd the church of God which He purchased with His own blood.</a:t>
            </a:r>
            <a:endParaRPr lang="en-US" sz="2200" dirty="0">
              <a:ea typeface="Calibri" panose="020F0502020204030204" pitchFamily="34" charset="0"/>
              <a:cs typeface="Times New Roman" panose="02020603050405020304" pitchFamily="18" charset="0"/>
            </a:endParaRPr>
          </a:p>
          <a:p>
            <a:pPr marL="0" marR="0">
              <a:spcBef>
                <a:spcPts val="0"/>
              </a:spcBef>
              <a:spcAft>
                <a:spcPts val="0"/>
              </a:spcAft>
            </a:pPr>
            <a:endParaRPr lang="en-US" sz="2200" dirty="0">
              <a:effectLst/>
              <a:ea typeface="Calibri" panose="020F0502020204030204" pitchFamily="34" charset="0"/>
              <a:cs typeface="Times New Roman" panose="02020603050405020304" pitchFamily="18" charset="0"/>
            </a:endParaRPr>
          </a:p>
          <a:p>
            <a:pPr marL="0" marR="0" algn="just">
              <a:spcBef>
                <a:spcPts val="0"/>
              </a:spcBef>
              <a:spcAft>
                <a:spcPts val="1000"/>
              </a:spcAft>
            </a:pPr>
            <a:r>
              <a:rPr lang="en-US" sz="2200" b="1" u="sng" dirty="0">
                <a:solidFill>
                  <a:srgbClr val="0070C0"/>
                </a:solidFill>
                <a:effectLst/>
                <a:ea typeface="Calibri" panose="020F0502020204030204" pitchFamily="34" charset="0"/>
                <a:cs typeface="Times New Roman" panose="02020603050405020304" pitchFamily="18" charset="0"/>
              </a:rPr>
              <a:t>Eph.5:25</a:t>
            </a:r>
            <a:r>
              <a:rPr lang="en-US" sz="2200" b="1" dirty="0">
                <a:solidFill>
                  <a:srgbClr val="0070C0"/>
                </a:solidFill>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Husbands, love your wives, just as Christ also loved the church and gave Himself for her, </a:t>
            </a:r>
          </a:p>
        </p:txBody>
      </p:sp>
      <p:sp>
        <p:nvSpPr>
          <p:cNvPr id="2" name="TextBox 1">
            <a:extLst>
              <a:ext uri="{FF2B5EF4-FFF2-40B4-BE49-F238E27FC236}">
                <a16:creationId xmlns:a16="http://schemas.microsoft.com/office/drawing/2014/main" id="{A872ADD3-8F5F-4843-352E-7158C873B035}"/>
              </a:ext>
            </a:extLst>
          </p:cNvPr>
          <p:cNvSpPr txBox="1"/>
          <p:nvPr/>
        </p:nvSpPr>
        <p:spPr>
          <a:xfrm>
            <a:off x="326003" y="2095188"/>
            <a:ext cx="8714630" cy="1538883"/>
          </a:xfrm>
          <a:prstGeom prst="rect">
            <a:avLst/>
          </a:prstGeom>
          <a:noFill/>
        </p:spPr>
        <p:txBody>
          <a:bodyPr wrap="square" rtlCol="0">
            <a:spAutoFit/>
          </a:bodyPr>
          <a:lstStyle/>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The church is the fullness of Christ.</a:t>
            </a:r>
          </a:p>
          <a:p>
            <a:pPr marL="0" marR="0">
              <a:spcBef>
                <a:spcPts val="0"/>
              </a:spcBef>
              <a:spcAft>
                <a:spcPts val="0"/>
              </a:spcAft>
            </a:pPr>
            <a:r>
              <a:rPr lang="en-US" sz="2200" b="1" u="sng" dirty="0">
                <a:solidFill>
                  <a:srgbClr val="0070C0"/>
                </a:solidFill>
                <a:effectLst/>
                <a:ea typeface="Calibri" panose="020F0502020204030204" pitchFamily="34" charset="0"/>
                <a:cs typeface="Times New Roman" panose="02020603050405020304" pitchFamily="18" charset="0"/>
              </a:rPr>
              <a:t>Eph.1:22 – 23</a:t>
            </a:r>
            <a:r>
              <a:rPr lang="en-US" sz="2200" b="1" dirty="0">
                <a:solidFill>
                  <a:srgbClr val="0070C0"/>
                </a:solidFill>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And He put all things under His feet, and gave Him to be head over all things to the church, 23 which is His body, the fullness of Him who fills all in all.</a:t>
            </a:r>
          </a:p>
        </p:txBody>
      </p:sp>
      <p:sp>
        <p:nvSpPr>
          <p:cNvPr id="8" name="TextBox 7">
            <a:extLst>
              <a:ext uri="{FF2B5EF4-FFF2-40B4-BE49-F238E27FC236}">
                <a16:creationId xmlns:a16="http://schemas.microsoft.com/office/drawing/2014/main" id="{FF8C42A7-58C6-422B-DA73-7FBEB655A008}"/>
              </a:ext>
            </a:extLst>
          </p:cNvPr>
          <p:cNvSpPr txBox="1"/>
          <p:nvPr/>
        </p:nvSpPr>
        <p:spPr>
          <a:xfrm>
            <a:off x="0" y="715620"/>
            <a:ext cx="9135609" cy="1205458"/>
          </a:xfrm>
          <a:prstGeom prst="rect">
            <a:avLst/>
          </a:prstGeom>
          <a:noFill/>
        </p:spPr>
        <p:txBody>
          <a:bodyPr wrap="square">
            <a:spAutoFit/>
          </a:bodyPr>
          <a:lstStyle/>
          <a:p>
            <a:pPr marL="514350" marR="0" indent="-514350" algn="ctr">
              <a:spcBef>
                <a:spcPts val="0"/>
              </a:spcBef>
              <a:spcAft>
                <a:spcPts val="1000"/>
              </a:spcAft>
              <a:buAutoNum type="arabicPeriod"/>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It is impossible to be in Christ </a:t>
            </a:r>
          </a:p>
          <a:p>
            <a:pPr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and not be in His church</a:t>
            </a:r>
            <a:r>
              <a:rPr lang="en-US" sz="3200" b="1" dirty="0">
                <a:solidFill>
                  <a:srgbClr val="0070C0"/>
                </a:solidFill>
                <a:effectLst/>
                <a:latin typeface="Century" panose="020406040505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21732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9" name="TextBox 8">
            <a:extLst>
              <a:ext uri="{FF2B5EF4-FFF2-40B4-BE49-F238E27FC236}">
                <a16:creationId xmlns:a16="http://schemas.microsoft.com/office/drawing/2014/main" id="{BFE60E55-A0F3-D6E2-6842-811455A5FD61}"/>
              </a:ext>
            </a:extLst>
          </p:cNvPr>
          <p:cNvSpPr txBox="1"/>
          <p:nvPr/>
        </p:nvSpPr>
        <p:spPr>
          <a:xfrm>
            <a:off x="302150" y="3633747"/>
            <a:ext cx="8722579" cy="2472985"/>
          </a:xfrm>
          <a:prstGeom prst="rect">
            <a:avLst/>
          </a:prstGeom>
          <a:noFill/>
        </p:spPr>
        <p:txBody>
          <a:bodyPr wrap="square">
            <a:spAutoFit/>
          </a:bodyPr>
          <a:lstStyle/>
          <a:p>
            <a:pPr marL="0" marR="0" algn="just">
              <a:lnSpc>
                <a:spcPct val="115000"/>
              </a:lnSpc>
              <a:spcBef>
                <a:spcPts val="0"/>
              </a:spcBef>
              <a:spcAft>
                <a:spcPts val="0"/>
              </a:spcAft>
            </a:pPr>
            <a:r>
              <a:rPr lang="en-US"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The act of baptism puts one in the body of Christ, the church </a:t>
            </a:r>
          </a:p>
          <a:p>
            <a:pPr marL="0" marR="0">
              <a:spcBef>
                <a:spcPts val="0"/>
              </a:spcBef>
              <a:spcAft>
                <a:spcPts val="0"/>
              </a:spcAft>
            </a:pPr>
            <a:r>
              <a:rPr lang="en-US" sz="2600" b="1" u="sng" dirty="0">
                <a:solidFill>
                  <a:srgbClr val="0070C0"/>
                </a:solidFill>
                <a:effectLst/>
                <a:ea typeface="Calibri" panose="020F0502020204030204" pitchFamily="34" charset="0"/>
                <a:cs typeface="Times New Roman" panose="02020603050405020304" pitchFamily="18" charset="0"/>
              </a:rPr>
              <a:t>1 Cor. 12:13 </a:t>
            </a:r>
            <a:r>
              <a:rPr lang="en-US" sz="2600" dirty="0">
                <a:effectLst/>
                <a:ea typeface="Calibri" panose="020F0502020204030204" pitchFamily="34" charset="0"/>
                <a:cs typeface="Times New Roman" panose="02020603050405020304" pitchFamily="18" charset="0"/>
              </a:rPr>
              <a:t>For by one Spirit we </a:t>
            </a:r>
            <a:r>
              <a:rPr lang="en-US" sz="2600" b="1" u="sng" dirty="0">
                <a:effectLst/>
                <a:ea typeface="Calibri" panose="020F0502020204030204" pitchFamily="34" charset="0"/>
                <a:cs typeface="Times New Roman" panose="02020603050405020304" pitchFamily="18" charset="0"/>
              </a:rPr>
              <a:t>were all baptized into one body</a:t>
            </a:r>
            <a:r>
              <a:rPr lang="en-US" sz="2600" dirty="0">
                <a:effectLst/>
                <a:ea typeface="Calibri" panose="020F0502020204030204" pitchFamily="34" charset="0"/>
                <a:cs typeface="Times New Roman" panose="02020603050405020304" pitchFamily="18" charset="0"/>
              </a:rPr>
              <a:t>--whether Jews or Greeks, whether slaves or free--and have all been made to drink into one Spirit.</a:t>
            </a:r>
          </a:p>
        </p:txBody>
      </p:sp>
      <p:sp>
        <p:nvSpPr>
          <p:cNvPr id="2" name="TextBox 1">
            <a:extLst>
              <a:ext uri="{FF2B5EF4-FFF2-40B4-BE49-F238E27FC236}">
                <a16:creationId xmlns:a16="http://schemas.microsoft.com/office/drawing/2014/main" id="{D5212F44-041D-9BFC-C662-91A8009D6BBF}"/>
              </a:ext>
            </a:extLst>
          </p:cNvPr>
          <p:cNvSpPr txBox="1"/>
          <p:nvPr/>
        </p:nvSpPr>
        <p:spPr>
          <a:xfrm>
            <a:off x="485030" y="2210463"/>
            <a:ext cx="8245502" cy="1481046"/>
          </a:xfrm>
          <a:prstGeom prst="rect">
            <a:avLst/>
          </a:prstGeom>
          <a:noFill/>
        </p:spPr>
        <p:txBody>
          <a:bodyPr wrap="square" rtlCol="0">
            <a:spAutoFit/>
          </a:bodyPr>
          <a:lstStyle/>
          <a:p>
            <a:pPr marL="0" marR="0">
              <a:lnSpc>
                <a:spcPct val="115000"/>
              </a:lnSpc>
              <a:spcBef>
                <a:spcPts val="0"/>
              </a:spcBef>
              <a:spcAft>
                <a:spcPts val="0"/>
              </a:spcAft>
            </a:pPr>
            <a:r>
              <a:rPr lang="en-US" sz="2800" dirty="0">
                <a:effectLst/>
                <a:ea typeface="Calibri" panose="020F0502020204030204" pitchFamily="34" charset="0"/>
                <a:cs typeface="Times New Roman" panose="02020603050405020304" pitchFamily="18" charset="0"/>
              </a:rPr>
              <a:t>The act of baptism puts one in Christ </a:t>
            </a:r>
          </a:p>
          <a:p>
            <a:pPr marL="0" marR="0">
              <a:lnSpc>
                <a:spcPct val="115000"/>
              </a:lnSpc>
              <a:spcBef>
                <a:spcPts val="0"/>
              </a:spcBef>
              <a:spcAft>
                <a:spcPts val="0"/>
              </a:spcAft>
            </a:pPr>
            <a:r>
              <a:rPr lang="en-US" sz="2600" b="1" u="sng" dirty="0">
                <a:solidFill>
                  <a:srgbClr val="0070C0"/>
                </a:solidFill>
                <a:effectLst/>
                <a:ea typeface="Calibri" panose="020F0502020204030204" pitchFamily="34" charset="0"/>
                <a:cs typeface="Times New Roman" panose="02020603050405020304" pitchFamily="18" charset="0"/>
              </a:rPr>
              <a:t>Gal. 3:27</a:t>
            </a:r>
            <a:r>
              <a:rPr lang="en-US" sz="2600" dirty="0">
                <a:solidFill>
                  <a:srgbClr val="0070C0"/>
                </a:solidFill>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For as many of you as were baptized into Christ have put on Christ.</a:t>
            </a:r>
          </a:p>
        </p:txBody>
      </p:sp>
      <p:sp>
        <p:nvSpPr>
          <p:cNvPr id="3" name="TextBox 2">
            <a:extLst>
              <a:ext uri="{FF2B5EF4-FFF2-40B4-BE49-F238E27FC236}">
                <a16:creationId xmlns:a16="http://schemas.microsoft.com/office/drawing/2014/main" id="{D48BAF13-A07E-F824-2A98-4537839C05AA}"/>
              </a:ext>
            </a:extLst>
          </p:cNvPr>
          <p:cNvSpPr txBox="1"/>
          <p:nvPr/>
        </p:nvSpPr>
        <p:spPr>
          <a:xfrm>
            <a:off x="0" y="850793"/>
            <a:ext cx="9135609"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latin typeface="Century" panose="02040604050505020304" pitchFamily="18" charset="0"/>
                <a:ea typeface="Calibri" panose="020F0502020204030204" pitchFamily="34" charset="0"/>
                <a:cs typeface="Aharoni" panose="02010803020104030203" pitchFamily="2" charset="-79"/>
              </a:rPr>
              <a:t>1</a:t>
            </a: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 It is impossible to be in Christ                     and not be in His church</a:t>
            </a:r>
            <a:r>
              <a:rPr lang="en-US" sz="3200" b="1" dirty="0">
                <a:solidFill>
                  <a:srgbClr val="0070C0"/>
                </a:solidFill>
                <a:effectLst/>
                <a:latin typeface="Century" panose="020406040505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630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766745F-61FB-0CF6-DA3D-32987DA7016B}"/>
              </a:ext>
            </a:extLst>
          </p:cNvPr>
          <p:cNvSpPr txBox="1"/>
          <p:nvPr/>
        </p:nvSpPr>
        <p:spPr>
          <a:xfrm>
            <a:off x="437322" y="3271233"/>
            <a:ext cx="8269355" cy="3334246"/>
          </a:xfrm>
          <a:prstGeom prst="rect">
            <a:avLst/>
          </a:prstGeom>
          <a:noFill/>
        </p:spPr>
        <p:txBody>
          <a:bodyPr wrap="square">
            <a:spAutoFit/>
          </a:bodyPr>
          <a:lstStyle/>
          <a:p>
            <a:pPr marL="0" marR="0">
              <a:spcBef>
                <a:spcPts val="0"/>
              </a:spcBef>
              <a:spcAft>
                <a:spcPts val="10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000" dirty="0">
                <a:effectLst/>
                <a:ea typeface="Calibri" panose="020F0502020204030204" pitchFamily="34" charset="0"/>
                <a:cs typeface="Times New Roman" panose="02020603050405020304" pitchFamily="18" charset="0"/>
              </a:rPr>
              <a:t>Christ is the HEAD of the church </a:t>
            </a:r>
          </a:p>
          <a:p>
            <a:pPr marL="0" marR="0">
              <a:spcBef>
                <a:spcPts val="0"/>
              </a:spcBef>
              <a:spcAft>
                <a:spcPts val="0"/>
              </a:spcAft>
            </a:pPr>
            <a:r>
              <a:rPr lang="en-US" sz="2400" b="1" u="sng" dirty="0">
                <a:solidFill>
                  <a:srgbClr val="0070C0"/>
                </a:solidFill>
                <a:effectLst/>
                <a:ea typeface="Calibri" panose="020F0502020204030204" pitchFamily="34" charset="0"/>
                <a:cs typeface="Times New Roman" panose="02020603050405020304" pitchFamily="18" charset="0"/>
              </a:rPr>
              <a:t>Eph. 1: 22 -23</a:t>
            </a:r>
            <a:r>
              <a:rPr lang="en-US" sz="2400" dirty="0">
                <a:solidFill>
                  <a:srgbClr val="0070C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(already read) </a:t>
            </a:r>
            <a:r>
              <a:rPr lang="en-US" sz="2400" dirty="0">
                <a:solidFill>
                  <a:srgbClr val="FF0000"/>
                </a:solidFill>
                <a:effectLst/>
                <a:ea typeface="Calibri" panose="020F0502020204030204" pitchFamily="34" charset="0"/>
                <a:cs typeface="Times New Roman" panose="02020603050405020304" pitchFamily="18" charset="0"/>
              </a:rPr>
              <a:t>and the body submits to the head</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 </a:t>
            </a:r>
          </a:p>
          <a:p>
            <a:pPr marL="457200" marR="0" indent="-457200">
              <a:spcBef>
                <a:spcPts val="0"/>
              </a:spcBef>
              <a:spcAft>
                <a:spcPts val="0"/>
              </a:spcAft>
              <a:buFont typeface="Arial" panose="020B0604020202020204" pitchFamily="34" charset="0"/>
              <a:buChar char="•"/>
            </a:pPr>
            <a:r>
              <a:rPr lang="en-US" sz="3000" dirty="0">
                <a:effectLst/>
                <a:ea typeface="Calibri" panose="020F0502020204030204" pitchFamily="34" charset="0"/>
                <a:cs typeface="Times New Roman" panose="02020603050405020304" pitchFamily="18" charset="0"/>
              </a:rPr>
              <a:t>Christ gave Himself for the church.</a:t>
            </a:r>
          </a:p>
          <a:p>
            <a:pPr marL="0" marR="0">
              <a:spcBef>
                <a:spcPts val="0"/>
              </a:spcBef>
              <a:spcAft>
                <a:spcPts val="0"/>
              </a:spcAft>
            </a:pPr>
            <a:r>
              <a:rPr lang="en-US" sz="2400" b="1" u="sng" dirty="0">
                <a:solidFill>
                  <a:srgbClr val="0070C0"/>
                </a:solidFill>
                <a:effectLst/>
                <a:ea typeface="Calibri" panose="020F0502020204030204" pitchFamily="34" charset="0"/>
                <a:cs typeface="Times New Roman" panose="02020603050405020304" pitchFamily="18" charset="0"/>
              </a:rPr>
              <a:t>Eph. 5:25</a:t>
            </a:r>
            <a:r>
              <a:rPr lang="en-US" sz="2400" dirty="0">
                <a:solidFill>
                  <a:srgbClr val="0070C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And He put all things under His feet, and gave Him to be head over all things to the church, 23 which is His body, the fullness of Him who fills all in all.</a:t>
            </a:r>
          </a:p>
        </p:txBody>
      </p:sp>
      <p:sp>
        <p:nvSpPr>
          <p:cNvPr id="8" name="TextBox 7">
            <a:extLst>
              <a:ext uri="{FF2B5EF4-FFF2-40B4-BE49-F238E27FC236}">
                <a16:creationId xmlns:a16="http://schemas.microsoft.com/office/drawing/2014/main" id="{EA8BC2ED-8175-E50E-3C4A-E710D299C55D}"/>
              </a:ext>
            </a:extLst>
          </p:cNvPr>
          <p:cNvSpPr txBox="1"/>
          <p:nvPr/>
        </p:nvSpPr>
        <p:spPr>
          <a:xfrm>
            <a:off x="0" y="850793"/>
            <a:ext cx="9135609"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latin typeface="Century" panose="02040604050505020304" pitchFamily="18" charset="0"/>
                <a:ea typeface="Calibri" panose="020F0502020204030204" pitchFamily="34" charset="0"/>
                <a:cs typeface="Aharoni" panose="02010803020104030203" pitchFamily="2" charset="-79"/>
              </a:rPr>
              <a:t>1</a:t>
            </a: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 It is impossible to be in Christ                     and not be in His church</a:t>
            </a:r>
            <a:r>
              <a:rPr lang="en-US" sz="3200" b="1" dirty="0">
                <a:solidFill>
                  <a:srgbClr val="0070C0"/>
                </a:solidFill>
                <a:effectLst/>
                <a:latin typeface="Century" panose="02040604050505020304" pitchFamily="18" charset="0"/>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58434F7B-8A73-4299-F644-5ECD9B1BEC9A}"/>
              </a:ext>
            </a:extLst>
          </p:cNvPr>
          <p:cNvSpPr txBox="1"/>
          <p:nvPr/>
        </p:nvSpPr>
        <p:spPr>
          <a:xfrm>
            <a:off x="437322" y="1999572"/>
            <a:ext cx="8420430" cy="1692771"/>
          </a:xfrm>
          <a:prstGeom prst="rect">
            <a:avLst/>
          </a:prstGeom>
          <a:noFill/>
        </p:spPr>
        <p:txBody>
          <a:bodyPr wrap="square" rtlCol="0">
            <a:spAutoFit/>
          </a:bodyPr>
          <a:lstStyle/>
          <a:p>
            <a:pPr marL="457200" marR="0" indent="-457200">
              <a:spcBef>
                <a:spcPts val="0"/>
              </a:spcBef>
              <a:spcAft>
                <a:spcPts val="0"/>
              </a:spcAft>
              <a:buFont typeface="Arial" panose="020B0604020202020204" pitchFamily="34" charset="0"/>
              <a:buChar char="•"/>
            </a:pPr>
            <a:r>
              <a:rPr lang="en-US" sz="3000" dirty="0">
                <a:effectLst/>
                <a:ea typeface="Calibri" panose="020F0502020204030204" pitchFamily="34" charset="0"/>
                <a:cs typeface="Times New Roman" panose="02020603050405020304" pitchFamily="18" charset="0"/>
              </a:rPr>
              <a:t>Christ saves ONLY the church.</a:t>
            </a:r>
          </a:p>
          <a:p>
            <a:pPr marL="0" marR="0">
              <a:spcBef>
                <a:spcPts val="0"/>
              </a:spcBef>
              <a:spcAft>
                <a:spcPts val="0"/>
              </a:spcAft>
            </a:pPr>
            <a:r>
              <a:rPr lang="en-US" sz="2400" b="1" u="sng" dirty="0">
                <a:solidFill>
                  <a:srgbClr val="0070C0"/>
                </a:solidFill>
                <a:effectLst/>
                <a:ea typeface="Calibri" panose="020F0502020204030204" pitchFamily="34" charset="0"/>
                <a:cs typeface="Times New Roman" panose="02020603050405020304" pitchFamily="18" charset="0"/>
              </a:rPr>
              <a:t>Eph. 5:23</a:t>
            </a:r>
            <a:r>
              <a:rPr lang="en-US" sz="2400" dirty="0">
                <a:solidFill>
                  <a:srgbClr val="0070C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For the husband is head of the wife, as also Christ is head of the church; and </a:t>
            </a:r>
            <a:r>
              <a:rPr lang="en-US" sz="2400" b="1" u="sng" dirty="0">
                <a:effectLst/>
                <a:ea typeface="Calibri" panose="020F0502020204030204" pitchFamily="34" charset="0"/>
                <a:cs typeface="Times New Roman" panose="02020603050405020304" pitchFamily="18" charset="0"/>
              </a:rPr>
              <a:t>He is the Savior of the body</a:t>
            </a:r>
            <a:r>
              <a:rPr lang="en-US" sz="2400" dirty="0">
                <a:effectLst/>
                <a:ea typeface="Calibri" panose="020F0502020204030204" pitchFamily="34" charset="0"/>
                <a:cs typeface="Times New Roman" panose="02020603050405020304" pitchFamily="18" charset="0"/>
              </a:rPr>
              <a:t>.</a:t>
            </a:r>
          </a:p>
          <a:p>
            <a:pPr marL="0" marR="0">
              <a:spcBef>
                <a:spcPts val="0"/>
              </a:spcBef>
              <a:spcAft>
                <a:spcPts val="0"/>
              </a:spcAft>
            </a:pP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824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B7F347-6531-4A37-A91F-25CF1305DC5B}"/>
              </a:ext>
            </a:extLst>
          </p:cNvPr>
          <p:cNvPicPr>
            <a:picLocks noChangeAspect="1"/>
          </p:cNvPicPr>
          <p:nvPr/>
        </p:nvPicPr>
        <p:blipFill rotWithShape="1">
          <a:blip r:embed="rId2"/>
          <a:srcRect l="15254" t="19491" r="35085" b="14219"/>
          <a:stretch/>
        </p:blipFill>
        <p:spPr>
          <a:xfrm>
            <a:off x="464934" y="1686693"/>
            <a:ext cx="5339172" cy="4008935"/>
          </a:xfrm>
          <a:prstGeom prst="rect">
            <a:avLst/>
          </a:prstGeom>
          <a:ln w="38100">
            <a:solidFill>
              <a:srgbClr val="002060"/>
            </a:solidFill>
          </a:ln>
        </p:spPr>
      </p:pic>
      <p:sp>
        <p:nvSpPr>
          <p:cNvPr id="3" name="TextBox 2"/>
          <p:cNvSpPr txBox="1"/>
          <p:nvPr/>
        </p:nvSpPr>
        <p:spPr>
          <a:xfrm>
            <a:off x="573438" y="108489"/>
            <a:ext cx="7431438"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Acts 2:47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praising God and having favor with all the people.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And the Lord added to the church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daily those who were being saved.</a:t>
            </a:r>
          </a:p>
        </p:txBody>
      </p:sp>
      <p:sp>
        <p:nvSpPr>
          <p:cNvPr id="4" name="TextBox 3"/>
          <p:cNvSpPr txBox="1"/>
          <p:nvPr/>
        </p:nvSpPr>
        <p:spPr>
          <a:xfrm>
            <a:off x="0" y="5856840"/>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These churches are not the Bride of Christ (Eph.5) Christ has </a:t>
            </a:r>
            <a:r>
              <a:rPr kumimoji="0" lang="en-US" sz="2400" b="1" i="0" u="sng" strike="noStrike" kern="1200" cap="none" spc="0" normalizeH="0" baseline="0" noProof="0" dirty="0">
                <a:ln>
                  <a:noFill/>
                </a:ln>
                <a:solidFill>
                  <a:srgbClr val="C00000"/>
                </a:solidFill>
                <a:effectLst/>
                <a:uLnTx/>
                <a:uFillTx/>
                <a:latin typeface="Calibri" panose="020F0502020204030204"/>
                <a:ea typeface="+mn-ea"/>
                <a:cs typeface="+mn-cs"/>
              </a:rPr>
              <a:t>ONE</a:t>
            </a: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 Bride.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Which church were those in Acts 2:47 added to?</a:t>
            </a:r>
          </a:p>
        </p:txBody>
      </p:sp>
      <p:cxnSp>
        <p:nvCxnSpPr>
          <p:cNvPr id="6" name="Straight Connector 5"/>
          <p:cNvCxnSpPr/>
          <p:nvPr/>
        </p:nvCxnSpPr>
        <p:spPr>
          <a:xfrm>
            <a:off x="263470" y="2836190"/>
            <a:ext cx="8663554" cy="77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1444" y="108489"/>
            <a:ext cx="7276454" cy="138499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66108" y="2942550"/>
            <a:ext cx="2704455"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These churches are too late to be the Lord’s church.</a:t>
            </a:r>
          </a:p>
        </p:txBody>
      </p:sp>
      <p:sp>
        <p:nvSpPr>
          <p:cNvPr id="5" name="5-Point Star 4"/>
          <p:cNvSpPr/>
          <p:nvPr/>
        </p:nvSpPr>
        <p:spPr>
          <a:xfrm>
            <a:off x="402932" y="2374432"/>
            <a:ext cx="493059" cy="46950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53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4FFE464-A761-6E74-78B9-4C81D0F62EF7}"/>
              </a:ext>
            </a:extLst>
          </p:cNvPr>
          <p:cNvSpPr txBox="1"/>
          <p:nvPr/>
        </p:nvSpPr>
        <p:spPr>
          <a:xfrm>
            <a:off x="532737" y="2466011"/>
            <a:ext cx="8229600" cy="3667671"/>
          </a:xfrm>
          <a:prstGeom prst="rect">
            <a:avLst/>
          </a:prstGeom>
          <a:noFill/>
          <a:ln w="28575">
            <a:solidFill>
              <a:schemeClr val="tx1"/>
            </a:solidFill>
          </a:ln>
        </p:spPr>
        <p:txBody>
          <a:bodyPr wrap="square">
            <a:spAutoFit/>
          </a:bodyPr>
          <a:lstStyle/>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If we love God we will keep His commandments</a:t>
            </a:r>
          </a:p>
          <a:p>
            <a:pPr marL="0" marR="0">
              <a:spcBef>
                <a:spcPts val="0"/>
              </a:spcBef>
              <a:spcAft>
                <a:spcPts val="0"/>
              </a:spcAft>
            </a:pPr>
            <a:r>
              <a:rPr lang="en-US" sz="2800" b="1" u="sng" dirty="0">
                <a:solidFill>
                  <a:srgbClr val="0070C0"/>
                </a:solidFill>
                <a:effectLst/>
                <a:ea typeface="Calibri" panose="020F0502020204030204" pitchFamily="34" charset="0"/>
                <a:cs typeface="Times New Roman" panose="02020603050405020304" pitchFamily="18" charset="0"/>
              </a:rPr>
              <a:t>1John 5:3</a:t>
            </a:r>
            <a:r>
              <a:rPr lang="en-US" sz="2800" dirty="0">
                <a:effectLst/>
                <a:ea typeface="Calibri" panose="020F0502020204030204" pitchFamily="34" charset="0"/>
                <a:cs typeface="Times New Roman" panose="02020603050405020304" pitchFamily="18" charset="0"/>
              </a:rPr>
              <a:t> For this is the love of God, that we keep His commandments. And His commandments are not burdensome.</a:t>
            </a:r>
          </a:p>
          <a:p>
            <a:pPr marL="0" marR="0">
              <a:spcBef>
                <a:spcPts val="0"/>
              </a:spcBef>
              <a:spcAft>
                <a:spcPts val="1000"/>
              </a:spcAft>
            </a:pPr>
            <a:r>
              <a:rPr lang="en-US" sz="2800" b="1" u="none" strike="noStrike" dirty="0">
                <a:effectLst/>
                <a:ea typeface="Calibri" panose="020F0502020204030204" pitchFamily="34"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b="1" u="sng" dirty="0">
                <a:solidFill>
                  <a:srgbClr val="0070C0"/>
                </a:solidFill>
                <a:effectLst/>
                <a:ea typeface="Calibri" panose="020F0502020204030204" pitchFamily="34" charset="0"/>
                <a:cs typeface="Times New Roman" panose="02020603050405020304" pitchFamily="18" charset="0"/>
              </a:rPr>
              <a:t>John 14:16</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"And I will pray the Father, and He will give you another Helper, that He may abide with you forever--</a:t>
            </a:r>
          </a:p>
        </p:txBody>
      </p:sp>
      <p:sp>
        <p:nvSpPr>
          <p:cNvPr id="2" name="TextBox 1">
            <a:extLst>
              <a:ext uri="{FF2B5EF4-FFF2-40B4-BE49-F238E27FC236}">
                <a16:creationId xmlns:a16="http://schemas.microsoft.com/office/drawing/2014/main" id="{64C2E7F5-B2E0-F743-A19D-9E0BBA20DE47}"/>
              </a:ext>
            </a:extLst>
          </p:cNvPr>
          <p:cNvSpPr txBox="1"/>
          <p:nvPr/>
        </p:nvSpPr>
        <p:spPr>
          <a:xfrm>
            <a:off x="-15909" y="836066"/>
            <a:ext cx="9144000"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2. It is Impossible to love God                          but quit the church.</a:t>
            </a:r>
          </a:p>
        </p:txBody>
      </p:sp>
    </p:spTree>
    <p:extLst>
      <p:ext uri="{BB962C8B-B14F-4D97-AF65-F5344CB8AC3E}">
        <p14:creationId xmlns:p14="http://schemas.microsoft.com/office/powerpoint/2010/main" val="157640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A76309D-B066-09D3-6B29-8F4DF64A66EE}"/>
              </a:ext>
            </a:extLst>
          </p:cNvPr>
          <p:cNvSpPr txBox="1"/>
          <p:nvPr/>
        </p:nvSpPr>
        <p:spPr>
          <a:xfrm>
            <a:off x="461176" y="2234317"/>
            <a:ext cx="8285259" cy="3672800"/>
          </a:xfrm>
          <a:prstGeom prst="rect">
            <a:avLst/>
          </a:prstGeom>
          <a:noFill/>
        </p:spPr>
        <p:txBody>
          <a:bodyPr wrap="square">
            <a:spAutoFit/>
          </a:bodyPr>
          <a:lstStyle/>
          <a:p>
            <a:pPr marL="0" marR="0" algn="just">
              <a:spcBef>
                <a:spcPts val="0"/>
              </a:spcBef>
              <a:spcAft>
                <a:spcPts val="1000"/>
              </a:spcAft>
            </a:pPr>
            <a:r>
              <a:rPr lang="en-US" sz="2400" dirty="0">
                <a:effectLst/>
                <a:ea typeface="Calibri" panose="020F0502020204030204" pitchFamily="34" charset="0"/>
                <a:cs typeface="Times New Roman" panose="02020603050405020304" pitchFamily="18" charset="0"/>
              </a:rPr>
              <a:t>In keeping His commandments one is to join a local congregation -- </a:t>
            </a:r>
            <a:r>
              <a:rPr lang="en-US" sz="2400" b="1" u="sng" dirty="0">
                <a:solidFill>
                  <a:srgbClr val="0070C0"/>
                </a:solidFill>
                <a:effectLst/>
                <a:ea typeface="Calibri" panose="020F0502020204030204" pitchFamily="34" charset="0"/>
                <a:cs typeface="Times New Roman" panose="02020603050405020304" pitchFamily="18" charset="0"/>
              </a:rPr>
              <a:t>Acts 9: 26</a:t>
            </a:r>
            <a:r>
              <a:rPr lang="en-US" sz="2400" dirty="0">
                <a:solidFill>
                  <a:srgbClr val="0070C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And when Saul had come to Jerusalem, he tried to join the disciples; but they were all afraid of him, and did not believe that he was a disciple. </a:t>
            </a:r>
            <a:r>
              <a:rPr lang="en-US" sz="2400" dirty="0">
                <a:solidFill>
                  <a:srgbClr val="FF0000"/>
                </a:solidFill>
                <a:effectLst/>
                <a:ea typeface="Calibri" panose="020F0502020204030204" pitchFamily="34" charset="0"/>
                <a:cs typeface="Times New Roman" panose="02020603050405020304" pitchFamily="18" charset="0"/>
              </a:rPr>
              <a:t>What do we do after we join?</a:t>
            </a:r>
          </a:p>
          <a:p>
            <a:pPr marL="0" marR="0" algn="just">
              <a:spcBef>
                <a:spcPts val="0"/>
              </a:spcBef>
              <a:spcAft>
                <a:spcPts val="1000"/>
              </a:spcAft>
            </a:pPr>
            <a:r>
              <a:rPr lang="en-US" sz="2400" dirty="0">
                <a:effectLst/>
                <a:ea typeface="Calibri" panose="020F0502020204030204" pitchFamily="34" charset="0"/>
                <a:cs typeface="Times New Roman" panose="02020603050405020304" pitchFamily="18" charset="0"/>
              </a:rPr>
              <a:t> </a:t>
            </a:r>
          </a:p>
          <a:p>
            <a:pPr marL="0" marR="0" algn="just">
              <a:spcBef>
                <a:spcPts val="0"/>
              </a:spcBef>
              <a:spcAft>
                <a:spcPts val="0"/>
              </a:spcAft>
            </a:pPr>
            <a:r>
              <a:rPr lang="en-US" sz="2400" dirty="0">
                <a:effectLst/>
                <a:ea typeface="Calibri" panose="020F0502020204030204" pitchFamily="34" charset="0"/>
                <a:cs typeface="Times New Roman" panose="02020603050405020304" pitchFamily="18" charset="0"/>
              </a:rPr>
              <a:t>One is to worship regularly with a local church.</a:t>
            </a:r>
          </a:p>
          <a:p>
            <a:pPr marL="0" marR="0" algn="just">
              <a:spcBef>
                <a:spcPts val="0"/>
              </a:spcBef>
              <a:spcAft>
                <a:spcPts val="0"/>
              </a:spcAft>
            </a:pPr>
            <a:r>
              <a:rPr lang="en-US" sz="2400" b="1" u="sng" dirty="0">
                <a:solidFill>
                  <a:srgbClr val="0070C0"/>
                </a:solidFill>
                <a:effectLst/>
                <a:ea typeface="Calibri" panose="020F0502020204030204" pitchFamily="34" charset="0"/>
                <a:cs typeface="Times New Roman" panose="02020603050405020304" pitchFamily="18" charset="0"/>
              </a:rPr>
              <a:t>Acts 20:7</a:t>
            </a:r>
            <a:r>
              <a:rPr lang="en-US" sz="2400" dirty="0">
                <a:effectLst/>
                <a:ea typeface="Calibri" panose="020F0502020204030204" pitchFamily="34" charset="0"/>
                <a:cs typeface="Times New Roman" panose="02020603050405020304" pitchFamily="18" charset="0"/>
              </a:rPr>
              <a:t> Now on the first day of the week, </a:t>
            </a:r>
            <a:r>
              <a:rPr lang="en-US" sz="2400" u="sng" dirty="0">
                <a:effectLst/>
                <a:ea typeface="Calibri" panose="020F0502020204030204" pitchFamily="34" charset="0"/>
                <a:cs typeface="Times New Roman" panose="02020603050405020304" pitchFamily="18" charset="0"/>
              </a:rPr>
              <a:t>when the disciples came</a:t>
            </a:r>
            <a:r>
              <a:rPr lang="en-US" sz="2400" dirty="0">
                <a:effectLst/>
                <a:ea typeface="Calibri" panose="020F0502020204030204" pitchFamily="34" charset="0"/>
                <a:cs typeface="Times New Roman" panose="02020603050405020304" pitchFamily="18" charset="0"/>
              </a:rPr>
              <a:t> </a:t>
            </a:r>
            <a:r>
              <a:rPr lang="en-US" sz="2400" u="sng" dirty="0">
                <a:effectLst/>
                <a:ea typeface="Calibri" panose="020F0502020204030204" pitchFamily="34" charset="0"/>
                <a:cs typeface="Times New Roman" panose="02020603050405020304" pitchFamily="18" charset="0"/>
              </a:rPr>
              <a:t>togethe</a:t>
            </a:r>
            <a:r>
              <a:rPr lang="en-US" sz="2400" dirty="0">
                <a:effectLst/>
                <a:ea typeface="Calibri" panose="020F0502020204030204" pitchFamily="34" charset="0"/>
                <a:cs typeface="Times New Roman" panose="02020603050405020304" pitchFamily="18" charset="0"/>
              </a:rPr>
              <a:t>r to break bread, Paul, ready to depart the next day, spoke to them and continued his message until midnight.</a:t>
            </a:r>
          </a:p>
        </p:txBody>
      </p:sp>
      <p:sp>
        <p:nvSpPr>
          <p:cNvPr id="7" name="TextBox 6">
            <a:extLst>
              <a:ext uri="{FF2B5EF4-FFF2-40B4-BE49-F238E27FC236}">
                <a16:creationId xmlns:a16="http://schemas.microsoft.com/office/drawing/2014/main" id="{3CA9FFBB-073D-84CD-AAB9-5F1918428B4E}"/>
              </a:ext>
            </a:extLst>
          </p:cNvPr>
          <p:cNvSpPr txBox="1"/>
          <p:nvPr/>
        </p:nvSpPr>
        <p:spPr>
          <a:xfrm>
            <a:off x="-15909" y="836066"/>
            <a:ext cx="9144000"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2. It is Impossible to love God                          but quit the church.</a:t>
            </a:r>
          </a:p>
        </p:txBody>
      </p:sp>
    </p:spTree>
    <p:extLst>
      <p:ext uri="{BB962C8B-B14F-4D97-AF65-F5344CB8AC3E}">
        <p14:creationId xmlns:p14="http://schemas.microsoft.com/office/powerpoint/2010/main" val="184959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1ED41B50-B35F-D800-7C57-6C349ED1FEA0}"/>
              </a:ext>
            </a:extLst>
          </p:cNvPr>
          <p:cNvSpPr txBox="1"/>
          <p:nvPr/>
        </p:nvSpPr>
        <p:spPr>
          <a:xfrm>
            <a:off x="413468" y="2159099"/>
            <a:ext cx="8563556" cy="4411464"/>
          </a:xfrm>
          <a:prstGeom prst="rect">
            <a:avLst/>
          </a:prstGeom>
          <a:noFill/>
        </p:spPr>
        <p:txBody>
          <a:bodyPr wrap="square">
            <a:spAutoFit/>
          </a:bodyPr>
          <a:lstStyle/>
          <a:p>
            <a:pPr marL="0" marR="0">
              <a:spcBef>
                <a:spcPts val="0"/>
              </a:spcBef>
              <a:spcAft>
                <a:spcPts val="1000"/>
              </a:spcAft>
            </a:pPr>
            <a:r>
              <a:rPr lang="en-US" sz="2200" b="1" u="sng" dirty="0">
                <a:solidFill>
                  <a:srgbClr val="0070C0"/>
                </a:solidFill>
                <a:effectLst/>
                <a:ea typeface="Calibri" panose="020F0502020204030204" pitchFamily="34" charset="0"/>
                <a:cs typeface="Times New Roman" panose="02020603050405020304" pitchFamily="18" charset="0"/>
              </a:rPr>
              <a:t>Heb. 10:25-29</a:t>
            </a:r>
            <a:r>
              <a:rPr lang="en-US" sz="2200" dirty="0">
                <a:effectLst/>
                <a:ea typeface="Calibri" panose="020F0502020204030204" pitchFamily="34" charset="0"/>
                <a:cs typeface="Times New Roman" panose="02020603050405020304" pitchFamily="18" charset="0"/>
              </a:rPr>
              <a:t> </a:t>
            </a:r>
            <a:r>
              <a:rPr lang="en-US" sz="2200" u="sng" dirty="0">
                <a:effectLst/>
                <a:ea typeface="Calibri" panose="020F0502020204030204" pitchFamily="34" charset="0"/>
                <a:cs typeface="Times New Roman" panose="02020603050405020304" pitchFamily="18" charset="0"/>
              </a:rPr>
              <a:t>not forsaking the assembling of ourselves together</a:t>
            </a:r>
            <a:r>
              <a:rPr lang="en-US" sz="2200" dirty="0">
                <a:effectLst/>
                <a:ea typeface="Calibri" panose="020F0502020204030204" pitchFamily="34" charset="0"/>
                <a:cs typeface="Times New Roman" panose="02020603050405020304" pitchFamily="18" charset="0"/>
              </a:rPr>
              <a:t>, as is the manner of some, but exhorting one another, and so much the more as you see the Day approaching. 26 For if we sin willfully after we have received the knowledge of the truth, there no longer remains a sacrifice for sins,</a:t>
            </a:r>
          </a:p>
          <a:p>
            <a:pPr marL="0" marR="0">
              <a:spcBef>
                <a:spcPts val="0"/>
              </a:spcBef>
              <a:spcAft>
                <a:spcPts val="1000"/>
              </a:spcAft>
            </a:pPr>
            <a:r>
              <a:rPr lang="en-US" sz="2200" dirty="0">
                <a:effectLst/>
                <a:ea typeface="Calibri" panose="020F0502020204030204" pitchFamily="34" charset="0"/>
                <a:cs typeface="Times New Roman" panose="02020603050405020304" pitchFamily="18" charset="0"/>
              </a:rPr>
              <a:t> 27 but a certain fearful expectation of judgment, and fiery indignation which will devour the adversaries. 28 Anyone who has rejected Moses' law dies without mercy on the testimony of two or three witnesses.</a:t>
            </a:r>
          </a:p>
          <a:p>
            <a:pPr marL="0" marR="0">
              <a:spcBef>
                <a:spcPts val="0"/>
              </a:spcBef>
              <a:spcAft>
                <a:spcPts val="1000"/>
              </a:spcAft>
            </a:pPr>
            <a:r>
              <a:rPr lang="en-US" sz="2200" dirty="0">
                <a:effectLst/>
                <a:ea typeface="Calibri" panose="020F0502020204030204" pitchFamily="34" charset="0"/>
                <a:cs typeface="Times New Roman" panose="02020603050405020304" pitchFamily="18" charset="0"/>
              </a:rPr>
              <a:t>29 Of how much worse punishment, do you suppose, will he be thought worthy who has trampled the Son of God underfoot, counted the blood of the covenant by which he was sanctified a common thing, and insulted the Spirit of grace?</a:t>
            </a:r>
          </a:p>
        </p:txBody>
      </p:sp>
      <p:sp>
        <p:nvSpPr>
          <p:cNvPr id="8" name="TextBox 7">
            <a:extLst>
              <a:ext uri="{FF2B5EF4-FFF2-40B4-BE49-F238E27FC236}">
                <a16:creationId xmlns:a16="http://schemas.microsoft.com/office/drawing/2014/main" id="{14F106C2-AC7D-053C-5F8E-4152A9794158}"/>
              </a:ext>
            </a:extLst>
          </p:cNvPr>
          <p:cNvSpPr txBox="1"/>
          <p:nvPr/>
        </p:nvSpPr>
        <p:spPr>
          <a:xfrm>
            <a:off x="0" y="850789"/>
            <a:ext cx="9144000"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2. It is Impossible to love God                          but quit the church.</a:t>
            </a:r>
          </a:p>
        </p:txBody>
      </p:sp>
    </p:spTree>
    <p:extLst>
      <p:ext uri="{BB962C8B-B14F-4D97-AF65-F5344CB8AC3E}">
        <p14:creationId xmlns:p14="http://schemas.microsoft.com/office/powerpoint/2010/main" val="30985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610E286-81B3-87DE-5E42-4A763A7CADDE}"/>
              </a:ext>
            </a:extLst>
          </p:cNvPr>
          <p:cNvSpPr txBox="1"/>
          <p:nvPr/>
        </p:nvSpPr>
        <p:spPr>
          <a:xfrm>
            <a:off x="596347" y="2425150"/>
            <a:ext cx="8229601" cy="4042132"/>
          </a:xfrm>
          <a:prstGeom prst="rect">
            <a:avLst/>
          </a:prstGeom>
          <a:noFill/>
        </p:spPr>
        <p:txBody>
          <a:bodyPr wrap="square">
            <a:spAutoFit/>
          </a:bodyPr>
          <a:lstStyle/>
          <a:p>
            <a:pPr marL="0" marR="0">
              <a:spcBef>
                <a:spcPts val="0"/>
              </a:spcBef>
              <a:spcAft>
                <a:spcPts val="1000"/>
              </a:spcAft>
            </a:pPr>
            <a:r>
              <a:rPr lang="en-US" sz="20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Heb. 10:25-29</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effectLst/>
                <a:latin typeface="Arial" panose="020B0604020202020204" pitchFamily="34" charset="0"/>
                <a:ea typeface="Calibri" panose="020F0502020204030204" pitchFamily="34" charset="0"/>
                <a:cs typeface="Times New Roman" panose="02020603050405020304" pitchFamily="18" charset="0"/>
              </a:rPr>
              <a:t>not forsaking the assembling of ourselves together, as is the manner of some</a:t>
            </a:r>
            <a:r>
              <a:rPr lang="en-US" sz="2000" dirty="0">
                <a:effectLst/>
                <a:latin typeface="Arial" panose="020B0604020202020204" pitchFamily="34" charset="0"/>
                <a:ea typeface="Calibri" panose="020F0502020204030204" pitchFamily="34" charset="0"/>
                <a:cs typeface="Times New Roman" panose="02020603050405020304" pitchFamily="18" charset="0"/>
              </a:rPr>
              <a:t>, but exhorting one another, and so much the more as you see the Day approaching. 26 For if we sin willfully after we have received the knowledge of the truth, there no longer remains a sacrifice for sins,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27 but a certain fearful expectation of judgment, and fiery indignation which will devour the adversaries. 28 Anyone who has rejected Moses' law dies without mercy on the testimony of two or three witnesses.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29 Of how much worse punishment, do you suppose, will he be thought worthy who has trampled the Son of God underfoot, counted the blood of the covenant by which he was sanctified a common thing, and insulted the Spirit of grace?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2FC6BB4-CC60-6C40-F8B0-50FB3BD57DEA}"/>
              </a:ext>
            </a:extLst>
          </p:cNvPr>
          <p:cNvSpPr txBox="1"/>
          <p:nvPr/>
        </p:nvSpPr>
        <p:spPr>
          <a:xfrm>
            <a:off x="0" y="842839"/>
            <a:ext cx="9144000"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3. It is impossible to worship God,                  but forsake the assembly. </a:t>
            </a:r>
          </a:p>
        </p:txBody>
      </p:sp>
    </p:spTree>
    <p:extLst>
      <p:ext uri="{BB962C8B-B14F-4D97-AF65-F5344CB8AC3E}">
        <p14:creationId xmlns:p14="http://schemas.microsoft.com/office/powerpoint/2010/main" val="2903873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AD05F8-74FD-2047-7A85-0A2413A35ED8}"/>
              </a:ext>
            </a:extLst>
          </p:cNvPr>
          <p:cNvSpPr txBox="1"/>
          <p:nvPr/>
        </p:nvSpPr>
        <p:spPr>
          <a:xfrm>
            <a:off x="0" y="630975"/>
            <a:ext cx="9143999"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ea typeface="+mn-ea"/>
                <a:cs typeface="+mn-cs"/>
              </a:rPr>
              <a:t>You Never Know </a:t>
            </a:r>
          </a:p>
        </p:txBody>
      </p:sp>
      <p:sp>
        <p:nvSpPr>
          <p:cNvPr id="4" name="TextBox 3">
            <a:extLst>
              <a:ext uri="{FF2B5EF4-FFF2-40B4-BE49-F238E27FC236}">
                <a16:creationId xmlns:a16="http://schemas.microsoft.com/office/drawing/2014/main" id="{EA457C56-BC8E-F6F1-F787-55B8516DA4A5}"/>
              </a:ext>
            </a:extLst>
          </p:cNvPr>
          <p:cNvSpPr txBox="1"/>
          <p:nvPr/>
        </p:nvSpPr>
        <p:spPr>
          <a:xfrm>
            <a:off x="0" y="1500895"/>
            <a:ext cx="9143999"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mj-lt"/>
                <a:ea typeface="+mn-ea"/>
                <a:cs typeface="+mn-cs"/>
              </a:rPr>
              <a:t>which church service </a:t>
            </a:r>
          </a:p>
        </p:txBody>
      </p:sp>
      <p:sp>
        <p:nvSpPr>
          <p:cNvPr id="5" name="TextBox 4">
            <a:extLst>
              <a:ext uri="{FF2B5EF4-FFF2-40B4-BE49-F238E27FC236}">
                <a16:creationId xmlns:a16="http://schemas.microsoft.com/office/drawing/2014/main" id="{276A086B-36D6-ECE2-CA4E-964FDBA5F171}"/>
              </a:ext>
            </a:extLst>
          </p:cNvPr>
          <p:cNvSpPr txBox="1"/>
          <p:nvPr/>
        </p:nvSpPr>
        <p:spPr>
          <a:xfrm>
            <a:off x="1" y="2339828"/>
            <a:ext cx="914399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mj-lt"/>
                <a:ea typeface="+mn-ea"/>
                <a:cs typeface="+mn-cs"/>
              </a:rPr>
              <a:t>will profoundly</a:t>
            </a:r>
          </a:p>
        </p:txBody>
      </p:sp>
      <p:sp>
        <p:nvSpPr>
          <p:cNvPr id="6" name="TextBox 5">
            <a:extLst>
              <a:ext uri="{FF2B5EF4-FFF2-40B4-BE49-F238E27FC236}">
                <a16:creationId xmlns:a16="http://schemas.microsoft.com/office/drawing/2014/main" id="{8DCBC62D-5680-7CAD-A6B6-74659FAD73D4}"/>
              </a:ext>
            </a:extLst>
          </p:cNvPr>
          <p:cNvSpPr txBox="1"/>
          <p:nvPr/>
        </p:nvSpPr>
        <p:spPr>
          <a:xfrm>
            <a:off x="0" y="4750840"/>
            <a:ext cx="9143997"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But it won’t be                    </a:t>
            </a:r>
            <a:r>
              <a:rPr kumimoji="0" lang="en-US" sz="5400" b="0" i="0" u="none" strike="noStrike" kern="1200" cap="none" spc="0" normalizeH="0" baseline="0" noProof="0" dirty="0">
                <a:ln>
                  <a:noFill/>
                </a:ln>
                <a:solidFill>
                  <a:srgbClr val="FFFFFF"/>
                </a:solidFill>
                <a:effectLst/>
                <a:uLnTx/>
                <a:uFillTx/>
                <a:ea typeface="+mn-ea"/>
                <a:cs typeface="+mn-cs"/>
              </a:rPr>
              <a:t>the one you missed.</a:t>
            </a:r>
          </a:p>
        </p:txBody>
      </p:sp>
      <p:sp>
        <p:nvSpPr>
          <p:cNvPr id="7" name="TextBox 6">
            <a:extLst>
              <a:ext uri="{FF2B5EF4-FFF2-40B4-BE49-F238E27FC236}">
                <a16:creationId xmlns:a16="http://schemas.microsoft.com/office/drawing/2014/main" id="{713BF025-C8F6-2F14-4155-53B24E65AF47}"/>
              </a:ext>
            </a:extLst>
          </p:cNvPr>
          <p:cNvSpPr txBox="1"/>
          <p:nvPr/>
        </p:nvSpPr>
        <p:spPr>
          <a:xfrm>
            <a:off x="-22669" y="3162154"/>
            <a:ext cx="914399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mj-lt"/>
                <a:ea typeface="+mn-ea"/>
                <a:cs typeface="+mn-cs"/>
              </a:rPr>
              <a:t>touch your life,</a:t>
            </a:r>
          </a:p>
        </p:txBody>
      </p:sp>
    </p:spTree>
    <p:extLst>
      <p:ext uri="{BB962C8B-B14F-4D97-AF65-F5344CB8AC3E}">
        <p14:creationId xmlns:p14="http://schemas.microsoft.com/office/powerpoint/2010/main" val="38334698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5C061317-5C49-A27E-68D6-37FB3B82F86A}"/>
              </a:ext>
            </a:extLst>
          </p:cNvPr>
          <p:cNvSpPr txBox="1"/>
          <p:nvPr/>
        </p:nvSpPr>
        <p:spPr>
          <a:xfrm>
            <a:off x="779229" y="2457272"/>
            <a:ext cx="7951304" cy="3559949"/>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Private worship DOES NOT take the place of public worship.</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Christians are not to forsake public worship</a:t>
            </a:r>
          </a:p>
          <a:p>
            <a:pPr marL="0" marR="0">
              <a:spcBef>
                <a:spcPts val="0"/>
              </a:spcBef>
              <a:spcAft>
                <a:spcPts val="1000"/>
              </a:spcAft>
            </a:pPr>
            <a:r>
              <a:rPr lang="en-US" sz="3200" b="1" u="sng" dirty="0">
                <a:solidFill>
                  <a:srgbClr val="0070C0"/>
                </a:solidFill>
                <a:effectLst/>
                <a:ea typeface="Calibri" panose="020F0502020204030204" pitchFamily="34" charset="0"/>
                <a:cs typeface="Times New Roman" panose="02020603050405020304" pitchFamily="18" charset="0"/>
              </a:rPr>
              <a:t>Heb. 10:25–31</a:t>
            </a:r>
            <a:r>
              <a:rPr lang="en-US" sz="3200"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(already read)</a:t>
            </a:r>
          </a:p>
          <a:p>
            <a:pPr marL="0" marR="0" indent="457200">
              <a:spcBef>
                <a:spcPts val="0"/>
              </a:spcBef>
              <a:spcAft>
                <a:spcPts val="1000"/>
              </a:spcAft>
            </a:pPr>
            <a:r>
              <a:rPr lang="en-US" sz="3200" b="1" u="sng" dirty="0">
                <a:solidFill>
                  <a:srgbClr val="0070C0"/>
                </a:solidFill>
                <a:effectLst/>
                <a:ea typeface="Calibri" panose="020F0502020204030204" pitchFamily="34" charset="0"/>
                <a:cs typeface="Times New Roman" panose="02020603050405020304" pitchFamily="18" charset="0"/>
              </a:rPr>
              <a:t>Acts 2:42</a:t>
            </a:r>
            <a:r>
              <a:rPr lang="en-US" sz="3200"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(already read)</a:t>
            </a:r>
          </a:p>
          <a:p>
            <a:pPr marL="0" marR="0" indent="457200">
              <a:spcBef>
                <a:spcPts val="0"/>
              </a:spcBef>
              <a:spcAft>
                <a:spcPts val="1000"/>
              </a:spcAft>
            </a:pPr>
            <a:r>
              <a:rPr lang="en-US" sz="3200" b="1" u="sng" dirty="0">
                <a:solidFill>
                  <a:srgbClr val="0070C0"/>
                </a:solidFill>
                <a:effectLst/>
                <a:ea typeface="Calibri" panose="020F0502020204030204" pitchFamily="34" charset="0"/>
                <a:cs typeface="Times New Roman" panose="02020603050405020304" pitchFamily="18" charset="0"/>
              </a:rPr>
              <a:t>Acts 20:7</a:t>
            </a:r>
            <a:r>
              <a:rPr lang="en-US" sz="3200"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(already read)</a:t>
            </a:r>
          </a:p>
        </p:txBody>
      </p:sp>
      <p:sp>
        <p:nvSpPr>
          <p:cNvPr id="7" name="TextBox 6">
            <a:extLst>
              <a:ext uri="{FF2B5EF4-FFF2-40B4-BE49-F238E27FC236}">
                <a16:creationId xmlns:a16="http://schemas.microsoft.com/office/drawing/2014/main" id="{7D086FC2-7538-183B-6A8B-F8AF8C21FAEE}"/>
              </a:ext>
            </a:extLst>
          </p:cNvPr>
          <p:cNvSpPr txBox="1"/>
          <p:nvPr/>
        </p:nvSpPr>
        <p:spPr>
          <a:xfrm>
            <a:off x="0" y="842839"/>
            <a:ext cx="9144000"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3. It is impossible to worship God,                  but forsake the assembly. </a:t>
            </a:r>
            <a:endParaRPr lang="en-US" sz="3200" dirty="0">
              <a:solidFill>
                <a:srgbClr val="0070C0"/>
              </a:solidFill>
              <a:effectLst/>
              <a:latin typeface="Century" panose="02040604050505020304" pitchFamily="18" charset="0"/>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50044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newlebanoncoc.com</a:t>
            </a:r>
          </a:p>
        </p:txBody>
      </p:sp>
      <p:pic>
        <p:nvPicPr>
          <p:cNvPr id="6" name="Picture 6" descr="C:\users\sheila\desktop\bible study\ultimate royality free\1-bib pics-ot\tower of babel\tower_ of_ babel.jpg">
            <a:extLst>
              <a:ext uri="{FF2B5EF4-FFF2-40B4-BE49-F238E27FC236}">
                <a16:creationId xmlns:a16="http://schemas.microsoft.com/office/drawing/2014/main" id="{923ADAE4-958B-EB66-6E64-C461B961C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291" y="790459"/>
            <a:ext cx="4384375" cy="5277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263D1D-4D4C-009E-4373-E986DFE0DB97}"/>
              </a:ext>
            </a:extLst>
          </p:cNvPr>
          <p:cNvSpPr txBox="1"/>
          <p:nvPr/>
        </p:nvSpPr>
        <p:spPr>
          <a:xfrm>
            <a:off x="310101" y="1327868"/>
            <a:ext cx="3387256" cy="3970318"/>
          </a:xfrm>
          <a:prstGeom prst="rect">
            <a:avLst/>
          </a:prstGeom>
          <a:noFill/>
        </p:spPr>
        <p:txBody>
          <a:bodyPr wrap="square">
            <a:spAutoFit/>
          </a:bodyPr>
          <a:lstStyle/>
          <a:p>
            <a:r>
              <a:rPr lang="en-US" sz="2800" dirty="0">
                <a:solidFill>
                  <a:schemeClr val="bg1"/>
                </a:solidFill>
              </a:rPr>
              <a:t>Heb. 11:6</a:t>
            </a:r>
          </a:p>
          <a:p>
            <a:r>
              <a:rPr lang="en-US" sz="2800" dirty="0">
                <a:solidFill>
                  <a:schemeClr val="bg1"/>
                </a:solidFill>
              </a:rPr>
              <a:t>But without faith it is impossible to please Him, for he who comes to God must believe that He is, and that He is a rewarder of those who diligently seek Him.</a:t>
            </a:r>
          </a:p>
        </p:txBody>
      </p:sp>
    </p:spTree>
    <p:extLst>
      <p:ext uri="{BB962C8B-B14F-4D97-AF65-F5344CB8AC3E}">
        <p14:creationId xmlns:p14="http://schemas.microsoft.com/office/powerpoint/2010/main" val="2506904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923FD92-EE9B-04B6-72BA-DB425CCBF36A}"/>
              </a:ext>
            </a:extLst>
          </p:cNvPr>
          <p:cNvSpPr txBox="1"/>
          <p:nvPr/>
        </p:nvSpPr>
        <p:spPr>
          <a:xfrm>
            <a:off x="779227" y="2943336"/>
            <a:ext cx="7847937" cy="2677656"/>
          </a:xfrm>
          <a:prstGeom prst="rect">
            <a:avLst/>
          </a:prstGeom>
          <a:noFill/>
          <a:ln w="28575">
            <a:solidFill>
              <a:schemeClr val="tx1"/>
            </a:solidFill>
          </a:ln>
        </p:spPr>
        <p:txBody>
          <a:bodyPr wrap="square">
            <a:spAutoFit/>
          </a:bodyPr>
          <a:lstStyle/>
          <a:p>
            <a:pPr marL="0" marR="0" indent="457200">
              <a:spcBef>
                <a:spcPts val="0"/>
              </a:spcBef>
              <a:spcAft>
                <a:spcPts val="1000"/>
              </a:spcAft>
            </a:pPr>
            <a:r>
              <a:rPr lang="en-US" sz="2800" b="1" u="sng" dirty="0">
                <a:solidFill>
                  <a:srgbClr val="0070C0"/>
                </a:solidFill>
                <a:effectLst/>
                <a:ea typeface="Calibri" panose="020F0502020204030204" pitchFamily="34" charset="0"/>
                <a:cs typeface="Times New Roman" panose="02020603050405020304" pitchFamily="18" charset="0"/>
              </a:rPr>
              <a:t>1Cor. 16: 1 – 2 </a:t>
            </a:r>
            <a:r>
              <a:rPr lang="en-US" sz="2800" dirty="0">
                <a:effectLst/>
                <a:ea typeface="Calibri" panose="020F0502020204030204" pitchFamily="34" charset="0"/>
                <a:cs typeface="Times New Roman" panose="02020603050405020304" pitchFamily="18" charset="0"/>
              </a:rPr>
              <a:t>Now concerning the collection for the saints, as I have given orders to the churches of Galatia, so you must do also: </a:t>
            </a:r>
            <a:r>
              <a:rPr lang="en-US" sz="2800" u="sng" dirty="0">
                <a:effectLst/>
                <a:ea typeface="Calibri" panose="020F0502020204030204" pitchFamily="34" charset="0"/>
                <a:cs typeface="Times New Roman" panose="02020603050405020304" pitchFamily="18" charset="0"/>
              </a:rPr>
              <a:t>On the first day of the week let each one of you lay something aside</a:t>
            </a:r>
            <a:r>
              <a:rPr lang="en-US" sz="2800" dirty="0">
                <a:effectLst/>
                <a:ea typeface="Calibri" panose="020F0502020204030204" pitchFamily="34" charset="0"/>
                <a:cs typeface="Times New Roman" panose="02020603050405020304" pitchFamily="18" charset="0"/>
              </a:rPr>
              <a:t>, storing up as he may prosper, that there be no collections when I come.</a:t>
            </a:r>
          </a:p>
        </p:txBody>
      </p:sp>
      <p:sp>
        <p:nvSpPr>
          <p:cNvPr id="7" name="TextBox 6">
            <a:extLst>
              <a:ext uri="{FF2B5EF4-FFF2-40B4-BE49-F238E27FC236}">
                <a16:creationId xmlns:a16="http://schemas.microsoft.com/office/drawing/2014/main" id="{6F92159B-2C03-8B9F-E87D-D132C1012FFA}"/>
              </a:ext>
            </a:extLst>
          </p:cNvPr>
          <p:cNvSpPr txBox="1"/>
          <p:nvPr/>
        </p:nvSpPr>
        <p:spPr>
          <a:xfrm>
            <a:off x="0" y="842839"/>
            <a:ext cx="9144000"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3. It is impossible to worship God,                   but forsake the assembly. </a:t>
            </a:r>
            <a:endParaRPr lang="en-US" sz="3200" dirty="0">
              <a:solidFill>
                <a:srgbClr val="0070C0"/>
              </a:solidFill>
              <a:effectLst/>
              <a:latin typeface="Century" panose="02040604050505020304" pitchFamily="18" charset="0"/>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396720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6F92159B-2C03-8B9F-E87D-D132C1012FFA}"/>
              </a:ext>
            </a:extLst>
          </p:cNvPr>
          <p:cNvSpPr txBox="1"/>
          <p:nvPr/>
        </p:nvSpPr>
        <p:spPr>
          <a:xfrm>
            <a:off x="310102" y="3378660"/>
            <a:ext cx="9144000" cy="523220"/>
          </a:xfrm>
          <a:prstGeom prst="rect">
            <a:avLst/>
          </a:prstGeom>
          <a:noFill/>
        </p:spPr>
        <p:txBody>
          <a:bodyPr wrap="square">
            <a:spAutoFit/>
          </a:bodyPr>
          <a:lstStyle/>
          <a:p>
            <a:pPr marL="0" marR="0">
              <a:spcBef>
                <a:spcPts val="0"/>
              </a:spcBef>
              <a:spcAft>
                <a:spcPts val="1000"/>
              </a:spcAft>
            </a:pPr>
            <a:r>
              <a:rPr lang="en-US" sz="28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3. To worship God, but forsake the assembly. </a:t>
            </a:r>
            <a:endParaRPr lang="en-US" sz="2800" dirty="0">
              <a:solidFill>
                <a:srgbClr val="0070C0"/>
              </a:solidFill>
              <a:effectLst/>
              <a:latin typeface="Century" panose="02040604050505020304" pitchFamily="18" charset="0"/>
              <a:ea typeface="Calibri" panose="020F0502020204030204" pitchFamily="34" charset="0"/>
              <a:cs typeface="Aharoni" panose="02010803020104030203" pitchFamily="2" charset="-79"/>
            </a:endParaRPr>
          </a:p>
        </p:txBody>
      </p:sp>
      <p:sp>
        <p:nvSpPr>
          <p:cNvPr id="2" name="TextBox 1">
            <a:extLst>
              <a:ext uri="{FF2B5EF4-FFF2-40B4-BE49-F238E27FC236}">
                <a16:creationId xmlns:a16="http://schemas.microsoft.com/office/drawing/2014/main" id="{24AAD696-85AE-B772-79CC-146A7AC4B6FF}"/>
              </a:ext>
            </a:extLst>
          </p:cNvPr>
          <p:cNvSpPr txBox="1"/>
          <p:nvPr/>
        </p:nvSpPr>
        <p:spPr>
          <a:xfrm>
            <a:off x="310096" y="2576777"/>
            <a:ext cx="9144000" cy="523220"/>
          </a:xfrm>
          <a:prstGeom prst="rect">
            <a:avLst/>
          </a:prstGeom>
          <a:noFill/>
        </p:spPr>
        <p:txBody>
          <a:bodyPr wrap="square">
            <a:spAutoFit/>
          </a:bodyPr>
          <a:lstStyle/>
          <a:p>
            <a:pPr marL="0" marR="0">
              <a:spcBef>
                <a:spcPts val="0"/>
              </a:spcBef>
              <a:spcAft>
                <a:spcPts val="1000"/>
              </a:spcAft>
            </a:pPr>
            <a:r>
              <a:rPr lang="en-US" sz="28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2. To love God but quit the church.</a:t>
            </a:r>
          </a:p>
        </p:txBody>
      </p:sp>
      <p:sp>
        <p:nvSpPr>
          <p:cNvPr id="8" name="TextBox 7">
            <a:extLst>
              <a:ext uri="{FF2B5EF4-FFF2-40B4-BE49-F238E27FC236}">
                <a16:creationId xmlns:a16="http://schemas.microsoft.com/office/drawing/2014/main" id="{5900C1D8-4279-1E0F-4E83-1FAA40A2469A}"/>
              </a:ext>
            </a:extLst>
          </p:cNvPr>
          <p:cNvSpPr txBox="1"/>
          <p:nvPr/>
        </p:nvSpPr>
        <p:spPr>
          <a:xfrm>
            <a:off x="270340" y="1777461"/>
            <a:ext cx="9135609" cy="523220"/>
          </a:xfrm>
          <a:prstGeom prst="rect">
            <a:avLst/>
          </a:prstGeom>
          <a:noFill/>
        </p:spPr>
        <p:txBody>
          <a:bodyPr wrap="square">
            <a:spAutoFit/>
          </a:bodyPr>
          <a:lstStyle/>
          <a:p>
            <a:pPr marL="0" marR="0">
              <a:spcBef>
                <a:spcPts val="0"/>
              </a:spcBef>
              <a:spcAft>
                <a:spcPts val="1000"/>
              </a:spcAft>
            </a:pPr>
            <a:r>
              <a:rPr lang="en-US" sz="2800" b="1" dirty="0">
                <a:solidFill>
                  <a:srgbClr val="0070C0"/>
                </a:solidFill>
                <a:latin typeface="Century" panose="02040604050505020304" pitchFamily="18" charset="0"/>
                <a:ea typeface="Calibri" panose="020F0502020204030204" pitchFamily="34" charset="0"/>
                <a:cs typeface="Aharoni" panose="02010803020104030203" pitchFamily="2" charset="-79"/>
              </a:rPr>
              <a:t>1</a:t>
            </a:r>
            <a:r>
              <a:rPr lang="en-US" sz="28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 To be in Christ and not be in His church</a:t>
            </a:r>
            <a:r>
              <a:rPr lang="en-US" sz="2800" b="1" dirty="0">
                <a:solidFill>
                  <a:srgbClr val="0070C0"/>
                </a:solidFill>
                <a:effectLst/>
                <a:latin typeface="Century" panose="02040604050505020304" pitchFamily="18" charset="0"/>
                <a:ea typeface="Calibri" panose="020F0502020204030204"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2853AAD4-6E6C-9DCE-12B0-06E19CEA316C}"/>
              </a:ext>
            </a:extLst>
          </p:cNvPr>
          <p:cNvSpPr txBox="1"/>
          <p:nvPr/>
        </p:nvSpPr>
        <p:spPr>
          <a:xfrm>
            <a:off x="679834" y="841052"/>
            <a:ext cx="4715122" cy="707886"/>
          </a:xfrm>
          <a:prstGeom prst="rect">
            <a:avLst/>
          </a:prstGeom>
          <a:noFill/>
        </p:spPr>
        <p:txBody>
          <a:bodyPr wrap="square">
            <a:spAutoFit/>
          </a:bodyPr>
          <a:lstStyle/>
          <a:p>
            <a:r>
              <a:rPr lang="en-US" sz="40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It is impossible: </a:t>
            </a:r>
            <a:endParaRPr lang="en-US" sz="4000" dirty="0"/>
          </a:p>
        </p:txBody>
      </p:sp>
    </p:spTree>
    <p:extLst>
      <p:ext uri="{BB962C8B-B14F-4D97-AF65-F5344CB8AC3E}">
        <p14:creationId xmlns:p14="http://schemas.microsoft.com/office/powerpoint/2010/main" val="1462043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4772ACF-D7B6-B9DC-9039-5ABCFB33263D}"/>
              </a:ext>
            </a:extLst>
          </p:cNvPr>
          <p:cNvSpPr txBox="1"/>
          <p:nvPr/>
        </p:nvSpPr>
        <p:spPr>
          <a:xfrm>
            <a:off x="0" y="842839"/>
            <a:ext cx="9135609"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4. It is impossible to worship God,                   but have a heart of bitterness.</a:t>
            </a:r>
            <a:endParaRPr lang="en-US" sz="3200" dirty="0">
              <a:solidFill>
                <a:srgbClr val="0070C0"/>
              </a:solidFill>
              <a:effectLst/>
              <a:latin typeface="Century" panose="02040604050505020304" pitchFamily="18" charset="0"/>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7376E52D-9E67-D613-468C-53ACF10BD1B5}"/>
              </a:ext>
            </a:extLst>
          </p:cNvPr>
          <p:cNvSpPr txBox="1"/>
          <p:nvPr/>
        </p:nvSpPr>
        <p:spPr>
          <a:xfrm>
            <a:off x="715617" y="2681453"/>
            <a:ext cx="7720717" cy="3108543"/>
          </a:xfrm>
          <a:prstGeom prst="rect">
            <a:avLst/>
          </a:prstGeom>
          <a:noFill/>
          <a:ln w="28575">
            <a:solidFill>
              <a:schemeClr val="tx1"/>
            </a:solidFill>
          </a:ln>
        </p:spPr>
        <p:txBody>
          <a:bodyPr wrap="square">
            <a:spAutoFit/>
          </a:bodyPr>
          <a:lstStyle/>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Jesus said we can't do it.</a:t>
            </a:r>
          </a:p>
          <a:p>
            <a:pPr marL="0" marR="0">
              <a:spcBef>
                <a:spcPts val="0"/>
              </a:spcBef>
              <a:spcAft>
                <a:spcPts val="0"/>
              </a:spcAft>
            </a:pPr>
            <a:r>
              <a:rPr lang="en-US" sz="2800" b="1" u="sng" dirty="0">
                <a:solidFill>
                  <a:srgbClr val="0070C0"/>
                </a:solidFill>
                <a:effectLst/>
                <a:ea typeface="Calibri" panose="020F0502020204030204" pitchFamily="34" charset="0"/>
                <a:cs typeface="Times New Roman" panose="02020603050405020304" pitchFamily="18" charset="0"/>
              </a:rPr>
              <a:t>Matt.5:23–24</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"Therefore if you bring your gift to the altar, and there remember that your brother has something against you, 24 "leave your gift there before the altar, and go your way. First be reconciled to your brother, and then come and offer your gift.</a:t>
            </a:r>
          </a:p>
        </p:txBody>
      </p:sp>
    </p:spTree>
    <p:extLst>
      <p:ext uri="{BB962C8B-B14F-4D97-AF65-F5344CB8AC3E}">
        <p14:creationId xmlns:p14="http://schemas.microsoft.com/office/powerpoint/2010/main" val="2124490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AD6FDFC-4F26-532E-B3CD-3CFD162583AA}"/>
              </a:ext>
            </a:extLst>
          </p:cNvPr>
          <p:cNvSpPr txBox="1"/>
          <p:nvPr/>
        </p:nvSpPr>
        <p:spPr>
          <a:xfrm>
            <a:off x="365760" y="2441050"/>
            <a:ext cx="8364772" cy="3539430"/>
          </a:xfrm>
          <a:prstGeom prst="rect">
            <a:avLst/>
          </a:prstGeom>
          <a:noFill/>
          <a:ln w="28575">
            <a:solidFill>
              <a:schemeClr val="tx1"/>
            </a:solidFill>
          </a:ln>
        </p:spPr>
        <p:txBody>
          <a:bodyPr wrap="square">
            <a:spAutoFit/>
          </a:bodyPr>
          <a:lstStyle/>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Paul said, "Let all bitterness . . . be put away from you" </a:t>
            </a:r>
          </a:p>
          <a:p>
            <a:pPr marL="0" marR="0">
              <a:spcBef>
                <a:spcPts val="0"/>
              </a:spcBef>
              <a:spcAft>
                <a:spcPts val="0"/>
              </a:spcAft>
            </a:pPr>
            <a:r>
              <a:rPr lang="en-US" sz="2800" b="1" u="sng" dirty="0">
                <a:solidFill>
                  <a:srgbClr val="0070C0"/>
                </a:solidFill>
                <a:effectLst/>
                <a:ea typeface="Calibri" panose="020F0502020204030204" pitchFamily="34" charset="0"/>
                <a:cs typeface="Times New Roman" panose="02020603050405020304" pitchFamily="18" charset="0"/>
              </a:rPr>
              <a:t>Eph. 4:31</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Let all bitterness, wrath, anger, clamor, and evil speaking be put away from you, with all malice.</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The Hebrew writer warned about a "</a:t>
            </a:r>
            <a:r>
              <a:rPr lang="en-US" sz="2800" u="sng" dirty="0">
                <a:effectLst/>
                <a:ea typeface="Calibri" panose="020F0502020204030204" pitchFamily="34" charset="0"/>
                <a:cs typeface="Times New Roman" panose="02020603050405020304" pitchFamily="18" charset="0"/>
              </a:rPr>
              <a:t>root</a:t>
            </a:r>
            <a:r>
              <a:rPr lang="en-US" sz="2800" dirty="0">
                <a:effectLst/>
                <a:ea typeface="Calibri" panose="020F0502020204030204" pitchFamily="34" charset="0"/>
                <a:cs typeface="Times New Roman" panose="02020603050405020304" pitchFamily="18" charset="0"/>
              </a:rPr>
              <a:t> of bitterness"</a:t>
            </a:r>
          </a:p>
          <a:p>
            <a:pPr marL="0" marR="0">
              <a:spcBef>
                <a:spcPts val="0"/>
              </a:spcBef>
              <a:spcAft>
                <a:spcPts val="0"/>
              </a:spcAft>
            </a:pPr>
            <a:r>
              <a:rPr lang="en-US" sz="2800" b="1" u="sng" dirty="0">
                <a:solidFill>
                  <a:srgbClr val="0070C0"/>
                </a:solidFill>
                <a:effectLst/>
                <a:ea typeface="Calibri" panose="020F0502020204030204" pitchFamily="34" charset="0"/>
                <a:cs typeface="Times New Roman" panose="02020603050405020304" pitchFamily="18" charset="0"/>
              </a:rPr>
              <a:t>Heb. 12:15</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looking carefully lest anyone fall short of the grace of God; lest any </a:t>
            </a:r>
            <a:r>
              <a:rPr lang="en-US" sz="2800" u="sng" dirty="0">
                <a:effectLst/>
                <a:ea typeface="Calibri" panose="020F0502020204030204" pitchFamily="34" charset="0"/>
                <a:cs typeface="Times New Roman" panose="02020603050405020304" pitchFamily="18" charset="0"/>
              </a:rPr>
              <a:t>root of bitterness springing up </a:t>
            </a:r>
            <a:r>
              <a:rPr lang="en-US" sz="2800" dirty="0">
                <a:effectLst/>
                <a:ea typeface="Calibri" panose="020F0502020204030204" pitchFamily="34" charset="0"/>
                <a:cs typeface="Times New Roman" panose="02020603050405020304" pitchFamily="18" charset="0"/>
              </a:rPr>
              <a:t>cause trouble, and by this many become defiled;</a:t>
            </a:r>
          </a:p>
        </p:txBody>
      </p:sp>
      <p:sp>
        <p:nvSpPr>
          <p:cNvPr id="7" name="TextBox 6">
            <a:extLst>
              <a:ext uri="{FF2B5EF4-FFF2-40B4-BE49-F238E27FC236}">
                <a16:creationId xmlns:a16="http://schemas.microsoft.com/office/drawing/2014/main" id="{F11BDFE6-69EC-D185-D33F-412BCE82C1C5}"/>
              </a:ext>
            </a:extLst>
          </p:cNvPr>
          <p:cNvSpPr txBox="1"/>
          <p:nvPr/>
        </p:nvSpPr>
        <p:spPr>
          <a:xfrm>
            <a:off x="0" y="842839"/>
            <a:ext cx="9135609"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4. It is impossible to worship God,                  but have a heart of bitterness.</a:t>
            </a:r>
            <a:endParaRPr lang="en-US" sz="3200" dirty="0">
              <a:solidFill>
                <a:srgbClr val="0070C0"/>
              </a:solidFill>
              <a:effectLst/>
              <a:latin typeface="Century" panose="02040604050505020304" pitchFamily="18" charset="0"/>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41314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0F165313-82A2-15E9-87FA-279404F997A6}"/>
              </a:ext>
            </a:extLst>
          </p:cNvPr>
          <p:cNvSpPr txBox="1"/>
          <p:nvPr/>
        </p:nvSpPr>
        <p:spPr>
          <a:xfrm>
            <a:off x="834887" y="2524812"/>
            <a:ext cx="7553739" cy="3539430"/>
          </a:xfrm>
          <a:prstGeom prst="rect">
            <a:avLst/>
          </a:prstGeom>
          <a:noFill/>
          <a:ln w="28575">
            <a:solidFill>
              <a:schemeClr val="tx1"/>
            </a:solidFill>
          </a:ln>
        </p:spPr>
        <p:txBody>
          <a:bodyPr wrap="square">
            <a:spAutoFit/>
          </a:bodyPr>
          <a:lstStyle/>
          <a:p>
            <a:pPr marL="0" marR="0">
              <a:spcBef>
                <a:spcPts val="0"/>
              </a:spcBef>
              <a:spcAft>
                <a:spcPts val="1000"/>
              </a:spcAft>
            </a:pPr>
            <a:r>
              <a:rPr lang="en-US" sz="3200" b="1" u="sng" dirty="0">
                <a:solidFill>
                  <a:srgbClr val="0070C0"/>
                </a:solidFill>
                <a:effectLst/>
                <a:ea typeface="Calibri" panose="020F0502020204030204" pitchFamily="34" charset="0"/>
                <a:cs typeface="Times New Roman" panose="02020603050405020304" pitchFamily="18" charset="0"/>
              </a:rPr>
              <a:t>1John 4: 20 – 21</a:t>
            </a:r>
            <a:r>
              <a:rPr lang="en-US" sz="3200"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If someone says, "I love God," and hates his brother, he is a liar; for he who does not love his brother whom he has seen, how can he love God whom he has not seen? 21 And this commandment we have from Him: that he who loves God must love his brother also.</a:t>
            </a:r>
          </a:p>
        </p:txBody>
      </p:sp>
      <p:sp>
        <p:nvSpPr>
          <p:cNvPr id="9" name="TextBox 8">
            <a:extLst>
              <a:ext uri="{FF2B5EF4-FFF2-40B4-BE49-F238E27FC236}">
                <a16:creationId xmlns:a16="http://schemas.microsoft.com/office/drawing/2014/main" id="{9C793060-3C55-FDA2-1C4F-0282AA74DCED}"/>
              </a:ext>
            </a:extLst>
          </p:cNvPr>
          <p:cNvSpPr txBox="1"/>
          <p:nvPr/>
        </p:nvSpPr>
        <p:spPr>
          <a:xfrm>
            <a:off x="0" y="691764"/>
            <a:ext cx="9135609"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4. It is impossible to worship God,                  but have a heart of bitterness.</a:t>
            </a:r>
            <a:endParaRPr lang="en-US" sz="3200" dirty="0">
              <a:solidFill>
                <a:srgbClr val="0070C0"/>
              </a:solidFill>
              <a:effectLst/>
              <a:latin typeface="Century" panose="02040604050505020304" pitchFamily="18" charset="0"/>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4177335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0F165313-82A2-15E9-87FA-279404F997A6}"/>
              </a:ext>
            </a:extLst>
          </p:cNvPr>
          <p:cNvSpPr txBox="1"/>
          <p:nvPr/>
        </p:nvSpPr>
        <p:spPr>
          <a:xfrm>
            <a:off x="699714" y="3017793"/>
            <a:ext cx="7744571" cy="2246769"/>
          </a:xfrm>
          <a:prstGeom prst="rect">
            <a:avLst/>
          </a:prstGeom>
          <a:noFill/>
          <a:ln w="28575">
            <a:solidFill>
              <a:schemeClr val="tx1"/>
            </a:solidFill>
          </a:ln>
        </p:spPr>
        <p:txBody>
          <a:bodyPr wrap="square">
            <a:spAutoFit/>
          </a:bodyPr>
          <a:lstStyle/>
          <a:p>
            <a:pPr marL="0" marR="0">
              <a:spcBef>
                <a:spcPts val="0"/>
              </a:spcBef>
              <a:spcAft>
                <a:spcPts val="1000"/>
              </a:spcAft>
            </a:pPr>
            <a:r>
              <a:rPr lang="en-US" sz="2800" b="1" u="sng" dirty="0">
                <a:solidFill>
                  <a:srgbClr val="0070C0"/>
                </a:solidFill>
                <a:effectLst/>
                <a:ea typeface="Calibri" panose="020F0502020204030204" pitchFamily="34" charset="0"/>
                <a:cs typeface="Times New Roman" panose="02020603050405020304" pitchFamily="18" charset="0"/>
              </a:rPr>
              <a:t>John 13: 34 - 35</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"A new commandment I give to you, </a:t>
            </a:r>
            <a:r>
              <a:rPr lang="en-US" sz="2800" u="sng" dirty="0">
                <a:effectLst/>
                <a:ea typeface="Calibri" panose="020F0502020204030204" pitchFamily="34" charset="0"/>
                <a:cs typeface="Times New Roman" panose="02020603050405020304" pitchFamily="18" charset="0"/>
              </a:rPr>
              <a:t>that you love one another</a:t>
            </a:r>
            <a:r>
              <a:rPr lang="en-US" sz="2800" dirty="0">
                <a:effectLst/>
                <a:ea typeface="Calibri" panose="020F0502020204030204" pitchFamily="34" charset="0"/>
                <a:cs typeface="Times New Roman" panose="02020603050405020304" pitchFamily="18" charset="0"/>
              </a:rPr>
              <a:t>; </a:t>
            </a:r>
            <a:r>
              <a:rPr lang="en-US" sz="2800" u="sng" dirty="0">
                <a:effectLst/>
                <a:ea typeface="Calibri" panose="020F0502020204030204" pitchFamily="34" charset="0"/>
                <a:cs typeface="Times New Roman" panose="02020603050405020304" pitchFamily="18" charset="0"/>
              </a:rPr>
              <a:t>as I have loved you</a:t>
            </a:r>
            <a:r>
              <a:rPr lang="en-US" sz="2800" dirty="0">
                <a:effectLst/>
                <a:ea typeface="Calibri" panose="020F0502020204030204" pitchFamily="34" charset="0"/>
                <a:cs typeface="Times New Roman" panose="02020603050405020304" pitchFamily="18" charset="0"/>
              </a:rPr>
              <a:t>, that you also love one another.35 "</a:t>
            </a:r>
            <a:r>
              <a:rPr lang="en-US" sz="2800" u="sng" dirty="0">
                <a:effectLst/>
                <a:ea typeface="Calibri" panose="020F0502020204030204" pitchFamily="34" charset="0"/>
                <a:cs typeface="Times New Roman" panose="02020603050405020304" pitchFamily="18" charset="0"/>
              </a:rPr>
              <a:t>By this all will know that you are My disciples</a:t>
            </a:r>
            <a:r>
              <a:rPr lang="en-US" sz="2800" dirty="0">
                <a:effectLst/>
                <a:ea typeface="Calibri" panose="020F0502020204030204" pitchFamily="34" charset="0"/>
                <a:cs typeface="Times New Roman" panose="02020603050405020304" pitchFamily="18" charset="0"/>
              </a:rPr>
              <a:t>, if you have love for one another.“  </a:t>
            </a:r>
            <a:r>
              <a:rPr lang="en-US" sz="2800" dirty="0">
                <a:solidFill>
                  <a:srgbClr val="FF0000"/>
                </a:solidFill>
                <a:effectLst/>
                <a:ea typeface="Calibri" panose="020F0502020204030204" pitchFamily="34" charset="0"/>
                <a:cs typeface="Times New Roman" panose="02020603050405020304" pitchFamily="18" charset="0"/>
              </a:rPr>
              <a:t>C  E  I</a:t>
            </a:r>
          </a:p>
        </p:txBody>
      </p:sp>
      <p:sp>
        <p:nvSpPr>
          <p:cNvPr id="9" name="TextBox 8">
            <a:extLst>
              <a:ext uri="{FF2B5EF4-FFF2-40B4-BE49-F238E27FC236}">
                <a16:creationId xmlns:a16="http://schemas.microsoft.com/office/drawing/2014/main" id="{9C793060-3C55-FDA2-1C4F-0282AA74DCED}"/>
              </a:ext>
            </a:extLst>
          </p:cNvPr>
          <p:cNvSpPr txBox="1"/>
          <p:nvPr/>
        </p:nvSpPr>
        <p:spPr>
          <a:xfrm>
            <a:off x="0" y="850792"/>
            <a:ext cx="9135609"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4. It is impossible to worship God,                  but have a heart of bitterness.</a:t>
            </a:r>
            <a:endParaRPr lang="en-US" sz="3200" dirty="0">
              <a:solidFill>
                <a:srgbClr val="0070C0"/>
              </a:solidFill>
              <a:effectLst/>
              <a:latin typeface="Century" panose="02040604050505020304" pitchFamily="18" charset="0"/>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2061286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C6A0BFCD-EDDE-C5CE-E406-D92FF383B2A4}"/>
              </a:ext>
            </a:extLst>
          </p:cNvPr>
          <p:cNvSpPr txBox="1"/>
          <p:nvPr/>
        </p:nvSpPr>
        <p:spPr>
          <a:xfrm>
            <a:off x="0" y="850788"/>
            <a:ext cx="9135609"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5. It is impossible to love God,                         but not love the brethren.</a:t>
            </a:r>
            <a:endParaRPr lang="en-US" sz="3200" dirty="0">
              <a:solidFill>
                <a:srgbClr val="0070C0"/>
              </a:solidFill>
              <a:effectLst/>
              <a:latin typeface="Century" panose="02040604050505020304" pitchFamily="18" charset="0"/>
              <a:ea typeface="Calibri" panose="020F0502020204030204" pitchFamily="34" charset="0"/>
              <a:cs typeface="Aharoni" panose="02010803020104030203" pitchFamily="2" charset="-79"/>
            </a:endParaRPr>
          </a:p>
        </p:txBody>
      </p:sp>
      <p:sp>
        <p:nvSpPr>
          <p:cNvPr id="7" name="TextBox 6">
            <a:extLst>
              <a:ext uri="{FF2B5EF4-FFF2-40B4-BE49-F238E27FC236}">
                <a16:creationId xmlns:a16="http://schemas.microsoft.com/office/drawing/2014/main" id="{074FA95D-07EB-B977-B3E6-67D294EA2469}"/>
              </a:ext>
            </a:extLst>
          </p:cNvPr>
          <p:cNvSpPr txBox="1"/>
          <p:nvPr/>
        </p:nvSpPr>
        <p:spPr>
          <a:xfrm>
            <a:off x="930303" y="2449003"/>
            <a:ext cx="7227735" cy="3795911"/>
          </a:xfrm>
          <a:prstGeom prst="rect">
            <a:avLst/>
          </a:prstGeom>
          <a:noFill/>
          <a:ln w="28575">
            <a:solidFill>
              <a:schemeClr val="tx1"/>
            </a:solidFill>
          </a:ln>
        </p:spPr>
        <p:txBody>
          <a:bodyPr wrap="square">
            <a:spAutoFit/>
          </a:bodyPr>
          <a:lstStyle/>
          <a:p>
            <a:pPr marL="0" marR="0">
              <a:spcBef>
                <a:spcPts val="0"/>
              </a:spcBef>
              <a:spcAft>
                <a:spcPts val="1000"/>
              </a:spcAft>
            </a:pPr>
            <a:r>
              <a:rPr lang="en-US" sz="2800" b="1" u="sng" dirty="0">
                <a:solidFill>
                  <a:srgbClr val="0070C0"/>
                </a:solidFill>
                <a:effectLst/>
                <a:ea typeface="Calibri" panose="020F0502020204030204" pitchFamily="34" charset="0"/>
                <a:cs typeface="Times New Roman" panose="02020603050405020304" pitchFamily="18" charset="0"/>
              </a:rPr>
              <a:t>Heb. 13: 1</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Let brotherly love continue. 2 Do not forget to entertain strangers, for by so doing some have unwittingly entertained angels.</a:t>
            </a:r>
          </a:p>
          <a:p>
            <a:pPr marL="0" marR="0">
              <a:spcBef>
                <a:spcPts val="0"/>
              </a:spcBef>
              <a:spcAft>
                <a:spcPts val="1000"/>
              </a:spcAft>
            </a:pPr>
            <a:endParaRPr lang="en-US" sz="2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b="1" u="sng" dirty="0">
                <a:solidFill>
                  <a:srgbClr val="0070C0"/>
                </a:solidFill>
                <a:effectLst/>
                <a:ea typeface="Calibri" panose="020F0502020204030204" pitchFamily="34" charset="0"/>
                <a:cs typeface="Times New Roman" panose="02020603050405020304" pitchFamily="18" charset="0"/>
              </a:rPr>
              <a:t>1 Pet. 1:22 </a:t>
            </a:r>
            <a:r>
              <a:rPr lang="en-US" sz="2800" dirty="0">
                <a:effectLst/>
                <a:ea typeface="Calibri" panose="020F0502020204030204" pitchFamily="34" charset="0"/>
                <a:cs typeface="Times New Roman" panose="02020603050405020304" pitchFamily="18" charset="0"/>
              </a:rPr>
              <a:t>Since you have purified your souls in obeying the truth through the Spirit in sincere love of the brethren, love one another fervently with a pure heart,</a:t>
            </a:r>
          </a:p>
        </p:txBody>
      </p:sp>
    </p:spTree>
    <p:extLst>
      <p:ext uri="{BB962C8B-B14F-4D97-AF65-F5344CB8AC3E}">
        <p14:creationId xmlns:p14="http://schemas.microsoft.com/office/powerpoint/2010/main" val="1669713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7718AD5E-26D8-437C-23C7-12BE60B255AC}"/>
              </a:ext>
            </a:extLst>
          </p:cNvPr>
          <p:cNvSpPr txBox="1"/>
          <p:nvPr/>
        </p:nvSpPr>
        <p:spPr>
          <a:xfrm>
            <a:off x="644057" y="2242270"/>
            <a:ext cx="7919500" cy="4098558"/>
          </a:xfrm>
          <a:prstGeom prst="rect">
            <a:avLst/>
          </a:prstGeom>
          <a:noFill/>
          <a:ln w="28575">
            <a:solidFill>
              <a:schemeClr val="tx1"/>
            </a:solidFill>
          </a:ln>
        </p:spPr>
        <p:txBody>
          <a:bodyPr wrap="square">
            <a:spAutoFit/>
          </a:bodyPr>
          <a:lstStyle/>
          <a:p>
            <a:pPr marL="0" marR="0">
              <a:spcBef>
                <a:spcPts val="0"/>
              </a:spcBef>
              <a:spcAft>
                <a:spcPts val="1000"/>
              </a:spcAft>
            </a:pPr>
            <a:r>
              <a:rPr lang="en-US" sz="2800" b="1" u="sng" dirty="0">
                <a:solidFill>
                  <a:srgbClr val="0070C0"/>
                </a:solidFill>
                <a:effectLst/>
                <a:ea typeface="Calibri" panose="020F0502020204030204" pitchFamily="34" charset="0"/>
                <a:cs typeface="Times New Roman" panose="02020603050405020304" pitchFamily="18" charset="0"/>
              </a:rPr>
              <a:t>Rom. 8: 5 - 6</a:t>
            </a:r>
            <a:r>
              <a:rPr lang="en-US" sz="2800" dirty="0">
                <a:effectLst/>
                <a:ea typeface="Calibri" panose="020F0502020204030204" pitchFamily="34" charset="0"/>
                <a:cs typeface="Times New Roman" panose="02020603050405020304" pitchFamily="18" charset="0"/>
              </a:rPr>
              <a:t>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a:t>
            </a:r>
            <a:r>
              <a:rPr lang="en-US" sz="2800" b="1" u="sng" dirty="0">
                <a:solidFill>
                  <a:srgbClr val="0070C0"/>
                </a:solidFill>
                <a:effectLst/>
                <a:ea typeface="Calibri" panose="020F0502020204030204" pitchFamily="34" charset="0"/>
                <a:cs typeface="Times New Roman" panose="02020603050405020304" pitchFamily="18" charset="0"/>
              </a:rPr>
              <a:t>Gal. 5: 16</a:t>
            </a:r>
            <a:r>
              <a:rPr lang="en-US" sz="2800" dirty="0">
                <a:effectLst/>
                <a:ea typeface="Calibri" panose="020F0502020204030204" pitchFamily="34" charset="0"/>
                <a:cs typeface="Times New Roman" panose="02020603050405020304" pitchFamily="18" charset="0"/>
              </a:rPr>
              <a:t> I say then: Walk in the Spirit, and you shall not fulfill the lust of the flesh. </a:t>
            </a:r>
          </a:p>
        </p:txBody>
      </p:sp>
      <p:sp>
        <p:nvSpPr>
          <p:cNvPr id="8" name="TextBox 7">
            <a:extLst>
              <a:ext uri="{FF2B5EF4-FFF2-40B4-BE49-F238E27FC236}">
                <a16:creationId xmlns:a16="http://schemas.microsoft.com/office/drawing/2014/main" id="{7D65F5D9-3DD6-048C-B0DE-F4F4FCFACC65}"/>
              </a:ext>
            </a:extLst>
          </p:cNvPr>
          <p:cNvSpPr txBox="1"/>
          <p:nvPr/>
        </p:nvSpPr>
        <p:spPr>
          <a:xfrm>
            <a:off x="0" y="842837"/>
            <a:ext cx="9135609"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5. It is impossible to love God,                        but not love the brethren</a:t>
            </a:r>
            <a:r>
              <a:rPr lang="en-US" sz="3200" b="1"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a:t>
            </a:r>
            <a:endParaRPr lang="en-US" sz="32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97571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4C97420F-0C11-8FFC-10BC-EFD5CD2006EE}"/>
              </a:ext>
            </a:extLst>
          </p:cNvPr>
          <p:cNvSpPr txBox="1"/>
          <p:nvPr/>
        </p:nvSpPr>
        <p:spPr>
          <a:xfrm>
            <a:off x="-8391" y="835903"/>
            <a:ext cx="9135609"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6. It is impossible to prepare for heaven without being spiritual.</a:t>
            </a:r>
            <a:endParaRPr lang="en-US" sz="3200" dirty="0">
              <a:solidFill>
                <a:srgbClr val="0070C0"/>
              </a:solidFill>
              <a:effectLst/>
              <a:latin typeface="Century" panose="02040604050505020304" pitchFamily="18" charset="0"/>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0ADBAE7D-6B98-51F0-56B2-75952C36FA9B}"/>
              </a:ext>
            </a:extLst>
          </p:cNvPr>
          <p:cNvSpPr txBox="1"/>
          <p:nvPr/>
        </p:nvSpPr>
        <p:spPr>
          <a:xfrm>
            <a:off x="1097280" y="2554449"/>
            <a:ext cx="7005100" cy="3293209"/>
          </a:xfrm>
          <a:prstGeom prst="rect">
            <a:avLst/>
          </a:prstGeom>
          <a:noFill/>
          <a:ln w="28575">
            <a:solidFill>
              <a:schemeClr val="tx1"/>
            </a:solidFill>
          </a:ln>
        </p:spPr>
        <p:txBody>
          <a:bodyPr wrap="square">
            <a:spAutoFit/>
          </a:bodyPr>
          <a:lstStyle/>
          <a:p>
            <a:pPr marL="0" marR="0">
              <a:spcBef>
                <a:spcPts val="0"/>
              </a:spcBef>
              <a:spcAft>
                <a:spcPts val="1000"/>
              </a:spcAft>
            </a:pPr>
            <a:r>
              <a:rPr lang="en-US" sz="2600" b="1" u="sng" dirty="0">
                <a:solidFill>
                  <a:srgbClr val="0070C0"/>
                </a:solidFill>
                <a:effectLst/>
                <a:ea typeface="Calibri" panose="020F0502020204030204" pitchFamily="34" charset="0"/>
                <a:cs typeface="Times New Roman" panose="02020603050405020304" pitchFamily="18" charset="0"/>
              </a:rPr>
              <a:t>1 Cor. 3: 1 – 3</a:t>
            </a:r>
            <a:r>
              <a:rPr lang="en-US" sz="2600" dirty="0">
                <a:solidFill>
                  <a:srgbClr val="0070C0"/>
                </a:solidFill>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And I, brethren, could not speak to you as to spiritual people but as to carnal, as to babes in Christ. I fed you with milk and not with solid food; for until now you were not able to receive it, and even now you are still not able;  for you are still carnal. For where there are envy, strife, and divisions among you, are you not carnal and behaving like mere men?</a:t>
            </a:r>
          </a:p>
        </p:txBody>
      </p:sp>
    </p:spTree>
    <p:extLst>
      <p:ext uri="{BB962C8B-B14F-4D97-AF65-F5344CB8AC3E}">
        <p14:creationId xmlns:p14="http://schemas.microsoft.com/office/powerpoint/2010/main" val="66254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4C97420F-0C11-8FFC-10BC-EFD5CD2006EE}"/>
              </a:ext>
            </a:extLst>
          </p:cNvPr>
          <p:cNvSpPr txBox="1"/>
          <p:nvPr/>
        </p:nvSpPr>
        <p:spPr>
          <a:xfrm>
            <a:off x="-8391" y="835903"/>
            <a:ext cx="9135609" cy="1077218"/>
          </a:xfrm>
          <a:prstGeom prst="rect">
            <a:avLst/>
          </a:prstGeom>
          <a:noFill/>
        </p:spPr>
        <p:txBody>
          <a:bodyPr wrap="square">
            <a:spAutoFit/>
          </a:bodyPr>
          <a:lstStyle/>
          <a:p>
            <a:pPr marL="0" marR="0" algn="ctr">
              <a:spcBef>
                <a:spcPts val="0"/>
              </a:spcBef>
              <a:spcAft>
                <a:spcPts val="1000"/>
              </a:spcAft>
            </a:pPr>
            <a:r>
              <a:rPr lang="en-US" sz="3200" b="1" dirty="0">
                <a:solidFill>
                  <a:srgbClr val="0070C0"/>
                </a:solidFill>
                <a:effectLst/>
                <a:latin typeface="Century" panose="02040604050505020304" pitchFamily="18" charset="0"/>
                <a:ea typeface="Calibri" panose="020F0502020204030204" pitchFamily="34" charset="0"/>
                <a:cs typeface="Aharoni" panose="02010803020104030203" pitchFamily="2" charset="-79"/>
              </a:rPr>
              <a:t>6. It is impossible to prepare for heaven without being spiritual.</a:t>
            </a:r>
            <a:endParaRPr lang="en-US" sz="3200" dirty="0">
              <a:solidFill>
                <a:srgbClr val="0070C0"/>
              </a:solidFill>
              <a:effectLst/>
              <a:latin typeface="Century" panose="02040604050505020304" pitchFamily="18" charset="0"/>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0ADBAE7D-6B98-51F0-56B2-75952C36FA9B}"/>
              </a:ext>
            </a:extLst>
          </p:cNvPr>
          <p:cNvSpPr txBox="1"/>
          <p:nvPr/>
        </p:nvSpPr>
        <p:spPr>
          <a:xfrm>
            <a:off x="1288111" y="3047429"/>
            <a:ext cx="6559826" cy="2092881"/>
          </a:xfrm>
          <a:prstGeom prst="rect">
            <a:avLst/>
          </a:prstGeom>
          <a:noFill/>
          <a:ln w="28575">
            <a:solidFill>
              <a:schemeClr val="tx1"/>
            </a:solidFill>
          </a:ln>
        </p:spPr>
        <p:txBody>
          <a:bodyPr wrap="square">
            <a:spAutoFit/>
          </a:bodyPr>
          <a:lstStyle/>
          <a:p>
            <a:pPr marL="0" marR="0">
              <a:spcBef>
                <a:spcPts val="0"/>
              </a:spcBef>
              <a:spcAft>
                <a:spcPts val="1000"/>
              </a:spcAft>
            </a:pPr>
            <a:r>
              <a:rPr lang="en-US" sz="2600" b="1" u="sng" dirty="0">
                <a:solidFill>
                  <a:srgbClr val="0070C0"/>
                </a:solidFill>
                <a:effectLst/>
                <a:ea typeface="Calibri" panose="020F0502020204030204" pitchFamily="34" charset="0"/>
                <a:cs typeface="Times New Roman" panose="02020603050405020304" pitchFamily="18" charset="0"/>
              </a:rPr>
              <a:t>Col. 3: 1 – 2</a:t>
            </a:r>
            <a:r>
              <a:rPr lang="en-US" sz="2600" dirty="0">
                <a:solidFill>
                  <a:srgbClr val="0070C0"/>
                </a:solidFill>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If then you were raised with Christ, seek those things which are above, where Christ is, sitting at the right hand of God. 2 Set your mind on things above, not on things on the earth.</a:t>
            </a:r>
          </a:p>
        </p:txBody>
      </p:sp>
    </p:spTree>
    <p:extLst>
      <p:ext uri="{BB962C8B-B14F-4D97-AF65-F5344CB8AC3E}">
        <p14:creationId xmlns:p14="http://schemas.microsoft.com/office/powerpoint/2010/main" val="414823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838200" y="631210"/>
            <a:ext cx="3886200" cy="2862322"/>
          </a:xfrm>
          <a:prstGeom prst="rect">
            <a:avLst/>
          </a:prstGeom>
          <a:noFill/>
          <a:ln w="38100">
            <a:solidFill>
              <a:schemeClr val="tx1"/>
            </a:solidFill>
            <a:miter lim="800000"/>
            <a:headEnd/>
            <a:tailEnd/>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Genesis 11:3</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they said one to another, Go to, let us make brick, and burn them thoroughly. And they had brick for stone, and slime had they for morter.”</a:t>
            </a:r>
            <a:endParaRPr kumimoji="0" lang="en-US" sz="2400" b="0" i="0" u="none" strike="noStrike" kern="1200" cap="none" spc="0" normalizeH="0" baseline="0" noProof="0" dirty="0">
              <a:ln>
                <a:noFill/>
              </a:ln>
              <a:solidFill>
                <a:srgbClr val="000000"/>
              </a:solidFill>
              <a:effectLst/>
              <a:uLnTx/>
              <a:uFillTx/>
              <a:latin typeface="Arial Unicode MS" pitchFamily="34" charset="-128"/>
              <a:ea typeface="+mn-ea"/>
              <a:cs typeface="Times New Roman" pitchFamily="18" charset="0"/>
            </a:endParaRPr>
          </a:p>
        </p:txBody>
      </p:sp>
      <p:pic>
        <p:nvPicPr>
          <p:cNvPr id="33794" name="Picture 2" descr="C:\Users\sheila\Desktop\BIBLE STUDY\ULTIMATE Royality Free\1-Bib Pics-Ot\Moses2 in Egypt\Israel's bondage 1176-30.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933" l="455" r="99818">
                        <a14:foregroundMark x1="23909" y1="73800" x2="3091" y2="91200"/>
                        <a14:foregroundMark x1="93182" y1="96200" x2="90818" y2="98533"/>
                        <a14:backgroundMark x1="28636" y1="7133" x2="5727" y2="49467"/>
                      </a14:backgroundRemoval>
                    </a14:imgEffect>
                  </a14:imgLayer>
                </a14:imgProps>
              </a:ext>
              <a:ext uri="{28A0092B-C50C-407E-A947-70E740481C1C}">
                <a14:useLocalDpi xmlns:a14="http://schemas.microsoft.com/office/drawing/2010/main" val="0"/>
              </a:ext>
            </a:extLst>
          </a:blip>
          <a:srcRect/>
          <a:stretch>
            <a:fillRect/>
          </a:stretch>
        </p:blipFill>
        <p:spPr bwMode="auto">
          <a:xfrm>
            <a:off x="3733800" y="0"/>
            <a:ext cx="502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7772400" y="3562995"/>
            <a:ext cx="1057962" cy="2837805"/>
          </a:xfrm>
          <a:custGeom>
            <a:avLst/>
            <a:gdLst>
              <a:gd name="connsiteX0" fmla="*/ 69543 w 1057962"/>
              <a:gd name="connsiteY0" fmla="*/ 81353 h 2837805"/>
              <a:gd name="connsiteX1" fmla="*/ 43039 w 1057962"/>
              <a:gd name="connsiteY1" fmla="*/ 916240 h 2837805"/>
              <a:gd name="connsiteX2" fmla="*/ 29787 w 1057962"/>
              <a:gd name="connsiteY2" fmla="*/ 1353562 h 2837805"/>
              <a:gd name="connsiteX3" fmla="*/ 43039 w 1057962"/>
              <a:gd name="connsiteY3" fmla="*/ 1790883 h 2837805"/>
              <a:gd name="connsiteX4" fmla="*/ 69543 w 1057962"/>
              <a:gd name="connsiteY4" fmla="*/ 1963162 h 2837805"/>
              <a:gd name="connsiteX5" fmla="*/ 56291 w 1057962"/>
              <a:gd name="connsiteY5" fmla="*/ 2347475 h 2837805"/>
              <a:gd name="connsiteX6" fmla="*/ 56291 w 1057962"/>
              <a:gd name="connsiteY6" fmla="*/ 2572762 h 2837805"/>
              <a:gd name="connsiteX7" fmla="*/ 109300 w 1057962"/>
              <a:gd name="connsiteY7" fmla="*/ 2586014 h 2837805"/>
              <a:gd name="connsiteX8" fmla="*/ 149056 w 1057962"/>
              <a:gd name="connsiteY8" fmla="*/ 2599266 h 2837805"/>
              <a:gd name="connsiteX9" fmla="*/ 188813 w 1057962"/>
              <a:gd name="connsiteY9" fmla="*/ 2625770 h 2837805"/>
              <a:gd name="connsiteX10" fmla="*/ 467108 w 1057962"/>
              <a:gd name="connsiteY10" fmla="*/ 2652275 h 2837805"/>
              <a:gd name="connsiteX11" fmla="*/ 546621 w 1057962"/>
              <a:gd name="connsiteY11" fmla="*/ 2665527 h 2837805"/>
              <a:gd name="connsiteX12" fmla="*/ 718900 w 1057962"/>
              <a:gd name="connsiteY12" fmla="*/ 2678779 h 2837805"/>
              <a:gd name="connsiteX13" fmla="*/ 745404 w 1057962"/>
              <a:gd name="connsiteY13" fmla="*/ 2718535 h 2837805"/>
              <a:gd name="connsiteX14" fmla="*/ 824917 w 1057962"/>
              <a:gd name="connsiteY14" fmla="*/ 2758292 h 2837805"/>
              <a:gd name="connsiteX15" fmla="*/ 944187 w 1057962"/>
              <a:gd name="connsiteY15" fmla="*/ 2824553 h 2837805"/>
              <a:gd name="connsiteX16" fmla="*/ 983943 w 1057962"/>
              <a:gd name="connsiteY16" fmla="*/ 2837805 h 2837805"/>
              <a:gd name="connsiteX17" fmla="*/ 1036952 w 1057962"/>
              <a:gd name="connsiteY17" fmla="*/ 2493248 h 2837805"/>
              <a:gd name="connsiteX18" fmla="*/ 1023700 w 1057962"/>
              <a:gd name="connsiteY18" fmla="*/ 2214953 h 2837805"/>
              <a:gd name="connsiteX19" fmla="*/ 997195 w 1057962"/>
              <a:gd name="connsiteY19" fmla="*/ 1910153 h 2837805"/>
              <a:gd name="connsiteX20" fmla="*/ 970691 w 1057962"/>
              <a:gd name="connsiteY20" fmla="*/ 1048762 h 2837805"/>
              <a:gd name="connsiteX21" fmla="*/ 983943 w 1057962"/>
              <a:gd name="connsiteY21" fmla="*/ 372901 h 2837805"/>
              <a:gd name="connsiteX22" fmla="*/ 997195 w 1057962"/>
              <a:gd name="connsiteY22" fmla="*/ 54848 h 2837805"/>
              <a:gd name="connsiteX23" fmla="*/ 1010447 w 1057962"/>
              <a:gd name="connsiteY23" fmla="*/ 1840 h 2837805"/>
              <a:gd name="connsiteX24" fmla="*/ 930934 w 1057962"/>
              <a:gd name="connsiteY24" fmla="*/ 28344 h 2837805"/>
              <a:gd name="connsiteX25" fmla="*/ 891178 w 1057962"/>
              <a:gd name="connsiteY25" fmla="*/ 54848 h 2837805"/>
              <a:gd name="connsiteX26" fmla="*/ 771908 w 1057962"/>
              <a:gd name="connsiteY26" fmla="*/ 81353 h 2837805"/>
              <a:gd name="connsiteX27" fmla="*/ 559874 w 1057962"/>
              <a:gd name="connsiteY27" fmla="*/ 68101 h 2837805"/>
              <a:gd name="connsiteX28" fmla="*/ 520117 w 1057962"/>
              <a:gd name="connsiteY28" fmla="*/ 54848 h 2837805"/>
              <a:gd name="connsiteX29" fmla="*/ 374343 w 1057962"/>
              <a:gd name="connsiteY29" fmla="*/ 41596 h 2837805"/>
              <a:gd name="connsiteX30" fmla="*/ 321334 w 1057962"/>
              <a:gd name="connsiteY30" fmla="*/ 28344 h 2837805"/>
              <a:gd name="connsiteX31" fmla="*/ 281578 w 1057962"/>
              <a:gd name="connsiteY31" fmla="*/ 15092 h 2837805"/>
              <a:gd name="connsiteX32" fmla="*/ 82795 w 1057962"/>
              <a:gd name="connsiteY32" fmla="*/ 28344 h 2837805"/>
              <a:gd name="connsiteX33" fmla="*/ 43039 w 1057962"/>
              <a:gd name="connsiteY33" fmla="*/ 134362 h 28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7962" h="2837805">
                <a:moveTo>
                  <a:pt x="69543" y="81353"/>
                </a:moveTo>
                <a:cubicBezTo>
                  <a:pt x="39635" y="500076"/>
                  <a:pt x="61857" y="144676"/>
                  <a:pt x="43039" y="916240"/>
                </a:cubicBezTo>
                <a:cubicBezTo>
                  <a:pt x="39483" y="1062038"/>
                  <a:pt x="34204" y="1207788"/>
                  <a:pt x="29787" y="1353562"/>
                </a:cubicBezTo>
                <a:cubicBezTo>
                  <a:pt x="34204" y="1499336"/>
                  <a:pt x="35933" y="1645216"/>
                  <a:pt x="43039" y="1790883"/>
                </a:cubicBezTo>
                <a:cubicBezTo>
                  <a:pt x="46145" y="1854550"/>
                  <a:pt x="57491" y="1902899"/>
                  <a:pt x="69543" y="1963162"/>
                </a:cubicBezTo>
                <a:cubicBezTo>
                  <a:pt x="65126" y="2091266"/>
                  <a:pt x="64287" y="2219544"/>
                  <a:pt x="56291" y="2347475"/>
                </a:cubicBezTo>
                <a:cubicBezTo>
                  <a:pt x="47773" y="2483763"/>
                  <a:pt x="-65993" y="2205910"/>
                  <a:pt x="56291" y="2572762"/>
                </a:cubicBezTo>
                <a:cubicBezTo>
                  <a:pt x="62051" y="2590041"/>
                  <a:pt x="91787" y="2581010"/>
                  <a:pt x="109300" y="2586014"/>
                </a:cubicBezTo>
                <a:cubicBezTo>
                  <a:pt x="122731" y="2589851"/>
                  <a:pt x="136562" y="2593019"/>
                  <a:pt x="149056" y="2599266"/>
                </a:cubicBezTo>
                <a:cubicBezTo>
                  <a:pt x="163302" y="2606389"/>
                  <a:pt x="174567" y="2618647"/>
                  <a:pt x="188813" y="2625770"/>
                </a:cubicBezTo>
                <a:cubicBezTo>
                  <a:pt x="260879" y="2661803"/>
                  <a:pt x="461123" y="2651942"/>
                  <a:pt x="467108" y="2652275"/>
                </a:cubicBezTo>
                <a:cubicBezTo>
                  <a:pt x="493612" y="2656692"/>
                  <a:pt x="519899" y="2662714"/>
                  <a:pt x="546621" y="2665527"/>
                </a:cubicBezTo>
                <a:cubicBezTo>
                  <a:pt x="603901" y="2671556"/>
                  <a:pt x="663249" y="2663939"/>
                  <a:pt x="718900" y="2678779"/>
                </a:cubicBezTo>
                <a:cubicBezTo>
                  <a:pt x="734289" y="2682883"/>
                  <a:pt x="734142" y="2707273"/>
                  <a:pt x="745404" y="2718535"/>
                </a:cubicBezTo>
                <a:cubicBezTo>
                  <a:pt x="771095" y="2744226"/>
                  <a:pt x="792581" y="2747513"/>
                  <a:pt x="824917" y="2758292"/>
                </a:cubicBezTo>
                <a:cubicBezTo>
                  <a:pt x="884429" y="2817803"/>
                  <a:pt x="846895" y="2792122"/>
                  <a:pt x="944187" y="2824553"/>
                </a:cubicBezTo>
                <a:lnTo>
                  <a:pt x="983943" y="2837805"/>
                </a:lnTo>
                <a:cubicBezTo>
                  <a:pt x="1109901" y="2753835"/>
                  <a:pt x="1036952" y="2817938"/>
                  <a:pt x="1036952" y="2493248"/>
                </a:cubicBezTo>
                <a:cubicBezTo>
                  <a:pt x="1036952" y="2400378"/>
                  <a:pt x="1028713" y="2307688"/>
                  <a:pt x="1023700" y="2214953"/>
                </a:cubicBezTo>
                <a:cubicBezTo>
                  <a:pt x="1011804" y="1994882"/>
                  <a:pt x="1019004" y="2062816"/>
                  <a:pt x="997195" y="1910153"/>
                </a:cubicBezTo>
                <a:cubicBezTo>
                  <a:pt x="988123" y="1674276"/>
                  <a:pt x="970691" y="1259339"/>
                  <a:pt x="970691" y="1048762"/>
                </a:cubicBezTo>
                <a:cubicBezTo>
                  <a:pt x="970691" y="823432"/>
                  <a:pt x="977936" y="598151"/>
                  <a:pt x="983943" y="372901"/>
                </a:cubicBezTo>
                <a:cubicBezTo>
                  <a:pt x="986772" y="266829"/>
                  <a:pt x="989635" y="160688"/>
                  <a:pt x="997195" y="54848"/>
                </a:cubicBezTo>
                <a:cubicBezTo>
                  <a:pt x="998493" y="36681"/>
                  <a:pt x="1027358" y="8604"/>
                  <a:pt x="1010447" y="1840"/>
                </a:cubicBezTo>
                <a:cubicBezTo>
                  <a:pt x="984507" y="-8536"/>
                  <a:pt x="930934" y="28344"/>
                  <a:pt x="930934" y="28344"/>
                </a:cubicBezTo>
                <a:cubicBezTo>
                  <a:pt x="917682" y="37179"/>
                  <a:pt x="905423" y="47725"/>
                  <a:pt x="891178" y="54848"/>
                </a:cubicBezTo>
                <a:cubicBezTo>
                  <a:pt x="858551" y="71162"/>
                  <a:pt x="802453" y="76262"/>
                  <a:pt x="771908" y="81353"/>
                </a:cubicBezTo>
                <a:cubicBezTo>
                  <a:pt x="701230" y="76936"/>
                  <a:pt x="630301" y="75515"/>
                  <a:pt x="559874" y="68101"/>
                </a:cubicBezTo>
                <a:cubicBezTo>
                  <a:pt x="545982" y="66639"/>
                  <a:pt x="533946" y="56824"/>
                  <a:pt x="520117" y="54848"/>
                </a:cubicBezTo>
                <a:cubicBezTo>
                  <a:pt x="471816" y="47948"/>
                  <a:pt x="422934" y="46013"/>
                  <a:pt x="374343" y="41596"/>
                </a:cubicBezTo>
                <a:cubicBezTo>
                  <a:pt x="356673" y="37179"/>
                  <a:pt x="338847" y="33348"/>
                  <a:pt x="321334" y="28344"/>
                </a:cubicBezTo>
                <a:cubicBezTo>
                  <a:pt x="307903" y="24507"/>
                  <a:pt x="295547" y="15092"/>
                  <a:pt x="281578" y="15092"/>
                </a:cubicBezTo>
                <a:cubicBezTo>
                  <a:pt x="215170" y="15092"/>
                  <a:pt x="149056" y="23927"/>
                  <a:pt x="82795" y="28344"/>
                </a:cubicBezTo>
                <a:cubicBezTo>
                  <a:pt x="13704" y="51374"/>
                  <a:pt x="43039" y="27627"/>
                  <a:pt x="43039" y="134362"/>
                </a:cubicBezTo>
              </a:path>
            </a:pathLst>
          </a:custGeom>
          <a:solidFill>
            <a:srgbClr val="C00000">
              <a:alpha val="3098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 name="Freeform 2"/>
          <p:cNvSpPr/>
          <p:nvPr/>
        </p:nvSpPr>
        <p:spPr>
          <a:xfrm>
            <a:off x="7924800" y="3392557"/>
            <a:ext cx="824441" cy="304800"/>
          </a:xfrm>
          <a:custGeom>
            <a:avLst/>
            <a:gdLst>
              <a:gd name="connsiteX0" fmla="*/ 811188 w 824441"/>
              <a:gd name="connsiteY0" fmla="*/ 39756 h 304800"/>
              <a:gd name="connsiteX1" fmla="*/ 665415 w 824441"/>
              <a:gd name="connsiteY1" fmla="*/ 26504 h 304800"/>
              <a:gd name="connsiteX2" fmla="*/ 585902 w 824441"/>
              <a:gd name="connsiteY2" fmla="*/ 0 h 304800"/>
              <a:gd name="connsiteX3" fmla="*/ 506388 w 824441"/>
              <a:gd name="connsiteY3" fmla="*/ 53008 h 304800"/>
              <a:gd name="connsiteX4" fmla="*/ 347362 w 824441"/>
              <a:gd name="connsiteY4" fmla="*/ 106017 h 304800"/>
              <a:gd name="connsiteX5" fmla="*/ 307606 w 824441"/>
              <a:gd name="connsiteY5" fmla="*/ 119269 h 304800"/>
              <a:gd name="connsiteX6" fmla="*/ 188336 w 824441"/>
              <a:gd name="connsiteY6" fmla="*/ 172278 h 304800"/>
              <a:gd name="connsiteX7" fmla="*/ 148580 w 824441"/>
              <a:gd name="connsiteY7" fmla="*/ 185530 h 304800"/>
              <a:gd name="connsiteX8" fmla="*/ 29310 w 824441"/>
              <a:gd name="connsiteY8" fmla="*/ 212034 h 304800"/>
              <a:gd name="connsiteX9" fmla="*/ 2806 w 824441"/>
              <a:gd name="connsiteY9" fmla="*/ 238539 h 304800"/>
              <a:gd name="connsiteX10" fmla="*/ 161832 w 824441"/>
              <a:gd name="connsiteY10" fmla="*/ 251791 h 304800"/>
              <a:gd name="connsiteX11" fmla="*/ 294354 w 824441"/>
              <a:gd name="connsiteY11" fmla="*/ 278295 h 304800"/>
              <a:gd name="connsiteX12" fmla="*/ 519641 w 824441"/>
              <a:gd name="connsiteY12" fmla="*/ 304800 h 304800"/>
              <a:gd name="connsiteX13" fmla="*/ 705171 w 824441"/>
              <a:gd name="connsiteY13" fmla="*/ 278295 h 304800"/>
              <a:gd name="connsiteX14" fmla="*/ 784684 w 824441"/>
              <a:gd name="connsiteY14" fmla="*/ 238539 h 304800"/>
              <a:gd name="connsiteX15" fmla="*/ 824441 w 824441"/>
              <a:gd name="connsiteY15" fmla="*/ 225286 h 304800"/>
              <a:gd name="connsiteX16" fmla="*/ 811188 w 824441"/>
              <a:gd name="connsiteY16" fmla="*/ 185530 h 304800"/>
              <a:gd name="connsiteX17" fmla="*/ 811188 w 824441"/>
              <a:gd name="connsiteY17" fmla="*/ 397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4441" h="304800">
                <a:moveTo>
                  <a:pt x="811188" y="39756"/>
                </a:moveTo>
                <a:cubicBezTo>
                  <a:pt x="786892" y="13252"/>
                  <a:pt x="713464" y="34983"/>
                  <a:pt x="665415" y="26504"/>
                </a:cubicBezTo>
                <a:cubicBezTo>
                  <a:pt x="637902" y="21649"/>
                  <a:pt x="585902" y="0"/>
                  <a:pt x="585902" y="0"/>
                </a:cubicBezTo>
                <a:cubicBezTo>
                  <a:pt x="559397" y="17669"/>
                  <a:pt x="536608" y="42935"/>
                  <a:pt x="506388" y="53008"/>
                </a:cubicBezTo>
                <a:lnTo>
                  <a:pt x="347362" y="106017"/>
                </a:lnTo>
                <a:cubicBezTo>
                  <a:pt x="334110" y="110434"/>
                  <a:pt x="319229" y="111521"/>
                  <a:pt x="307606" y="119269"/>
                </a:cubicBezTo>
                <a:cubicBezTo>
                  <a:pt x="244603" y="161270"/>
                  <a:pt x="282958" y="140737"/>
                  <a:pt x="188336" y="172278"/>
                </a:cubicBezTo>
                <a:cubicBezTo>
                  <a:pt x="175084" y="176695"/>
                  <a:pt x="162359" y="183234"/>
                  <a:pt x="148580" y="185530"/>
                </a:cubicBezTo>
                <a:cubicBezTo>
                  <a:pt x="55288" y="201078"/>
                  <a:pt x="94558" y="190285"/>
                  <a:pt x="29310" y="212034"/>
                </a:cubicBezTo>
                <a:cubicBezTo>
                  <a:pt x="20475" y="220869"/>
                  <a:pt x="-9161" y="234949"/>
                  <a:pt x="2806" y="238539"/>
                </a:cubicBezTo>
                <a:cubicBezTo>
                  <a:pt x="53755" y="253824"/>
                  <a:pt x="108965" y="245917"/>
                  <a:pt x="161832" y="251791"/>
                </a:cubicBezTo>
                <a:cubicBezTo>
                  <a:pt x="264006" y="263144"/>
                  <a:pt x="212094" y="261843"/>
                  <a:pt x="294354" y="278295"/>
                </a:cubicBezTo>
                <a:cubicBezTo>
                  <a:pt x="382991" y="296022"/>
                  <a:pt x="417932" y="295553"/>
                  <a:pt x="519641" y="304800"/>
                </a:cubicBezTo>
                <a:cubicBezTo>
                  <a:pt x="581484" y="295965"/>
                  <a:pt x="643650" y="289152"/>
                  <a:pt x="705171" y="278295"/>
                </a:cubicBezTo>
                <a:cubicBezTo>
                  <a:pt x="756651" y="269210"/>
                  <a:pt x="737166" y="262298"/>
                  <a:pt x="784684" y="238539"/>
                </a:cubicBezTo>
                <a:cubicBezTo>
                  <a:pt x="797178" y="232292"/>
                  <a:pt x="811189" y="229704"/>
                  <a:pt x="824441" y="225286"/>
                </a:cubicBezTo>
                <a:cubicBezTo>
                  <a:pt x="820023" y="212034"/>
                  <a:pt x="813312" y="199336"/>
                  <a:pt x="811188" y="185530"/>
                </a:cubicBezTo>
                <a:cubicBezTo>
                  <a:pt x="804437" y="141652"/>
                  <a:pt x="835484" y="66260"/>
                  <a:pt x="811188" y="39756"/>
                </a:cubicBezTo>
                <a:close/>
              </a:path>
            </a:pathLst>
          </a:custGeom>
          <a:solidFill>
            <a:srgbClr val="C000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 name="Freeform 3"/>
          <p:cNvSpPr/>
          <p:nvPr/>
        </p:nvSpPr>
        <p:spPr>
          <a:xfrm>
            <a:off x="4953000" y="5715000"/>
            <a:ext cx="990600" cy="1073527"/>
          </a:xfrm>
          <a:custGeom>
            <a:avLst/>
            <a:gdLst>
              <a:gd name="connsiteX0" fmla="*/ 748602 w 748602"/>
              <a:gd name="connsiteY0" fmla="*/ 39857 h 1073527"/>
              <a:gd name="connsiteX1" fmla="*/ 682341 w 748602"/>
              <a:gd name="connsiteY1" fmla="*/ 101 h 1073527"/>
              <a:gd name="connsiteX2" fmla="*/ 655836 w 748602"/>
              <a:gd name="connsiteY2" fmla="*/ 26605 h 1073527"/>
              <a:gd name="connsiteX3" fmla="*/ 616080 w 748602"/>
              <a:gd name="connsiteY3" fmla="*/ 39857 h 1073527"/>
              <a:gd name="connsiteX4" fmla="*/ 589575 w 748602"/>
              <a:gd name="connsiteY4" fmla="*/ 66362 h 1073527"/>
              <a:gd name="connsiteX5" fmla="*/ 496810 w 748602"/>
              <a:gd name="connsiteY5" fmla="*/ 92866 h 1073527"/>
              <a:gd name="connsiteX6" fmla="*/ 417297 w 748602"/>
              <a:gd name="connsiteY6" fmla="*/ 119370 h 1073527"/>
              <a:gd name="connsiteX7" fmla="*/ 390793 w 748602"/>
              <a:gd name="connsiteY7" fmla="*/ 145875 h 1073527"/>
              <a:gd name="connsiteX8" fmla="*/ 231767 w 748602"/>
              <a:gd name="connsiteY8" fmla="*/ 185631 h 1073527"/>
              <a:gd name="connsiteX9" fmla="*/ 192010 w 748602"/>
              <a:gd name="connsiteY9" fmla="*/ 198883 h 1073527"/>
              <a:gd name="connsiteX10" fmla="*/ 72741 w 748602"/>
              <a:gd name="connsiteY10" fmla="*/ 212136 h 1073527"/>
              <a:gd name="connsiteX11" fmla="*/ 46236 w 748602"/>
              <a:gd name="connsiteY11" fmla="*/ 437423 h 1073527"/>
              <a:gd name="connsiteX12" fmla="*/ 32984 w 748602"/>
              <a:gd name="connsiteY12" fmla="*/ 477179 h 1073527"/>
              <a:gd name="connsiteX13" fmla="*/ 19732 w 748602"/>
              <a:gd name="connsiteY13" fmla="*/ 742223 h 1073527"/>
              <a:gd name="connsiteX14" fmla="*/ 19732 w 748602"/>
              <a:gd name="connsiteY14" fmla="*/ 927753 h 1073527"/>
              <a:gd name="connsiteX15" fmla="*/ 59488 w 748602"/>
              <a:gd name="connsiteY15" fmla="*/ 954257 h 1073527"/>
              <a:gd name="connsiteX16" fmla="*/ 125749 w 748602"/>
              <a:gd name="connsiteY16" fmla="*/ 994014 h 1073527"/>
              <a:gd name="connsiteX17" fmla="*/ 231767 w 748602"/>
              <a:gd name="connsiteY17" fmla="*/ 1047023 h 1073527"/>
              <a:gd name="connsiteX18" fmla="*/ 271523 w 748602"/>
              <a:gd name="connsiteY18" fmla="*/ 1060275 h 1073527"/>
              <a:gd name="connsiteX19" fmla="*/ 311280 w 748602"/>
              <a:gd name="connsiteY19" fmla="*/ 1073527 h 1073527"/>
              <a:gd name="connsiteX20" fmla="*/ 351036 w 748602"/>
              <a:gd name="connsiteY20" fmla="*/ 1060275 h 1073527"/>
              <a:gd name="connsiteX21" fmla="*/ 536567 w 748602"/>
              <a:gd name="connsiteY21" fmla="*/ 1047023 h 1073527"/>
              <a:gd name="connsiteX22" fmla="*/ 510062 w 748602"/>
              <a:gd name="connsiteY22" fmla="*/ 914501 h 1073527"/>
              <a:gd name="connsiteX23" fmla="*/ 470306 w 748602"/>
              <a:gd name="connsiteY23" fmla="*/ 728970 h 1073527"/>
              <a:gd name="connsiteX24" fmla="*/ 443802 w 748602"/>
              <a:gd name="connsiteY24" fmla="*/ 649457 h 1073527"/>
              <a:gd name="connsiteX25" fmla="*/ 430549 w 748602"/>
              <a:gd name="connsiteY25" fmla="*/ 609701 h 1073527"/>
              <a:gd name="connsiteX26" fmla="*/ 404045 w 748602"/>
              <a:gd name="connsiteY26" fmla="*/ 583196 h 1073527"/>
              <a:gd name="connsiteX27" fmla="*/ 377541 w 748602"/>
              <a:gd name="connsiteY27" fmla="*/ 503683 h 1073527"/>
              <a:gd name="connsiteX28" fmla="*/ 351036 w 748602"/>
              <a:gd name="connsiteY28" fmla="*/ 344657 h 1073527"/>
              <a:gd name="connsiteX29" fmla="*/ 390793 w 748602"/>
              <a:gd name="connsiteY29" fmla="*/ 238640 h 1073527"/>
              <a:gd name="connsiteX30" fmla="*/ 470306 w 748602"/>
              <a:gd name="connsiteY30" fmla="*/ 212136 h 1073527"/>
              <a:gd name="connsiteX31" fmla="*/ 510062 w 748602"/>
              <a:gd name="connsiteY31" fmla="*/ 198883 h 1073527"/>
              <a:gd name="connsiteX32" fmla="*/ 576323 w 748602"/>
              <a:gd name="connsiteY32" fmla="*/ 145875 h 1073527"/>
              <a:gd name="connsiteX33" fmla="*/ 616080 w 748602"/>
              <a:gd name="connsiteY33" fmla="*/ 132623 h 1073527"/>
              <a:gd name="connsiteX34" fmla="*/ 642584 w 748602"/>
              <a:gd name="connsiteY34" fmla="*/ 106118 h 1073527"/>
              <a:gd name="connsiteX35" fmla="*/ 682341 w 748602"/>
              <a:gd name="connsiteY35" fmla="*/ 92866 h 1073527"/>
              <a:gd name="connsiteX36" fmla="*/ 722097 w 748602"/>
              <a:gd name="connsiteY36" fmla="*/ 66362 h 1073527"/>
              <a:gd name="connsiteX37" fmla="*/ 735349 w 748602"/>
              <a:gd name="connsiteY37" fmla="*/ 26605 h 1073527"/>
              <a:gd name="connsiteX38" fmla="*/ 695593 w 748602"/>
              <a:gd name="connsiteY38" fmla="*/ 13353 h 107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8602" h="1073527">
                <a:moveTo>
                  <a:pt x="748602" y="39857"/>
                </a:moveTo>
                <a:cubicBezTo>
                  <a:pt x="726515" y="26605"/>
                  <a:pt x="707840" y="3744"/>
                  <a:pt x="682341" y="101"/>
                </a:cubicBezTo>
                <a:cubicBezTo>
                  <a:pt x="669972" y="-1666"/>
                  <a:pt x="666550" y="20177"/>
                  <a:pt x="655836" y="26605"/>
                </a:cubicBezTo>
                <a:cubicBezTo>
                  <a:pt x="643858" y="33792"/>
                  <a:pt x="629332" y="35440"/>
                  <a:pt x="616080" y="39857"/>
                </a:cubicBezTo>
                <a:cubicBezTo>
                  <a:pt x="607245" y="48692"/>
                  <a:pt x="600289" y="59934"/>
                  <a:pt x="589575" y="66362"/>
                </a:cubicBezTo>
                <a:cubicBezTo>
                  <a:pt x="574729" y="75270"/>
                  <a:pt x="508362" y="89400"/>
                  <a:pt x="496810" y="92866"/>
                </a:cubicBezTo>
                <a:cubicBezTo>
                  <a:pt x="470050" y="100894"/>
                  <a:pt x="417297" y="119370"/>
                  <a:pt x="417297" y="119370"/>
                </a:cubicBezTo>
                <a:cubicBezTo>
                  <a:pt x="408462" y="128205"/>
                  <a:pt x="401968" y="140287"/>
                  <a:pt x="390793" y="145875"/>
                </a:cubicBezTo>
                <a:cubicBezTo>
                  <a:pt x="326529" y="178007"/>
                  <a:pt x="299655" y="170545"/>
                  <a:pt x="231767" y="185631"/>
                </a:cubicBezTo>
                <a:cubicBezTo>
                  <a:pt x="218130" y="188661"/>
                  <a:pt x="205789" y="196586"/>
                  <a:pt x="192010" y="198883"/>
                </a:cubicBezTo>
                <a:cubicBezTo>
                  <a:pt x="152553" y="205459"/>
                  <a:pt x="112497" y="207718"/>
                  <a:pt x="72741" y="212136"/>
                </a:cubicBezTo>
                <a:cubicBezTo>
                  <a:pt x="70170" y="235273"/>
                  <a:pt x="51437" y="408818"/>
                  <a:pt x="46236" y="437423"/>
                </a:cubicBezTo>
                <a:cubicBezTo>
                  <a:pt x="43737" y="451167"/>
                  <a:pt x="37401" y="463927"/>
                  <a:pt x="32984" y="477179"/>
                </a:cubicBezTo>
                <a:cubicBezTo>
                  <a:pt x="28567" y="565527"/>
                  <a:pt x="26786" y="654046"/>
                  <a:pt x="19732" y="742223"/>
                </a:cubicBezTo>
                <a:cubicBezTo>
                  <a:pt x="12643" y="830838"/>
                  <a:pt x="-20884" y="816057"/>
                  <a:pt x="19732" y="927753"/>
                </a:cubicBezTo>
                <a:cubicBezTo>
                  <a:pt x="25175" y="942721"/>
                  <a:pt x="47051" y="944308"/>
                  <a:pt x="59488" y="954257"/>
                </a:cubicBezTo>
                <a:cubicBezTo>
                  <a:pt x="111463" y="995837"/>
                  <a:pt x="56708" y="971000"/>
                  <a:pt x="125749" y="994014"/>
                </a:cubicBezTo>
                <a:cubicBezTo>
                  <a:pt x="172009" y="1040273"/>
                  <a:pt x="140401" y="1016567"/>
                  <a:pt x="231767" y="1047023"/>
                </a:cubicBezTo>
                <a:lnTo>
                  <a:pt x="271523" y="1060275"/>
                </a:lnTo>
                <a:lnTo>
                  <a:pt x="311280" y="1073527"/>
                </a:lnTo>
                <a:cubicBezTo>
                  <a:pt x="324532" y="1069110"/>
                  <a:pt x="337163" y="1061907"/>
                  <a:pt x="351036" y="1060275"/>
                </a:cubicBezTo>
                <a:cubicBezTo>
                  <a:pt x="412613" y="1053031"/>
                  <a:pt x="481977" y="1076418"/>
                  <a:pt x="536567" y="1047023"/>
                </a:cubicBezTo>
                <a:cubicBezTo>
                  <a:pt x="544768" y="1042607"/>
                  <a:pt x="513261" y="930496"/>
                  <a:pt x="510062" y="914501"/>
                </a:cubicBezTo>
                <a:cubicBezTo>
                  <a:pt x="493379" y="831087"/>
                  <a:pt x="499860" y="817633"/>
                  <a:pt x="470306" y="728970"/>
                </a:cubicBezTo>
                <a:lnTo>
                  <a:pt x="443802" y="649457"/>
                </a:lnTo>
                <a:cubicBezTo>
                  <a:pt x="439385" y="636205"/>
                  <a:pt x="440426" y="619579"/>
                  <a:pt x="430549" y="609701"/>
                </a:cubicBezTo>
                <a:lnTo>
                  <a:pt x="404045" y="583196"/>
                </a:lnTo>
                <a:cubicBezTo>
                  <a:pt x="395210" y="556692"/>
                  <a:pt x="380626" y="531450"/>
                  <a:pt x="377541" y="503683"/>
                </a:cubicBezTo>
                <a:cubicBezTo>
                  <a:pt x="362745" y="370530"/>
                  <a:pt x="376937" y="422362"/>
                  <a:pt x="351036" y="344657"/>
                </a:cubicBezTo>
                <a:cubicBezTo>
                  <a:pt x="357446" y="306196"/>
                  <a:pt x="349424" y="259324"/>
                  <a:pt x="390793" y="238640"/>
                </a:cubicBezTo>
                <a:cubicBezTo>
                  <a:pt x="415782" y="226146"/>
                  <a:pt x="443802" y="220971"/>
                  <a:pt x="470306" y="212136"/>
                </a:cubicBezTo>
                <a:lnTo>
                  <a:pt x="510062" y="198883"/>
                </a:lnTo>
                <a:cubicBezTo>
                  <a:pt x="534714" y="174232"/>
                  <a:pt x="542890" y="162591"/>
                  <a:pt x="576323" y="145875"/>
                </a:cubicBezTo>
                <a:cubicBezTo>
                  <a:pt x="588817" y="139628"/>
                  <a:pt x="602828" y="137040"/>
                  <a:pt x="616080" y="132623"/>
                </a:cubicBezTo>
                <a:cubicBezTo>
                  <a:pt x="624915" y="123788"/>
                  <a:pt x="631870" y="112546"/>
                  <a:pt x="642584" y="106118"/>
                </a:cubicBezTo>
                <a:cubicBezTo>
                  <a:pt x="654562" y="98931"/>
                  <a:pt x="669847" y="99113"/>
                  <a:pt x="682341" y="92866"/>
                </a:cubicBezTo>
                <a:cubicBezTo>
                  <a:pt x="696587" y="85743"/>
                  <a:pt x="708845" y="75197"/>
                  <a:pt x="722097" y="66362"/>
                </a:cubicBezTo>
                <a:cubicBezTo>
                  <a:pt x="726514" y="53110"/>
                  <a:pt x="741596" y="39099"/>
                  <a:pt x="735349" y="26605"/>
                </a:cubicBezTo>
                <a:cubicBezTo>
                  <a:pt x="729102" y="14111"/>
                  <a:pt x="695593" y="13353"/>
                  <a:pt x="695593" y="13353"/>
                </a:cubicBezTo>
              </a:path>
            </a:pathLst>
          </a:custGeom>
          <a:solidFill>
            <a:srgbClr val="C00000">
              <a:alpha val="41961"/>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 name="Freeform 4"/>
          <p:cNvSpPr/>
          <p:nvPr/>
        </p:nvSpPr>
        <p:spPr>
          <a:xfrm>
            <a:off x="6019800" y="5626987"/>
            <a:ext cx="2824107" cy="1264454"/>
          </a:xfrm>
          <a:custGeom>
            <a:avLst/>
            <a:gdLst>
              <a:gd name="connsiteX0" fmla="*/ 385707 w 2824107"/>
              <a:gd name="connsiteY0" fmla="*/ 124456 h 1264454"/>
              <a:gd name="connsiteX1" fmla="*/ 372455 w 2824107"/>
              <a:gd name="connsiteY1" fmla="*/ 5187 h 1264454"/>
              <a:gd name="connsiteX2" fmla="*/ 319446 w 2824107"/>
              <a:gd name="connsiteY2" fmla="*/ 18439 h 1264454"/>
              <a:gd name="connsiteX3" fmla="*/ 239933 w 2824107"/>
              <a:gd name="connsiteY3" fmla="*/ 44943 h 1264454"/>
              <a:gd name="connsiteX4" fmla="*/ 186925 w 2824107"/>
              <a:gd name="connsiteY4" fmla="*/ 58196 h 1264454"/>
              <a:gd name="connsiteX5" fmla="*/ 107412 w 2824107"/>
              <a:gd name="connsiteY5" fmla="*/ 84700 h 1264454"/>
              <a:gd name="connsiteX6" fmla="*/ 27899 w 2824107"/>
              <a:gd name="connsiteY6" fmla="*/ 124456 h 1264454"/>
              <a:gd name="connsiteX7" fmla="*/ 14646 w 2824107"/>
              <a:gd name="connsiteY7" fmla="*/ 190717 h 1264454"/>
              <a:gd name="connsiteX8" fmla="*/ 133916 w 2824107"/>
              <a:gd name="connsiteY8" fmla="*/ 203970 h 1264454"/>
              <a:gd name="connsiteX9" fmla="*/ 173673 w 2824107"/>
              <a:gd name="connsiteY9" fmla="*/ 217222 h 1264454"/>
              <a:gd name="connsiteX10" fmla="*/ 279690 w 2824107"/>
              <a:gd name="connsiteY10" fmla="*/ 230474 h 1264454"/>
              <a:gd name="connsiteX11" fmla="*/ 372455 w 2824107"/>
              <a:gd name="connsiteY11" fmla="*/ 256978 h 1264454"/>
              <a:gd name="connsiteX12" fmla="*/ 465220 w 2824107"/>
              <a:gd name="connsiteY12" fmla="*/ 283483 h 1264454"/>
              <a:gd name="connsiteX13" fmla="*/ 491725 w 2824107"/>
              <a:gd name="connsiteY13" fmla="*/ 309987 h 1264454"/>
              <a:gd name="connsiteX14" fmla="*/ 544733 w 2824107"/>
              <a:gd name="connsiteY14" fmla="*/ 376248 h 1264454"/>
              <a:gd name="connsiteX15" fmla="*/ 557986 w 2824107"/>
              <a:gd name="connsiteY15" fmla="*/ 416004 h 1264454"/>
              <a:gd name="connsiteX16" fmla="*/ 584490 w 2824107"/>
              <a:gd name="connsiteY16" fmla="*/ 442509 h 1264454"/>
              <a:gd name="connsiteX17" fmla="*/ 610994 w 2824107"/>
              <a:gd name="connsiteY17" fmla="*/ 522022 h 1264454"/>
              <a:gd name="connsiteX18" fmla="*/ 624246 w 2824107"/>
              <a:gd name="connsiteY18" fmla="*/ 561778 h 1264454"/>
              <a:gd name="connsiteX19" fmla="*/ 597742 w 2824107"/>
              <a:gd name="connsiteY19" fmla="*/ 681048 h 1264454"/>
              <a:gd name="connsiteX20" fmla="*/ 544733 w 2824107"/>
              <a:gd name="connsiteY20" fmla="*/ 747309 h 1264454"/>
              <a:gd name="connsiteX21" fmla="*/ 518229 w 2824107"/>
              <a:gd name="connsiteY21" fmla="*/ 879830 h 1264454"/>
              <a:gd name="connsiteX22" fmla="*/ 491725 w 2824107"/>
              <a:gd name="connsiteY22" fmla="*/ 906335 h 1264454"/>
              <a:gd name="connsiteX23" fmla="*/ 478473 w 2824107"/>
              <a:gd name="connsiteY23" fmla="*/ 946091 h 1264454"/>
              <a:gd name="connsiteX24" fmla="*/ 491725 w 2824107"/>
              <a:gd name="connsiteY24" fmla="*/ 1197883 h 1264454"/>
              <a:gd name="connsiteX25" fmla="*/ 531481 w 2824107"/>
              <a:gd name="connsiteY25" fmla="*/ 1211135 h 1264454"/>
              <a:gd name="connsiteX26" fmla="*/ 624246 w 2824107"/>
              <a:gd name="connsiteY26" fmla="*/ 1224387 h 1264454"/>
              <a:gd name="connsiteX27" fmla="*/ 876038 w 2824107"/>
              <a:gd name="connsiteY27" fmla="*/ 1237639 h 1264454"/>
              <a:gd name="connsiteX28" fmla="*/ 1048316 w 2824107"/>
              <a:gd name="connsiteY28" fmla="*/ 1250891 h 1264454"/>
              <a:gd name="connsiteX29" fmla="*/ 1127829 w 2824107"/>
              <a:gd name="connsiteY29" fmla="*/ 1224387 h 1264454"/>
              <a:gd name="connsiteX30" fmla="*/ 1167586 w 2824107"/>
              <a:gd name="connsiteY30" fmla="*/ 1211135 h 1264454"/>
              <a:gd name="connsiteX31" fmla="*/ 1220594 w 2824107"/>
              <a:gd name="connsiteY31" fmla="*/ 1224387 h 1264454"/>
              <a:gd name="connsiteX32" fmla="*/ 1260351 w 2824107"/>
              <a:gd name="connsiteY32" fmla="*/ 1237639 h 1264454"/>
              <a:gd name="connsiteX33" fmla="*/ 1472386 w 2824107"/>
              <a:gd name="connsiteY33" fmla="*/ 1224387 h 1264454"/>
              <a:gd name="connsiteX34" fmla="*/ 1790438 w 2824107"/>
              <a:gd name="connsiteY34" fmla="*/ 1237639 h 1264454"/>
              <a:gd name="connsiteX35" fmla="*/ 1975968 w 2824107"/>
              <a:gd name="connsiteY35" fmla="*/ 1250891 h 1264454"/>
              <a:gd name="connsiteX36" fmla="*/ 2108490 w 2824107"/>
              <a:gd name="connsiteY36" fmla="*/ 1237639 h 1264454"/>
              <a:gd name="connsiteX37" fmla="*/ 2161499 w 2824107"/>
              <a:gd name="connsiteY37" fmla="*/ 1224387 h 1264454"/>
              <a:gd name="connsiteX38" fmla="*/ 2267516 w 2824107"/>
              <a:gd name="connsiteY38" fmla="*/ 1211135 h 1264454"/>
              <a:gd name="connsiteX39" fmla="*/ 2333777 w 2824107"/>
              <a:gd name="connsiteY39" fmla="*/ 1197883 h 1264454"/>
              <a:gd name="connsiteX40" fmla="*/ 2665081 w 2824107"/>
              <a:gd name="connsiteY40" fmla="*/ 1224387 h 1264454"/>
              <a:gd name="connsiteX41" fmla="*/ 2824107 w 2824107"/>
              <a:gd name="connsiteY41" fmla="*/ 1211135 h 1264454"/>
              <a:gd name="connsiteX42" fmla="*/ 2810855 w 2824107"/>
              <a:gd name="connsiteY42" fmla="*/ 1012352 h 1264454"/>
              <a:gd name="connsiteX43" fmla="*/ 2784351 w 2824107"/>
              <a:gd name="connsiteY43" fmla="*/ 893083 h 1264454"/>
              <a:gd name="connsiteX44" fmla="*/ 2771099 w 2824107"/>
              <a:gd name="connsiteY44" fmla="*/ 813570 h 1264454"/>
              <a:gd name="connsiteX45" fmla="*/ 2744594 w 2824107"/>
              <a:gd name="connsiteY45" fmla="*/ 734056 h 1264454"/>
              <a:gd name="connsiteX46" fmla="*/ 2651829 w 2824107"/>
              <a:gd name="connsiteY46" fmla="*/ 720804 h 1264454"/>
              <a:gd name="connsiteX47" fmla="*/ 2572316 w 2824107"/>
              <a:gd name="connsiteY47" fmla="*/ 667796 h 1264454"/>
              <a:gd name="connsiteX48" fmla="*/ 2519307 w 2824107"/>
              <a:gd name="connsiteY48" fmla="*/ 654543 h 1264454"/>
              <a:gd name="connsiteX49" fmla="*/ 2426542 w 2824107"/>
              <a:gd name="connsiteY49" fmla="*/ 628039 h 1264454"/>
              <a:gd name="connsiteX50" fmla="*/ 2121742 w 2824107"/>
              <a:gd name="connsiteY50" fmla="*/ 601535 h 1264454"/>
              <a:gd name="connsiteX51" fmla="*/ 2042229 w 2824107"/>
              <a:gd name="connsiteY51" fmla="*/ 575030 h 1264454"/>
              <a:gd name="connsiteX52" fmla="*/ 2002473 w 2824107"/>
              <a:gd name="connsiteY52" fmla="*/ 561778 h 1264454"/>
              <a:gd name="connsiteX53" fmla="*/ 1975968 w 2824107"/>
              <a:gd name="connsiteY53" fmla="*/ 535274 h 1264454"/>
              <a:gd name="connsiteX54" fmla="*/ 1750681 w 2824107"/>
              <a:gd name="connsiteY54" fmla="*/ 495517 h 1264454"/>
              <a:gd name="connsiteX55" fmla="*/ 1763933 w 2824107"/>
              <a:gd name="connsiteY55" fmla="*/ 270230 h 1264454"/>
              <a:gd name="connsiteX56" fmla="*/ 1763933 w 2824107"/>
              <a:gd name="connsiteY56" fmla="*/ 137709 h 1264454"/>
              <a:gd name="connsiteX57" fmla="*/ 1724177 w 2824107"/>
              <a:gd name="connsiteY57" fmla="*/ 124456 h 1264454"/>
              <a:gd name="connsiteX58" fmla="*/ 1644664 w 2824107"/>
              <a:gd name="connsiteY58" fmla="*/ 137709 h 1264454"/>
              <a:gd name="connsiteX59" fmla="*/ 1604907 w 2824107"/>
              <a:gd name="connsiteY59" fmla="*/ 164213 h 1264454"/>
              <a:gd name="connsiteX60" fmla="*/ 1498890 w 2824107"/>
              <a:gd name="connsiteY60" fmla="*/ 256978 h 1264454"/>
              <a:gd name="connsiteX61" fmla="*/ 1379620 w 2824107"/>
              <a:gd name="connsiteY61" fmla="*/ 283483 h 1264454"/>
              <a:gd name="connsiteX62" fmla="*/ 1273603 w 2824107"/>
              <a:gd name="connsiteY62" fmla="*/ 270230 h 1264454"/>
              <a:gd name="connsiteX63" fmla="*/ 1194090 w 2824107"/>
              <a:gd name="connsiteY63" fmla="*/ 243726 h 1264454"/>
              <a:gd name="connsiteX64" fmla="*/ 929046 w 2824107"/>
              <a:gd name="connsiteY64" fmla="*/ 230474 h 1264454"/>
              <a:gd name="connsiteX65" fmla="*/ 862786 w 2824107"/>
              <a:gd name="connsiteY65" fmla="*/ 217222 h 1264454"/>
              <a:gd name="connsiteX66" fmla="*/ 823029 w 2824107"/>
              <a:gd name="connsiteY66" fmla="*/ 203970 h 1264454"/>
              <a:gd name="connsiteX67" fmla="*/ 465220 w 2824107"/>
              <a:gd name="connsiteY67" fmla="*/ 190717 h 1264454"/>
              <a:gd name="connsiteX68" fmla="*/ 412212 w 2824107"/>
              <a:gd name="connsiteY68" fmla="*/ 177465 h 1264454"/>
              <a:gd name="connsiteX69" fmla="*/ 412212 w 2824107"/>
              <a:gd name="connsiteY69" fmla="*/ 71448 h 1264454"/>
              <a:gd name="connsiteX70" fmla="*/ 412212 w 2824107"/>
              <a:gd name="connsiteY70" fmla="*/ 44943 h 126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824107" h="1264454">
                <a:moveTo>
                  <a:pt x="385707" y="124456"/>
                </a:moveTo>
                <a:cubicBezTo>
                  <a:pt x="381290" y="84700"/>
                  <a:pt x="393656" y="39108"/>
                  <a:pt x="372455" y="5187"/>
                </a:cubicBezTo>
                <a:cubicBezTo>
                  <a:pt x="362802" y="-10258"/>
                  <a:pt x="336891" y="13205"/>
                  <a:pt x="319446" y="18439"/>
                </a:cubicBezTo>
                <a:cubicBezTo>
                  <a:pt x="292686" y="26467"/>
                  <a:pt x="267037" y="38167"/>
                  <a:pt x="239933" y="44943"/>
                </a:cubicBezTo>
                <a:cubicBezTo>
                  <a:pt x="222264" y="49361"/>
                  <a:pt x="204370" y="52962"/>
                  <a:pt x="186925" y="58196"/>
                </a:cubicBezTo>
                <a:cubicBezTo>
                  <a:pt x="160165" y="66224"/>
                  <a:pt x="130658" y="69203"/>
                  <a:pt x="107412" y="84700"/>
                </a:cubicBezTo>
                <a:cubicBezTo>
                  <a:pt x="56032" y="118952"/>
                  <a:pt x="82765" y="106167"/>
                  <a:pt x="27899" y="124456"/>
                </a:cubicBezTo>
                <a:cubicBezTo>
                  <a:pt x="-1994" y="244026"/>
                  <a:pt x="-10125" y="265032"/>
                  <a:pt x="14646" y="190717"/>
                </a:cubicBezTo>
                <a:cubicBezTo>
                  <a:pt x="54403" y="195135"/>
                  <a:pt x="94459" y="197394"/>
                  <a:pt x="133916" y="203970"/>
                </a:cubicBezTo>
                <a:cubicBezTo>
                  <a:pt x="147695" y="206267"/>
                  <a:pt x="159929" y="214723"/>
                  <a:pt x="173673" y="217222"/>
                </a:cubicBezTo>
                <a:cubicBezTo>
                  <a:pt x="208713" y="223593"/>
                  <a:pt x="244561" y="224619"/>
                  <a:pt x="279690" y="230474"/>
                </a:cubicBezTo>
                <a:cubicBezTo>
                  <a:pt x="329408" y="238760"/>
                  <a:pt x="328338" y="244373"/>
                  <a:pt x="372455" y="256978"/>
                </a:cubicBezTo>
                <a:cubicBezTo>
                  <a:pt x="488909" y="290250"/>
                  <a:pt x="369919" y="251714"/>
                  <a:pt x="465220" y="283483"/>
                </a:cubicBezTo>
                <a:cubicBezTo>
                  <a:pt x="474055" y="292318"/>
                  <a:pt x="483920" y="300231"/>
                  <a:pt x="491725" y="309987"/>
                </a:cubicBezTo>
                <a:cubicBezTo>
                  <a:pt x="558606" y="393586"/>
                  <a:pt x="480730" y="312242"/>
                  <a:pt x="544733" y="376248"/>
                </a:cubicBezTo>
                <a:cubicBezTo>
                  <a:pt x="549151" y="389500"/>
                  <a:pt x="550799" y="404026"/>
                  <a:pt x="557986" y="416004"/>
                </a:cubicBezTo>
                <a:cubicBezTo>
                  <a:pt x="564414" y="426718"/>
                  <a:pt x="578902" y="431334"/>
                  <a:pt x="584490" y="442509"/>
                </a:cubicBezTo>
                <a:cubicBezTo>
                  <a:pt x="596984" y="467498"/>
                  <a:pt x="602159" y="495518"/>
                  <a:pt x="610994" y="522022"/>
                </a:cubicBezTo>
                <a:lnTo>
                  <a:pt x="624246" y="561778"/>
                </a:lnTo>
                <a:cubicBezTo>
                  <a:pt x="619156" y="592316"/>
                  <a:pt x="614053" y="648425"/>
                  <a:pt x="597742" y="681048"/>
                </a:cubicBezTo>
                <a:cubicBezTo>
                  <a:pt x="581025" y="714482"/>
                  <a:pt x="569385" y="722657"/>
                  <a:pt x="544733" y="747309"/>
                </a:cubicBezTo>
                <a:cubicBezTo>
                  <a:pt x="542435" y="763394"/>
                  <a:pt x="535576" y="850917"/>
                  <a:pt x="518229" y="879830"/>
                </a:cubicBezTo>
                <a:cubicBezTo>
                  <a:pt x="511801" y="890544"/>
                  <a:pt x="500560" y="897500"/>
                  <a:pt x="491725" y="906335"/>
                </a:cubicBezTo>
                <a:cubicBezTo>
                  <a:pt x="487308" y="919587"/>
                  <a:pt x="478473" y="932122"/>
                  <a:pt x="478473" y="946091"/>
                </a:cubicBezTo>
                <a:cubicBezTo>
                  <a:pt x="478473" y="1030138"/>
                  <a:pt x="475242" y="1115468"/>
                  <a:pt x="491725" y="1197883"/>
                </a:cubicBezTo>
                <a:cubicBezTo>
                  <a:pt x="494464" y="1211581"/>
                  <a:pt x="517783" y="1208396"/>
                  <a:pt x="531481" y="1211135"/>
                </a:cubicBezTo>
                <a:cubicBezTo>
                  <a:pt x="562110" y="1217261"/>
                  <a:pt x="593102" y="1221991"/>
                  <a:pt x="624246" y="1224387"/>
                </a:cubicBezTo>
                <a:cubicBezTo>
                  <a:pt x="708045" y="1230833"/>
                  <a:pt x="792107" y="1233222"/>
                  <a:pt x="876038" y="1237639"/>
                </a:cubicBezTo>
                <a:cubicBezTo>
                  <a:pt x="985184" y="1274020"/>
                  <a:pt x="927894" y="1268094"/>
                  <a:pt x="1048316" y="1250891"/>
                </a:cubicBezTo>
                <a:lnTo>
                  <a:pt x="1127829" y="1224387"/>
                </a:lnTo>
                <a:lnTo>
                  <a:pt x="1167586" y="1211135"/>
                </a:lnTo>
                <a:cubicBezTo>
                  <a:pt x="1185255" y="1215552"/>
                  <a:pt x="1203082" y="1219384"/>
                  <a:pt x="1220594" y="1224387"/>
                </a:cubicBezTo>
                <a:cubicBezTo>
                  <a:pt x="1234026" y="1228225"/>
                  <a:pt x="1246382" y="1237639"/>
                  <a:pt x="1260351" y="1237639"/>
                </a:cubicBezTo>
                <a:cubicBezTo>
                  <a:pt x="1331167" y="1237639"/>
                  <a:pt x="1401708" y="1228804"/>
                  <a:pt x="1472386" y="1224387"/>
                </a:cubicBezTo>
                <a:lnTo>
                  <a:pt x="1790438" y="1237639"/>
                </a:lnTo>
                <a:cubicBezTo>
                  <a:pt x="1852353" y="1240898"/>
                  <a:pt x="1913967" y="1250891"/>
                  <a:pt x="1975968" y="1250891"/>
                </a:cubicBezTo>
                <a:cubicBezTo>
                  <a:pt x="2020362" y="1250891"/>
                  <a:pt x="2064316" y="1242056"/>
                  <a:pt x="2108490" y="1237639"/>
                </a:cubicBezTo>
                <a:cubicBezTo>
                  <a:pt x="2126160" y="1233222"/>
                  <a:pt x="2143533" y="1227381"/>
                  <a:pt x="2161499" y="1224387"/>
                </a:cubicBezTo>
                <a:cubicBezTo>
                  <a:pt x="2196628" y="1218532"/>
                  <a:pt x="2232316" y="1216550"/>
                  <a:pt x="2267516" y="1211135"/>
                </a:cubicBezTo>
                <a:cubicBezTo>
                  <a:pt x="2289778" y="1207710"/>
                  <a:pt x="2311690" y="1202300"/>
                  <a:pt x="2333777" y="1197883"/>
                </a:cubicBezTo>
                <a:cubicBezTo>
                  <a:pt x="2396488" y="1203584"/>
                  <a:pt x="2614896" y="1224387"/>
                  <a:pt x="2665081" y="1224387"/>
                </a:cubicBezTo>
                <a:cubicBezTo>
                  <a:pt x="2718273" y="1224387"/>
                  <a:pt x="2771098" y="1215552"/>
                  <a:pt x="2824107" y="1211135"/>
                </a:cubicBezTo>
                <a:cubicBezTo>
                  <a:pt x="2819690" y="1144874"/>
                  <a:pt x="2817463" y="1078431"/>
                  <a:pt x="2810855" y="1012352"/>
                </a:cubicBezTo>
                <a:cubicBezTo>
                  <a:pt x="2806226" y="966059"/>
                  <a:pt x="2793205" y="937356"/>
                  <a:pt x="2784351" y="893083"/>
                </a:cubicBezTo>
                <a:cubicBezTo>
                  <a:pt x="2779081" y="866735"/>
                  <a:pt x="2777616" y="839638"/>
                  <a:pt x="2771099" y="813570"/>
                </a:cubicBezTo>
                <a:cubicBezTo>
                  <a:pt x="2764323" y="786466"/>
                  <a:pt x="2772252" y="738007"/>
                  <a:pt x="2744594" y="734056"/>
                </a:cubicBezTo>
                <a:lnTo>
                  <a:pt x="2651829" y="720804"/>
                </a:lnTo>
                <a:cubicBezTo>
                  <a:pt x="2625325" y="703135"/>
                  <a:pt x="2603219" y="675522"/>
                  <a:pt x="2572316" y="667796"/>
                </a:cubicBezTo>
                <a:cubicBezTo>
                  <a:pt x="2554646" y="663378"/>
                  <a:pt x="2536820" y="659547"/>
                  <a:pt x="2519307" y="654543"/>
                </a:cubicBezTo>
                <a:cubicBezTo>
                  <a:pt x="2478900" y="642998"/>
                  <a:pt x="2471422" y="634944"/>
                  <a:pt x="2426542" y="628039"/>
                </a:cubicBezTo>
                <a:cubicBezTo>
                  <a:pt x="2339445" y="614640"/>
                  <a:pt x="2201792" y="607253"/>
                  <a:pt x="2121742" y="601535"/>
                </a:cubicBezTo>
                <a:lnTo>
                  <a:pt x="2042229" y="575030"/>
                </a:lnTo>
                <a:lnTo>
                  <a:pt x="2002473" y="561778"/>
                </a:lnTo>
                <a:cubicBezTo>
                  <a:pt x="1993638" y="552943"/>
                  <a:pt x="1987143" y="540862"/>
                  <a:pt x="1975968" y="535274"/>
                </a:cubicBezTo>
                <a:cubicBezTo>
                  <a:pt x="1901420" y="498000"/>
                  <a:pt x="1834769" y="503162"/>
                  <a:pt x="1750681" y="495517"/>
                </a:cubicBezTo>
                <a:cubicBezTo>
                  <a:pt x="1755098" y="420421"/>
                  <a:pt x="1756448" y="345082"/>
                  <a:pt x="1763933" y="270230"/>
                </a:cubicBezTo>
                <a:cubicBezTo>
                  <a:pt x="1770733" y="202229"/>
                  <a:pt x="1815679" y="241201"/>
                  <a:pt x="1763933" y="137709"/>
                </a:cubicBezTo>
                <a:cubicBezTo>
                  <a:pt x="1757686" y="125215"/>
                  <a:pt x="1737429" y="128874"/>
                  <a:pt x="1724177" y="124456"/>
                </a:cubicBezTo>
                <a:cubicBezTo>
                  <a:pt x="1697673" y="128874"/>
                  <a:pt x="1670155" y="129212"/>
                  <a:pt x="1644664" y="137709"/>
                </a:cubicBezTo>
                <a:cubicBezTo>
                  <a:pt x="1629554" y="142746"/>
                  <a:pt x="1616893" y="153725"/>
                  <a:pt x="1604907" y="164213"/>
                </a:cubicBezTo>
                <a:cubicBezTo>
                  <a:pt x="1558850" y="204512"/>
                  <a:pt x="1548591" y="232128"/>
                  <a:pt x="1498890" y="256978"/>
                </a:cubicBezTo>
                <a:cubicBezTo>
                  <a:pt x="1466268" y="273289"/>
                  <a:pt x="1410155" y="278394"/>
                  <a:pt x="1379620" y="283483"/>
                </a:cubicBezTo>
                <a:cubicBezTo>
                  <a:pt x="1344281" y="279065"/>
                  <a:pt x="1308426" y="277692"/>
                  <a:pt x="1273603" y="270230"/>
                </a:cubicBezTo>
                <a:cubicBezTo>
                  <a:pt x="1246285" y="264376"/>
                  <a:pt x="1221993" y="245121"/>
                  <a:pt x="1194090" y="243726"/>
                </a:cubicBezTo>
                <a:lnTo>
                  <a:pt x="929046" y="230474"/>
                </a:lnTo>
                <a:cubicBezTo>
                  <a:pt x="906959" y="226057"/>
                  <a:pt x="884638" y="222685"/>
                  <a:pt x="862786" y="217222"/>
                </a:cubicBezTo>
                <a:cubicBezTo>
                  <a:pt x="849234" y="213834"/>
                  <a:pt x="836967" y="204899"/>
                  <a:pt x="823029" y="203970"/>
                </a:cubicBezTo>
                <a:cubicBezTo>
                  <a:pt x="703942" y="196031"/>
                  <a:pt x="584490" y="195135"/>
                  <a:pt x="465220" y="190717"/>
                </a:cubicBezTo>
                <a:cubicBezTo>
                  <a:pt x="447551" y="186300"/>
                  <a:pt x="428502" y="185610"/>
                  <a:pt x="412212" y="177465"/>
                </a:cubicBezTo>
                <a:cubicBezTo>
                  <a:pt x="352331" y="147525"/>
                  <a:pt x="412212" y="126325"/>
                  <a:pt x="412212" y="71448"/>
                </a:cubicBezTo>
                <a:lnTo>
                  <a:pt x="412212" y="44943"/>
                </a:lnTo>
              </a:path>
            </a:pathLst>
          </a:custGeom>
          <a:solidFill>
            <a:srgbClr val="C00000">
              <a:alpha val="45098"/>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Freeform 5"/>
          <p:cNvSpPr/>
          <p:nvPr/>
        </p:nvSpPr>
        <p:spPr>
          <a:xfrm>
            <a:off x="6934200" y="4969565"/>
            <a:ext cx="822669" cy="492893"/>
          </a:xfrm>
          <a:custGeom>
            <a:avLst/>
            <a:gdLst>
              <a:gd name="connsiteX0" fmla="*/ 132522 w 822669"/>
              <a:gd name="connsiteY0" fmla="*/ 13252 h 492893"/>
              <a:gd name="connsiteX1" fmla="*/ 66261 w 822669"/>
              <a:gd name="connsiteY1" fmla="*/ 53009 h 492893"/>
              <a:gd name="connsiteX2" fmla="*/ 0 w 822669"/>
              <a:gd name="connsiteY2" fmla="*/ 106018 h 492893"/>
              <a:gd name="connsiteX3" fmla="*/ 13252 w 822669"/>
              <a:gd name="connsiteY3" fmla="*/ 159026 h 492893"/>
              <a:gd name="connsiteX4" fmla="*/ 26504 w 822669"/>
              <a:gd name="connsiteY4" fmla="*/ 198783 h 492893"/>
              <a:gd name="connsiteX5" fmla="*/ 119270 w 822669"/>
              <a:gd name="connsiteY5" fmla="*/ 212035 h 492893"/>
              <a:gd name="connsiteX6" fmla="*/ 198783 w 822669"/>
              <a:gd name="connsiteY6" fmla="*/ 238539 h 492893"/>
              <a:gd name="connsiteX7" fmla="*/ 265043 w 822669"/>
              <a:gd name="connsiteY7" fmla="*/ 291548 h 492893"/>
              <a:gd name="connsiteX8" fmla="*/ 344557 w 822669"/>
              <a:gd name="connsiteY8" fmla="*/ 318052 h 492893"/>
              <a:gd name="connsiteX9" fmla="*/ 410817 w 822669"/>
              <a:gd name="connsiteY9" fmla="*/ 357809 h 492893"/>
              <a:gd name="connsiteX10" fmla="*/ 503583 w 822669"/>
              <a:gd name="connsiteY10" fmla="*/ 424070 h 492893"/>
              <a:gd name="connsiteX11" fmla="*/ 702365 w 822669"/>
              <a:gd name="connsiteY11" fmla="*/ 463826 h 492893"/>
              <a:gd name="connsiteX12" fmla="*/ 808383 w 822669"/>
              <a:gd name="connsiteY12" fmla="*/ 463826 h 492893"/>
              <a:gd name="connsiteX13" fmla="*/ 808383 w 822669"/>
              <a:gd name="connsiteY13" fmla="*/ 251792 h 492893"/>
              <a:gd name="connsiteX14" fmla="*/ 781878 w 822669"/>
              <a:gd name="connsiteY14" fmla="*/ 212035 h 492893"/>
              <a:gd name="connsiteX15" fmla="*/ 742122 w 822669"/>
              <a:gd name="connsiteY15" fmla="*/ 198783 h 492893"/>
              <a:gd name="connsiteX16" fmla="*/ 702365 w 822669"/>
              <a:gd name="connsiteY16" fmla="*/ 212035 h 492893"/>
              <a:gd name="connsiteX17" fmla="*/ 516835 w 822669"/>
              <a:gd name="connsiteY17" fmla="*/ 185531 h 492893"/>
              <a:gd name="connsiteX18" fmla="*/ 238539 w 822669"/>
              <a:gd name="connsiteY18" fmla="*/ 185531 h 492893"/>
              <a:gd name="connsiteX19" fmla="*/ 225287 w 822669"/>
              <a:gd name="connsiteY19" fmla="*/ 145774 h 492893"/>
              <a:gd name="connsiteX20" fmla="*/ 212035 w 822669"/>
              <a:gd name="connsiteY20" fmla="*/ 26505 h 492893"/>
              <a:gd name="connsiteX21" fmla="*/ 185530 w 822669"/>
              <a:gd name="connsiteY21" fmla="*/ 0 h 492893"/>
              <a:gd name="connsiteX22" fmla="*/ 159026 w 822669"/>
              <a:gd name="connsiteY22" fmla="*/ 26505 h 492893"/>
              <a:gd name="connsiteX23" fmla="*/ 132522 w 822669"/>
              <a:gd name="connsiteY23" fmla="*/ 66261 h 4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2669" h="492893">
                <a:moveTo>
                  <a:pt x="132522" y="13252"/>
                </a:moveTo>
                <a:cubicBezTo>
                  <a:pt x="110435" y="26504"/>
                  <a:pt x="85818" y="36246"/>
                  <a:pt x="66261" y="53009"/>
                </a:cubicBezTo>
                <a:cubicBezTo>
                  <a:pt x="-10030" y="118402"/>
                  <a:pt x="91738" y="75437"/>
                  <a:pt x="0" y="106018"/>
                </a:cubicBezTo>
                <a:cubicBezTo>
                  <a:pt x="4417" y="123687"/>
                  <a:pt x="8249" y="141514"/>
                  <a:pt x="13252" y="159026"/>
                </a:cubicBezTo>
                <a:cubicBezTo>
                  <a:pt x="17090" y="172458"/>
                  <a:pt x="14010" y="192536"/>
                  <a:pt x="26504" y="198783"/>
                </a:cubicBezTo>
                <a:cubicBezTo>
                  <a:pt x="54442" y="212752"/>
                  <a:pt x="88348" y="207618"/>
                  <a:pt x="119270" y="212035"/>
                </a:cubicBezTo>
                <a:cubicBezTo>
                  <a:pt x="145774" y="220870"/>
                  <a:pt x="179028" y="218783"/>
                  <a:pt x="198783" y="238539"/>
                </a:cubicBezTo>
                <a:cubicBezTo>
                  <a:pt x="220812" y="260569"/>
                  <a:pt x="234951" y="278174"/>
                  <a:pt x="265043" y="291548"/>
                </a:cubicBezTo>
                <a:cubicBezTo>
                  <a:pt x="290573" y="302895"/>
                  <a:pt x="344557" y="318052"/>
                  <a:pt x="344557" y="318052"/>
                </a:cubicBezTo>
                <a:cubicBezTo>
                  <a:pt x="442480" y="415979"/>
                  <a:pt x="290403" y="271799"/>
                  <a:pt x="410817" y="357809"/>
                </a:cubicBezTo>
                <a:cubicBezTo>
                  <a:pt x="520867" y="436416"/>
                  <a:pt x="413755" y="394128"/>
                  <a:pt x="503583" y="424070"/>
                </a:cubicBezTo>
                <a:cubicBezTo>
                  <a:pt x="616379" y="499266"/>
                  <a:pt x="551437" y="480596"/>
                  <a:pt x="702365" y="463826"/>
                </a:cubicBezTo>
                <a:cubicBezTo>
                  <a:pt x="793731" y="494282"/>
                  <a:pt x="762123" y="510086"/>
                  <a:pt x="808383" y="463826"/>
                </a:cubicBezTo>
                <a:cubicBezTo>
                  <a:pt x="821364" y="372959"/>
                  <a:pt x="832676" y="348963"/>
                  <a:pt x="808383" y="251792"/>
                </a:cubicBezTo>
                <a:cubicBezTo>
                  <a:pt x="804520" y="236340"/>
                  <a:pt x="794315" y="221985"/>
                  <a:pt x="781878" y="212035"/>
                </a:cubicBezTo>
                <a:cubicBezTo>
                  <a:pt x="770970" y="203309"/>
                  <a:pt x="755374" y="203200"/>
                  <a:pt x="742122" y="198783"/>
                </a:cubicBezTo>
                <a:cubicBezTo>
                  <a:pt x="728870" y="203200"/>
                  <a:pt x="716334" y="212035"/>
                  <a:pt x="702365" y="212035"/>
                </a:cubicBezTo>
                <a:cubicBezTo>
                  <a:pt x="611977" y="212035"/>
                  <a:pt x="588191" y="203370"/>
                  <a:pt x="516835" y="185531"/>
                </a:cubicBezTo>
                <a:cubicBezTo>
                  <a:pt x="491379" y="187349"/>
                  <a:pt x="296342" y="214433"/>
                  <a:pt x="238539" y="185531"/>
                </a:cubicBezTo>
                <a:cubicBezTo>
                  <a:pt x="226045" y="179284"/>
                  <a:pt x="229704" y="159026"/>
                  <a:pt x="225287" y="145774"/>
                </a:cubicBezTo>
                <a:cubicBezTo>
                  <a:pt x="220870" y="106018"/>
                  <a:pt x="222560" y="65096"/>
                  <a:pt x="212035" y="26505"/>
                </a:cubicBezTo>
                <a:cubicBezTo>
                  <a:pt x="208747" y="14451"/>
                  <a:pt x="198025" y="0"/>
                  <a:pt x="185530" y="0"/>
                </a:cubicBezTo>
                <a:cubicBezTo>
                  <a:pt x="173036" y="0"/>
                  <a:pt x="166831" y="16749"/>
                  <a:pt x="159026" y="26505"/>
                </a:cubicBezTo>
                <a:cubicBezTo>
                  <a:pt x="149077" y="38942"/>
                  <a:pt x="132522" y="66261"/>
                  <a:pt x="132522" y="66261"/>
                </a:cubicBezTo>
              </a:path>
            </a:pathLst>
          </a:custGeom>
          <a:solidFill>
            <a:srgbClr val="C00000">
              <a:alpha val="43922"/>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0896562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Things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6F92159B-2C03-8B9F-E87D-D132C1012FFA}"/>
              </a:ext>
            </a:extLst>
          </p:cNvPr>
          <p:cNvSpPr txBox="1"/>
          <p:nvPr/>
        </p:nvSpPr>
        <p:spPr>
          <a:xfrm>
            <a:off x="310102" y="3378660"/>
            <a:ext cx="9144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Aharoni" panose="02010803020104030203" pitchFamily="2" charset="-79"/>
              </a:rPr>
              <a:t>3. To worship God, but forsake the assembly. </a:t>
            </a:r>
            <a:endParaRPr kumimoji="0" lang="en-US" sz="2800" b="0"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Aharoni" panose="02010803020104030203" pitchFamily="2" charset="-79"/>
            </a:endParaRPr>
          </a:p>
        </p:txBody>
      </p:sp>
      <p:sp>
        <p:nvSpPr>
          <p:cNvPr id="2" name="TextBox 1">
            <a:extLst>
              <a:ext uri="{FF2B5EF4-FFF2-40B4-BE49-F238E27FC236}">
                <a16:creationId xmlns:a16="http://schemas.microsoft.com/office/drawing/2014/main" id="{24AAD696-85AE-B772-79CC-146A7AC4B6FF}"/>
              </a:ext>
            </a:extLst>
          </p:cNvPr>
          <p:cNvSpPr txBox="1"/>
          <p:nvPr/>
        </p:nvSpPr>
        <p:spPr>
          <a:xfrm>
            <a:off x="310096" y="2576777"/>
            <a:ext cx="9144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Aharoni" panose="02010803020104030203" pitchFamily="2" charset="-79"/>
              </a:rPr>
              <a:t>2. To love God but quit the church.</a:t>
            </a:r>
          </a:p>
        </p:txBody>
      </p:sp>
      <p:sp>
        <p:nvSpPr>
          <p:cNvPr id="8" name="TextBox 7">
            <a:extLst>
              <a:ext uri="{FF2B5EF4-FFF2-40B4-BE49-F238E27FC236}">
                <a16:creationId xmlns:a16="http://schemas.microsoft.com/office/drawing/2014/main" id="{5900C1D8-4279-1E0F-4E83-1FAA40A2469A}"/>
              </a:ext>
            </a:extLst>
          </p:cNvPr>
          <p:cNvSpPr txBox="1"/>
          <p:nvPr/>
        </p:nvSpPr>
        <p:spPr>
          <a:xfrm>
            <a:off x="270340" y="1777461"/>
            <a:ext cx="913560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Aharoni" panose="02010803020104030203" pitchFamily="2" charset="-79"/>
              </a:rPr>
              <a:t>1. To be in Christ and not be in His church</a:t>
            </a:r>
            <a:r>
              <a:rPr kumimoji="0" lang="en-US" sz="2800" b="1"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Times New Roman" panose="02020603050405020304" pitchFamily="18" charset="0"/>
              </a:rPr>
              <a:t>.</a:t>
            </a:r>
          </a:p>
        </p:txBody>
      </p:sp>
      <p:sp>
        <p:nvSpPr>
          <p:cNvPr id="10" name="TextBox 9">
            <a:extLst>
              <a:ext uri="{FF2B5EF4-FFF2-40B4-BE49-F238E27FC236}">
                <a16:creationId xmlns:a16="http://schemas.microsoft.com/office/drawing/2014/main" id="{6EF2943C-8085-629F-7656-4ED2836A3AB8}"/>
              </a:ext>
            </a:extLst>
          </p:cNvPr>
          <p:cNvSpPr txBox="1"/>
          <p:nvPr/>
        </p:nvSpPr>
        <p:spPr>
          <a:xfrm>
            <a:off x="292214" y="4129565"/>
            <a:ext cx="913803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Aharoni" panose="02010803020104030203" pitchFamily="2" charset="-79"/>
              </a:rPr>
              <a:t>4. To worship God, but have a heart of bitterness.</a:t>
            </a:r>
            <a:endParaRPr kumimoji="0" lang="en-US" sz="2800" b="0"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Aharoni" panose="02010803020104030203" pitchFamily="2" charset="-79"/>
            </a:endParaRPr>
          </a:p>
        </p:txBody>
      </p:sp>
      <p:sp>
        <p:nvSpPr>
          <p:cNvPr id="12" name="TextBox 11">
            <a:extLst>
              <a:ext uri="{FF2B5EF4-FFF2-40B4-BE49-F238E27FC236}">
                <a16:creationId xmlns:a16="http://schemas.microsoft.com/office/drawing/2014/main" id="{0C908AB0-8453-9F38-FBC1-930934A03169}"/>
              </a:ext>
            </a:extLst>
          </p:cNvPr>
          <p:cNvSpPr txBox="1"/>
          <p:nvPr/>
        </p:nvSpPr>
        <p:spPr>
          <a:xfrm>
            <a:off x="325564" y="4878444"/>
            <a:ext cx="913560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Aharoni" panose="02010803020104030203" pitchFamily="2" charset="-79"/>
              </a:rPr>
              <a:t>5. To love God, but not love the brethren.</a:t>
            </a:r>
            <a:endParaRPr kumimoji="0" lang="en-US" sz="2800" b="0"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Aharoni" panose="02010803020104030203" pitchFamily="2" charset="-79"/>
            </a:endParaRPr>
          </a:p>
        </p:txBody>
      </p:sp>
      <p:sp>
        <p:nvSpPr>
          <p:cNvPr id="13" name="TextBox 12">
            <a:extLst>
              <a:ext uri="{FF2B5EF4-FFF2-40B4-BE49-F238E27FC236}">
                <a16:creationId xmlns:a16="http://schemas.microsoft.com/office/drawing/2014/main" id="{64884AC6-A23D-1F71-43B4-8DD7B5156AC4}"/>
              </a:ext>
            </a:extLst>
          </p:cNvPr>
          <p:cNvSpPr txBox="1"/>
          <p:nvPr/>
        </p:nvSpPr>
        <p:spPr>
          <a:xfrm>
            <a:off x="317610" y="5623368"/>
            <a:ext cx="913560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Aharoni" panose="02010803020104030203" pitchFamily="2" charset="-79"/>
              </a:rPr>
              <a:t>6. To prepare for heaven without being spiritual.</a:t>
            </a:r>
            <a:endParaRPr kumimoji="0" lang="en-US" sz="2800" b="0"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Aharoni" panose="02010803020104030203" pitchFamily="2" charset="-79"/>
            </a:endParaRPr>
          </a:p>
        </p:txBody>
      </p:sp>
      <p:sp>
        <p:nvSpPr>
          <p:cNvPr id="15" name="TextBox 14">
            <a:extLst>
              <a:ext uri="{FF2B5EF4-FFF2-40B4-BE49-F238E27FC236}">
                <a16:creationId xmlns:a16="http://schemas.microsoft.com/office/drawing/2014/main" id="{2853AAD4-6E6C-9DCE-12B0-06E19CEA316C}"/>
              </a:ext>
            </a:extLst>
          </p:cNvPr>
          <p:cNvSpPr txBox="1"/>
          <p:nvPr/>
        </p:nvSpPr>
        <p:spPr>
          <a:xfrm>
            <a:off x="679834" y="841052"/>
            <a:ext cx="471512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entury" panose="02040604050505020304" pitchFamily="18" charset="0"/>
                <a:ea typeface="Calibri" panose="020F0502020204030204" pitchFamily="34" charset="0"/>
                <a:cs typeface="Aharoni" panose="02010803020104030203" pitchFamily="2" charset="-79"/>
              </a:rPr>
              <a:t>It is impossible: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998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C:\users\sheila\desktop\bible study\ultimate royality free\1-bib pics-ot\tower of babel\tower_ of_ bab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963" y="457200"/>
            <a:ext cx="4982237" cy="5996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293" name="Rectangle 2"/>
          <p:cNvSpPr>
            <a:spLocks noChangeArrowheads="1"/>
          </p:cNvSpPr>
          <p:nvPr/>
        </p:nvSpPr>
        <p:spPr bwMode="auto">
          <a:xfrm>
            <a:off x="838200" y="689550"/>
            <a:ext cx="2743200" cy="4339650"/>
          </a:xfrm>
          <a:prstGeom prst="rect">
            <a:avLst/>
          </a:prstGeom>
          <a:solidFill>
            <a:schemeClr val="bg1"/>
          </a:solidFill>
          <a:ln w="38100">
            <a:solidFill>
              <a:schemeClr val="tx1"/>
            </a:solidFill>
            <a:miter lim="800000"/>
            <a:headEnd/>
            <a:tailEnd/>
          </a:ln>
          <a:effectLst>
            <a:outerShdw blurRad="50800" dist="38100" algn="l" rotWithShape="0">
              <a:prstClr val="black">
                <a:alpha val="40000"/>
              </a:prstClr>
            </a:outerShdw>
          </a:effectLst>
        </p:spPr>
        <p:txBody>
          <a:bodyPr wrap="square">
            <a:spAutoFit/>
          </a:bodyPr>
          <a:lstStyle/>
          <a:p>
            <a:pPr algn="just"/>
            <a:r>
              <a:rPr lang="en-US" dirty="0">
                <a:solidFill>
                  <a:srgbClr val="000000"/>
                </a:solidFill>
                <a:cs typeface="Times New Roman" pitchFamily="18" charset="0"/>
              </a:rPr>
              <a:t>Genesis 11:4</a:t>
            </a:r>
          </a:p>
          <a:p>
            <a:pPr algn="just"/>
            <a:endParaRPr lang="en-US" sz="1200" dirty="0">
              <a:solidFill>
                <a:srgbClr val="000000"/>
              </a:solidFill>
              <a:cs typeface="Times New Roman" pitchFamily="18" charset="0"/>
            </a:endParaRPr>
          </a:p>
          <a:p>
            <a:pPr algn="just"/>
            <a:r>
              <a:rPr lang="en-US" dirty="0">
                <a:solidFill>
                  <a:srgbClr val="000000"/>
                </a:solidFill>
                <a:cs typeface="Times New Roman" pitchFamily="18" charset="0"/>
              </a:rPr>
              <a:t>“And they said, Go to, let us build us a city and a tower, whose top may reach unto heaven; and let us make us a name, lest we be scattered abroad upon the face of the whole earth.”</a:t>
            </a:r>
          </a:p>
        </p:txBody>
      </p:sp>
    </p:spTree>
    <p:extLst>
      <p:ext uri="{BB962C8B-B14F-4D97-AF65-F5344CB8AC3E}">
        <p14:creationId xmlns:p14="http://schemas.microsoft.com/office/powerpoint/2010/main" val="70918329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492309" y="1143000"/>
            <a:ext cx="2743200" cy="2862263"/>
          </a:xfrm>
          <a:prstGeom prst="rect">
            <a:avLst/>
          </a:prstGeom>
          <a:solidFill>
            <a:schemeClr val="bg1"/>
          </a:solidFill>
          <a:ln w="38100">
            <a:solidFill>
              <a:schemeClr val="tx1"/>
            </a:solidFill>
            <a:miter lim="800000"/>
            <a:headEnd/>
            <a:tailEnd/>
          </a:ln>
          <a:effectLst>
            <a:outerShdw blurRad="50800" dist="38100" dir="5400000" algn="t"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Genesis 11:5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the LORD came down to see the city and the tower, which the children of men builded.” </a:t>
            </a:r>
          </a:p>
        </p:txBody>
      </p:sp>
      <p:pic>
        <p:nvPicPr>
          <p:cNvPr id="17411" name="Picture 5" descr="C:\Users\sheila\Desktop\ULTIMATE Royality Free\1-Bib Pics-Ot\Tower of Babel\tower_ of_ babel.jpg"/>
          <p:cNvPicPr>
            <a:picLocks noChangeAspect="1" noChangeArrowheads="1"/>
          </p:cNvPicPr>
          <p:nvPr/>
        </p:nvPicPr>
        <p:blipFill>
          <a:blip r:embed="rId2"/>
          <a:srcRect/>
          <a:stretch>
            <a:fillRect/>
          </a:stretch>
        </p:blipFill>
        <p:spPr bwMode="auto">
          <a:xfrm>
            <a:off x="838200" y="533400"/>
            <a:ext cx="4494724" cy="5410200"/>
          </a:xfrm>
          <a:prstGeom prst="rect">
            <a:avLst/>
          </a:prstGeom>
          <a:ln w="57150">
            <a:solidFill>
              <a:schemeClr val="tx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ctangle 1026"/>
          <p:cNvSpPr>
            <a:spLocks noChangeArrowheads="1"/>
          </p:cNvSpPr>
          <p:nvPr/>
        </p:nvSpPr>
        <p:spPr bwMode="auto">
          <a:xfrm>
            <a:off x="5257800" y="838200"/>
            <a:ext cx="2971800" cy="3970338"/>
          </a:xfrm>
          <a:prstGeom prst="rect">
            <a:avLst/>
          </a:prstGeom>
          <a:solidFill>
            <a:schemeClr val="bg1"/>
          </a:solidFill>
          <a:ln w="38100">
            <a:solidFill>
              <a:schemeClr val="tx1"/>
            </a:solidFill>
            <a:miter lim="800000"/>
            <a:headEnd/>
            <a:tailEnd/>
          </a:ln>
          <a:effectLst>
            <a:outerShdw blurRad="50800" dist="38100" dir="5400000" algn="t"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Genesis 11:6</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the LORD said, Behold, the people is one, and they have all one language; and this they begin to do: and now nothing will be restrained from them, which they have imagined to do.” </a:t>
            </a:r>
          </a:p>
        </p:txBody>
      </p:sp>
      <p:sp>
        <p:nvSpPr>
          <p:cNvPr id="5" name="Rectangle 2"/>
          <p:cNvSpPr>
            <a:spLocks noChangeArrowheads="1"/>
          </p:cNvSpPr>
          <p:nvPr/>
        </p:nvSpPr>
        <p:spPr bwMode="auto">
          <a:xfrm>
            <a:off x="5257800" y="838200"/>
            <a:ext cx="2975113" cy="2862322"/>
          </a:xfrm>
          <a:prstGeom prst="rect">
            <a:avLst/>
          </a:prstGeom>
          <a:solidFill>
            <a:schemeClr val="bg1"/>
          </a:solidFill>
          <a:ln w="38100">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Genesis 11:7</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“Go to, let us go down, and there confound their language, that they may not understand one another’s speech.” </a:t>
            </a:r>
          </a:p>
        </p:txBody>
      </p:sp>
    </p:spTree>
    <p:extLst>
      <p:ext uri="{BB962C8B-B14F-4D97-AF65-F5344CB8AC3E}">
        <p14:creationId xmlns:p14="http://schemas.microsoft.com/office/powerpoint/2010/main" val="1113533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6386"/>
                                        </p:tgtEl>
                                      </p:cBhvr>
                                    </p:animEffect>
                                    <p:anim calcmode="lin" valueType="num">
                                      <p:cBhvr>
                                        <p:cTn id="7" dur="1000"/>
                                        <p:tgtEl>
                                          <p:spTgt spid="16386"/>
                                        </p:tgtEl>
                                        <p:attrNameLst>
                                          <p:attrName>ppt_x</p:attrName>
                                        </p:attrNameLst>
                                      </p:cBhvr>
                                      <p:tavLst>
                                        <p:tav tm="0">
                                          <p:val>
                                            <p:strVal val="ppt_x"/>
                                          </p:val>
                                        </p:tav>
                                        <p:tav tm="100000">
                                          <p:val>
                                            <p:strVal val="ppt_x"/>
                                          </p:val>
                                        </p:tav>
                                      </p:tavLst>
                                    </p:anim>
                                    <p:anim calcmode="lin" valueType="num">
                                      <p:cBhvr>
                                        <p:cTn id="8" dur="1000"/>
                                        <p:tgtEl>
                                          <p:spTgt spid="16386"/>
                                        </p:tgtEl>
                                        <p:attrNameLst>
                                          <p:attrName>ppt_y</p:attrName>
                                        </p:attrNameLst>
                                      </p:cBhvr>
                                      <p:tavLst>
                                        <p:tav tm="0">
                                          <p:val>
                                            <p:strVal val="ppt_y"/>
                                          </p:val>
                                        </p:tav>
                                        <p:tav tm="100000">
                                          <p:val>
                                            <p:strVal val="ppt_y+.1"/>
                                          </p:val>
                                        </p:tav>
                                      </p:tavLst>
                                    </p:anim>
                                    <p:set>
                                      <p:cBhvr>
                                        <p:cTn id="9" dur="1" fill="hold">
                                          <p:stCondLst>
                                            <p:cond delay="999"/>
                                          </p:stCondLst>
                                        </p:cTn>
                                        <p:tgtEl>
                                          <p:spTgt spid="16386"/>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4" grpId="0" animBg="1"/>
      <p:bldP spid="4"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19460" name="Picture 4" descr="C:\users\sheila\desktop\bible study\ultimate royality free\1-bib pics-ot\tower of babel\Tower of Babel 1218-16.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756" b="72444" l="4684" r="99114">
                        <a14:foregroundMark x1="88987" y1="68267" x2="64557" y2="69867"/>
                        <a14:foregroundMark x1="37468" y1="67822" x2="31013" y2="65511"/>
                        <a14:foregroundMark x1="50886" y1="64000" x2="37342" y2="65067"/>
                        <a14:foregroundMark x1="31013" y1="65244" x2="34304" y2="65244"/>
                        <a14:foregroundMark x1="42152" y1="51289" x2="68481" y2="4356"/>
                        <a14:foregroundMark x1="78734" y1="34311" x2="60886" y2="7111"/>
                        <a14:foregroundMark x1="52785" y1="24889" x2="60000" y2="6489"/>
                        <a14:foregroundMark x1="62025" y1="4267" x2="62025" y2="5956"/>
                        <a14:foregroundMark x1="77089" y1="29867" x2="96456" y2="26311"/>
                        <a14:foregroundMark x1="41266" y1="67822" x2="50633" y2="69867"/>
                        <a14:foregroundMark x1="55190" y1="70133" x2="60633" y2="69333"/>
                        <a14:foregroundMark x1="43165" y1="60978" x2="57342" y2="61067"/>
                        <a14:foregroundMark x1="47342" y1="33956" x2="23165" y2="29511"/>
                        <a14:backgroundMark x1="92911" y1="37600" x2="97089" y2="64178"/>
                        <a14:backgroundMark x1="71519" y1="64444" x2="90506" y2="56000"/>
                        <a14:backgroundMark x1="42532" y1="63378" x2="49494" y2="62933"/>
                        <a14:backgroundMark x1="50633" y1="58756" x2="61139" y2="58667"/>
                        <a14:backgroundMark x1="62658" y1="57867" x2="79873" y2="56622"/>
                        <a14:backgroundMark x1="50000" y1="58044" x2="46456" y2="57867"/>
                        <a14:backgroundMark x1="39241" y1="58311" x2="42785" y2="58044"/>
                      </a14:backgroundRemoval>
                    </a14:imgEffect>
                    <a14:imgEffect>
                      <a14:sharpenSoften amount="25000"/>
                    </a14:imgEffect>
                  </a14:imgLayer>
                </a14:imgProps>
              </a:ext>
              <a:ext uri="{28A0092B-C50C-407E-A947-70E740481C1C}">
                <a14:useLocalDpi xmlns:a14="http://schemas.microsoft.com/office/drawing/2010/main" val="0"/>
              </a:ext>
            </a:extLst>
          </a:blip>
          <a:srcRect l="4179" t="1353" b="26570"/>
          <a:stretch/>
        </p:blipFill>
        <p:spPr bwMode="auto">
          <a:xfrm>
            <a:off x="3200400" y="708798"/>
            <a:ext cx="5029200" cy="5387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458" name="Rectangle 2"/>
          <p:cNvSpPr>
            <a:spLocks noChangeArrowheads="1"/>
          </p:cNvSpPr>
          <p:nvPr/>
        </p:nvSpPr>
        <p:spPr bwMode="auto">
          <a:xfrm>
            <a:off x="1066800" y="1100078"/>
            <a:ext cx="2895600" cy="2862322"/>
          </a:xfrm>
          <a:prstGeom prst="rect">
            <a:avLst/>
          </a:prstGeom>
          <a:solidFill>
            <a:schemeClr val="bg1"/>
          </a:solidFill>
          <a:ln w="3810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Genesis 11:8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 the LORD scattered them abroad from thence upon the face of all the earth: and they left off to build the city.” </a:t>
            </a:r>
          </a:p>
        </p:txBody>
      </p:sp>
    </p:spTree>
    <p:extLst>
      <p:ext uri="{BB962C8B-B14F-4D97-AF65-F5344CB8AC3E}">
        <p14:creationId xmlns:p14="http://schemas.microsoft.com/office/powerpoint/2010/main" val="2083965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052" name="Rectangle 2"/>
          <p:cNvSpPr>
            <a:spLocks noChangeArrowheads="1"/>
          </p:cNvSpPr>
          <p:nvPr/>
        </p:nvSpPr>
        <p:spPr bwMode="auto">
          <a:xfrm>
            <a:off x="914400" y="3233678"/>
            <a:ext cx="4267200" cy="2123658"/>
          </a:xfrm>
          <a:prstGeom prst="rect">
            <a:avLst/>
          </a:prstGeom>
          <a:solidFill>
            <a:schemeClr val="bg1"/>
          </a:solidFill>
          <a:ln w="38100">
            <a:solidFill>
              <a:schemeClr val="tx1"/>
            </a:solidFill>
            <a:miter lim="800000"/>
            <a:headEnd/>
            <a:tailEnd/>
          </a:ln>
          <a:effectLst>
            <a:outerShdw blurRad="63500" sx="102000" sy="102000" algn="ctr"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Genesis 11:9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“Therefore is the name of it called Babel; because the LORD did there confound the language of all the earth . . .”</a:t>
            </a:r>
          </a:p>
        </p:txBody>
      </p:sp>
      <p:pic>
        <p:nvPicPr>
          <p:cNvPr id="2056" name="Picture 8"/>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7" b="99709" l="0" r="99827"/>
                    </a14:imgEffect>
                  </a14:imgLayer>
                </a14:imgProps>
              </a:ext>
              <a:ext uri="{28A0092B-C50C-407E-A947-70E740481C1C}">
                <a14:useLocalDpi xmlns:a14="http://schemas.microsoft.com/office/drawing/2010/main" val="0"/>
              </a:ext>
            </a:extLst>
          </a:blip>
          <a:srcRect/>
          <a:stretch>
            <a:fillRect/>
          </a:stretch>
        </p:blipFill>
        <p:spPr bwMode="auto">
          <a:xfrm>
            <a:off x="3200400" y="220412"/>
            <a:ext cx="5638800" cy="671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815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Lst>
          </a:blip>
          <a:srcRect/>
          <a:stretch>
            <a:fillRect/>
          </a:stretch>
        </p:blipFill>
        <p:spPr bwMode="auto">
          <a:xfrm>
            <a:off x="152400" y="195263"/>
            <a:ext cx="8772525" cy="6467475"/>
          </a:xfrm>
          <a:prstGeom prst="rect">
            <a:avLst/>
          </a:prstGeom>
          <a:noFill/>
          <a:ln w="9525">
            <a:noFill/>
            <a:miter lim="800000"/>
            <a:headEnd/>
            <a:tailEnd/>
          </a:ln>
        </p:spPr>
      </p:pic>
      <p:sp>
        <p:nvSpPr>
          <p:cNvPr id="2" name="Rectangle 1"/>
          <p:cNvSpPr/>
          <p:nvPr/>
        </p:nvSpPr>
        <p:spPr>
          <a:xfrm>
            <a:off x="5562600" y="2209800"/>
            <a:ext cx="1447800" cy="4572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100" normalizeH="0" baseline="0" noProof="0" dirty="0">
                <a:ln w="6350">
                  <a:solidFill>
                    <a:prstClr val="black"/>
                  </a:solidFill>
                </a:ln>
                <a:solidFill>
                  <a:srgbClr val="FF0000"/>
                </a:solidFill>
                <a:effectLst/>
                <a:uLnTx/>
                <a:uFillTx/>
                <a:latin typeface="Arial" pitchFamily="34" charset="0"/>
                <a:ea typeface="+mn-ea"/>
                <a:cs typeface="Arial" pitchFamily="34" charset="0"/>
              </a:rPr>
              <a:t>BABEL</a:t>
            </a:r>
            <a:endParaRPr kumimoji="0" lang="en-US" sz="2400" b="1" i="0" u="none" strike="noStrike" kern="1200" cap="all" spc="10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Calibri"/>
              <a:ea typeface="+mn-ea"/>
              <a:cs typeface="+mn-cs"/>
            </a:endParaRPr>
          </a:p>
        </p:txBody>
      </p:sp>
      <p:sp>
        <p:nvSpPr>
          <p:cNvPr id="9" name="Rectangle 8"/>
          <p:cNvSpPr/>
          <p:nvPr/>
        </p:nvSpPr>
        <p:spPr>
          <a:xfrm rot="2890047">
            <a:off x="62996" y="1107185"/>
            <a:ext cx="1676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ITALY</a:t>
            </a:r>
          </a:p>
        </p:txBody>
      </p:sp>
      <p:sp>
        <p:nvSpPr>
          <p:cNvPr id="10" name="Rectangle 9"/>
          <p:cNvSpPr/>
          <p:nvPr/>
        </p:nvSpPr>
        <p:spPr>
          <a:xfrm>
            <a:off x="2971800" y="1828800"/>
            <a:ext cx="1066800" cy="299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ASIA</a:t>
            </a:r>
          </a:p>
        </p:txBody>
      </p:sp>
      <p:sp>
        <p:nvSpPr>
          <p:cNvPr id="11" name="Rectangle 10"/>
          <p:cNvSpPr/>
          <p:nvPr/>
        </p:nvSpPr>
        <p:spPr>
          <a:xfrm>
            <a:off x="3505200" y="2895600"/>
            <a:ext cx="1676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 CANAAN</a:t>
            </a:r>
          </a:p>
        </p:txBody>
      </p:sp>
      <p:sp>
        <p:nvSpPr>
          <p:cNvPr id="12" name="Rectangle 11"/>
          <p:cNvSpPr/>
          <p:nvPr/>
        </p:nvSpPr>
        <p:spPr>
          <a:xfrm>
            <a:off x="4508490" y="3810000"/>
            <a:ext cx="1054159"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ARABIA</a:t>
            </a:r>
          </a:p>
        </p:txBody>
      </p:sp>
      <p:sp>
        <p:nvSpPr>
          <p:cNvPr id="13" name="Rectangle 12"/>
          <p:cNvSpPr/>
          <p:nvPr/>
        </p:nvSpPr>
        <p:spPr>
          <a:xfrm>
            <a:off x="457200" y="4876800"/>
            <a:ext cx="111659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AFRICA</a:t>
            </a:r>
          </a:p>
        </p:txBody>
      </p:sp>
      <p:sp>
        <p:nvSpPr>
          <p:cNvPr id="18" name="Rectangle 17"/>
          <p:cNvSpPr/>
          <p:nvPr/>
        </p:nvSpPr>
        <p:spPr>
          <a:xfrm>
            <a:off x="2438400" y="3352800"/>
            <a:ext cx="1676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 EGYPT</a:t>
            </a:r>
          </a:p>
        </p:txBody>
      </p:sp>
      <p:sp>
        <p:nvSpPr>
          <p:cNvPr id="17" name="Oval 5"/>
          <p:cNvSpPr>
            <a:spLocks noChangeArrowheads="1"/>
          </p:cNvSpPr>
          <p:nvPr/>
        </p:nvSpPr>
        <p:spPr bwMode="auto">
          <a:xfrm>
            <a:off x="5257800" y="1828800"/>
            <a:ext cx="1905000" cy="1066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9" name="Line 10"/>
          <p:cNvSpPr>
            <a:spLocks noChangeShapeType="1"/>
          </p:cNvSpPr>
          <p:nvPr/>
        </p:nvSpPr>
        <p:spPr bwMode="auto">
          <a:xfrm flipH="1" flipV="1">
            <a:off x="3454381" y="2133600"/>
            <a:ext cx="1803418"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0" name="Line 10"/>
          <p:cNvSpPr>
            <a:spLocks noChangeShapeType="1"/>
          </p:cNvSpPr>
          <p:nvPr/>
        </p:nvSpPr>
        <p:spPr bwMode="auto">
          <a:xfrm flipH="1">
            <a:off x="4538661" y="2514600"/>
            <a:ext cx="719137"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1" name="Line 10"/>
          <p:cNvSpPr>
            <a:spLocks noChangeShapeType="1"/>
          </p:cNvSpPr>
          <p:nvPr/>
        </p:nvSpPr>
        <p:spPr bwMode="auto">
          <a:xfrm flipH="1">
            <a:off x="3454381" y="2743200"/>
            <a:ext cx="2108218"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2" name="Line 10"/>
          <p:cNvSpPr>
            <a:spLocks noChangeShapeType="1"/>
          </p:cNvSpPr>
          <p:nvPr/>
        </p:nvSpPr>
        <p:spPr bwMode="auto">
          <a:xfrm flipV="1">
            <a:off x="6477000" y="971490"/>
            <a:ext cx="685799" cy="85731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3" name="Line 10"/>
          <p:cNvSpPr>
            <a:spLocks noChangeShapeType="1"/>
          </p:cNvSpPr>
          <p:nvPr/>
        </p:nvSpPr>
        <p:spPr bwMode="auto">
          <a:xfrm flipH="1" flipV="1">
            <a:off x="4860131" y="1524000"/>
            <a:ext cx="550069" cy="46177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4" name="Line 10"/>
          <p:cNvSpPr>
            <a:spLocks noChangeShapeType="1"/>
          </p:cNvSpPr>
          <p:nvPr/>
        </p:nvSpPr>
        <p:spPr bwMode="auto">
          <a:xfrm flipH="1" flipV="1">
            <a:off x="4952999" y="533400"/>
            <a:ext cx="854869" cy="1295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5" name="Line 10"/>
          <p:cNvSpPr>
            <a:spLocks noChangeShapeType="1"/>
          </p:cNvSpPr>
          <p:nvPr/>
        </p:nvSpPr>
        <p:spPr bwMode="auto">
          <a:xfrm>
            <a:off x="7010400" y="2669284"/>
            <a:ext cx="914400" cy="53111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6" name="Line 10"/>
          <p:cNvSpPr>
            <a:spLocks noChangeShapeType="1"/>
          </p:cNvSpPr>
          <p:nvPr/>
        </p:nvSpPr>
        <p:spPr bwMode="auto">
          <a:xfrm flipV="1">
            <a:off x="6934200" y="1371600"/>
            <a:ext cx="1142999" cy="61417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7" name="Line 10"/>
          <p:cNvSpPr>
            <a:spLocks noChangeShapeType="1"/>
          </p:cNvSpPr>
          <p:nvPr/>
        </p:nvSpPr>
        <p:spPr bwMode="auto">
          <a:xfrm flipH="1">
            <a:off x="5562598" y="2895600"/>
            <a:ext cx="457201"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8" name="Rectangle 2"/>
          <p:cNvSpPr>
            <a:spLocks noChangeArrowheads="1"/>
          </p:cNvSpPr>
          <p:nvPr/>
        </p:nvSpPr>
        <p:spPr bwMode="auto">
          <a:xfrm>
            <a:off x="3733800" y="4419600"/>
            <a:ext cx="4572000" cy="1754326"/>
          </a:xfrm>
          <a:prstGeom prst="rect">
            <a:avLst/>
          </a:prstGeom>
          <a:solidFill>
            <a:schemeClr val="bg1"/>
          </a:solidFill>
          <a:ln w="38100">
            <a:solidFill>
              <a:schemeClr val="tx1"/>
            </a:solidFill>
            <a:miter lim="800000"/>
            <a:headEnd/>
            <a:tailEnd/>
          </a:ln>
          <a:effectLst>
            <a:outerShdw blurRad="63500" sx="102000" sy="102000" algn="ctr"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Genesis 11:9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 . and from thence did the LORD scatter them abroad upon the face of all the earth.”</a:t>
            </a:r>
          </a:p>
        </p:txBody>
      </p:sp>
    </p:spTree>
    <p:extLst>
      <p:ext uri="{BB962C8B-B14F-4D97-AF65-F5344CB8AC3E}">
        <p14:creationId xmlns:p14="http://schemas.microsoft.com/office/powerpoint/2010/main" val="1611302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Horizontal)">
                                      <p:cBhvr>
                                        <p:cTn id="7" dur="500"/>
                                        <p:tgtEl>
                                          <p:spTgt spid="17"/>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childTnLst>
                                </p:cTn>
                              </p:par>
                            </p:childTnLst>
                          </p:cTn>
                        </p:par>
                        <p:par>
                          <p:cTn id="23" fill="hold">
                            <p:stCondLst>
                              <p:cond delay="3000"/>
                            </p:stCondLst>
                            <p:childTnLst>
                              <p:par>
                                <p:cTn id="24" presetID="2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childTnLst>
                                </p:cTn>
                              </p:par>
                            </p:childTnLst>
                          </p:cTn>
                        </p:par>
                        <p:par>
                          <p:cTn id="28" fill="hold">
                            <p:stCondLst>
                              <p:cond delay="3500"/>
                            </p:stCondLst>
                            <p:childTnLst>
                              <p:par>
                                <p:cTn id="29" presetID="2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3" presetClass="entr" presetSubtype="16"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Some Impossible </a:t>
            </a:r>
            <a:r>
              <a:rPr lang="en-US" sz="3600" dirty="0">
                <a:solidFill>
                  <a:prstClr val="white"/>
                </a:solidFill>
                <a:latin typeface="Calibri" panose="020F0502020204030204"/>
              </a:rPr>
              <a:t>Things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4AC608AE-8C35-ECC3-D127-B88FCBE2D7FE}"/>
              </a:ext>
            </a:extLst>
          </p:cNvPr>
          <p:cNvSpPr txBox="1"/>
          <p:nvPr/>
        </p:nvSpPr>
        <p:spPr>
          <a:xfrm>
            <a:off x="532737" y="1097280"/>
            <a:ext cx="8444285" cy="5091403"/>
          </a:xfrm>
          <a:prstGeom prst="rect">
            <a:avLst/>
          </a:prstGeom>
          <a:noFill/>
        </p:spPr>
        <p:txBody>
          <a:bodyPr wrap="square" rtlCol="0">
            <a:spAutoFit/>
          </a:bodyPr>
          <a:lstStyle/>
          <a:p>
            <a:r>
              <a:rPr lang="en-US" sz="3200" dirty="0"/>
              <a:t>From the beginning of time, there has been a mindset that anything is possible.</a:t>
            </a:r>
          </a:p>
          <a:p>
            <a:endParaRPr lang="en-US" sz="2000" dirty="0"/>
          </a:p>
          <a:p>
            <a:r>
              <a:rPr lang="en-US" sz="3200" dirty="0"/>
              <a:t>That theory was proved false with the Tower of Babel.</a:t>
            </a:r>
          </a:p>
          <a:p>
            <a:endParaRPr lang="en-US" sz="2000" dirty="0"/>
          </a:p>
          <a:p>
            <a:r>
              <a:rPr lang="en-US" sz="3200" dirty="0"/>
              <a:t>God determines what is possible and what is impossible.</a:t>
            </a:r>
          </a:p>
          <a:p>
            <a:endParaRPr lang="en-US" dirty="0"/>
          </a:p>
          <a:p>
            <a:r>
              <a:rPr lang="en-US" sz="3200" dirty="0"/>
              <a:t>…let’s study a few things that are impossible according to the word of God.</a:t>
            </a:r>
          </a:p>
        </p:txBody>
      </p:sp>
    </p:spTree>
    <p:extLst>
      <p:ext uri="{BB962C8B-B14F-4D97-AF65-F5344CB8AC3E}">
        <p14:creationId xmlns:p14="http://schemas.microsoft.com/office/powerpoint/2010/main" val="306611790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2449</Words>
  <Application>Microsoft Office PowerPoint</Application>
  <PresentationFormat>On-screen Show (4:3)</PresentationFormat>
  <Paragraphs>183</Paragraphs>
  <Slides>30</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30</vt:i4>
      </vt:variant>
    </vt:vector>
  </HeadingPairs>
  <TitlesOfParts>
    <vt:vector size="43" baseType="lpstr">
      <vt:lpstr>Aharoni</vt:lpstr>
      <vt:lpstr>Arial</vt:lpstr>
      <vt:lpstr>Arial Unicode MS</vt:lpstr>
      <vt:lpstr>Calibri</vt:lpstr>
      <vt:lpstr>Calibri Light</vt:lpstr>
      <vt:lpstr>Century</vt:lpstr>
      <vt:lpstr>Ink Free</vt:lpstr>
      <vt:lpstr>Times New Roman</vt:lpstr>
      <vt:lpstr>1_Office Theme</vt:lpstr>
      <vt:lpstr>White</vt:lpstr>
      <vt:lpstr>4_Default Design</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10</cp:revision>
  <dcterms:created xsi:type="dcterms:W3CDTF">2024-09-23T15:24:30Z</dcterms:created>
  <dcterms:modified xsi:type="dcterms:W3CDTF">2024-10-06T19:40:19Z</dcterms:modified>
</cp:coreProperties>
</file>