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5" r:id="rId4"/>
  </p:sldMasterIdLst>
  <p:sldIdLst>
    <p:sldId id="265" r:id="rId5"/>
    <p:sldId id="555" r:id="rId6"/>
    <p:sldId id="655" r:id="rId7"/>
    <p:sldId id="657" r:id="rId8"/>
    <p:sldId id="558" r:id="rId9"/>
    <p:sldId id="559" r:id="rId10"/>
    <p:sldId id="560" r:id="rId11"/>
    <p:sldId id="561" r:id="rId12"/>
    <p:sldId id="556" r:id="rId13"/>
    <p:sldId id="563" r:id="rId14"/>
    <p:sldId id="564" r:id="rId15"/>
    <p:sldId id="562" r:id="rId16"/>
    <p:sldId id="565" r:id="rId17"/>
    <p:sldId id="557" r:id="rId18"/>
    <p:sldId id="568" r:id="rId19"/>
    <p:sldId id="567" r:id="rId20"/>
    <p:sldId id="570" r:id="rId21"/>
    <p:sldId id="569" r:id="rId22"/>
    <p:sldId id="566" r:id="rId23"/>
    <p:sldId id="572" r:id="rId24"/>
    <p:sldId id="571" r:id="rId25"/>
    <p:sldId id="575" r:id="rId26"/>
    <p:sldId id="574" r:id="rId27"/>
    <p:sldId id="573" r:id="rId28"/>
    <p:sldId id="577" r:id="rId29"/>
    <p:sldId id="576" r:id="rId30"/>
    <p:sldId id="579" r:id="rId31"/>
    <p:sldId id="580" r:id="rId32"/>
    <p:sldId id="581" r:id="rId33"/>
    <p:sldId id="656" r:id="rId34"/>
    <p:sldId id="578" r:id="rId35"/>
    <p:sldId id="850"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ErBplirpVIeCmsepQUl5Ug==" hashData="hayUtmLK+NDNeJhq0jfi591HWe3ypEj3fgnAvwEUOwRmV0Y3l3lyyHrK/cRHK0lF2shRassvKYzOFiy/TQIRI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980" autoAdjust="0"/>
    <p:restoredTop sz="94660"/>
  </p:normalViewPr>
  <p:slideViewPr>
    <p:cSldViewPr snapToGrid="0">
      <p:cViewPr varScale="1">
        <p:scale>
          <a:sx n="120" d="100"/>
          <a:sy n="120" d="100"/>
        </p:scale>
        <p:origin x="1266" y="120"/>
      </p:cViewPr>
      <p:guideLst/>
    </p:cSldViewPr>
  </p:slideViewPr>
  <p:notesTextViewPr>
    <p:cViewPr>
      <p:scale>
        <a:sx n="1" d="1"/>
        <a:sy n="1" d="1"/>
      </p:scale>
      <p:origin x="0" y="0"/>
    </p:cViewPr>
  </p:notesTextViewPr>
  <p:sorterViewPr>
    <p:cViewPr>
      <p:scale>
        <a:sx n="100" d="100"/>
        <a:sy n="100" d="100"/>
      </p:scale>
      <p:origin x="0" y="-282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6255E-A53B-8E03-5269-B9B6B4A6A05C}"/>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B93350C-8D77-C3C1-70F1-15F8C239AEE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A38C24-F56C-55BF-7989-EEF1AB9D4470}"/>
              </a:ext>
            </a:extLst>
          </p:cNvPr>
          <p:cNvSpPr>
            <a:spLocks noGrp="1"/>
          </p:cNvSpPr>
          <p:nvPr>
            <p:ph type="dt" sz="half" idx="10"/>
          </p:nvPr>
        </p:nvSpPr>
        <p:spPr/>
        <p:txBody>
          <a:bodyPr/>
          <a:lstStyle/>
          <a:p>
            <a:fld id="{AC84EF59-069D-49D7-9C5E-A428457F37AD}" type="datetimeFigureOut">
              <a:rPr lang="en-US" smtClean="0"/>
              <a:t>10/20/2024</a:t>
            </a:fld>
            <a:endParaRPr lang="en-US"/>
          </a:p>
        </p:txBody>
      </p:sp>
      <p:sp>
        <p:nvSpPr>
          <p:cNvPr id="5" name="Footer Placeholder 4">
            <a:extLst>
              <a:ext uri="{FF2B5EF4-FFF2-40B4-BE49-F238E27FC236}">
                <a16:creationId xmlns:a16="http://schemas.microsoft.com/office/drawing/2014/main" id="{F949E2A2-F928-35A4-407B-7CBD55996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635401-01F8-1265-AC07-2797D3BD1690}"/>
              </a:ext>
            </a:extLst>
          </p:cNvPr>
          <p:cNvSpPr>
            <a:spLocks noGrp="1"/>
          </p:cNvSpPr>
          <p:nvPr>
            <p:ph type="sldNum" sz="quarter" idx="12"/>
          </p:nvPr>
        </p:nvSpPr>
        <p:spPr/>
        <p:txBody>
          <a:bodyPr/>
          <a:lstStyle/>
          <a:p>
            <a:fld id="{F3BE71D6-8217-457E-B86C-203AE7262E5A}" type="slidenum">
              <a:rPr lang="en-US" smtClean="0"/>
              <a:t>‹#›</a:t>
            </a:fld>
            <a:endParaRPr lang="en-US"/>
          </a:p>
        </p:txBody>
      </p:sp>
    </p:spTree>
    <p:extLst>
      <p:ext uri="{BB962C8B-B14F-4D97-AF65-F5344CB8AC3E}">
        <p14:creationId xmlns:p14="http://schemas.microsoft.com/office/powerpoint/2010/main" val="3052237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6CECE-78A0-72F9-1B0D-23D9854D5B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C447BE-E1EE-074B-19FB-C2CD315BB0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E1C803-6F60-315E-557D-5F1AD5FF7847}"/>
              </a:ext>
            </a:extLst>
          </p:cNvPr>
          <p:cNvSpPr>
            <a:spLocks noGrp="1"/>
          </p:cNvSpPr>
          <p:nvPr>
            <p:ph type="dt" sz="half" idx="10"/>
          </p:nvPr>
        </p:nvSpPr>
        <p:spPr/>
        <p:txBody>
          <a:bodyPr/>
          <a:lstStyle/>
          <a:p>
            <a:fld id="{AC84EF59-069D-49D7-9C5E-A428457F37AD}" type="datetimeFigureOut">
              <a:rPr lang="en-US" smtClean="0"/>
              <a:t>10/20/2024</a:t>
            </a:fld>
            <a:endParaRPr lang="en-US"/>
          </a:p>
        </p:txBody>
      </p:sp>
      <p:sp>
        <p:nvSpPr>
          <p:cNvPr id="5" name="Footer Placeholder 4">
            <a:extLst>
              <a:ext uri="{FF2B5EF4-FFF2-40B4-BE49-F238E27FC236}">
                <a16:creationId xmlns:a16="http://schemas.microsoft.com/office/drawing/2014/main" id="{B3DC5CB2-A886-AE1B-31CF-14165A1BD3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4D1961-9301-18B8-CBF0-4B55AEB21018}"/>
              </a:ext>
            </a:extLst>
          </p:cNvPr>
          <p:cNvSpPr>
            <a:spLocks noGrp="1"/>
          </p:cNvSpPr>
          <p:nvPr>
            <p:ph type="sldNum" sz="quarter" idx="12"/>
          </p:nvPr>
        </p:nvSpPr>
        <p:spPr/>
        <p:txBody>
          <a:bodyPr/>
          <a:lstStyle/>
          <a:p>
            <a:fld id="{F3BE71D6-8217-457E-B86C-203AE7262E5A}" type="slidenum">
              <a:rPr lang="en-US" smtClean="0"/>
              <a:t>‹#›</a:t>
            </a:fld>
            <a:endParaRPr lang="en-US"/>
          </a:p>
        </p:txBody>
      </p:sp>
    </p:spTree>
    <p:extLst>
      <p:ext uri="{BB962C8B-B14F-4D97-AF65-F5344CB8AC3E}">
        <p14:creationId xmlns:p14="http://schemas.microsoft.com/office/powerpoint/2010/main" val="1954853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805715-E655-BE40-0C56-8438FECFC001}"/>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6A529A-38CF-5EA9-345A-3BF22F40FC34}"/>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41A649-FF5C-1385-D832-D665FCBCA3DD}"/>
              </a:ext>
            </a:extLst>
          </p:cNvPr>
          <p:cNvSpPr>
            <a:spLocks noGrp="1"/>
          </p:cNvSpPr>
          <p:nvPr>
            <p:ph type="dt" sz="half" idx="10"/>
          </p:nvPr>
        </p:nvSpPr>
        <p:spPr/>
        <p:txBody>
          <a:bodyPr/>
          <a:lstStyle/>
          <a:p>
            <a:fld id="{AC84EF59-069D-49D7-9C5E-A428457F37AD}" type="datetimeFigureOut">
              <a:rPr lang="en-US" smtClean="0"/>
              <a:t>10/20/2024</a:t>
            </a:fld>
            <a:endParaRPr lang="en-US"/>
          </a:p>
        </p:txBody>
      </p:sp>
      <p:sp>
        <p:nvSpPr>
          <p:cNvPr id="5" name="Footer Placeholder 4">
            <a:extLst>
              <a:ext uri="{FF2B5EF4-FFF2-40B4-BE49-F238E27FC236}">
                <a16:creationId xmlns:a16="http://schemas.microsoft.com/office/drawing/2014/main" id="{19A9CE57-2C39-42F5-97FA-34B8F4038F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66B49-BDDD-3DD9-7CB6-FEA58AE77BA8}"/>
              </a:ext>
            </a:extLst>
          </p:cNvPr>
          <p:cNvSpPr>
            <a:spLocks noGrp="1"/>
          </p:cNvSpPr>
          <p:nvPr>
            <p:ph type="sldNum" sz="quarter" idx="12"/>
          </p:nvPr>
        </p:nvSpPr>
        <p:spPr/>
        <p:txBody>
          <a:bodyPr/>
          <a:lstStyle/>
          <a:p>
            <a:fld id="{F3BE71D6-8217-457E-B86C-203AE7262E5A}" type="slidenum">
              <a:rPr lang="en-US" smtClean="0"/>
              <a:t>‹#›</a:t>
            </a:fld>
            <a:endParaRPr lang="en-US"/>
          </a:p>
        </p:txBody>
      </p:sp>
    </p:spTree>
    <p:extLst>
      <p:ext uri="{BB962C8B-B14F-4D97-AF65-F5344CB8AC3E}">
        <p14:creationId xmlns:p14="http://schemas.microsoft.com/office/powerpoint/2010/main" val="2357994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10/20/2024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676709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10/20/2024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30396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10/20/2024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568133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10/20/2024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9320299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10/20/2024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133626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10/20/2024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0079283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10/20/2024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4697185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10/20/2024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336814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01CC3-DA1A-E1D2-56D7-874BA1A6B4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843FDD-6482-7F82-DCB2-9E7ED6F268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F9DC34-064C-692E-ED64-A1C45CE6DF14}"/>
              </a:ext>
            </a:extLst>
          </p:cNvPr>
          <p:cNvSpPr>
            <a:spLocks noGrp="1"/>
          </p:cNvSpPr>
          <p:nvPr>
            <p:ph type="dt" sz="half" idx="10"/>
          </p:nvPr>
        </p:nvSpPr>
        <p:spPr/>
        <p:txBody>
          <a:bodyPr/>
          <a:lstStyle/>
          <a:p>
            <a:fld id="{AC84EF59-069D-49D7-9C5E-A428457F37AD}" type="datetimeFigureOut">
              <a:rPr lang="en-US" smtClean="0"/>
              <a:t>10/20/2024</a:t>
            </a:fld>
            <a:endParaRPr lang="en-US"/>
          </a:p>
        </p:txBody>
      </p:sp>
      <p:sp>
        <p:nvSpPr>
          <p:cNvPr id="5" name="Footer Placeholder 4">
            <a:extLst>
              <a:ext uri="{FF2B5EF4-FFF2-40B4-BE49-F238E27FC236}">
                <a16:creationId xmlns:a16="http://schemas.microsoft.com/office/drawing/2014/main" id="{0BD366E1-53A7-2F6B-4EE9-6C8CCEBDE9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2DB3F8-4D08-A353-9C2C-D55E7CB0E112}"/>
              </a:ext>
            </a:extLst>
          </p:cNvPr>
          <p:cNvSpPr>
            <a:spLocks noGrp="1"/>
          </p:cNvSpPr>
          <p:nvPr>
            <p:ph type="sldNum" sz="quarter" idx="12"/>
          </p:nvPr>
        </p:nvSpPr>
        <p:spPr/>
        <p:txBody>
          <a:bodyPr/>
          <a:lstStyle/>
          <a:p>
            <a:fld id="{F3BE71D6-8217-457E-B86C-203AE7262E5A}" type="slidenum">
              <a:rPr lang="en-US" smtClean="0"/>
              <a:t>‹#›</a:t>
            </a:fld>
            <a:endParaRPr lang="en-US"/>
          </a:p>
        </p:txBody>
      </p:sp>
    </p:spTree>
    <p:extLst>
      <p:ext uri="{BB962C8B-B14F-4D97-AF65-F5344CB8AC3E}">
        <p14:creationId xmlns:p14="http://schemas.microsoft.com/office/powerpoint/2010/main" val="14007531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10/20/2024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286650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10/20/2024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6019494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10/20/2024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9646807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3F7D631-701F-4046-9E27-CF7D871A4A19}" type="datetimeFigureOut">
              <a:rPr lang="en-US" smtClean="0">
                <a:solidFill>
                  <a:prstClr val="black">
                    <a:tint val="75000"/>
                  </a:prstClr>
                </a:solidFill>
              </a:rPr>
              <a:pPr/>
              <a:t>10/20/2024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2591E1F-A0F5-40CD-A4FF-6D865D44E2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120371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F7D631-701F-4046-9E27-CF7D871A4A19}" type="datetimeFigureOut">
              <a:rPr lang="en-US" smtClean="0">
                <a:solidFill>
                  <a:prstClr val="black">
                    <a:tint val="75000"/>
                  </a:prstClr>
                </a:solidFill>
              </a:rPr>
              <a:pPr/>
              <a:t>10/20/2024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2591E1F-A0F5-40CD-A4FF-6D865D44E2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3046892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F7D631-701F-4046-9E27-CF7D871A4A19}" type="datetimeFigureOut">
              <a:rPr lang="en-US" smtClean="0">
                <a:solidFill>
                  <a:prstClr val="black">
                    <a:tint val="75000"/>
                  </a:prstClr>
                </a:solidFill>
              </a:rPr>
              <a:pPr/>
              <a:t>10/20/2024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2591E1F-A0F5-40CD-A4FF-6D865D44E2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9875622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3F7D631-701F-4046-9E27-CF7D871A4A19}" type="datetimeFigureOut">
              <a:rPr lang="en-US" smtClean="0">
                <a:solidFill>
                  <a:prstClr val="black">
                    <a:tint val="75000"/>
                  </a:prstClr>
                </a:solidFill>
              </a:rPr>
              <a:pPr/>
              <a:t>10/20/2024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2591E1F-A0F5-40CD-A4FF-6D865D44E2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44190094"/>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3F7D631-701F-4046-9E27-CF7D871A4A19}" type="datetimeFigureOut">
              <a:rPr lang="en-US" smtClean="0">
                <a:solidFill>
                  <a:prstClr val="black">
                    <a:tint val="75000"/>
                  </a:prstClr>
                </a:solidFill>
              </a:rPr>
              <a:pPr/>
              <a:t>10/20/2024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2591E1F-A0F5-40CD-A4FF-6D865D44E2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8158870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F7D631-701F-4046-9E27-CF7D871A4A19}" type="datetimeFigureOut">
              <a:rPr lang="en-US" smtClean="0">
                <a:solidFill>
                  <a:prstClr val="black">
                    <a:tint val="75000"/>
                  </a:prstClr>
                </a:solidFill>
              </a:rPr>
              <a:pPr/>
              <a:t>10/20/2024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2591E1F-A0F5-40CD-A4FF-6D865D44E2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14453272"/>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F7D631-701F-4046-9E27-CF7D871A4A19}" type="datetimeFigureOut">
              <a:rPr lang="en-US" smtClean="0">
                <a:solidFill>
                  <a:prstClr val="black">
                    <a:tint val="75000"/>
                  </a:prstClr>
                </a:solidFill>
              </a:rPr>
              <a:pPr/>
              <a:t>10/20/2024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2591E1F-A0F5-40CD-A4FF-6D865D44E2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423693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0DC1C-0B63-FF8D-70C3-61A2C6824C3F}"/>
              </a:ext>
            </a:extLst>
          </p:cNvPr>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FF0FBD6-E884-72FB-51E3-6CB22A500114}"/>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CFB388-CD3B-ED51-CD96-B890FFFCB786}"/>
              </a:ext>
            </a:extLst>
          </p:cNvPr>
          <p:cNvSpPr>
            <a:spLocks noGrp="1"/>
          </p:cNvSpPr>
          <p:nvPr>
            <p:ph type="dt" sz="half" idx="10"/>
          </p:nvPr>
        </p:nvSpPr>
        <p:spPr/>
        <p:txBody>
          <a:bodyPr/>
          <a:lstStyle/>
          <a:p>
            <a:fld id="{AC84EF59-069D-49D7-9C5E-A428457F37AD}" type="datetimeFigureOut">
              <a:rPr lang="en-US" smtClean="0"/>
              <a:t>10/20/2024</a:t>
            </a:fld>
            <a:endParaRPr lang="en-US"/>
          </a:p>
        </p:txBody>
      </p:sp>
      <p:sp>
        <p:nvSpPr>
          <p:cNvPr id="5" name="Footer Placeholder 4">
            <a:extLst>
              <a:ext uri="{FF2B5EF4-FFF2-40B4-BE49-F238E27FC236}">
                <a16:creationId xmlns:a16="http://schemas.microsoft.com/office/drawing/2014/main" id="{229D052C-42B8-15EB-7F9B-26E049624F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7D8FC7-2788-A7BE-A2ED-1B0EBBFD804C}"/>
              </a:ext>
            </a:extLst>
          </p:cNvPr>
          <p:cNvSpPr>
            <a:spLocks noGrp="1"/>
          </p:cNvSpPr>
          <p:nvPr>
            <p:ph type="sldNum" sz="quarter" idx="12"/>
          </p:nvPr>
        </p:nvSpPr>
        <p:spPr/>
        <p:txBody>
          <a:bodyPr/>
          <a:lstStyle/>
          <a:p>
            <a:fld id="{F3BE71D6-8217-457E-B86C-203AE7262E5A}" type="slidenum">
              <a:rPr lang="en-US" smtClean="0"/>
              <a:t>‹#›</a:t>
            </a:fld>
            <a:endParaRPr lang="en-US"/>
          </a:p>
        </p:txBody>
      </p:sp>
    </p:spTree>
    <p:extLst>
      <p:ext uri="{BB962C8B-B14F-4D97-AF65-F5344CB8AC3E}">
        <p14:creationId xmlns:p14="http://schemas.microsoft.com/office/powerpoint/2010/main" val="16739710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F7D631-701F-4046-9E27-CF7D871A4A19}" type="datetimeFigureOut">
              <a:rPr lang="en-US" smtClean="0">
                <a:solidFill>
                  <a:prstClr val="black">
                    <a:tint val="75000"/>
                  </a:prstClr>
                </a:solidFill>
              </a:rPr>
              <a:pPr/>
              <a:t>10/20/2024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2591E1F-A0F5-40CD-A4FF-6D865D44E2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9060772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F7D631-701F-4046-9E27-CF7D871A4A19}" type="datetimeFigureOut">
              <a:rPr lang="en-US" smtClean="0">
                <a:solidFill>
                  <a:prstClr val="black">
                    <a:tint val="75000"/>
                  </a:prstClr>
                </a:solidFill>
              </a:rPr>
              <a:pPr/>
              <a:t>10/20/2024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2591E1F-A0F5-40CD-A4FF-6D865D44E2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1581930"/>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F7D631-701F-4046-9E27-CF7D871A4A19}" type="datetimeFigureOut">
              <a:rPr lang="en-US" smtClean="0">
                <a:solidFill>
                  <a:prstClr val="black">
                    <a:tint val="75000"/>
                  </a:prstClr>
                </a:solidFill>
              </a:rPr>
              <a:pPr/>
              <a:t>10/20/2024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2591E1F-A0F5-40CD-A4FF-6D865D44E2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09295194"/>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F7D631-701F-4046-9E27-CF7D871A4A19}" type="datetimeFigureOut">
              <a:rPr lang="en-US" smtClean="0">
                <a:solidFill>
                  <a:prstClr val="black">
                    <a:tint val="75000"/>
                  </a:prstClr>
                </a:solidFill>
              </a:rPr>
              <a:pPr/>
              <a:t>10/20/2024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2591E1F-A0F5-40CD-A4FF-6D865D44E2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3684689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dirty="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B587054-67AB-4060-9022-8753FBA6D15E}" type="slidenum">
              <a:rPr lang="en-US"/>
              <a:pPr>
                <a:defRPr/>
              </a:pPr>
              <a:t>‹#›</a:t>
            </a:fld>
            <a:endParaRPr lang="en-US" dirty="0"/>
          </a:p>
        </p:txBody>
      </p:sp>
    </p:spTree>
    <p:extLst>
      <p:ext uri="{BB962C8B-B14F-4D97-AF65-F5344CB8AC3E}">
        <p14:creationId xmlns:p14="http://schemas.microsoft.com/office/powerpoint/2010/main" val="2892921444"/>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C5CE097-EA66-44F1-B6E4-7FB05216B33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93684282"/>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9596E68-E92F-4B9C-9F2F-8DA9BFF061A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17408418"/>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6DFC60-92E1-42EC-ACD7-2F8732CC811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833075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BC44111-8993-4EA0-BF6D-9CCE5285D8B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62626902"/>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8A1CFC8-5B3D-466B-8E8E-A775875811F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6988792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89375-926A-ECF4-CBF3-B2E3FA5180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BB42D2-0FA5-2556-3C18-51E4D8642345}"/>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AECBBA-1528-9072-1BCF-A821273F684A}"/>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2C8423-C982-DBA1-2DB7-CCD460C89138}"/>
              </a:ext>
            </a:extLst>
          </p:cNvPr>
          <p:cNvSpPr>
            <a:spLocks noGrp="1"/>
          </p:cNvSpPr>
          <p:nvPr>
            <p:ph type="dt" sz="half" idx="10"/>
          </p:nvPr>
        </p:nvSpPr>
        <p:spPr/>
        <p:txBody>
          <a:bodyPr/>
          <a:lstStyle/>
          <a:p>
            <a:fld id="{AC84EF59-069D-49D7-9C5E-A428457F37AD}" type="datetimeFigureOut">
              <a:rPr lang="en-US" smtClean="0"/>
              <a:t>10/20/2024</a:t>
            </a:fld>
            <a:endParaRPr lang="en-US"/>
          </a:p>
        </p:txBody>
      </p:sp>
      <p:sp>
        <p:nvSpPr>
          <p:cNvPr id="6" name="Footer Placeholder 5">
            <a:extLst>
              <a:ext uri="{FF2B5EF4-FFF2-40B4-BE49-F238E27FC236}">
                <a16:creationId xmlns:a16="http://schemas.microsoft.com/office/drawing/2014/main" id="{438AEF1B-8002-578E-95E7-A04DFF55EC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4B8447-5CE9-D5BC-6C33-DB632C9B3C1B}"/>
              </a:ext>
            </a:extLst>
          </p:cNvPr>
          <p:cNvSpPr>
            <a:spLocks noGrp="1"/>
          </p:cNvSpPr>
          <p:nvPr>
            <p:ph type="sldNum" sz="quarter" idx="12"/>
          </p:nvPr>
        </p:nvSpPr>
        <p:spPr/>
        <p:txBody>
          <a:bodyPr/>
          <a:lstStyle/>
          <a:p>
            <a:fld id="{F3BE71D6-8217-457E-B86C-203AE7262E5A}" type="slidenum">
              <a:rPr lang="en-US" smtClean="0"/>
              <a:t>‹#›</a:t>
            </a:fld>
            <a:endParaRPr lang="en-US"/>
          </a:p>
        </p:txBody>
      </p:sp>
    </p:spTree>
    <p:extLst>
      <p:ext uri="{BB962C8B-B14F-4D97-AF65-F5344CB8AC3E}">
        <p14:creationId xmlns:p14="http://schemas.microsoft.com/office/powerpoint/2010/main" val="33290664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7B72D51-9E02-4E6F-BA7F-811A3980226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44296879"/>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CBC7BFF-140E-4F3E-AA7C-4D51343A001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37782627"/>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EC78BC6-DE8D-4B63-A36D-A69A33368B8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42868135"/>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B1B937-C9D4-4D5D-A41E-7BBAEE2AFB6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73460154"/>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29FBE0-04D5-489F-8620-E8470E4A542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14045083"/>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100843-8768-42FE-ABC9-EBAC00B1535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6451241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D4E38-CF5C-9F9F-2C12-54AD20B7BCCE}"/>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E6EA98-7DF1-1254-D638-97C279382E44}"/>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2BA78D-CA9A-0D4A-FE03-4BDE0CE28EE3}"/>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F0637B-CCFB-EB43-3077-66F3F69FF776}"/>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A61B7C-834E-A5C6-DD2F-977CAA8AE275}"/>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F211A1-A138-A856-EE5D-A77502CF5DC6}"/>
              </a:ext>
            </a:extLst>
          </p:cNvPr>
          <p:cNvSpPr>
            <a:spLocks noGrp="1"/>
          </p:cNvSpPr>
          <p:nvPr>
            <p:ph type="dt" sz="half" idx="10"/>
          </p:nvPr>
        </p:nvSpPr>
        <p:spPr/>
        <p:txBody>
          <a:bodyPr/>
          <a:lstStyle/>
          <a:p>
            <a:fld id="{AC84EF59-069D-49D7-9C5E-A428457F37AD}" type="datetimeFigureOut">
              <a:rPr lang="en-US" smtClean="0"/>
              <a:t>10/20/2024</a:t>
            </a:fld>
            <a:endParaRPr lang="en-US"/>
          </a:p>
        </p:txBody>
      </p:sp>
      <p:sp>
        <p:nvSpPr>
          <p:cNvPr id="8" name="Footer Placeholder 7">
            <a:extLst>
              <a:ext uri="{FF2B5EF4-FFF2-40B4-BE49-F238E27FC236}">
                <a16:creationId xmlns:a16="http://schemas.microsoft.com/office/drawing/2014/main" id="{2CEE7964-7E3E-3B20-C7CA-88854341CB9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F807D30-EE36-5A09-ED3C-AF531BE653B6}"/>
              </a:ext>
            </a:extLst>
          </p:cNvPr>
          <p:cNvSpPr>
            <a:spLocks noGrp="1"/>
          </p:cNvSpPr>
          <p:nvPr>
            <p:ph type="sldNum" sz="quarter" idx="12"/>
          </p:nvPr>
        </p:nvSpPr>
        <p:spPr/>
        <p:txBody>
          <a:bodyPr/>
          <a:lstStyle/>
          <a:p>
            <a:fld id="{F3BE71D6-8217-457E-B86C-203AE7262E5A}" type="slidenum">
              <a:rPr lang="en-US" smtClean="0"/>
              <a:t>‹#›</a:t>
            </a:fld>
            <a:endParaRPr lang="en-US"/>
          </a:p>
        </p:txBody>
      </p:sp>
    </p:spTree>
    <p:extLst>
      <p:ext uri="{BB962C8B-B14F-4D97-AF65-F5344CB8AC3E}">
        <p14:creationId xmlns:p14="http://schemas.microsoft.com/office/powerpoint/2010/main" val="699154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59D60-48A9-AF4E-DE43-8A34DE644A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B21DD09-D308-D0FC-64D0-A1D3EDA58645}"/>
              </a:ext>
            </a:extLst>
          </p:cNvPr>
          <p:cNvSpPr>
            <a:spLocks noGrp="1"/>
          </p:cNvSpPr>
          <p:nvPr>
            <p:ph type="dt" sz="half" idx="10"/>
          </p:nvPr>
        </p:nvSpPr>
        <p:spPr/>
        <p:txBody>
          <a:bodyPr/>
          <a:lstStyle/>
          <a:p>
            <a:fld id="{AC84EF59-069D-49D7-9C5E-A428457F37AD}" type="datetimeFigureOut">
              <a:rPr lang="en-US" smtClean="0"/>
              <a:t>10/20/2024</a:t>
            </a:fld>
            <a:endParaRPr lang="en-US"/>
          </a:p>
        </p:txBody>
      </p:sp>
      <p:sp>
        <p:nvSpPr>
          <p:cNvPr id="4" name="Footer Placeholder 3">
            <a:extLst>
              <a:ext uri="{FF2B5EF4-FFF2-40B4-BE49-F238E27FC236}">
                <a16:creationId xmlns:a16="http://schemas.microsoft.com/office/drawing/2014/main" id="{EC2B216B-5D68-C572-AB76-1A931680EC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AB1099-AF2D-486B-5CFE-03EF7BB5AF06}"/>
              </a:ext>
            </a:extLst>
          </p:cNvPr>
          <p:cNvSpPr>
            <a:spLocks noGrp="1"/>
          </p:cNvSpPr>
          <p:nvPr>
            <p:ph type="sldNum" sz="quarter" idx="12"/>
          </p:nvPr>
        </p:nvSpPr>
        <p:spPr/>
        <p:txBody>
          <a:bodyPr/>
          <a:lstStyle/>
          <a:p>
            <a:fld id="{F3BE71D6-8217-457E-B86C-203AE7262E5A}" type="slidenum">
              <a:rPr lang="en-US" smtClean="0"/>
              <a:t>‹#›</a:t>
            </a:fld>
            <a:endParaRPr lang="en-US"/>
          </a:p>
        </p:txBody>
      </p:sp>
    </p:spTree>
    <p:extLst>
      <p:ext uri="{BB962C8B-B14F-4D97-AF65-F5344CB8AC3E}">
        <p14:creationId xmlns:p14="http://schemas.microsoft.com/office/powerpoint/2010/main" val="3994589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D04BB8-906E-A71F-96D3-6BE46C967408}"/>
              </a:ext>
            </a:extLst>
          </p:cNvPr>
          <p:cNvSpPr>
            <a:spLocks noGrp="1"/>
          </p:cNvSpPr>
          <p:nvPr>
            <p:ph type="dt" sz="half" idx="10"/>
          </p:nvPr>
        </p:nvSpPr>
        <p:spPr/>
        <p:txBody>
          <a:bodyPr/>
          <a:lstStyle/>
          <a:p>
            <a:fld id="{AC84EF59-069D-49D7-9C5E-A428457F37AD}" type="datetimeFigureOut">
              <a:rPr lang="en-US" smtClean="0"/>
              <a:t>10/20/2024</a:t>
            </a:fld>
            <a:endParaRPr lang="en-US"/>
          </a:p>
        </p:txBody>
      </p:sp>
      <p:sp>
        <p:nvSpPr>
          <p:cNvPr id="3" name="Footer Placeholder 2">
            <a:extLst>
              <a:ext uri="{FF2B5EF4-FFF2-40B4-BE49-F238E27FC236}">
                <a16:creationId xmlns:a16="http://schemas.microsoft.com/office/drawing/2014/main" id="{5CA7BD7D-05DD-5609-6E70-C213DE1E42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949CB4C-1426-FA4A-8BEF-3A649EC0D7AB}"/>
              </a:ext>
            </a:extLst>
          </p:cNvPr>
          <p:cNvSpPr>
            <a:spLocks noGrp="1"/>
          </p:cNvSpPr>
          <p:nvPr>
            <p:ph type="sldNum" sz="quarter" idx="12"/>
          </p:nvPr>
        </p:nvSpPr>
        <p:spPr/>
        <p:txBody>
          <a:bodyPr/>
          <a:lstStyle/>
          <a:p>
            <a:fld id="{F3BE71D6-8217-457E-B86C-203AE7262E5A}" type="slidenum">
              <a:rPr lang="en-US" smtClean="0"/>
              <a:t>‹#›</a:t>
            </a:fld>
            <a:endParaRPr lang="en-US"/>
          </a:p>
        </p:txBody>
      </p:sp>
    </p:spTree>
    <p:extLst>
      <p:ext uri="{BB962C8B-B14F-4D97-AF65-F5344CB8AC3E}">
        <p14:creationId xmlns:p14="http://schemas.microsoft.com/office/powerpoint/2010/main" val="3685967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FE7AA-22F0-A6B0-0D39-B3E20815D983}"/>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9275406-ACAF-F056-B107-CA19483F643A}"/>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E932E3-C756-49B3-3EA9-2226FE748AB0}"/>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D9A9B2-2C1C-23D4-A165-0BDD4F174EB0}"/>
              </a:ext>
            </a:extLst>
          </p:cNvPr>
          <p:cNvSpPr>
            <a:spLocks noGrp="1"/>
          </p:cNvSpPr>
          <p:nvPr>
            <p:ph type="dt" sz="half" idx="10"/>
          </p:nvPr>
        </p:nvSpPr>
        <p:spPr/>
        <p:txBody>
          <a:bodyPr/>
          <a:lstStyle/>
          <a:p>
            <a:fld id="{AC84EF59-069D-49D7-9C5E-A428457F37AD}" type="datetimeFigureOut">
              <a:rPr lang="en-US" smtClean="0"/>
              <a:t>10/20/2024</a:t>
            </a:fld>
            <a:endParaRPr lang="en-US"/>
          </a:p>
        </p:txBody>
      </p:sp>
      <p:sp>
        <p:nvSpPr>
          <p:cNvPr id="6" name="Footer Placeholder 5">
            <a:extLst>
              <a:ext uri="{FF2B5EF4-FFF2-40B4-BE49-F238E27FC236}">
                <a16:creationId xmlns:a16="http://schemas.microsoft.com/office/drawing/2014/main" id="{5EB66D85-95F9-D482-1F7A-ADC329C8C6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5CB8BA-FD6A-B76C-D2CE-F121DC1DCEB3}"/>
              </a:ext>
            </a:extLst>
          </p:cNvPr>
          <p:cNvSpPr>
            <a:spLocks noGrp="1"/>
          </p:cNvSpPr>
          <p:nvPr>
            <p:ph type="sldNum" sz="quarter" idx="12"/>
          </p:nvPr>
        </p:nvSpPr>
        <p:spPr/>
        <p:txBody>
          <a:bodyPr/>
          <a:lstStyle/>
          <a:p>
            <a:fld id="{F3BE71D6-8217-457E-B86C-203AE7262E5A}" type="slidenum">
              <a:rPr lang="en-US" smtClean="0"/>
              <a:t>‹#›</a:t>
            </a:fld>
            <a:endParaRPr lang="en-US"/>
          </a:p>
        </p:txBody>
      </p:sp>
    </p:spTree>
    <p:extLst>
      <p:ext uri="{BB962C8B-B14F-4D97-AF65-F5344CB8AC3E}">
        <p14:creationId xmlns:p14="http://schemas.microsoft.com/office/powerpoint/2010/main" val="963119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4CE28-88AE-6469-9CA1-554EEAEE693A}"/>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004DC60-8415-D6D5-D975-B48E6E45BE91}"/>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0EFAF6-7840-5BA9-457C-81487CDE5D6E}"/>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3E7BA7-D2D2-7040-CF01-844F53ECF809}"/>
              </a:ext>
            </a:extLst>
          </p:cNvPr>
          <p:cNvSpPr>
            <a:spLocks noGrp="1"/>
          </p:cNvSpPr>
          <p:nvPr>
            <p:ph type="dt" sz="half" idx="10"/>
          </p:nvPr>
        </p:nvSpPr>
        <p:spPr/>
        <p:txBody>
          <a:bodyPr/>
          <a:lstStyle/>
          <a:p>
            <a:fld id="{AC84EF59-069D-49D7-9C5E-A428457F37AD}" type="datetimeFigureOut">
              <a:rPr lang="en-US" smtClean="0"/>
              <a:t>10/20/2024</a:t>
            </a:fld>
            <a:endParaRPr lang="en-US"/>
          </a:p>
        </p:txBody>
      </p:sp>
      <p:sp>
        <p:nvSpPr>
          <p:cNvPr id="6" name="Footer Placeholder 5">
            <a:extLst>
              <a:ext uri="{FF2B5EF4-FFF2-40B4-BE49-F238E27FC236}">
                <a16:creationId xmlns:a16="http://schemas.microsoft.com/office/drawing/2014/main" id="{306DE150-3B57-4F24-6552-6B69AC225E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5D80E9-5378-6B3B-28D7-8E987AE3AA4F}"/>
              </a:ext>
            </a:extLst>
          </p:cNvPr>
          <p:cNvSpPr>
            <a:spLocks noGrp="1"/>
          </p:cNvSpPr>
          <p:nvPr>
            <p:ph type="sldNum" sz="quarter" idx="12"/>
          </p:nvPr>
        </p:nvSpPr>
        <p:spPr/>
        <p:txBody>
          <a:bodyPr/>
          <a:lstStyle/>
          <a:p>
            <a:fld id="{F3BE71D6-8217-457E-B86C-203AE7262E5A}" type="slidenum">
              <a:rPr lang="en-US" smtClean="0"/>
              <a:t>‹#›</a:t>
            </a:fld>
            <a:endParaRPr lang="en-US"/>
          </a:p>
        </p:txBody>
      </p:sp>
    </p:spTree>
    <p:extLst>
      <p:ext uri="{BB962C8B-B14F-4D97-AF65-F5344CB8AC3E}">
        <p14:creationId xmlns:p14="http://schemas.microsoft.com/office/powerpoint/2010/main" val="3550283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416DEA-55F6-3650-F5F1-50017E5DEB1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197385-6309-B0B5-2B19-274D41ED343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33CFBF-6881-9C4C-B1B0-98A8042DC90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84EF59-069D-49D7-9C5E-A428457F37AD}" type="datetimeFigureOut">
              <a:rPr lang="en-US" smtClean="0"/>
              <a:t>10/20/2024</a:t>
            </a:fld>
            <a:endParaRPr lang="en-US"/>
          </a:p>
        </p:txBody>
      </p:sp>
      <p:sp>
        <p:nvSpPr>
          <p:cNvPr id="5" name="Footer Placeholder 4">
            <a:extLst>
              <a:ext uri="{FF2B5EF4-FFF2-40B4-BE49-F238E27FC236}">
                <a16:creationId xmlns:a16="http://schemas.microsoft.com/office/drawing/2014/main" id="{BBC3524E-AC62-F998-E9B3-663286EBE11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F3B823F-3AD7-64A9-BDE8-3DA6692FB61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E71D6-8217-457E-B86C-203AE7262E5A}" type="slidenum">
              <a:rPr lang="en-US" smtClean="0"/>
              <a:t>‹#›</a:t>
            </a:fld>
            <a:endParaRPr lang="en-US"/>
          </a:p>
        </p:txBody>
      </p:sp>
    </p:spTree>
    <p:extLst>
      <p:ext uri="{BB962C8B-B14F-4D97-AF65-F5344CB8AC3E}">
        <p14:creationId xmlns:p14="http://schemas.microsoft.com/office/powerpoint/2010/main" val="39713102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10/20/2024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42569627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F7D631-701F-4046-9E27-CF7D871A4A19}" type="datetimeFigureOut">
              <a:rPr lang="en-US" smtClean="0">
                <a:solidFill>
                  <a:prstClr val="black">
                    <a:tint val="75000"/>
                  </a:prstClr>
                </a:solidFill>
              </a:rPr>
              <a:pPr/>
              <a:t>10/20/2024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591E1F-A0F5-40CD-A4FF-6D865D44E2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607995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3D4A8"/>
            </a:gs>
            <a:gs pos="25000">
              <a:srgbClr val="21D6E0"/>
            </a:gs>
            <a:gs pos="75000">
              <a:srgbClr val="0087E6"/>
            </a:gs>
            <a:gs pos="100000">
              <a:srgbClr val="005CBF"/>
            </a:gs>
          </a:gsLst>
          <a:lin ang="540000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202EEB5B-0C57-473B-A1BF-11CA541A6586}"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424493958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Kingdom Citizens.  Matt.5</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4B8850C5-C149-80E7-DCFA-00426684546E}"/>
              </a:ext>
            </a:extLst>
          </p:cNvPr>
          <p:cNvSpPr txBox="1"/>
          <p:nvPr/>
        </p:nvSpPr>
        <p:spPr>
          <a:xfrm>
            <a:off x="389614" y="930303"/>
            <a:ext cx="8420431" cy="5509200"/>
          </a:xfrm>
          <a:prstGeom prst="rect">
            <a:avLst/>
          </a:prstGeom>
          <a:noFill/>
        </p:spPr>
        <p:txBody>
          <a:bodyPr wrap="square">
            <a:spAutoFit/>
          </a:bodyPr>
          <a:lstStyle/>
          <a:p>
            <a:pPr marL="0" marR="0">
              <a:spcBef>
                <a:spcPts val="0"/>
              </a:spcBef>
              <a:spcAft>
                <a:spcPts val="0"/>
              </a:spcAft>
            </a:pPr>
            <a:r>
              <a:rPr lang="en-US" sz="2200" dirty="0">
                <a:effectLst/>
                <a:latin typeface="Calibri" panose="020F0502020204030204" pitchFamily="34" charset="0"/>
                <a:ea typeface="Calibri" panose="020F0502020204030204" pitchFamily="34" charset="0"/>
                <a:cs typeface="Calibri" panose="020F0502020204030204" pitchFamily="34" charset="0"/>
              </a:rPr>
              <a:t>What is important about mourning?</a:t>
            </a:r>
          </a:p>
          <a:p>
            <a:pPr marL="0" marR="0">
              <a:spcBef>
                <a:spcPts val="0"/>
              </a:spcBef>
              <a:spcAft>
                <a:spcPts val="0"/>
              </a:spcAft>
            </a:pPr>
            <a:r>
              <a:rPr lang="en-US" sz="2200" dirty="0">
                <a:effectLst/>
                <a:latin typeface="Calibri" panose="020F0502020204030204" pitchFamily="34" charset="0"/>
                <a:ea typeface="Calibri" panose="020F0502020204030204" pitchFamily="34" charset="0"/>
                <a:cs typeface="Calibri" panose="020F0502020204030204" pitchFamily="34" charset="0"/>
              </a:rPr>
              <a:t>Why are there tears? They keep this world from becoming too attractive. Tears make heaven desirable. </a:t>
            </a:r>
            <a:r>
              <a:rPr lang="en-US" sz="2200" u="sng" dirty="0">
                <a:effectLst/>
                <a:latin typeface="Calibri" panose="020F0502020204030204" pitchFamily="34" charset="0"/>
                <a:ea typeface="Calibri" panose="020F0502020204030204" pitchFamily="34" charset="0"/>
                <a:cs typeface="Calibri" panose="020F0502020204030204" pitchFamily="34" charset="0"/>
              </a:rPr>
              <a:t>Our tears should be over the loss of souls</a:t>
            </a:r>
            <a:r>
              <a:rPr lang="en-US" sz="2200" dirty="0">
                <a:effectLst/>
                <a:latin typeface="Calibri" panose="020F0502020204030204" pitchFamily="34" charset="0"/>
                <a:ea typeface="Calibri" panose="020F0502020204030204" pitchFamily="34" charset="0"/>
                <a:cs typeface="Calibri" panose="020F0502020204030204" pitchFamily="34" charset="0"/>
              </a:rPr>
              <a:t>.</a:t>
            </a:r>
          </a:p>
          <a:p>
            <a:pPr marR="0" lvl="0">
              <a:spcBef>
                <a:spcPts val="0"/>
              </a:spcBef>
              <a:spcAft>
                <a:spcPts val="0"/>
              </a:spcAft>
            </a:pPr>
            <a:r>
              <a:rPr lang="en-US" sz="2200" b="1" dirty="0">
                <a:effectLst/>
                <a:latin typeface="Calibri" panose="020F0502020204030204" pitchFamily="34" charset="0"/>
                <a:ea typeface="Calibri" panose="020F0502020204030204" pitchFamily="34" charset="0"/>
                <a:cs typeface="Calibri" panose="020F0502020204030204" pitchFamily="34" charset="0"/>
              </a:rPr>
              <a:t>TEARS</a:t>
            </a:r>
            <a:r>
              <a:rPr lang="en-US" sz="2200" dirty="0">
                <a:effectLst/>
                <a:latin typeface="Calibri" panose="020F0502020204030204" pitchFamily="34" charset="0"/>
                <a:ea typeface="Calibri" panose="020F0502020204030204" pitchFamily="34" charset="0"/>
                <a:cs typeface="Calibri" panose="020F0502020204030204" pitchFamily="34" charset="0"/>
              </a:rPr>
              <a:t> make us feel our complete dependence on God. Only God (not self) can save a man.</a:t>
            </a:r>
          </a:p>
          <a:p>
            <a:pPr marL="457200" marR="0">
              <a:spcBef>
                <a:spcPts val="0"/>
              </a:spcBef>
              <a:spcAft>
                <a:spcPts val="0"/>
              </a:spcAft>
            </a:pPr>
            <a:r>
              <a:rPr lang="en-US" sz="2200" dirty="0">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0"/>
              </a:spcAft>
            </a:pPr>
            <a:r>
              <a:rPr lang="en-US" sz="2200" dirty="0">
                <a:effectLst/>
                <a:latin typeface="Calibri" panose="020F0502020204030204" pitchFamily="34" charset="0"/>
                <a:ea typeface="Calibri" panose="020F0502020204030204" pitchFamily="34" charset="0"/>
                <a:cs typeface="Calibri" panose="020F0502020204030204" pitchFamily="34" charset="0"/>
              </a:rPr>
              <a:t>They, on behalf of others, will enable us to remember the degradation from which we have been saved ourselves. The Christian cannot laugh at sin -  </a:t>
            </a:r>
            <a:r>
              <a:rPr lang="en-US" sz="2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Psa. 56:8; 126:5,6</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Acts 20:19</a:t>
            </a:r>
            <a:r>
              <a:rPr lang="en-US" sz="2200" dirty="0">
                <a:effectLst/>
                <a:latin typeface="Calibri" panose="020F0502020204030204" pitchFamily="34" charset="0"/>
                <a:ea typeface="Calibri" panose="020F0502020204030204" pitchFamily="34" charset="0"/>
                <a:cs typeface="Calibri" panose="020F0502020204030204" pitchFamily="34" charset="0"/>
              </a:rPr>
              <a:t>.</a:t>
            </a:r>
          </a:p>
          <a:p>
            <a:pPr marL="0" marR="0">
              <a:spcBef>
                <a:spcPts val="0"/>
              </a:spcBef>
              <a:spcAft>
                <a:spcPts val="0"/>
              </a:spcAft>
            </a:pPr>
            <a:r>
              <a:rPr lang="en-US" sz="2200" dirty="0">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0"/>
              </a:spcAft>
            </a:pPr>
            <a:r>
              <a:rPr lang="en-US" sz="2200" dirty="0">
                <a:effectLst/>
                <a:latin typeface="Calibri" panose="020F0502020204030204" pitchFamily="34" charset="0"/>
                <a:ea typeface="Calibri" panose="020F0502020204030204" pitchFamily="34" charset="0"/>
                <a:cs typeface="Calibri" panose="020F0502020204030204" pitchFamily="34" charset="0"/>
              </a:rPr>
              <a:t>The Christian (disciple of Christ) does not go through life with a long face and a sour disposition (</a:t>
            </a:r>
            <a:r>
              <a:rPr lang="en-US" sz="2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Prov. 17:22</a:t>
            </a:r>
            <a:r>
              <a:rPr lang="en-US" sz="2200" dirty="0">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0"/>
              </a:spcAft>
            </a:pPr>
            <a:r>
              <a:rPr lang="en-US" sz="2200" dirty="0">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0"/>
              </a:spcAft>
            </a:pPr>
            <a:r>
              <a:rPr lang="en-US" sz="2200" dirty="0">
                <a:effectLst/>
                <a:latin typeface="Calibri" panose="020F0502020204030204" pitchFamily="34" charset="0"/>
                <a:ea typeface="Calibri" panose="020F0502020204030204" pitchFamily="34" charset="0"/>
                <a:cs typeface="Calibri" panose="020F0502020204030204" pitchFamily="34" charset="0"/>
              </a:rPr>
              <a:t>Only those who grieve for their sins, </a:t>
            </a:r>
            <a:r>
              <a:rPr lang="en-US" sz="2200" u="sng" dirty="0">
                <a:effectLst/>
                <a:latin typeface="Calibri" panose="020F0502020204030204" pitchFamily="34" charset="0"/>
                <a:ea typeface="Calibri" panose="020F0502020204030204" pitchFamily="34" charset="0"/>
                <a:cs typeface="Calibri" panose="020F0502020204030204" pitchFamily="34" charset="0"/>
              </a:rPr>
              <a:t>allowing their conscience to come to the surface will find God, and therefore comfort </a:t>
            </a:r>
            <a:r>
              <a:rPr lang="en-US" sz="2200" dirty="0">
                <a:effectLst/>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336822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Kingdom Citizens.  Matt.5</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99C9279F-4F8D-9418-33D7-947AF39D7B48}"/>
              </a:ext>
            </a:extLst>
          </p:cNvPr>
          <p:cNvSpPr txBox="1"/>
          <p:nvPr/>
        </p:nvSpPr>
        <p:spPr>
          <a:xfrm>
            <a:off x="564544" y="1144988"/>
            <a:ext cx="8197794" cy="5009834"/>
          </a:xfrm>
          <a:prstGeom prst="rect">
            <a:avLst/>
          </a:prstGeom>
          <a:noFill/>
        </p:spPr>
        <p:txBody>
          <a:bodyPr wrap="square">
            <a:spAutoFit/>
          </a:bodyPr>
          <a:lstStyle/>
          <a:p>
            <a:pPr marL="0" marR="0">
              <a:spcBef>
                <a:spcPts val="0"/>
              </a:spcBef>
              <a:spcAft>
                <a:spcPts val="0"/>
              </a:spcAft>
            </a:pPr>
            <a:r>
              <a:rPr lang="en-US" sz="3200" u="sng" dirty="0">
                <a:solidFill>
                  <a:srgbClr val="0070C0"/>
                </a:solidFill>
                <a:effectLst/>
                <a:latin typeface="Aharoni" panose="02010803020104030203" pitchFamily="2" charset="-79"/>
                <a:ea typeface="Calibri" panose="020F0502020204030204" pitchFamily="34" charset="0"/>
                <a:cs typeface="Aharoni" panose="02010803020104030203" pitchFamily="2" charset="-79"/>
              </a:rPr>
              <a:t>3</a:t>
            </a:r>
            <a:r>
              <a:rPr lang="en-US" sz="3200" u="sng" baseline="30000" dirty="0">
                <a:solidFill>
                  <a:srgbClr val="0070C0"/>
                </a:solidFill>
                <a:effectLst/>
                <a:latin typeface="Aharoni" panose="02010803020104030203" pitchFamily="2" charset="-79"/>
                <a:ea typeface="Calibri" panose="020F0502020204030204" pitchFamily="34" charset="0"/>
                <a:cs typeface="Aharoni" panose="02010803020104030203" pitchFamily="2" charset="-79"/>
              </a:rPr>
              <a:t>rd. </a:t>
            </a:r>
            <a:r>
              <a:rPr lang="en-US" sz="3200" u="sng" dirty="0">
                <a:solidFill>
                  <a:srgbClr val="0070C0"/>
                </a:solidFill>
                <a:effectLst/>
                <a:latin typeface="Aharoni" panose="02010803020104030203" pitchFamily="2" charset="-79"/>
                <a:ea typeface="Calibri" panose="020F0502020204030204" pitchFamily="34" charset="0"/>
                <a:cs typeface="Aharoni" panose="02010803020104030203" pitchFamily="2" charset="-79"/>
              </a:rPr>
              <a:t>  Beatitude </a:t>
            </a:r>
            <a:r>
              <a:rPr lang="en-US" sz="2400" dirty="0">
                <a:effectLst/>
                <a:ea typeface="Calibri" panose="020F0502020204030204" pitchFamily="34" charset="0"/>
                <a:cs typeface="Times New Roman" panose="02020603050405020304" pitchFamily="18" charset="0"/>
              </a:rPr>
              <a:t>- </a:t>
            </a:r>
            <a:r>
              <a:rPr lang="en-US" sz="2600" dirty="0">
                <a:effectLst/>
                <a:ea typeface="Calibri" panose="020F0502020204030204" pitchFamily="34" charset="0"/>
                <a:cs typeface="Times New Roman" panose="02020603050405020304" pitchFamily="18" charset="0"/>
              </a:rPr>
              <a:t>Blessed are the gentle, for they shall inherit the earth</a:t>
            </a:r>
            <a:r>
              <a:rPr lang="en-US" sz="2600" dirty="0">
                <a:effectLst/>
                <a:ea typeface="Calibri" panose="020F0502020204030204" pitchFamily="34" charset="0"/>
                <a:cs typeface="WPTypographicSymbols"/>
              </a:rPr>
              <a:t> </a:t>
            </a:r>
            <a:r>
              <a:rPr lang="en-US" sz="2600" dirty="0">
                <a:effectLst/>
                <a:ea typeface="Calibri" panose="020F0502020204030204" pitchFamily="34" charset="0"/>
                <a:cs typeface="Times New Roman" panose="02020603050405020304" pitchFamily="18" charset="0"/>
              </a:rPr>
              <a:t>(</a:t>
            </a:r>
            <a:r>
              <a:rPr lang="en-US" sz="2600" b="1" dirty="0">
                <a:solidFill>
                  <a:srgbClr val="0070C0"/>
                </a:solidFill>
                <a:effectLst/>
                <a:ea typeface="Calibri" panose="020F0502020204030204" pitchFamily="34" charset="0"/>
                <a:cs typeface="Times New Roman" panose="02020603050405020304" pitchFamily="18" charset="0"/>
              </a:rPr>
              <a:t>v. 5</a:t>
            </a:r>
            <a:r>
              <a:rPr lang="en-US" sz="2600" dirty="0">
                <a:effectLst/>
                <a:ea typeface="Calibri" panose="020F0502020204030204" pitchFamily="34" charset="0"/>
                <a:cs typeface="Times New Roman" panose="02020603050405020304" pitchFamily="18" charset="0"/>
              </a:rPr>
              <a:t>).</a:t>
            </a:r>
          </a:p>
          <a:p>
            <a:pPr marL="228600" marR="0">
              <a:spcBef>
                <a:spcPts val="0"/>
              </a:spcBef>
              <a:spcAft>
                <a:spcPts val="0"/>
              </a:spcAft>
            </a:pPr>
            <a:r>
              <a:rPr lang="en-US" sz="2600" dirty="0">
                <a:effectLst/>
                <a:ea typeface="Calibri" panose="020F0502020204030204" pitchFamily="34" charset="0"/>
                <a:cs typeface="Times New Roman" panose="02020603050405020304" pitchFamily="18" charset="0"/>
              </a:rPr>
              <a:t> </a:t>
            </a:r>
          </a:p>
          <a:p>
            <a:pPr marL="0" marR="0">
              <a:spcBef>
                <a:spcPts val="0"/>
              </a:spcBef>
              <a:spcAft>
                <a:spcPts val="0"/>
              </a:spcAft>
            </a:pPr>
            <a:r>
              <a:rPr lang="en-US" sz="2600" dirty="0">
                <a:effectLst/>
                <a:ea typeface="Calibri" panose="020F0502020204030204" pitchFamily="34" charset="0"/>
                <a:cs typeface="Times New Roman" panose="02020603050405020304" pitchFamily="18" charset="0"/>
              </a:rPr>
              <a:t>This Blessedness -  Is not conditioned by circumstances from without. It is from God and is God-conditioned.</a:t>
            </a:r>
          </a:p>
          <a:p>
            <a:pPr marL="457200" marR="0">
              <a:spcBef>
                <a:spcPts val="0"/>
              </a:spcBef>
              <a:spcAft>
                <a:spcPts val="0"/>
              </a:spcAft>
            </a:pPr>
            <a:r>
              <a:rPr lang="en-US" sz="2600" dirty="0">
                <a:effectLst/>
                <a:ea typeface="Calibri" panose="020F0502020204030204" pitchFamily="34" charset="0"/>
                <a:cs typeface="Times New Roman" panose="02020603050405020304" pitchFamily="18" charset="0"/>
              </a:rPr>
              <a:t> </a:t>
            </a:r>
          </a:p>
          <a:p>
            <a:pPr marL="0" marR="0">
              <a:spcBef>
                <a:spcPts val="0"/>
              </a:spcBef>
              <a:spcAft>
                <a:spcPts val="0"/>
              </a:spcAft>
            </a:pPr>
            <a:r>
              <a:rPr lang="en-US" sz="2600" dirty="0">
                <a:effectLst/>
                <a:ea typeface="Calibri" panose="020F0502020204030204" pitchFamily="34" charset="0"/>
                <a:cs typeface="Times New Roman" panose="02020603050405020304" pitchFamily="18" charset="0"/>
              </a:rPr>
              <a:t>We must meet God’s conditions / requirements to be blessed by Him. The Beatitudes spell out </a:t>
            </a:r>
            <a:r>
              <a:rPr lang="en-US" sz="2600" dirty="0">
                <a:effectLst/>
                <a:ea typeface="Calibri" panose="020F0502020204030204" pitchFamily="34" charset="0"/>
                <a:cs typeface="WPTypographicSymbols"/>
              </a:rPr>
              <a:t> </a:t>
            </a:r>
            <a:r>
              <a:rPr lang="en-US" sz="2600" dirty="0">
                <a:effectLst/>
                <a:ea typeface="Calibri" panose="020F0502020204030204" pitchFamily="34" charset="0"/>
                <a:cs typeface="Times New Roman" panose="02020603050405020304" pitchFamily="18" charset="0"/>
              </a:rPr>
              <a:t>those conditions. We usually think of life in terms of upward steps on the ladder of life. </a:t>
            </a:r>
            <a:r>
              <a:rPr lang="en-US" sz="2600" b="1" dirty="0">
                <a:effectLst/>
                <a:ea typeface="Calibri" panose="020F0502020204030204" pitchFamily="34" charset="0"/>
                <a:cs typeface="Times New Roman" panose="02020603050405020304" pitchFamily="18" charset="0"/>
              </a:rPr>
              <a:t>But in the spiritual realm, man must take </a:t>
            </a:r>
            <a:r>
              <a:rPr lang="en-US" sz="2600" b="1" u="sng" dirty="0">
                <a:effectLst/>
                <a:ea typeface="Calibri" panose="020F0502020204030204" pitchFamily="34" charset="0"/>
                <a:cs typeface="Times New Roman" panose="02020603050405020304" pitchFamily="18" charset="0"/>
              </a:rPr>
              <a:t>three</a:t>
            </a:r>
            <a:r>
              <a:rPr lang="en-US" sz="2600" b="1" dirty="0">
                <a:effectLst/>
                <a:ea typeface="Calibri" panose="020F0502020204030204" pitchFamily="34" charset="0"/>
                <a:cs typeface="Times New Roman" panose="02020603050405020304" pitchFamily="18" charset="0"/>
              </a:rPr>
              <a:t> steps </a:t>
            </a:r>
            <a:r>
              <a:rPr lang="en-US" sz="2600" b="1" u="sng" dirty="0">
                <a:effectLst/>
                <a:ea typeface="Calibri" panose="020F0502020204030204" pitchFamily="34" charset="0"/>
                <a:cs typeface="Times New Roman" panose="02020603050405020304" pitchFamily="18" charset="0"/>
              </a:rPr>
              <a:t>downward</a:t>
            </a:r>
            <a:r>
              <a:rPr lang="en-US" sz="2600" b="1" dirty="0">
                <a:effectLst/>
                <a:ea typeface="Calibri" panose="020F0502020204030204" pitchFamily="34" charset="0"/>
                <a:cs typeface="Times New Roman" panose="02020603050405020304" pitchFamily="18" charset="0"/>
              </a:rPr>
              <a:t> if he wants to be blessed; that is, to experience the presence of God within him</a:t>
            </a:r>
            <a:r>
              <a:rPr lang="en-US" sz="2600" dirty="0">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183138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Kingdom Citizens.  Matt.5</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26DF5AC8-D465-2E7D-C285-71C9ECE026E9}"/>
              </a:ext>
            </a:extLst>
          </p:cNvPr>
          <p:cNvSpPr txBox="1"/>
          <p:nvPr/>
        </p:nvSpPr>
        <p:spPr>
          <a:xfrm>
            <a:off x="429370" y="1033670"/>
            <a:ext cx="8484042" cy="4770537"/>
          </a:xfrm>
          <a:prstGeom prst="rect">
            <a:avLst/>
          </a:prstGeom>
          <a:noFill/>
        </p:spPr>
        <p:txBody>
          <a:bodyPr wrap="square">
            <a:spAutoFit/>
          </a:bodyPr>
          <a:lstStyle/>
          <a:p>
            <a:pPr marL="0" marR="0">
              <a:spcBef>
                <a:spcPts val="0"/>
              </a:spcBef>
              <a:spcAft>
                <a:spcPts val="0"/>
              </a:spcAft>
            </a:pPr>
            <a:r>
              <a:rPr lang="en-US" sz="2600" dirty="0">
                <a:effectLst/>
                <a:ea typeface="Calibri" panose="020F0502020204030204" pitchFamily="34" charset="0"/>
                <a:cs typeface="Times New Roman" panose="02020603050405020304" pitchFamily="18" charset="0"/>
              </a:rPr>
              <a:t>These are the steps of </a:t>
            </a:r>
            <a:r>
              <a:rPr lang="en-US" sz="2600" b="1" u="sng" dirty="0">
                <a:effectLst/>
                <a:ea typeface="Calibri" panose="020F0502020204030204" pitchFamily="34" charset="0"/>
                <a:cs typeface="Times New Roman" panose="02020603050405020304" pitchFamily="18" charset="0"/>
              </a:rPr>
              <a:t>humility,    mourning,    and meekness</a:t>
            </a:r>
            <a:r>
              <a:rPr lang="en-US" sz="2600" dirty="0">
                <a:effectLst/>
                <a:ea typeface="Calibri" panose="020F0502020204030204" pitchFamily="34" charset="0"/>
                <a:cs typeface="Times New Roman" panose="02020603050405020304" pitchFamily="18" charset="0"/>
              </a:rPr>
              <a:t>.              The grace of God is poured out abundantly in this world, yet relatively few enjoy its benefits. Why is this? </a:t>
            </a:r>
            <a:r>
              <a:rPr lang="en-US" sz="2600" u="sng" dirty="0">
                <a:effectLst/>
                <a:ea typeface="Calibri" panose="020F0502020204030204" pitchFamily="34" charset="0"/>
                <a:cs typeface="Times New Roman" panose="02020603050405020304" pitchFamily="18" charset="0"/>
              </a:rPr>
              <a:t>Because its life-giving waters are available only to those who will place themselves in a lowly position, as a cup is placed under a fountain.</a:t>
            </a:r>
          </a:p>
          <a:p>
            <a:pPr marL="0" marR="0">
              <a:spcBef>
                <a:spcPts val="0"/>
              </a:spcBef>
              <a:spcAft>
                <a:spcPts val="0"/>
              </a:spcAft>
            </a:pPr>
            <a:r>
              <a:rPr lang="en-US" sz="2600" dirty="0">
                <a:effectLst/>
                <a:ea typeface="Calibri" panose="020F0502020204030204" pitchFamily="34" charset="0"/>
                <a:cs typeface="Times New Roman" panose="02020603050405020304" pitchFamily="18" charset="0"/>
              </a:rPr>
              <a:t> </a:t>
            </a:r>
          </a:p>
          <a:p>
            <a:pPr marL="0" marR="0">
              <a:spcBef>
                <a:spcPts val="0"/>
              </a:spcBef>
              <a:spcAft>
                <a:spcPts val="0"/>
              </a:spcAft>
            </a:pPr>
            <a:r>
              <a:rPr lang="en-US" sz="3200" dirty="0">
                <a:effectLst/>
                <a:ea typeface="Calibri" panose="020F0502020204030204" pitchFamily="34" charset="0"/>
                <a:cs typeface="Times New Roman" panose="02020603050405020304" pitchFamily="18" charset="0"/>
              </a:rPr>
              <a:t>In Christianity there is only one way up, and that is down.</a:t>
            </a:r>
          </a:p>
          <a:p>
            <a:pPr marL="0" marR="0">
              <a:spcBef>
                <a:spcPts val="0"/>
              </a:spcBef>
              <a:spcAft>
                <a:spcPts val="0"/>
              </a:spcAft>
            </a:pPr>
            <a:r>
              <a:rPr lang="en-US" sz="3200" dirty="0">
                <a:effectLst/>
                <a:ea typeface="Calibri" panose="020F0502020204030204" pitchFamily="34" charset="0"/>
                <a:cs typeface="Times New Roman" panose="02020603050405020304" pitchFamily="18" charset="0"/>
              </a:rPr>
              <a:t>Gentle</a:t>
            </a:r>
            <a:r>
              <a:rPr lang="en-US" sz="3200" dirty="0">
                <a:effectLst/>
                <a:ea typeface="Calibri" panose="020F0502020204030204" pitchFamily="34" charset="0"/>
                <a:cs typeface="WPTypographicSymbols"/>
              </a:rPr>
              <a:t> </a:t>
            </a:r>
            <a:r>
              <a:rPr lang="en-US" sz="3200" dirty="0">
                <a:effectLst/>
                <a:ea typeface="Calibri" panose="020F0502020204030204" pitchFamily="34" charset="0"/>
                <a:cs typeface="Times New Roman" panose="02020603050405020304" pitchFamily="18" charset="0"/>
              </a:rPr>
              <a:t>- meek - </a:t>
            </a:r>
          </a:p>
          <a:p>
            <a:pPr marL="0" marR="0">
              <a:spcBef>
                <a:spcPts val="0"/>
              </a:spcBef>
              <a:spcAft>
                <a:spcPts val="0"/>
              </a:spcAft>
            </a:pPr>
            <a:r>
              <a:rPr lang="en-US" sz="2600" dirty="0">
                <a:effectLst/>
                <a:ea typeface="Calibri" panose="020F0502020204030204" pitchFamily="34" charset="0"/>
                <a:cs typeface="Times New Roman" panose="02020603050405020304" pitchFamily="18" charset="0"/>
              </a:rPr>
              <a:t>Praus was also used for the wild beast which has been tamed.</a:t>
            </a:r>
          </a:p>
        </p:txBody>
      </p:sp>
    </p:spTree>
    <p:extLst>
      <p:ext uri="{BB962C8B-B14F-4D97-AF65-F5344CB8AC3E}">
        <p14:creationId xmlns:p14="http://schemas.microsoft.com/office/powerpoint/2010/main" val="507243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Kingdom Citizens.  Matt.5</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BA5A2113-C0F6-C09D-471A-4B44ACF08281}"/>
              </a:ext>
            </a:extLst>
          </p:cNvPr>
          <p:cNvSpPr txBox="1"/>
          <p:nvPr/>
        </p:nvSpPr>
        <p:spPr>
          <a:xfrm>
            <a:off x="596348" y="1073426"/>
            <a:ext cx="7975158" cy="4621778"/>
          </a:xfrm>
          <a:prstGeom prst="rect">
            <a:avLst/>
          </a:prstGeom>
          <a:noFill/>
        </p:spPr>
        <p:txBody>
          <a:bodyPr wrap="square">
            <a:spAutoFit/>
          </a:bodyPr>
          <a:lstStyle/>
          <a:p>
            <a:pPr marL="0" marR="0">
              <a:spcBef>
                <a:spcPts val="0"/>
              </a:spcBef>
              <a:spcAft>
                <a:spcPts val="0"/>
              </a:spcAft>
            </a:pPr>
            <a:r>
              <a:rPr lang="en-US" sz="2600" dirty="0">
                <a:effectLst/>
                <a:latin typeface="Calibri" panose="020F0502020204030204" pitchFamily="34" charset="0"/>
                <a:ea typeface="Calibri" panose="020F0502020204030204" pitchFamily="34" charset="0"/>
                <a:cs typeface="Calibri" panose="020F0502020204030204" pitchFamily="34" charset="0"/>
              </a:rPr>
              <a:t>There is gentleness  but behind the gentleness there is the strength of steel, </a:t>
            </a:r>
            <a:r>
              <a:rPr lang="en-US" sz="2600" u="sng" dirty="0">
                <a:effectLst/>
                <a:latin typeface="Calibri" panose="020F0502020204030204" pitchFamily="34" charset="0"/>
                <a:ea typeface="Calibri" panose="020F0502020204030204" pitchFamily="34" charset="0"/>
                <a:cs typeface="Calibri" panose="020F0502020204030204" pitchFamily="34" charset="0"/>
              </a:rPr>
              <a:t>for the man who is gentle is that man who is under perfect control</a:t>
            </a:r>
            <a:r>
              <a:rPr lang="en-US" sz="2600" dirty="0">
                <a:effectLst/>
                <a:latin typeface="Calibri" panose="020F0502020204030204" pitchFamily="34" charset="0"/>
                <a:ea typeface="Calibri" panose="020F0502020204030204" pitchFamily="34" charset="0"/>
                <a:cs typeface="Calibri" panose="020F0502020204030204" pitchFamily="34" charset="0"/>
              </a:rPr>
              <a:t>. To such a character no man can attain by himself and his own efforts. In the context of Christ’s disciple, </a:t>
            </a:r>
            <a:r>
              <a:rPr lang="en-US" sz="2600" u="sng" dirty="0">
                <a:effectLst/>
                <a:latin typeface="Calibri" panose="020F0502020204030204" pitchFamily="34" charset="0"/>
                <a:ea typeface="Calibri" panose="020F0502020204030204" pitchFamily="34" charset="0"/>
                <a:cs typeface="Calibri" panose="020F0502020204030204" pitchFamily="34" charset="0"/>
              </a:rPr>
              <a:t>he is perfectly God-controlled</a:t>
            </a:r>
            <a:r>
              <a:rPr lang="en-US" sz="2600" dirty="0">
                <a:effectLst/>
                <a:latin typeface="Calibri" panose="020F0502020204030204" pitchFamily="34" charset="0"/>
                <a:ea typeface="Calibri" panose="020F0502020204030204" pitchFamily="34" charset="0"/>
                <a:cs typeface="Calibri" panose="020F0502020204030204" pitchFamily="34" charset="0"/>
              </a:rPr>
              <a:t>, for only God can give him that perfect mastery. It should be </a:t>
            </a:r>
            <a:r>
              <a:rPr lang="en-US" sz="2600" u="sng" dirty="0">
                <a:effectLst/>
                <a:latin typeface="Calibri" panose="020F0502020204030204" pitchFamily="34" charset="0"/>
                <a:ea typeface="Calibri" panose="020F0502020204030204" pitchFamily="34" charset="0"/>
                <a:cs typeface="Calibri" panose="020F0502020204030204" pitchFamily="34" charset="0"/>
              </a:rPr>
              <a:t>our prayer that God will make us gentle, masters of ourselves; for only then can we be the servants of others </a:t>
            </a:r>
          </a:p>
          <a:p>
            <a:pPr marL="0" marR="0">
              <a:spcBef>
                <a:spcPts val="0"/>
              </a:spcBef>
              <a:spcAft>
                <a:spcPts val="1000"/>
              </a:spcAft>
            </a:pPr>
            <a:r>
              <a:rPr lang="en-US" sz="2600" dirty="0">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0"/>
              </a:spcAft>
            </a:pPr>
            <a:r>
              <a:rPr lang="en-US" sz="2600" dirty="0">
                <a:effectLst/>
                <a:latin typeface="Calibri" panose="020F0502020204030204" pitchFamily="34" charset="0"/>
                <a:ea typeface="Calibri" panose="020F0502020204030204" pitchFamily="34" charset="0"/>
                <a:cs typeface="Calibri" panose="020F0502020204030204" pitchFamily="34" charset="0"/>
              </a:rPr>
              <a:t>Meekness is not the passive acceptance of any or all forms of evil.</a:t>
            </a:r>
          </a:p>
        </p:txBody>
      </p:sp>
    </p:spTree>
    <p:extLst>
      <p:ext uri="{BB962C8B-B14F-4D97-AF65-F5344CB8AC3E}">
        <p14:creationId xmlns:p14="http://schemas.microsoft.com/office/powerpoint/2010/main" val="1089735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Kingdom Citizens.  Matt.5</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3C149A2A-0F05-3A2C-1B65-725E9E1F632D}"/>
              </a:ext>
            </a:extLst>
          </p:cNvPr>
          <p:cNvSpPr txBox="1"/>
          <p:nvPr/>
        </p:nvSpPr>
        <p:spPr>
          <a:xfrm>
            <a:off x="463296" y="877824"/>
            <a:ext cx="7917379" cy="5262979"/>
          </a:xfrm>
          <a:prstGeom prst="rect">
            <a:avLst/>
          </a:prstGeom>
          <a:noFill/>
        </p:spPr>
        <p:txBody>
          <a:bodyPr wrap="square">
            <a:spAutoFit/>
          </a:bodyPr>
          <a:lstStyle/>
          <a:p>
            <a:pPr marL="0" marR="0">
              <a:spcBef>
                <a:spcPts val="0"/>
              </a:spcBef>
              <a:spcAft>
                <a:spcPts val="0"/>
              </a:spcAft>
            </a:pPr>
            <a:r>
              <a:rPr lang="en-US" sz="2800" u="sng" dirty="0">
                <a:effectLst/>
                <a:ea typeface="Calibri" panose="020F0502020204030204" pitchFamily="34" charset="0"/>
                <a:cs typeface="Times New Roman" panose="02020603050405020304" pitchFamily="18" charset="0"/>
              </a:rPr>
              <a:t>In this Beatitude, the Lord is not promising much or little, prosperity or poverty. He is promising the spiritual capacity to enjoy whatever He gives, much or little.</a:t>
            </a:r>
            <a:r>
              <a:rPr lang="en-US" sz="2800" dirty="0">
                <a:effectLst/>
                <a:ea typeface="Calibri" panose="020F0502020204030204" pitchFamily="34" charset="0"/>
                <a:cs typeface="Times New Roman" panose="02020603050405020304" pitchFamily="18" charset="0"/>
              </a:rPr>
              <a:t> </a:t>
            </a:r>
          </a:p>
          <a:p>
            <a:pPr marL="0" marR="0">
              <a:spcBef>
                <a:spcPts val="0"/>
              </a:spcBef>
              <a:spcAft>
                <a:spcPts val="0"/>
              </a:spcAft>
            </a:pPr>
            <a:endParaRPr lang="en-US" sz="2800" dirty="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ea typeface="Calibri" panose="020F0502020204030204" pitchFamily="34" charset="0"/>
                <a:cs typeface="Times New Roman" panose="02020603050405020304" pitchFamily="18" charset="0"/>
              </a:rPr>
              <a:t>But this ability to enjoy our inheritance can be ours only if we have an attitude of complete resignation to God’s will for us on earth. </a:t>
            </a:r>
          </a:p>
          <a:p>
            <a:pPr marL="0" marR="0">
              <a:spcBef>
                <a:spcPts val="0"/>
              </a:spcBef>
              <a:spcAft>
                <a:spcPts val="0"/>
              </a:spcAft>
            </a:pPr>
            <a:endParaRPr lang="en-US" sz="2800" dirty="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ea typeface="Calibri" panose="020F0502020204030204" pitchFamily="34" charset="0"/>
                <a:cs typeface="Times New Roman" panose="02020603050405020304" pitchFamily="18" charset="0"/>
              </a:rPr>
              <a:t>A meek person is one who is totally resigned to God’s will and allows no compromise with sin; he gets angry at it. </a:t>
            </a:r>
          </a:p>
        </p:txBody>
      </p:sp>
    </p:spTree>
    <p:extLst>
      <p:ext uri="{BB962C8B-B14F-4D97-AF65-F5344CB8AC3E}">
        <p14:creationId xmlns:p14="http://schemas.microsoft.com/office/powerpoint/2010/main" val="2742775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Kingdom Citizens.  Matt.5</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615A7FD2-E8DB-0489-9D7E-31B2EE755846}"/>
              </a:ext>
            </a:extLst>
          </p:cNvPr>
          <p:cNvSpPr txBox="1"/>
          <p:nvPr/>
        </p:nvSpPr>
        <p:spPr>
          <a:xfrm>
            <a:off x="763324" y="1017767"/>
            <a:ext cx="7808181" cy="4893647"/>
          </a:xfrm>
          <a:prstGeom prst="rect">
            <a:avLst/>
          </a:prstGeom>
          <a:noFill/>
        </p:spPr>
        <p:txBody>
          <a:bodyPr wrap="square">
            <a:spAutoFit/>
          </a:bodyPr>
          <a:lstStyle/>
          <a:p>
            <a:pPr marL="0" marR="0">
              <a:spcBef>
                <a:spcPts val="0"/>
              </a:spcBef>
              <a:spcAft>
                <a:spcPts val="0"/>
              </a:spcAft>
            </a:pPr>
            <a:r>
              <a:rPr lang="en-US" sz="3200" u="sng" dirty="0">
                <a:solidFill>
                  <a:srgbClr val="0070C0"/>
                </a:solidFill>
                <a:effectLst/>
                <a:latin typeface="Aharoni" panose="02010803020104030203" pitchFamily="2" charset="-79"/>
                <a:ea typeface="Calibri" panose="020F0502020204030204" pitchFamily="34" charset="0"/>
                <a:cs typeface="Aharoni" panose="02010803020104030203" pitchFamily="2" charset="-79"/>
              </a:rPr>
              <a:t>4.th Beatitude </a:t>
            </a:r>
            <a:r>
              <a:rPr lang="en-US" sz="2400" dirty="0">
                <a:effectLst/>
                <a:latin typeface="Calibri" panose="020F0502020204030204" pitchFamily="34" charset="0"/>
                <a:ea typeface="Calibri" panose="020F0502020204030204" pitchFamily="34" charset="0"/>
                <a:cs typeface="Calibri" panose="020F0502020204030204" pitchFamily="34" charset="0"/>
              </a:rPr>
              <a:t>- </a:t>
            </a:r>
            <a:r>
              <a:rPr lang="en-US" sz="2800" dirty="0">
                <a:effectLst/>
                <a:latin typeface="Calibri" panose="020F0502020204030204" pitchFamily="34" charset="0"/>
                <a:ea typeface="Calibri" panose="020F0502020204030204" pitchFamily="34" charset="0"/>
                <a:cs typeface="Calibri" panose="020F0502020204030204" pitchFamily="34" charset="0"/>
              </a:rPr>
              <a:t>Blessed are those who hunger and thirst for righteousness, for they shall be satisfied (</a:t>
            </a:r>
            <a:r>
              <a:rPr lang="en-U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v. 6</a:t>
            </a:r>
            <a:r>
              <a:rPr lang="en-US" sz="2800" dirty="0">
                <a:effectLst/>
                <a:latin typeface="Calibri" panose="020F0502020204030204" pitchFamily="34" charset="0"/>
                <a:ea typeface="Calibri" panose="020F0502020204030204" pitchFamily="34" charset="0"/>
                <a:cs typeface="Calibri" panose="020F0502020204030204" pitchFamily="34" charset="0"/>
              </a:rPr>
              <a:t>).</a:t>
            </a:r>
          </a:p>
          <a:p>
            <a:pPr marL="0" marR="0">
              <a:spcBef>
                <a:spcPts val="0"/>
              </a:spcBef>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The only person who does not get hungry or thirsty is the one who is sick or dead. </a:t>
            </a:r>
            <a:r>
              <a:rPr lang="en-U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Jn. 4:31-34</a:t>
            </a:r>
            <a:r>
              <a:rPr lang="en-US" sz="2800" dirty="0">
                <a:effectLst/>
                <a:latin typeface="Calibri" panose="020F0502020204030204" pitchFamily="34" charset="0"/>
                <a:ea typeface="Calibri" panose="020F0502020204030204" pitchFamily="34" charset="0"/>
                <a:cs typeface="Calibri" panose="020F0502020204030204" pitchFamily="34" charset="0"/>
              </a:rPr>
              <a:t>.</a:t>
            </a:r>
          </a:p>
          <a:p>
            <a:pPr marL="0" marR="0">
              <a:spcBef>
                <a:spcPts val="0"/>
              </a:spcBef>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So The Lord is telling us that he is blessed who is constantly evidencing hunger and thirst, not for just part of the righteousness of Christ, but for His whole righteousness.</a:t>
            </a:r>
          </a:p>
        </p:txBody>
      </p:sp>
      <p:sp>
        <p:nvSpPr>
          <p:cNvPr id="2" name="Rectangle 1">
            <a:extLst>
              <a:ext uri="{FF2B5EF4-FFF2-40B4-BE49-F238E27FC236}">
                <a16:creationId xmlns:a16="http://schemas.microsoft.com/office/drawing/2014/main" id="{D2D505E3-0440-647F-A140-949F52C7D919}"/>
              </a:ext>
            </a:extLst>
          </p:cNvPr>
          <p:cNvSpPr/>
          <p:nvPr/>
        </p:nvSpPr>
        <p:spPr>
          <a:xfrm>
            <a:off x="670560" y="2779776"/>
            <a:ext cx="7997952" cy="113385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08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Kingdom Citizens.  Matt.5</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D24FFE6A-3DB4-1731-340A-F8D8221A4600}"/>
              </a:ext>
            </a:extLst>
          </p:cNvPr>
          <p:cNvSpPr txBox="1"/>
          <p:nvPr/>
        </p:nvSpPr>
        <p:spPr>
          <a:xfrm>
            <a:off x="620202" y="969702"/>
            <a:ext cx="8006963" cy="5170646"/>
          </a:xfrm>
          <a:prstGeom prst="rect">
            <a:avLst/>
          </a:prstGeom>
          <a:noFill/>
        </p:spPr>
        <p:txBody>
          <a:bodyPr wrap="square">
            <a:spAutoFit/>
          </a:bodyPr>
          <a:lstStyle/>
          <a:p>
            <a:pPr marL="0" marR="0">
              <a:spcBef>
                <a:spcPts val="0"/>
              </a:spcBef>
              <a:spcAft>
                <a:spcPts val="0"/>
              </a:spcAft>
            </a:pPr>
            <a:r>
              <a:rPr lang="en-US" sz="2200" dirty="0">
                <a:effectLst/>
                <a:ea typeface="Calibri" panose="020F0502020204030204" pitchFamily="34" charset="0"/>
                <a:cs typeface="Times New Roman" panose="02020603050405020304" pitchFamily="18" charset="0"/>
              </a:rPr>
              <a:t>Righteousness  - The character or quality of being right or just; it was formerly spelled </a:t>
            </a:r>
            <a:r>
              <a:rPr lang="en-US" sz="2200" u="sng" dirty="0" err="1">
                <a:effectLst/>
                <a:ea typeface="Calibri" panose="020F0502020204030204" pitchFamily="34" charset="0"/>
                <a:cs typeface="Times New Roman" panose="02020603050405020304" pitchFamily="18" charset="0"/>
              </a:rPr>
              <a:t>rightwiseness</a:t>
            </a:r>
            <a:r>
              <a:rPr lang="en-US" sz="2200" dirty="0">
                <a:effectLst/>
                <a:ea typeface="Calibri" panose="020F0502020204030204" pitchFamily="34" charset="0"/>
                <a:cs typeface="WPTypographicSymbols"/>
              </a:rPr>
              <a:t> </a:t>
            </a:r>
            <a:r>
              <a:rPr lang="en-US" sz="2200" dirty="0">
                <a:effectLst/>
                <a:ea typeface="Calibri" panose="020F0502020204030204" pitchFamily="34" charset="0"/>
                <a:cs typeface="Times New Roman" panose="02020603050405020304" pitchFamily="18" charset="0"/>
              </a:rPr>
              <a:t>which clearly expresses the meaning (W.E. Vine, ). The Christian is blessed and can continue to be so even as he lives in a world of sin and unrighteousness.</a:t>
            </a:r>
          </a:p>
          <a:p>
            <a:pPr marL="0" marR="0">
              <a:spcBef>
                <a:spcPts val="0"/>
              </a:spcBef>
              <a:spcAft>
                <a:spcPts val="0"/>
              </a:spcAft>
            </a:pPr>
            <a:r>
              <a:rPr lang="en-US" sz="2200" dirty="0">
                <a:effectLst/>
                <a:ea typeface="Calibri" panose="020F0502020204030204" pitchFamily="34" charset="0"/>
                <a:cs typeface="Times New Roman" panose="02020603050405020304" pitchFamily="18" charset="0"/>
              </a:rPr>
              <a:t>His desire for the whole righteousness of Christ is a fervent desire for freedom from sin, in Christ and through Christ.</a:t>
            </a:r>
          </a:p>
          <a:p>
            <a:pPr marL="0" marR="0">
              <a:spcBef>
                <a:spcPts val="0"/>
              </a:spcBef>
              <a:spcAft>
                <a:spcPts val="0"/>
              </a:spcAft>
            </a:pPr>
            <a:r>
              <a:rPr lang="en-US" sz="2200" dirty="0">
                <a:effectLst/>
                <a:ea typeface="Calibri" panose="020F0502020204030204" pitchFamily="34" charset="0"/>
                <a:cs typeface="Times New Roman" panose="02020603050405020304" pitchFamily="18" charset="0"/>
              </a:rPr>
              <a:t> </a:t>
            </a:r>
          </a:p>
          <a:p>
            <a:pPr marL="0" marR="0">
              <a:spcBef>
                <a:spcPts val="0"/>
              </a:spcBef>
              <a:spcAft>
                <a:spcPts val="0"/>
              </a:spcAft>
            </a:pPr>
            <a:r>
              <a:rPr lang="en-US" sz="2200" u="sng" dirty="0">
                <a:effectLst/>
                <a:ea typeface="Calibri" panose="020F0502020204030204" pitchFamily="34" charset="0"/>
                <a:cs typeface="Times New Roman" panose="02020603050405020304" pitchFamily="18" charset="0"/>
              </a:rPr>
              <a:t>For they shall be satisfied</a:t>
            </a:r>
            <a:r>
              <a:rPr lang="en-US" sz="2200" dirty="0">
                <a:effectLst/>
                <a:ea typeface="Calibri" panose="020F0502020204030204" pitchFamily="34" charset="0"/>
                <a:cs typeface="WPTypographicSymbols"/>
              </a:rPr>
              <a:t> </a:t>
            </a:r>
            <a:r>
              <a:rPr lang="en-US" sz="2200" dirty="0">
                <a:effectLst/>
                <a:ea typeface="Calibri" panose="020F0502020204030204" pitchFamily="34" charset="0"/>
                <a:cs typeface="Times New Roman" panose="02020603050405020304" pitchFamily="18" charset="0"/>
              </a:rPr>
              <a:t>- satisfied -  Our Heavenly Father is constantly preparing food for us, and it is fresh each time we receive it. Each time we partake of it, we experience new enjoyment and we look forward to getting hungry again so that He can satisfy us again.</a:t>
            </a:r>
          </a:p>
          <a:p>
            <a:pPr marL="0" marR="0">
              <a:spcBef>
                <a:spcPts val="0"/>
              </a:spcBef>
              <a:spcAft>
                <a:spcPts val="0"/>
              </a:spcAft>
            </a:pPr>
            <a:endParaRPr lang="en-US" sz="22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200" dirty="0">
                <a:effectLst/>
                <a:ea typeface="Calibri" panose="020F0502020204030204" pitchFamily="34" charset="0"/>
                <a:cs typeface="Times New Roman" panose="02020603050405020304" pitchFamily="18" charset="0"/>
              </a:rPr>
              <a:t>We are filled each time we hunger for righteousness and this is </a:t>
            </a:r>
            <a:r>
              <a:rPr lang="en-US" sz="2200" u="sng" dirty="0">
                <a:effectLst/>
                <a:ea typeface="Calibri" panose="020F0502020204030204" pitchFamily="34" charset="0"/>
                <a:cs typeface="Times New Roman" panose="02020603050405020304" pitchFamily="18" charset="0"/>
              </a:rPr>
              <a:t>effective </a:t>
            </a:r>
            <a:r>
              <a:rPr lang="en-US" sz="2200" dirty="0">
                <a:effectLst/>
                <a:ea typeface="Calibri" panose="020F0502020204030204" pitchFamily="34" charset="0"/>
                <a:cs typeface="Times New Roman" panose="02020603050405020304" pitchFamily="18" charset="0"/>
              </a:rPr>
              <a:t>filling. We have no sense of dissatisfaction or emptiness, but at the end of the road we shall have complete satisfaction.</a:t>
            </a:r>
          </a:p>
        </p:txBody>
      </p:sp>
    </p:spTree>
    <p:extLst>
      <p:ext uri="{BB962C8B-B14F-4D97-AF65-F5344CB8AC3E}">
        <p14:creationId xmlns:p14="http://schemas.microsoft.com/office/powerpoint/2010/main" val="730305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Kingdom Citizens.  Matt.5</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A0948AE9-2B69-0025-AEA9-1F0DCC5A28A4}"/>
              </a:ext>
            </a:extLst>
          </p:cNvPr>
          <p:cNvSpPr txBox="1"/>
          <p:nvPr/>
        </p:nvSpPr>
        <p:spPr>
          <a:xfrm>
            <a:off x="620202" y="1200648"/>
            <a:ext cx="8054671" cy="4591000"/>
          </a:xfrm>
          <a:prstGeom prst="rect">
            <a:avLst/>
          </a:prstGeom>
          <a:noFill/>
        </p:spPr>
        <p:txBody>
          <a:bodyPr wrap="square">
            <a:spAutoFit/>
          </a:bodyPr>
          <a:lstStyle/>
          <a:p>
            <a:pPr marL="0" marR="0">
              <a:spcBef>
                <a:spcPts val="0"/>
              </a:spcBef>
              <a:spcAft>
                <a:spcPts val="1000"/>
              </a:spcAft>
            </a:pPr>
            <a:r>
              <a:rPr lang="en-US" sz="3200" u="sng" dirty="0">
                <a:solidFill>
                  <a:srgbClr val="0070C0"/>
                </a:solidFill>
                <a:effectLst/>
                <a:latin typeface="Aharoni" panose="02010803020104030203" pitchFamily="2" charset="-79"/>
                <a:ea typeface="Calibri" panose="020F0502020204030204" pitchFamily="34" charset="0"/>
                <a:cs typeface="Aharoni" panose="02010803020104030203" pitchFamily="2" charset="-79"/>
              </a:rPr>
              <a:t>5</a:t>
            </a:r>
            <a:r>
              <a:rPr lang="en-US" sz="3200" u="sng" baseline="30000" dirty="0">
                <a:solidFill>
                  <a:srgbClr val="0070C0"/>
                </a:solidFill>
                <a:effectLst/>
                <a:latin typeface="Aharoni" panose="02010803020104030203" pitchFamily="2" charset="-79"/>
                <a:ea typeface="Calibri" panose="020F0502020204030204" pitchFamily="34" charset="0"/>
                <a:cs typeface="Aharoni" panose="02010803020104030203" pitchFamily="2" charset="-79"/>
              </a:rPr>
              <a:t>th</a:t>
            </a:r>
            <a:r>
              <a:rPr lang="en-US" sz="3200" u="sng" dirty="0">
                <a:solidFill>
                  <a:srgbClr val="0070C0"/>
                </a:solidFill>
                <a:effectLst/>
                <a:latin typeface="Aharoni" panose="02010803020104030203" pitchFamily="2" charset="-79"/>
                <a:ea typeface="Calibri" panose="020F0502020204030204" pitchFamily="34" charset="0"/>
                <a:cs typeface="Aharoni" panose="02010803020104030203" pitchFamily="2" charset="-79"/>
              </a:rPr>
              <a:t>. Beatitude </a:t>
            </a:r>
            <a:r>
              <a:rPr lang="en-US" sz="2400" dirty="0">
                <a:effectLst/>
                <a:latin typeface="Calibri" panose="020F0502020204030204" pitchFamily="34" charset="0"/>
                <a:ea typeface="Calibri" panose="020F0502020204030204" pitchFamily="34" charset="0"/>
                <a:cs typeface="Calibri" panose="020F0502020204030204" pitchFamily="34" charset="0"/>
              </a:rPr>
              <a:t>- </a:t>
            </a:r>
            <a:r>
              <a:rPr lang="en-US" sz="2800" dirty="0">
                <a:effectLst/>
                <a:latin typeface="Calibri" panose="020F0502020204030204" pitchFamily="34" charset="0"/>
                <a:ea typeface="Calibri" panose="020F0502020204030204" pitchFamily="34" charset="0"/>
                <a:cs typeface="Calibri" panose="020F0502020204030204" pitchFamily="34" charset="0"/>
              </a:rPr>
              <a:t>Blessed are the merciful, for they shall receive mercy (</a:t>
            </a:r>
            <a:r>
              <a:rPr lang="en-U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v. 7</a:t>
            </a:r>
            <a:r>
              <a:rPr lang="en-US" sz="2800" dirty="0">
                <a:effectLst/>
                <a:latin typeface="Calibri" panose="020F0502020204030204" pitchFamily="34" charset="0"/>
                <a:ea typeface="Calibri" panose="020F0502020204030204" pitchFamily="34" charset="0"/>
                <a:cs typeface="Calibri" panose="020F0502020204030204" pitchFamily="34" charset="0"/>
              </a:rPr>
              <a:t>)</a:t>
            </a:r>
          </a:p>
          <a:p>
            <a:pPr marL="0" marR="0">
              <a:spcBef>
                <a:spcPts val="0"/>
              </a:spcBef>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Blessed -  If you are blessed you will not be affected by circumstances but will </a:t>
            </a:r>
            <a:r>
              <a:rPr lang="en-US" sz="2800" u="sng" dirty="0">
                <a:effectLst/>
                <a:latin typeface="Calibri" panose="020F0502020204030204" pitchFamily="34" charset="0"/>
                <a:ea typeface="Calibri" panose="020F0502020204030204" pitchFamily="34" charset="0"/>
                <a:cs typeface="Calibri" panose="020F0502020204030204" pitchFamily="34" charset="0"/>
              </a:rPr>
              <a:t>make the circumstances of life serve God’s central purpose</a:t>
            </a:r>
            <a:r>
              <a:rPr lang="en-US" sz="2800" dirty="0">
                <a:effectLst/>
                <a:latin typeface="Calibri" panose="020F0502020204030204" pitchFamily="34" charset="0"/>
                <a:ea typeface="Calibri" panose="020F0502020204030204" pitchFamily="34" charset="0"/>
                <a:cs typeface="Calibri" panose="020F0502020204030204" pitchFamily="34" charset="0"/>
              </a:rPr>
              <a:t> in your life.</a:t>
            </a:r>
          </a:p>
          <a:p>
            <a:pPr marL="0" marR="0">
              <a:spcBef>
                <a:spcPts val="0"/>
              </a:spcBef>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Merciful -the outward manifestation of pity; it assumes need on the part of him who receives it, and resources adequate to meet the need on the part of him who shows it (W.E.).</a:t>
            </a:r>
          </a:p>
        </p:txBody>
      </p:sp>
    </p:spTree>
    <p:extLst>
      <p:ext uri="{BB962C8B-B14F-4D97-AF65-F5344CB8AC3E}">
        <p14:creationId xmlns:p14="http://schemas.microsoft.com/office/powerpoint/2010/main" val="1732858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Kingdom Citizens.  Matt.5</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335618C3-AEB6-E356-EC17-2B5F340B682D}"/>
              </a:ext>
            </a:extLst>
          </p:cNvPr>
          <p:cNvSpPr txBox="1"/>
          <p:nvPr/>
        </p:nvSpPr>
        <p:spPr>
          <a:xfrm>
            <a:off x="413468" y="818984"/>
            <a:ext cx="8340917" cy="5755422"/>
          </a:xfrm>
          <a:prstGeom prst="rect">
            <a:avLst/>
          </a:prstGeom>
          <a:noFill/>
        </p:spPr>
        <p:txBody>
          <a:bodyPr wrap="square">
            <a:spAutoFit/>
          </a:bodyPr>
          <a:lstStyle/>
          <a:p>
            <a:pPr marL="0" marR="0">
              <a:spcBef>
                <a:spcPts val="0"/>
              </a:spcBef>
              <a:spcAft>
                <a:spcPts val="0"/>
              </a:spcAft>
            </a:pPr>
            <a:r>
              <a:rPr lang="en-US" sz="3200" u="sng" dirty="0">
                <a:solidFill>
                  <a:srgbClr val="0070C0"/>
                </a:solidFill>
                <a:effectLst/>
                <a:latin typeface="Aharoni" panose="02010803020104030203" pitchFamily="2" charset="-79"/>
                <a:ea typeface="Calibri" panose="020F0502020204030204" pitchFamily="34" charset="0"/>
                <a:cs typeface="Aharoni" panose="02010803020104030203" pitchFamily="2" charset="-79"/>
              </a:rPr>
              <a:t>6</a:t>
            </a:r>
            <a:r>
              <a:rPr lang="en-US" sz="3200" u="sng" baseline="30000" dirty="0">
                <a:solidFill>
                  <a:srgbClr val="0070C0"/>
                </a:solidFill>
                <a:effectLst/>
                <a:latin typeface="Aharoni" panose="02010803020104030203" pitchFamily="2" charset="-79"/>
                <a:ea typeface="Calibri" panose="020F0502020204030204" pitchFamily="34" charset="0"/>
                <a:cs typeface="Aharoni" panose="02010803020104030203" pitchFamily="2" charset="-79"/>
              </a:rPr>
              <a:t>th</a:t>
            </a:r>
            <a:r>
              <a:rPr lang="en-US" sz="3200" u="sng" dirty="0">
                <a:solidFill>
                  <a:srgbClr val="0070C0"/>
                </a:solidFill>
                <a:effectLst/>
                <a:latin typeface="Aharoni" panose="02010803020104030203" pitchFamily="2" charset="-79"/>
                <a:ea typeface="Calibri" panose="020F0502020204030204" pitchFamily="34" charset="0"/>
                <a:cs typeface="Aharoni" panose="02010803020104030203" pitchFamily="2" charset="-79"/>
              </a:rPr>
              <a:t>. Beatitude </a:t>
            </a:r>
            <a:r>
              <a:rPr lang="en-US" sz="2400" dirty="0">
                <a:effectLst/>
                <a:latin typeface="Calibri" panose="020F0502020204030204" pitchFamily="34" charset="0"/>
                <a:ea typeface="Calibri" panose="020F0502020204030204" pitchFamily="34" charset="0"/>
                <a:cs typeface="Calibri" panose="020F0502020204030204" pitchFamily="34" charset="0"/>
              </a:rPr>
              <a:t>- Blessed are the pure in heart, for they shall see God (</a:t>
            </a:r>
            <a:r>
              <a:rPr lang="en-US" sz="24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v. 8</a:t>
            </a:r>
            <a:r>
              <a:rPr lang="en-US" sz="2400" dirty="0">
                <a:effectLst/>
                <a:latin typeface="Calibri" panose="020F0502020204030204" pitchFamily="34" charset="0"/>
                <a:ea typeface="Calibri" panose="020F0502020204030204" pitchFamily="34" charset="0"/>
                <a:cs typeface="Calibri" panose="020F0502020204030204" pitchFamily="34" charset="0"/>
              </a:rPr>
              <a:t>).</a:t>
            </a: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Blessed - Pure - Heart</a:t>
            </a: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Heart - </a:t>
            </a:r>
            <a:r>
              <a:rPr lang="en-US" sz="2400" dirty="0" err="1">
                <a:effectLst/>
                <a:latin typeface="Calibri" panose="020F0502020204030204" pitchFamily="34" charset="0"/>
                <a:ea typeface="Calibri" panose="020F0502020204030204" pitchFamily="34" charset="0"/>
                <a:cs typeface="Calibri" panose="020F0502020204030204" pitchFamily="34" charset="0"/>
              </a:rPr>
              <a:t>Kardia</a:t>
            </a:r>
            <a:r>
              <a:rPr lang="en-US" sz="2400" dirty="0">
                <a:effectLst/>
                <a:latin typeface="Calibri" panose="020F0502020204030204" pitchFamily="34" charset="0"/>
                <a:ea typeface="Calibri" panose="020F0502020204030204" pitchFamily="34" charset="0"/>
                <a:cs typeface="Calibri" panose="020F0502020204030204" pitchFamily="34" charset="0"/>
              </a:rPr>
              <a:t> - Came to stand for man’s entire mental and moral activity, both the rational and the emotional elements. In other words, the heart is used figuratively for the hidden springs of the personal life ( W. E. Vine).</a:t>
            </a: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The heart deals with one’s being something -  </a:t>
            </a:r>
            <a:r>
              <a:rPr lang="en-US" sz="24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James. 3:11, 12; Mk. 7:7-23.</a:t>
            </a: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Pure in heart - Those whose motives are absolutely unmixed, whose minds are utterly sincere, who are completely and totally single-minded  (Barclay).</a:t>
            </a: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They shall see God – </a:t>
            </a:r>
          </a:p>
        </p:txBody>
      </p:sp>
    </p:spTree>
    <p:extLst>
      <p:ext uri="{BB962C8B-B14F-4D97-AF65-F5344CB8AC3E}">
        <p14:creationId xmlns:p14="http://schemas.microsoft.com/office/powerpoint/2010/main" val="3518518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Kingdom Citizens.  Matt.5</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9BAA5E3F-D45B-35D7-6968-66C67133A8B9}"/>
              </a:ext>
            </a:extLst>
          </p:cNvPr>
          <p:cNvSpPr txBox="1"/>
          <p:nvPr/>
        </p:nvSpPr>
        <p:spPr>
          <a:xfrm>
            <a:off x="429370" y="1017767"/>
            <a:ext cx="8396578" cy="5386090"/>
          </a:xfrm>
          <a:prstGeom prst="rect">
            <a:avLst/>
          </a:prstGeom>
          <a:noFill/>
        </p:spPr>
        <p:txBody>
          <a:bodyPr wrap="square">
            <a:spAutoFit/>
          </a:bodyPr>
          <a:lstStyle/>
          <a:p>
            <a:pPr marL="0" marR="0">
              <a:spcBef>
                <a:spcPts val="0"/>
              </a:spcBef>
              <a:spcAft>
                <a:spcPts val="0"/>
              </a:spcAft>
            </a:pPr>
            <a:r>
              <a:rPr lang="en-US" sz="3200" u="sng" dirty="0">
                <a:solidFill>
                  <a:srgbClr val="0070C0"/>
                </a:solidFill>
                <a:effectLst/>
                <a:latin typeface="Aharoni" panose="02010803020104030203" pitchFamily="2" charset="-79"/>
                <a:ea typeface="Calibri" panose="020F0502020204030204" pitchFamily="34" charset="0"/>
                <a:cs typeface="Aharoni" panose="02010803020104030203" pitchFamily="2" charset="-79"/>
              </a:rPr>
              <a:t>7</a:t>
            </a:r>
            <a:r>
              <a:rPr lang="en-US" sz="3200" u="sng" baseline="30000" dirty="0">
                <a:solidFill>
                  <a:srgbClr val="0070C0"/>
                </a:solidFill>
                <a:effectLst/>
                <a:latin typeface="Aharoni" panose="02010803020104030203" pitchFamily="2" charset="-79"/>
                <a:ea typeface="Calibri" panose="020F0502020204030204" pitchFamily="34" charset="0"/>
                <a:cs typeface="Aharoni" panose="02010803020104030203" pitchFamily="2" charset="-79"/>
              </a:rPr>
              <a:t>th</a:t>
            </a:r>
            <a:r>
              <a:rPr lang="en-US" sz="3200" u="sng" dirty="0">
                <a:solidFill>
                  <a:srgbClr val="0070C0"/>
                </a:solidFill>
                <a:effectLst/>
                <a:latin typeface="Aharoni" panose="02010803020104030203" pitchFamily="2" charset="-79"/>
                <a:ea typeface="Calibri" panose="020F0502020204030204" pitchFamily="34" charset="0"/>
                <a:cs typeface="Aharoni" panose="02010803020104030203" pitchFamily="2" charset="-79"/>
              </a:rPr>
              <a:t>. Beatitude </a:t>
            </a:r>
            <a:r>
              <a:rPr lang="en-US" sz="2400" dirty="0">
                <a:effectLst/>
                <a:ea typeface="Calibri" panose="020F0502020204030204" pitchFamily="34" charset="0"/>
                <a:cs typeface="Times New Roman" panose="02020603050405020304" pitchFamily="18" charset="0"/>
              </a:rPr>
              <a:t>- Blessed are the peacemakers, for they shall be called sons of God</a:t>
            </a:r>
            <a:r>
              <a:rPr lang="en-US" sz="2400" dirty="0">
                <a:effectLst/>
                <a:ea typeface="Calibri" panose="020F0502020204030204" pitchFamily="34" charset="0"/>
                <a:cs typeface="WPTypographicSymbols"/>
              </a:rPr>
              <a:t> </a:t>
            </a:r>
            <a:r>
              <a:rPr lang="en-US" sz="2400" dirty="0">
                <a:effectLst/>
                <a:ea typeface="Calibri" panose="020F0502020204030204" pitchFamily="34" charset="0"/>
                <a:cs typeface="Times New Roman" panose="02020603050405020304" pitchFamily="18" charset="0"/>
              </a:rPr>
              <a:t>(</a:t>
            </a:r>
            <a:r>
              <a:rPr lang="en-US" sz="2400" b="1" dirty="0">
                <a:solidFill>
                  <a:srgbClr val="0070C0"/>
                </a:solidFill>
                <a:effectLst/>
                <a:ea typeface="Calibri" panose="020F0502020204030204" pitchFamily="34" charset="0"/>
                <a:cs typeface="Times New Roman" panose="02020603050405020304" pitchFamily="18" charset="0"/>
              </a:rPr>
              <a:t>v. 9</a:t>
            </a:r>
            <a:r>
              <a:rPr lang="en-US" sz="2400" dirty="0">
                <a:effectLst/>
                <a:ea typeface="Calibri" panose="020F0502020204030204" pitchFamily="34" charset="0"/>
                <a:cs typeface="Times New Roman" panose="02020603050405020304" pitchFamily="18" charset="0"/>
              </a:rPr>
              <a:t>).</a:t>
            </a:r>
          </a:p>
          <a:p>
            <a:pPr marL="0" marR="0">
              <a:spcBef>
                <a:spcPts val="0"/>
              </a:spcBef>
              <a:spcAft>
                <a:spcPts val="0"/>
              </a:spcAft>
            </a:pPr>
            <a:r>
              <a:rPr lang="en-US" sz="2400" dirty="0">
                <a:effectLst/>
                <a:ea typeface="Calibri" panose="020F0502020204030204" pitchFamily="34" charset="0"/>
                <a:cs typeface="Times New Roman" panose="02020603050405020304" pitchFamily="18" charset="0"/>
              </a:rPr>
              <a:t> </a:t>
            </a:r>
          </a:p>
          <a:p>
            <a:pPr marL="0" marR="0">
              <a:spcBef>
                <a:spcPts val="0"/>
              </a:spcBef>
              <a:spcAft>
                <a:spcPts val="0"/>
              </a:spcAft>
            </a:pPr>
            <a:r>
              <a:rPr lang="en-US" sz="2400" dirty="0">
                <a:effectLst/>
                <a:ea typeface="Calibri" panose="020F0502020204030204" pitchFamily="34" charset="0"/>
                <a:cs typeface="Times New Roman" panose="02020603050405020304" pitchFamily="18" charset="0"/>
              </a:rPr>
              <a:t>Blessed</a:t>
            </a:r>
            <a:r>
              <a:rPr lang="en-US" sz="2400" dirty="0">
                <a:effectLst/>
                <a:ea typeface="Calibri" panose="020F0502020204030204" pitchFamily="34" charset="0"/>
                <a:cs typeface="WPTypographicSymbols"/>
              </a:rPr>
              <a:t> </a:t>
            </a:r>
            <a:r>
              <a:rPr lang="en-US" sz="2400" dirty="0">
                <a:effectLst/>
                <a:ea typeface="Calibri" panose="020F0502020204030204" pitchFamily="34" charset="0"/>
                <a:cs typeface="Times New Roman" panose="02020603050405020304" pitchFamily="18" charset="0"/>
              </a:rPr>
              <a:t>- </a:t>
            </a:r>
            <a:r>
              <a:rPr lang="en-US" sz="2400" dirty="0" err="1">
                <a:effectLst/>
                <a:ea typeface="Calibri" panose="020F0502020204030204" pitchFamily="34" charset="0"/>
                <a:cs typeface="Times New Roman" panose="02020603050405020304" pitchFamily="18" charset="0"/>
              </a:rPr>
              <a:t>makarios</a:t>
            </a:r>
            <a:r>
              <a:rPr lang="en-US" sz="2400" dirty="0">
                <a:effectLst/>
                <a:ea typeface="Calibri" panose="020F0502020204030204" pitchFamily="34" charset="0"/>
                <a:cs typeface="Times New Roman" panose="02020603050405020304" pitchFamily="18" charset="0"/>
              </a:rPr>
              <a:t>.</a:t>
            </a:r>
          </a:p>
          <a:p>
            <a:pPr marL="0" marR="0">
              <a:spcBef>
                <a:spcPts val="0"/>
              </a:spcBef>
              <a:spcAft>
                <a:spcPts val="0"/>
              </a:spcAft>
            </a:pPr>
            <a:r>
              <a:rPr lang="en-US" sz="2400" dirty="0">
                <a:effectLst/>
                <a:ea typeface="Calibri" panose="020F0502020204030204" pitchFamily="34" charset="0"/>
                <a:cs typeface="Times New Roman" panose="02020603050405020304" pitchFamily="18" charset="0"/>
              </a:rPr>
              <a:t>Peacemakers</a:t>
            </a:r>
            <a:r>
              <a:rPr lang="en-US" sz="2400" dirty="0">
                <a:effectLst/>
                <a:ea typeface="Calibri" panose="020F0502020204030204" pitchFamily="34" charset="0"/>
                <a:cs typeface="WPTypographicSymbols"/>
              </a:rPr>
              <a:t> </a:t>
            </a:r>
            <a:r>
              <a:rPr lang="en-US" sz="2400" dirty="0">
                <a:effectLst/>
                <a:ea typeface="Calibri" panose="020F0502020204030204" pitchFamily="34" charset="0"/>
                <a:cs typeface="Times New Roman" panose="02020603050405020304" pitchFamily="18" charset="0"/>
              </a:rPr>
              <a:t>(</a:t>
            </a:r>
            <a:r>
              <a:rPr lang="en-US" sz="2400" dirty="0" err="1">
                <a:effectLst/>
                <a:ea typeface="Calibri" panose="020F0502020204030204" pitchFamily="34" charset="0"/>
                <a:cs typeface="Times New Roman" panose="02020603050405020304" pitchFamily="18" charset="0"/>
              </a:rPr>
              <a:t>eirenopois</a:t>
            </a:r>
            <a:r>
              <a:rPr lang="en-US" sz="2400" dirty="0">
                <a:effectLst/>
                <a:ea typeface="Calibri" panose="020F0502020204030204" pitchFamily="34" charset="0"/>
                <a:cs typeface="Times New Roman" panose="02020603050405020304" pitchFamily="18" charset="0"/>
              </a:rPr>
              <a:t>) - </a:t>
            </a:r>
            <a:r>
              <a:rPr lang="en-US" sz="2400" b="1" u="sng" dirty="0">
                <a:solidFill>
                  <a:srgbClr val="FF0000"/>
                </a:solidFill>
                <a:effectLst/>
                <a:ea typeface="Calibri" panose="020F0502020204030204" pitchFamily="34" charset="0"/>
                <a:cs typeface="Times New Roman" panose="02020603050405020304" pitchFamily="18" charset="0"/>
              </a:rPr>
              <a:t>He is a peacemaker who brings another to Christ</a:t>
            </a:r>
            <a:r>
              <a:rPr lang="en-US" sz="2400" b="1" u="sng" dirty="0">
                <a:effectLst/>
                <a:ea typeface="Calibri" panose="020F0502020204030204" pitchFamily="34" charset="0"/>
                <a:cs typeface="Times New Roman" panose="02020603050405020304" pitchFamily="18" charset="0"/>
              </a:rPr>
              <a:t> -</a:t>
            </a:r>
            <a:r>
              <a:rPr lang="en-US" sz="2400" b="1" u="sng" dirty="0">
                <a:solidFill>
                  <a:srgbClr val="0070C0"/>
                </a:solidFill>
                <a:effectLst/>
                <a:ea typeface="Calibri" panose="020F0502020204030204" pitchFamily="34" charset="0"/>
                <a:cs typeface="Times New Roman" panose="02020603050405020304" pitchFamily="18" charset="0"/>
              </a:rPr>
              <a:t>2 Cor. 5:20,21</a:t>
            </a:r>
            <a:r>
              <a:rPr lang="en-US" sz="2400" dirty="0">
                <a:effectLst/>
                <a:ea typeface="Calibri" panose="020F0502020204030204" pitchFamily="34" charset="0"/>
                <a:cs typeface="Times New Roman" panose="02020603050405020304" pitchFamily="18" charset="0"/>
              </a:rPr>
              <a:t>.</a:t>
            </a:r>
          </a:p>
          <a:p>
            <a:pPr marL="0" marR="0">
              <a:spcBef>
                <a:spcPts val="0"/>
              </a:spcBef>
              <a:spcAft>
                <a:spcPts val="0"/>
              </a:spcAft>
            </a:pPr>
            <a:r>
              <a:rPr lang="en-US" sz="2400" dirty="0">
                <a:effectLst/>
                <a:ea typeface="Calibri" panose="020F0502020204030204" pitchFamily="34" charset="0"/>
                <a:cs typeface="Times New Roman" panose="02020603050405020304" pitchFamily="18" charset="0"/>
              </a:rPr>
              <a:t>The peace the child of God should seek is the one that has its roots in the meekness of the third beatitude.</a:t>
            </a:r>
          </a:p>
          <a:p>
            <a:pPr marL="0" marR="0">
              <a:spcBef>
                <a:spcPts val="0"/>
              </a:spcBef>
              <a:spcAft>
                <a:spcPts val="0"/>
              </a:spcAft>
            </a:pPr>
            <a:r>
              <a:rPr lang="en-US" sz="2400" dirty="0">
                <a:effectLst/>
                <a:ea typeface="Calibri" panose="020F0502020204030204" pitchFamily="34" charset="0"/>
                <a:cs typeface="Times New Roman" panose="02020603050405020304" pitchFamily="18" charset="0"/>
              </a:rPr>
              <a:t>Peace is not stagnation.</a:t>
            </a:r>
          </a:p>
          <a:p>
            <a:pPr marL="0" marR="0">
              <a:spcBef>
                <a:spcPts val="0"/>
              </a:spcBef>
              <a:spcAft>
                <a:spcPts val="0"/>
              </a:spcAft>
            </a:pPr>
            <a:r>
              <a:rPr lang="en-US" sz="2400" dirty="0">
                <a:effectLst/>
                <a:ea typeface="Calibri" panose="020F0502020204030204" pitchFamily="34" charset="0"/>
                <a:cs typeface="Times New Roman" panose="02020603050405020304" pitchFamily="18" charset="0"/>
              </a:rPr>
              <a:t>Peace in Greek thought is a joining.</a:t>
            </a:r>
          </a:p>
          <a:p>
            <a:pPr marL="0" marR="0">
              <a:spcBef>
                <a:spcPts val="0"/>
              </a:spcBef>
              <a:spcAft>
                <a:spcPts val="0"/>
              </a:spcAft>
            </a:pPr>
            <a:r>
              <a:rPr lang="en-US" sz="2400" dirty="0">
                <a:effectLst/>
                <a:ea typeface="Calibri" panose="020F0502020204030204" pitchFamily="34" charset="0"/>
                <a:cs typeface="Times New Roman" panose="02020603050405020304" pitchFamily="18" charset="0"/>
              </a:rPr>
              <a:t>Social peace.</a:t>
            </a:r>
          </a:p>
          <a:p>
            <a:pPr marL="0" marR="0">
              <a:spcBef>
                <a:spcPts val="0"/>
              </a:spcBef>
              <a:spcAft>
                <a:spcPts val="0"/>
              </a:spcAft>
            </a:pPr>
            <a:r>
              <a:rPr lang="en-US" sz="2400" dirty="0">
                <a:effectLst/>
                <a:ea typeface="Calibri" panose="020F0502020204030204" pitchFamily="34" charset="0"/>
                <a:cs typeface="Times New Roman" panose="02020603050405020304" pitchFamily="18" charset="0"/>
              </a:rPr>
              <a:t>The original peace of the garden - </a:t>
            </a:r>
            <a:r>
              <a:rPr lang="en-US" sz="2400" b="1" dirty="0">
                <a:solidFill>
                  <a:srgbClr val="0070C0"/>
                </a:solidFill>
                <a:effectLst/>
                <a:ea typeface="Calibri" panose="020F0502020204030204" pitchFamily="34" charset="0"/>
                <a:cs typeface="Times New Roman" panose="02020603050405020304" pitchFamily="18" charset="0"/>
              </a:rPr>
              <a:t>Gen. 1:27-31</a:t>
            </a:r>
            <a:r>
              <a:rPr lang="en-US" sz="2400" dirty="0">
                <a:effectLst/>
                <a:ea typeface="Calibri" panose="020F0502020204030204" pitchFamily="34" charset="0"/>
                <a:cs typeface="Times New Roman" panose="02020603050405020304" pitchFamily="18" charset="0"/>
              </a:rPr>
              <a:t>.</a:t>
            </a:r>
          </a:p>
          <a:p>
            <a:pPr marL="0" marR="0">
              <a:spcBef>
                <a:spcPts val="0"/>
              </a:spcBef>
              <a:spcAft>
                <a:spcPts val="0"/>
              </a:spcAft>
            </a:pPr>
            <a:r>
              <a:rPr lang="en-US" sz="2400" dirty="0">
                <a:effectLst/>
                <a:ea typeface="Calibri" panose="020F0502020204030204" pitchFamily="34" charset="0"/>
                <a:cs typeface="Times New Roman" panose="02020603050405020304" pitchFamily="18" charset="0"/>
              </a:rPr>
              <a:t>The peace of the garden restored -                                                     	</a:t>
            </a:r>
            <a:r>
              <a:rPr lang="en-US" sz="2400" b="1" dirty="0">
                <a:solidFill>
                  <a:srgbClr val="0070C0"/>
                </a:solidFill>
                <a:effectLst/>
                <a:ea typeface="Calibri" panose="020F0502020204030204" pitchFamily="34" charset="0"/>
                <a:cs typeface="Times New Roman" panose="02020603050405020304" pitchFamily="18" charset="0"/>
              </a:rPr>
              <a:t>Isa. 57:21; Col. 1:19- 23; Rom.5:1.</a:t>
            </a:r>
          </a:p>
        </p:txBody>
      </p:sp>
    </p:spTree>
    <p:extLst>
      <p:ext uri="{BB962C8B-B14F-4D97-AF65-F5344CB8AC3E}">
        <p14:creationId xmlns:p14="http://schemas.microsoft.com/office/powerpoint/2010/main" val="4081359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Kingdom Citizens.  Matt.5</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7" name="Picture 6">
            <a:extLst>
              <a:ext uri="{FF2B5EF4-FFF2-40B4-BE49-F238E27FC236}">
                <a16:creationId xmlns:a16="http://schemas.microsoft.com/office/drawing/2014/main" id="{468A8F88-149A-3F55-7370-B5D515044763}"/>
              </a:ext>
            </a:extLst>
          </p:cNvPr>
          <p:cNvPicPr>
            <a:picLocks noChangeAspect="1"/>
          </p:cNvPicPr>
          <p:nvPr/>
        </p:nvPicPr>
        <p:blipFill>
          <a:blip r:embed="rId2"/>
          <a:stretch>
            <a:fillRect/>
          </a:stretch>
        </p:blipFill>
        <p:spPr>
          <a:xfrm>
            <a:off x="585216" y="796163"/>
            <a:ext cx="7900416" cy="5925313"/>
          </a:xfrm>
          <a:prstGeom prst="rect">
            <a:avLst/>
          </a:prstGeom>
        </p:spPr>
      </p:pic>
    </p:spTree>
    <p:extLst>
      <p:ext uri="{BB962C8B-B14F-4D97-AF65-F5344CB8AC3E}">
        <p14:creationId xmlns:p14="http://schemas.microsoft.com/office/powerpoint/2010/main" val="156303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Kingdom Citizens.  Matt.5</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51CC4D8A-5FDE-006B-3B44-920B6B117FB6}"/>
              </a:ext>
            </a:extLst>
          </p:cNvPr>
          <p:cNvSpPr txBox="1"/>
          <p:nvPr/>
        </p:nvSpPr>
        <p:spPr>
          <a:xfrm>
            <a:off x="667910" y="1256306"/>
            <a:ext cx="7808180" cy="3970318"/>
          </a:xfrm>
          <a:prstGeom prst="rect">
            <a:avLst/>
          </a:prstGeom>
          <a:noFill/>
        </p:spPr>
        <p:txBody>
          <a:bodyPr wrap="square">
            <a:spAutoFit/>
          </a:bodyPr>
          <a:lstStyle/>
          <a:p>
            <a:pPr marL="0" marR="0">
              <a:spcBef>
                <a:spcPts val="0"/>
              </a:spcBef>
              <a:spcAft>
                <a:spcPts val="0"/>
              </a:spcAft>
            </a:pPr>
            <a:r>
              <a:rPr lang="en-US" sz="3600" dirty="0">
                <a:effectLst/>
                <a:ea typeface="Calibri" panose="020F0502020204030204" pitchFamily="34" charset="0"/>
                <a:cs typeface="Times New Roman" panose="02020603050405020304" pitchFamily="18" charset="0"/>
              </a:rPr>
              <a:t>Why are we called His sons and daughters?</a:t>
            </a:r>
          </a:p>
          <a:p>
            <a:pPr marL="0" marR="0">
              <a:spcBef>
                <a:spcPts val="0"/>
              </a:spcBef>
              <a:spcAft>
                <a:spcPts val="0"/>
              </a:spcAft>
            </a:pPr>
            <a:r>
              <a:rPr lang="en-US" sz="3600" dirty="0">
                <a:effectLst/>
                <a:ea typeface="Calibri" panose="020F0502020204030204" pitchFamily="34" charset="0"/>
                <a:cs typeface="Times New Roman" panose="02020603050405020304" pitchFamily="18" charset="0"/>
              </a:rPr>
              <a:t>Because we should be like God. </a:t>
            </a:r>
          </a:p>
          <a:p>
            <a:pPr marL="0" marR="0">
              <a:spcBef>
                <a:spcPts val="0"/>
              </a:spcBef>
              <a:spcAft>
                <a:spcPts val="0"/>
              </a:spcAft>
            </a:pPr>
            <a:r>
              <a:rPr lang="en-US" sz="3600" dirty="0">
                <a:effectLst/>
                <a:ea typeface="Calibri" panose="020F0502020204030204" pitchFamily="34" charset="0"/>
                <a:cs typeface="Times New Roman" panose="02020603050405020304" pitchFamily="18" charset="0"/>
              </a:rPr>
              <a:t>We do the work of God when we declare this good news. </a:t>
            </a:r>
          </a:p>
          <a:p>
            <a:pPr marL="0" marR="0">
              <a:spcBef>
                <a:spcPts val="0"/>
              </a:spcBef>
              <a:spcAft>
                <a:spcPts val="0"/>
              </a:spcAft>
            </a:pPr>
            <a:endParaRPr lang="en-US" sz="36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3600" dirty="0">
                <a:effectLst/>
                <a:ea typeface="Calibri" panose="020F0502020204030204" pitchFamily="34" charset="0"/>
                <a:cs typeface="Times New Roman" panose="02020603050405020304" pitchFamily="18" charset="0"/>
              </a:rPr>
              <a:t>Blessedness is the result of peace.</a:t>
            </a:r>
          </a:p>
        </p:txBody>
      </p:sp>
    </p:spTree>
    <p:extLst>
      <p:ext uri="{BB962C8B-B14F-4D97-AF65-F5344CB8AC3E}">
        <p14:creationId xmlns:p14="http://schemas.microsoft.com/office/powerpoint/2010/main" val="3473649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Kingdom Citizens.  Matt.5</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2E66B165-3C4A-FA1D-94FA-AC00435CA077}"/>
              </a:ext>
            </a:extLst>
          </p:cNvPr>
          <p:cNvSpPr txBox="1"/>
          <p:nvPr/>
        </p:nvSpPr>
        <p:spPr>
          <a:xfrm>
            <a:off x="381000" y="809625"/>
            <a:ext cx="8605547" cy="5386090"/>
          </a:xfrm>
          <a:prstGeom prst="rect">
            <a:avLst/>
          </a:prstGeom>
          <a:noFill/>
        </p:spPr>
        <p:txBody>
          <a:bodyPr wrap="square">
            <a:spAutoFit/>
          </a:bodyPr>
          <a:lstStyle/>
          <a:p>
            <a:pPr marL="0" marR="0">
              <a:spcBef>
                <a:spcPts val="0"/>
              </a:spcBef>
              <a:spcAft>
                <a:spcPts val="0"/>
              </a:spcAft>
            </a:pPr>
            <a:r>
              <a:rPr lang="en-US" sz="3200" u="sng" dirty="0">
                <a:solidFill>
                  <a:srgbClr val="0070C0"/>
                </a:solidFill>
                <a:effectLst/>
                <a:latin typeface="Aharoni" panose="02010803020104030203" pitchFamily="2" charset="-79"/>
                <a:ea typeface="Calibri" panose="020F0502020204030204" pitchFamily="34" charset="0"/>
                <a:cs typeface="Aharoni" panose="02010803020104030203" pitchFamily="2" charset="-79"/>
              </a:rPr>
              <a:t>8</a:t>
            </a:r>
            <a:r>
              <a:rPr lang="en-US" sz="3200" u="sng" baseline="30000" dirty="0">
                <a:solidFill>
                  <a:srgbClr val="0070C0"/>
                </a:solidFill>
                <a:effectLst/>
                <a:latin typeface="Aharoni" panose="02010803020104030203" pitchFamily="2" charset="-79"/>
                <a:ea typeface="Calibri" panose="020F0502020204030204" pitchFamily="34" charset="0"/>
                <a:cs typeface="Aharoni" panose="02010803020104030203" pitchFamily="2" charset="-79"/>
              </a:rPr>
              <a:t>th</a:t>
            </a:r>
            <a:r>
              <a:rPr lang="en-US" sz="3200" u="sng" dirty="0">
                <a:solidFill>
                  <a:srgbClr val="0070C0"/>
                </a:solidFill>
                <a:effectLst/>
                <a:latin typeface="Aharoni" panose="02010803020104030203" pitchFamily="2" charset="-79"/>
                <a:ea typeface="Calibri" panose="020F0502020204030204" pitchFamily="34" charset="0"/>
                <a:cs typeface="Aharoni" panose="02010803020104030203" pitchFamily="2" charset="-79"/>
              </a:rPr>
              <a:t>. Beatitude </a:t>
            </a:r>
            <a:r>
              <a:rPr lang="en-US" sz="2600" dirty="0">
                <a:effectLst/>
                <a:latin typeface="Calibri" panose="020F0502020204030204" pitchFamily="34" charset="0"/>
                <a:ea typeface="Calibri" panose="020F0502020204030204" pitchFamily="34" charset="0"/>
                <a:cs typeface="Calibri" panose="020F0502020204030204" pitchFamily="34" charset="0"/>
              </a:rPr>
              <a:t>- </a:t>
            </a:r>
            <a:r>
              <a:rPr lang="en-US" sz="2400" dirty="0">
                <a:effectLst/>
                <a:latin typeface="Calibri" panose="020F0502020204030204" pitchFamily="34" charset="0"/>
                <a:ea typeface="Calibri" panose="020F0502020204030204" pitchFamily="34" charset="0"/>
                <a:cs typeface="Calibri" panose="020F0502020204030204" pitchFamily="34" charset="0"/>
              </a:rPr>
              <a:t>Blessed are those who have been persecuted for the sake of righteousness, for theirs is the kingdom of heaven. Blessed are you when men cast insults at you, and persecute you, and say all kinds of evil against you falsely, on account of Me (</a:t>
            </a:r>
            <a:r>
              <a:rPr lang="en-US" sz="24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vs. 10,11</a:t>
            </a:r>
            <a:r>
              <a:rPr lang="en-US" sz="2400" dirty="0">
                <a:effectLst/>
                <a:latin typeface="Calibri" panose="020F0502020204030204" pitchFamily="34" charset="0"/>
                <a:ea typeface="Calibri" panose="020F0502020204030204" pitchFamily="34" charset="0"/>
                <a:cs typeface="Calibri" panose="020F0502020204030204" pitchFamily="34" charset="0"/>
              </a:rPr>
              <a:t>).</a:t>
            </a: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Persecution is not:</a:t>
            </a: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That which is brought upon oneself on purpose that one might be persecuted. You may be hated because you are a hateful person.</a:t>
            </a: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Being persecuted mainly for a cause - i.e., political cause, religious cause (such as a sect), philosophic cause - any not for righteousness sake.</a:t>
            </a: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Persecution for the sake of righteousness </a:t>
            </a:r>
            <a:r>
              <a:rPr lang="en-US" sz="24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Mt. 5:10 </a:t>
            </a:r>
            <a:r>
              <a:rPr lang="en-US" sz="2400" dirty="0">
                <a:effectLst/>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73634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Kingdom Citizens.  Matt.5</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F69DC66A-93A9-A4CA-0FC0-49DA4FBD3FFC}"/>
              </a:ext>
            </a:extLst>
          </p:cNvPr>
          <p:cNvSpPr txBox="1"/>
          <p:nvPr/>
        </p:nvSpPr>
        <p:spPr>
          <a:xfrm>
            <a:off x="524786" y="1049572"/>
            <a:ext cx="8038769" cy="4725333"/>
          </a:xfrm>
          <a:prstGeom prst="rect">
            <a:avLst/>
          </a:prstGeom>
          <a:noFill/>
        </p:spPr>
        <p:txBody>
          <a:bodyPr wrap="square">
            <a:spAutoFit/>
          </a:bodyPr>
          <a:lstStyle/>
          <a:p>
            <a:pPr marL="0" marR="0">
              <a:spcBef>
                <a:spcPts val="0"/>
              </a:spcBef>
              <a:spcAft>
                <a:spcPts val="0"/>
              </a:spcAft>
            </a:pPr>
            <a:r>
              <a:rPr lang="en-US" sz="2600" dirty="0">
                <a:effectLst/>
                <a:ea typeface="Calibri" panose="020F0502020204030204" pitchFamily="34" charset="0"/>
                <a:cs typeface="Times New Roman" panose="02020603050405020304" pitchFamily="18" charset="0"/>
              </a:rPr>
              <a:t>But why?</a:t>
            </a:r>
          </a:p>
          <a:p>
            <a:pPr marL="0" marR="0">
              <a:spcBef>
                <a:spcPts val="0"/>
              </a:spcBef>
              <a:spcAft>
                <a:spcPts val="0"/>
              </a:spcAft>
            </a:pPr>
            <a:r>
              <a:rPr lang="en-US" sz="2600" dirty="0">
                <a:effectLst/>
                <a:ea typeface="Calibri" panose="020F0502020204030204" pitchFamily="34" charset="0"/>
                <a:cs typeface="Times New Roman" panose="02020603050405020304" pitchFamily="18" charset="0"/>
              </a:rPr>
              <a:t>Because we are light - </a:t>
            </a:r>
            <a:r>
              <a:rPr lang="en-US" sz="2600" b="1" dirty="0">
                <a:solidFill>
                  <a:srgbClr val="0070C0"/>
                </a:solidFill>
                <a:effectLst/>
                <a:ea typeface="Calibri" panose="020F0502020204030204" pitchFamily="34" charset="0"/>
                <a:cs typeface="Times New Roman" panose="02020603050405020304" pitchFamily="18" charset="0"/>
              </a:rPr>
              <a:t>Mt. 5:14-16</a:t>
            </a:r>
            <a:r>
              <a:rPr lang="en-US" sz="2600" dirty="0">
                <a:effectLst/>
                <a:ea typeface="Calibri" panose="020F0502020204030204" pitchFamily="34" charset="0"/>
                <a:cs typeface="Times New Roman" panose="02020603050405020304" pitchFamily="18" charset="0"/>
              </a:rPr>
              <a:t>.</a:t>
            </a:r>
          </a:p>
          <a:p>
            <a:pPr marL="0" marR="0">
              <a:spcBef>
                <a:spcPts val="0"/>
              </a:spcBef>
              <a:spcAft>
                <a:spcPts val="0"/>
              </a:spcAft>
            </a:pPr>
            <a:r>
              <a:rPr lang="en-US" sz="2600" dirty="0">
                <a:effectLst/>
                <a:ea typeface="Calibri" panose="020F0502020204030204" pitchFamily="34" charset="0"/>
                <a:cs typeface="Times New Roman" panose="02020603050405020304" pitchFamily="18" charset="0"/>
              </a:rPr>
              <a:t>Because we are salt - </a:t>
            </a:r>
            <a:r>
              <a:rPr lang="en-US" sz="2600" b="1" dirty="0">
                <a:solidFill>
                  <a:srgbClr val="0070C0"/>
                </a:solidFill>
                <a:effectLst/>
                <a:ea typeface="Calibri" panose="020F0502020204030204" pitchFamily="34" charset="0"/>
                <a:cs typeface="Times New Roman" panose="02020603050405020304" pitchFamily="18" charset="0"/>
              </a:rPr>
              <a:t>Mt. 5:13</a:t>
            </a:r>
            <a:r>
              <a:rPr lang="en-US" sz="2600" dirty="0">
                <a:effectLst/>
                <a:ea typeface="Calibri" panose="020F0502020204030204" pitchFamily="34" charset="0"/>
                <a:cs typeface="Times New Roman" panose="02020603050405020304" pitchFamily="18" charset="0"/>
              </a:rPr>
              <a:t>.</a:t>
            </a:r>
          </a:p>
          <a:p>
            <a:pPr marL="0" marR="0">
              <a:spcBef>
                <a:spcPts val="0"/>
              </a:spcBef>
              <a:spcAft>
                <a:spcPts val="0"/>
              </a:spcAft>
            </a:pPr>
            <a:r>
              <a:rPr lang="en-US" sz="2600" dirty="0">
                <a:effectLst/>
                <a:ea typeface="Calibri" panose="020F0502020204030204" pitchFamily="34" charset="0"/>
                <a:cs typeface="Times New Roman" panose="02020603050405020304" pitchFamily="18" charset="0"/>
              </a:rPr>
              <a:t>Because we are different than those of the world - </a:t>
            </a:r>
            <a:r>
              <a:rPr lang="en-US" sz="2600" b="1" dirty="0">
                <a:solidFill>
                  <a:srgbClr val="0070C0"/>
                </a:solidFill>
                <a:effectLst/>
                <a:ea typeface="Calibri" panose="020F0502020204030204" pitchFamily="34" charset="0"/>
                <a:cs typeface="Times New Roman" panose="02020603050405020304" pitchFamily="18" charset="0"/>
              </a:rPr>
              <a:t>Jn. 17:14-20; Jn. 15:20.</a:t>
            </a:r>
          </a:p>
          <a:p>
            <a:pPr marL="0" marR="0">
              <a:spcBef>
                <a:spcPts val="0"/>
              </a:spcBef>
              <a:spcAft>
                <a:spcPts val="0"/>
              </a:spcAft>
            </a:pPr>
            <a:r>
              <a:rPr lang="en-US" sz="2600" dirty="0">
                <a:effectLst/>
                <a:ea typeface="Calibri" panose="020F0502020204030204" pitchFamily="34" charset="0"/>
                <a:cs typeface="Times New Roman" panose="02020603050405020304" pitchFamily="18" charset="0"/>
              </a:rPr>
              <a:t> </a:t>
            </a:r>
          </a:p>
          <a:p>
            <a:pPr marL="0" marR="0">
              <a:spcBef>
                <a:spcPts val="0"/>
              </a:spcBef>
              <a:spcAft>
                <a:spcPts val="0"/>
              </a:spcAft>
            </a:pPr>
            <a:r>
              <a:rPr lang="en-US" sz="2600" dirty="0">
                <a:effectLst/>
                <a:ea typeface="Calibri" panose="020F0502020204030204" pitchFamily="34" charset="0"/>
                <a:cs typeface="Times New Roman" panose="02020603050405020304" pitchFamily="18" charset="0"/>
              </a:rPr>
              <a:t>How does one face persecution?</a:t>
            </a:r>
          </a:p>
          <a:p>
            <a:pPr marL="0" marR="0">
              <a:spcBef>
                <a:spcPts val="0"/>
              </a:spcBef>
              <a:spcAft>
                <a:spcPts val="0"/>
              </a:spcAft>
            </a:pPr>
            <a:r>
              <a:rPr lang="en-US" sz="2600" b="1" u="sng" dirty="0">
                <a:effectLst/>
                <a:ea typeface="Calibri" panose="020F0502020204030204" pitchFamily="34" charset="0"/>
                <a:cs typeface="Times New Roman" panose="02020603050405020304" pitchFamily="18" charset="0"/>
              </a:rPr>
              <a:t>Must</a:t>
            </a:r>
            <a:r>
              <a:rPr lang="en-US" sz="2600" dirty="0">
                <a:effectLst/>
                <a:ea typeface="Calibri" panose="020F0502020204030204" pitchFamily="34" charset="0"/>
                <a:cs typeface="Times New Roman" panose="02020603050405020304" pitchFamily="18" charset="0"/>
              </a:rPr>
              <a:t> not retaliate. Deny oneself</a:t>
            </a:r>
          </a:p>
          <a:p>
            <a:pPr marL="0" marR="0">
              <a:spcBef>
                <a:spcPts val="0"/>
              </a:spcBef>
              <a:spcAft>
                <a:spcPts val="0"/>
              </a:spcAft>
            </a:pPr>
            <a:r>
              <a:rPr lang="en-US" sz="2600" b="1" u="sng" dirty="0">
                <a:effectLst/>
                <a:ea typeface="Calibri" panose="020F0502020204030204" pitchFamily="34" charset="0"/>
                <a:cs typeface="Times New Roman" panose="02020603050405020304" pitchFamily="18" charset="0"/>
              </a:rPr>
              <a:t>Must</a:t>
            </a:r>
            <a:r>
              <a:rPr lang="en-US" sz="2600" dirty="0">
                <a:effectLst/>
                <a:ea typeface="Calibri" panose="020F0502020204030204" pitchFamily="34" charset="0"/>
                <a:cs typeface="Times New Roman" panose="02020603050405020304" pitchFamily="18" charset="0"/>
              </a:rPr>
              <a:t> work to eliminate all feeling of resentment.</a:t>
            </a:r>
          </a:p>
          <a:p>
            <a:pPr marL="0" marR="0">
              <a:spcBef>
                <a:spcPts val="0"/>
              </a:spcBef>
              <a:spcAft>
                <a:spcPts val="0"/>
              </a:spcAft>
            </a:pPr>
            <a:r>
              <a:rPr lang="en-US" sz="2600" b="1" u="sng" dirty="0">
                <a:effectLst/>
                <a:ea typeface="Calibri" panose="020F0502020204030204" pitchFamily="34" charset="0"/>
                <a:cs typeface="Times New Roman" panose="02020603050405020304" pitchFamily="18" charset="0"/>
              </a:rPr>
              <a:t>Must</a:t>
            </a:r>
            <a:r>
              <a:rPr lang="en-US" sz="2600" dirty="0">
                <a:effectLst/>
                <a:ea typeface="Calibri" panose="020F0502020204030204" pitchFamily="34" charset="0"/>
                <a:cs typeface="Times New Roman" panose="02020603050405020304" pitchFamily="18" charset="0"/>
              </a:rPr>
              <a:t> work to not be depressed by persecution - </a:t>
            </a:r>
            <a:r>
              <a:rPr lang="en-US" sz="2600" b="1" dirty="0">
                <a:solidFill>
                  <a:srgbClr val="0070C0"/>
                </a:solidFill>
                <a:effectLst/>
                <a:ea typeface="Calibri" panose="020F0502020204030204" pitchFamily="34" charset="0"/>
                <a:cs typeface="Times New Roman" panose="02020603050405020304" pitchFamily="18" charset="0"/>
              </a:rPr>
              <a:t>Rev. 2:10</a:t>
            </a:r>
            <a:r>
              <a:rPr lang="en-US" sz="2600" dirty="0">
                <a:effectLst/>
                <a:ea typeface="Calibri" panose="020F0502020204030204" pitchFamily="34" charset="0"/>
                <a:cs typeface="Times New Roman" panose="02020603050405020304" pitchFamily="18" charset="0"/>
              </a:rPr>
              <a:t>. </a:t>
            </a:r>
          </a:p>
          <a:p>
            <a:pPr marL="0" marR="0">
              <a:spcBef>
                <a:spcPts val="0"/>
              </a:spcBef>
              <a:spcAft>
                <a:spcPts val="0"/>
              </a:spcAft>
            </a:pPr>
            <a:r>
              <a:rPr lang="en-US" sz="2600" dirty="0">
                <a:effectLst/>
                <a:ea typeface="Calibri" panose="020F0502020204030204" pitchFamily="34" charset="0"/>
                <a:cs typeface="Times New Roman" panose="02020603050405020304" pitchFamily="18" charset="0"/>
              </a:rPr>
              <a:t>Learn to appreciate its value - </a:t>
            </a:r>
            <a:r>
              <a:rPr lang="en-US" sz="2600" b="1" dirty="0">
                <a:solidFill>
                  <a:srgbClr val="0070C0"/>
                </a:solidFill>
                <a:effectLst/>
                <a:ea typeface="Calibri" panose="020F0502020204030204" pitchFamily="34" charset="0"/>
                <a:cs typeface="Times New Roman" panose="02020603050405020304" pitchFamily="18" charset="0"/>
              </a:rPr>
              <a:t>Jas. 1:2.</a:t>
            </a:r>
          </a:p>
          <a:p>
            <a:pPr marL="0" marR="0">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9000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Kingdom Citizens.  Matt.5</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92081C61-21AC-6E9F-2BB9-DED1D22CFF81}"/>
              </a:ext>
            </a:extLst>
          </p:cNvPr>
          <p:cNvSpPr txBox="1"/>
          <p:nvPr/>
        </p:nvSpPr>
        <p:spPr>
          <a:xfrm>
            <a:off x="329184" y="1230862"/>
            <a:ext cx="8595360" cy="4832092"/>
          </a:xfrm>
          <a:prstGeom prst="rect">
            <a:avLst/>
          </a:prstGeom>
          <a:noFill/>
        </p:spPr>
        <p:txBody>
          <a:bodyPr wrap="square">
            <a:spAutoFit/>
          </a:bodyPr>
          <a:lstStyle/>
          <a:p>
            <a:pPr marL="0" marR="0">
              <a:spcBef>
                <a:spcPts val="0"/>
              </a:spcBef>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How are the persecuted blessed?</a:t>
            </a:r>
          </a:p>
          <a:p>
            <a:pPr marL="0" marR="0">
              <a:spcBef>
                <a:spcPts val="0"/>
              </a:spcBef>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Persecuted for righteousness sake, one is in good company - (God’s people throughout the ages - </a:t>
            </a:r>
            <a:r>
              <a:rPr lang="en-U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Mt. 5:12</a:t>
            </a:r>
            <a:r>
              <a:rPr lang="en-US" sz="2800" dirty="0">
                <a:effectLst/>
                <a:latin typeface="Calibri" panose="020F0502020204030204" pitchFamily="34" charset="0"/>
                <a:ea typeface="Calibri" panose="020F0502020204030204" pitchFamily="34" charset="0"/>
                <a:cs typeface="Calibri" panose="020F0502020204030204" pitchFamily="34" charset="0"/>
              </a:rPr>
              <a:t>).</a:t>
            </a:r>
          </a:p>
          <a:p>
            <a:pPr marL="0" marR="0">
              <a:spcBef>
                <a:spcPts val="0"/>
              </a:spcBef>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Trial will indicate the genuine character of one’s faith - </a:t>
            </a:r>
          </a:p>
          <a:p>
            <a:pPr marL="0" marR="0">
              <a:spcBef>
                <a:spcPts val="0"/>
              </a:spcBef>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Christian character can be developed through suffering -       </a:t>
            </a:r>
            <a:r>
              <a:rPr lang="en-U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1 Pet. 4:14-16</a:t>
            </a:r>
            <a:r>
              <a:rPr lang="en-US" sz="2800" dirty="0">
                <a:effectLst/>
                <a:latin typeface="Calibri" panose="020F0502020204030204" pitchFamily="34" charset="0"/>
                <a:ea typeface="Calibri" panose="020F0502020204030204" pitchFamily="34" charset="0"/>
                <a:cs typeface="Calibri" panose="020F0502020204030204" pitchFamily="34" charset="0"/>
              </a:rPr>
              <a:t>.</a:t>
            </a:r>
          </a:p>
          <a:p>
            <a:pPr marL="0" marR="0">
              <a:spcBef>
                <a:spcPts val="0"/>
              </a:spcBef>
              <a:spcAft>
                <a:spcPts val="0"/>
              </a:spcAft>
            </a:pP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This is an opportunity to glorify God -                               </a:t>
            </a:r>
            <a:r>
              <a:rPr lang="en-U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Acts 5:41; Rom. 5:1-5</a:t>
            </a:r>
            <a:r>
              <a:rPr lang="en-US" sz="2600" dirty="0">
                <a:effectLst/>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006874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Kingdom Citizens.  Matt.5</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1B2E98D1-059D-92C0-F529-914D6EEA45B4}"/>
              </a:ext>
            </a:extLst>
          </p:cNvPr>
          <p:cNvSpPr txBox="1"/>
          <p:nvPr/>
        </p:nvSpPr>
        <p:spPr>
          <a:xfrm>
            <a:off x="349858" y="648827"/>
            <a:ext cx="8388626" cy="5632311"/>
          </a:xfrm>
          <a:prstGeom prst="rect">
            <a:avLst/>
          </a:prstGeom>
          <a:noFill/>
        </p:spPr>
        <p:txBody>
          <a:bodyPr wrap="square">
            <a:spAutoFit/>
          </a:bodyPr>
          <a:lstStyle/>
          <a:p>
            <a:pPr marL="0" marR="0">
              <a:spcBef>
                <a:spcPts val="0"/>
              </a:spcBef>
              <a:spcAft>
                <a:spcPts val="0"/>
              </a:spcAft>
            </a:pPr>
            <a:r>
              <a:rPr lang="en-US" sz="2400" dirty="0">
                <a:effectLst/>
                <a:ea typeface="Calibri" panose="020F0502020204030204" pitchFamily="34" charset="0"/>
                <a:cs typeface="Times New Roman" panose="02020603050405020304" pitchFamily="18" charset="0"/>
              </a:rPr>
              <a:t>Our example in Christ is one of suffering .  </a:t>
            </a:r>
            <a:r>
              <a:rPr lang="en-US" sz="2400" b="1" dirty="0">
                <a:solidFill>
                  <a:srgbClr val="0070C0"/>
                </a:solidFill>
                <a:effectLst/>
                <a:ea typeface="Calibri" panose="020F0502020204030204" pitchFamily="34" charset="0"/>
                <a:cs typeface="Times New Roman" panose="02020603050405020304" pitchFamily="18" charset="0"/>
              </a:rPr>
              <a:t>1 Pet. 2:21-24</a:t>
            </a:r>
            <a:r>
              <a:rPr lang="en-US" sz="2400" dirty="0">
                <a:effectLst/>
                <a:ea typeface="Calibri" panose="020F0502020204030204" pitchFamily="34" charset="0"/>
                <a:cs typeface="Times New Roman" panose="02020603050405020304" pitchFamily="18" charset="0"/>
              </a:rPr>
              <a:t>;</a:t>
            </a:r>
          </a:p>
          <a:p>
            <a:pPr marL="0" marR="0">
              <a:spcBef>
                <a:spcPts val="0"/>
              </a:spcBef>
              <a:spcAft>
                <a:spcPts val="0"/>
              </a:spcAft>
            </a:pPr>
            <a:r>
              <a:rPr lang="en-US" sz="2400" dirty="0">
                <a:effectLst/>
                <a:ea typeface="Calibri" panose="020F0502020204030204" pitchFamily="34" charset="0"/>
                <a:cs typeface="Times New Roman" panose="02020603050405020304" pitchFamily="18" charset="0"/>
              </a:rPr>
              <a:t>fellowship in suffering - </a:t>
            </a:r>
            <a:r>
              <a:rPr lang="en-US" sz="2400" b="1" dirty="0">
                <a:solidFill>
                  <a:srgbClr val="0070C0"/>
                </a:solidFill>
                <a:effectLst/>
                <a:ea typeface="Calibri" panose="020F0502020204030204" pitchFamily="34" charset="0"/>
                <a:cs typeface="Times New Roman" panose="02020603050405020304" pitchFamily="18" charset="0"/>
              </a:rPr>
              <a:t>Phil. 3:10; Heb. 5:8,9</a:t>
            </a:r>
            <a:r>
              <a:rPr lang="en-US" sz="2400" dirty="0">
                <a:effectLst/>
                <a:ea typeface="Calibri" panose="020F0502020204030204" pitchFamily="34" charset="0"/>
                <a:cs typeface="Times New Roman" panose="02020603050405020304" pitchFamily="18" charset="0"/>
              </a:rPr>
              <a:t>.</a:t>
            </a:r>
          </a:p>
          <a:p>
            <a:pPr marL="0" marR="0">
              <a:spcBef>
                <a:spcPts val="0"/>
              </a:spcBef>
              <a:spcAft>
                <a:spcPts val="0"/>
              </a:spcAft>
            </a:pPr>
            <a:r>
              <a:rPr lang="en-US" sz="2400" dirty="0">
                <a:effectLst/>
                <a:ea typeface="Calibri" panose="020F0502020204030204" pitchFamily="34" charset="0"/>
                <a:cs typeface="Times New Roman" panose="02020603050405020304" pitchFamily="18" charset="0"/>
              </a:rPr>
              <a:t> </a:t>
            </a:r>
          </a:p>
          <a:p>
            <a:pPr marL="0" marR="0">
              <a:spcBef>
                <a:spcPts val="0"/>
              </a:spcBef>
              <a:spcAft>
                <a:spcPts val="0"/>
              </a:spcAft>
            </a:pPr>
            <a:r>
              <a:rPr lang="en-US" sz="2400" dirty="0">
                <a:effectLst/>
                <a:ea typeface="Calibri" panose="020F0502020204030204" pitchFamily="34" charset="0"/>
                <a:cs typeface="Times New Roman" panose="02020603050405020304" pitchFamily="18" charset="0"/>
              </a:rPr>
              <a:t>Suffering is nothing when compared to what God has in store for His suffering saints -   </a:t>
            </a:r>
          </a:p>
          <a:p>
            <a:pPr marL="0" marR="0">
              <a:spcBef>
                <a:spcPts val="0"/>
              </a:spcBef>
              <a:spcAft>
                <a:spcPts val="0"/>
              </a:spcAft>
            </a:pPr>
            <a:r>
              <a:rPr lang="en-US" sz="2400" u="none" strike="noStrike" dirty="0">
                <a:effectLst/>
                <a:ea typeface="Calibri" panose="020F0502020204030204" pitchFamily="34" charset="0"/>
                <a:cs typeface="Times New Roman" panose="02020603050405020304" pitchFamily="18" charset="0"/>
              </a:rPr>
              <a:t> </a:t>
            </a:r>
            <a:endParaRPr lang="en-US" sz="2400" dirty="0">
              <a:effectLst/>
              <a:ea typeface="Calibri" panose="020F0502020204030204" pitchFamily="34" charset="0"/>
              <a:cs typeface="Times New Roman" panose="02020603050405020304" pitchFamily="18" charset="0"/>
            </a:endParaRPr>
          </a:p>
          <a:p>
            <a:pPr marL="457200" marR="0">
              <a:spcBef>
                <a:spcPts val="0"/>
              </a:spcBef>
              <a:spcAft>
                <a:spcPts val="0"/>
              </a:spcAft>
            </a:pPr>
            <a:r>
              <a:rPr lang="en-US" sz="2400" b="1" dirty="0">
                <a:solidFill>
                  <a:srgbClr val="0070C0"/>
                </a:solidFill>
                <a:effectLst/>
                <a:ea typeface="Calibri" panose="020F0502020204030204" pitchFamily="34" charset="0"/>
                <a:cs typeface="Times New Roman" panose="02020603050405020304" pitchFamily="18" charset="0"/>
              </a:rPr>
              <a:t>Rom. 8:18 </a:t>
            </a:r>
            <a:r>
              <a:rPr lang="en-US" sz="2400" dirty="0">
                <a:effectLst/>
                <a:ea typeface="Calibri" panose="020F0502020204030204" pitchFamily="34" charset="0"/>
                <a:cs typeface="Times New Roman" panose="02020603050405020304" pitchFamily="18" charset="0"/>
              </a:rPr>
              <a:t>For I reckon that the sufferings of this present time are not worthy to be compared with the glory which shall be revealed in us.</a:t>
            </a:r>
          </a:p>
          <a:p>
            <a:pPr marL="0" marR="0">
              <a:spcBef>
                <a:spcPts val="0"/>
              </a:spcBef>
              <a:spcAft>
                <a:spcPts val="0"/>
              </a:spcAft>
            </a:pPr>
            <a:r>
              <a:rPr lang="en-US" sz="2400" dirty="0">
                <a:effectLst/>
                <a:ea typeface="Calibri" panose="020F0502020204030204" pitchFamily="34" charset="0"/>
                <a:cs typeface="Times New Roman" panose="02020603050405020304" pitchFamily="18" charset="0"/>
              </a:rPr>
              <a:t> </a:t>
            </a:r>
          </a:p>
          <a:p>
            <a:pPr marL="457200" marR="0">
              <a:spcBef>
                <a:spcPts val="0"/>
              </a:spcBef>
              <a:spcAft>
                <a:spcPts val="0"/>
              </a:spcAft>
            </a:pPr>
            <a:r>
              <a:rPr lang="en-US" sz="2400" b="1" dirty="0">
                <a:solidFill>
                  <a:srgbClr val="0070C0"/>
                </a:solidFill>
                <a:effectLst/>
                <a:ea typeface="Calibri" panose="020F0502020204030204" pitchFamily="34" charset="0"/>
                <a:cs typeface="Times New Roman" panose="02020603050405020304" pitchFamily="18" charset="0"/>
              </a:rPr>
              <a:t>2Cor. 4:17 </a:t>
            </a:r>
            <a:r>
              <a:rPr lang="en-US" sz="2400" dirty="0">
                <a:effectLst/>
                <a:ea typeface="Calibri" panose="020F0502020204030204" pitchFamily="34" charset="0"/>
                <a:cs typeface="Times New Roman" panose="02020603050405020304" pitchFamily="18" charset="0"/>
              </a:rPr>
              <a:t>For our light affliction, which is but for a moment, worketh for us a far more exceeding and eternal weight of glory; </a:t>
            </a:r>
            <a:r>
              <a:rPr lang="en-US" sz="2400" dirty="0">
                <a:effectLst/>
                <a:ea typeface="Calibri" panose="020F0502020204030204" pitchFamily="34" charset="0"/>
              </a:rPr>
              <a:t>18 While we look not at the things which are seen, but at the things which are not seen: for the things which are seen are temporal; but the things which are not seen are eternal.</a:t>
            </a:r>
            <a:endParaRPr lang="en-US" sz="2400" dirty="0"/>
          </a:p>
        </p:txBody>
      </p:sp>
    </p:spTree>
    <p:extLst>
      <p:ext uri="{BB962C8B-B14F-4D97-AF65-F5344CB8AC3E}">
        <p14:creationId xmlns:p14="http://schemas.microsoft.com/office/powerpoint/2010/main" val="21636168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Kingdom Citizens.  Matt.5</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257E04B4-02A0-F12D-BE66-83639FB1927C}"/>
              </a:ext>
            </a:extLst>
          </p:cNvPr>
          <p:cNvSpPr txBox="1"/>
          <p:nvPr/>
        </p:nvSpPr>
        <p:spPr>
          <a:xfrm>
            <a:off x="380602" y="2023872"/>
            <a:ext cx="8158039" cy="2554545"/>
          </a:xfrm>
          <a:prstGeom prst="rect">
            <a:avLst/>
          </a:prstGeom>
          <a:noFill/>
        </p:spPr>
        <p:txBody>
          <a:bodyPr wrap="square">
            <a:spAutoFit/>
          </a:bodyPr>
          <a:lstStyle/>
          <a:p>
            <a:pPr marL="457200" marR="0">
              <a:spcBef>
                <a:spcPts val="0"/>
              </a:spcBef>
              <a:spcAft>
                <a:spcPts val="0"/>
              </a:spcAft>
            </a:pPr>
            <a:r>
              <a:rPr lang="en-US" sz="3200" b="1" dirty="0">
                <a:solidFill>
                  <a:srgbClr val="0070C0"/>
                </a:solidFill>
                <a:effectLst/>
                <a:ea typeface="Calibri" panose="020F0502020204030204" pitchFamily="34" charset="0"/>
                <a:cs typeface="Times New Roman" panose="02020603050405020304" pitchFamily="18" charset="0"/>
              </a:rPr>
              <a:t>Rev. 14:13 </a:t>
            </a:r>
            <a:r>
              <a:rPr lang="en-US" sz="3200" dirty="0">
                <a:effectLst/>
                <a:ea typeface="Calibri" panose="020F0502020204030204" pitchFamily="34" charset="0"/>
                <a:cs typeface="Times New Roman" panose="02020603050405020304" pitchFamily="18" charset="0"/>
              </a:rPr>
              <a:t>And I heard a voice from heaven saying unto me, Write, Blessed are the dead which die in the Lord from henceforth: Yea, saith the Spirit, that they may rest from their labors; and their works do follow them.</a:t>
            </a:r>
          </a:p>
        </p:txBody>
      </p:sp>
    </p:spTree>
    <p:extLst>
      <p:ext uri="{BB962C8B-B14F-4D97-AF65-F5344CB8AC3E}">
        <p14:creationId xmlns:p14="http://schemas.microsoft.com/office/powerpoint/2010/main" val="20105695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Kingdom Citizens.  Matt.5</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5F38ADBB-2E21-C578-CF5A-6AB7F87A85B4}"/>
              </a:ext>
            </a:extLst>
          </p:cNvPr>
          <p:cNvSpPr txBox="1"/>
          <p:nvPr/>
        </p:nvSpPr>
        <p:spPr>
          <a:xfrm>
            <a:off x="326004" y="1001864"/>
            <a:ext cx="8809606" cy="5587107"/>
          </a:xfrm>
          <a:prstGeom prst="rect">
            <a:avLst/>
          </a:prstGeom>
          <a:noFill/>
        </p:spPr>
        <p:txBody>
          <a:bodyPr wrap="square">
            <a:spAutoFit/>
          </a:bodyPr>
          <a:lstStyle/>
          <a:p>
            <a:pPr marL="0" marR="0" algn="just">
              <a:spcBef>
                <a:spcPts val="0"/>
              </a:spcBef>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The sermon on the mount shows us a series of contrast:</a:t>
            </a:r>
          </a:p>
          <a:p>
            <a:pPr marL="0" marR="0" algn="just">
              <a:spcBef>
                <a:spcPts val="0"/>
              </a:spcBef>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 </a:t>
            </a:r>
          </a:p>
          <a:p>
            <a:pPr marL="0" marR="0" algn="just">
              <a:spcBef>
                <a:spcPts val="0"/>
              </a:spcBef>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1. Total </a:t>
            </a:r>
            <a:r>
              <a:rPr lang="en-US" sz="3000" u="sng" dirty="0">
                <a:effectLst/>
                <a:latin typeface="Calibri" panose="020F0502020204030204" pitchFamily="34" charset="0"/>
                <a:ea typeface="Calibri" panose="020F0502020204030204" pitchFamily="34" charset="0"/>
                <a:cs typeface="Calibri" panose="020F0502020204030204" pitchFamily="34" charset="0"/>
              </a:rPr>
              <a:t>dependence</a:t>
            </a:r>
            <a:r>
              <a:rPr lang="en-US" sz="2800" dirty="0">
                <a:effectLst/>
                <a:latin typeface="Calibri" panose="020F0502020204030204" pitchFamily="34" charset="0"/>
                <a:ea typeface="Calibri" panose="020F0502020204030204" pitchFamily="34" charset="0"/>
                <a:cs typeface="Calibri" panose="020F0502020204030204" pitchFamily="34" charset="0"/>
              </a:rPr>
              <a:t> vs </a:t>
            </a:r>
            <a:r>
              <a:rPr lang="en-US" sz="3000" u="sng" dirty="0">
                <a:effectLst/>
                <a:latin typeface="Calibri" panose="020F0502020204030204" pitchFamily="34" charset="0"/>
                <a:ea typeface="Calibri" panose="020F0502020204030204" pitchFamily="34" charset="0"/>
                <a:cs typeface="Calibri" panose="020F0502020204030204" pitchFamily="34" charset="0"/>
              </a:rPr>
              <a:t>total independence </a:t>
            </a:r>
            <a:r>
              <a:rPr lang="en-U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5:3</a:t>
            </a:r>
          </a:p>
          <a:p>
            <a:pPr marL="0" marR="0" algn="just">
              <a:spcBef>
                <a:spcPts val="0"/>
              </a:spcBef>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 </a:t>
            </a:r>
          </a:p>
          <a:p>
            <a:pPr marL="0" marR="0" algn="just">
              <a:spcBef>
                <a:spcPts val="0"/>
              </a:spcBef>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 </a:t>
            </a:r>
          </a:p>
          <a:p>
            <a:pPr marL="0" marR="0" algn="just">
              <a:spcBef>
                <a:spcPts val="0"/>
              </a:spcBef>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2. Deep </a:t>
            </a:r>
            <a:r>
              <a:rPr lang="en-US" sz="3000" u="sng" dirty="0">
                <a:effectLst/>
                <a:latin typeface="Calibri" panose="020F0502020204030204" pitchFamily="34" charset="0"/>
                <a:ea typeface="Calibri" panose="020F0502020204030204" pitchFamily="34" charset="0"/>
                <a:cs typeface="Calibri" panose="020F0502020204030204" pitchFamily="34" charset="0"/>
              </a:rPr>
              <a:t>mourning</a:t>
            </a:r>
            <a:r>
              <a:rPr lang="en-US" sz="2800" dirty="0">
                <a:effectLst/>
                <a:latin typeface="Calibri" panose="020F0502020204030204" pitchFamily="34" charset="0"/>
                <a:ea typeface="Calibri" panose="020F0502020204030204" pitchFamily="34" charset="0"/>
                <a:cs typeface="Calibri" panose="020F0502020204030204" pitchFamily="34" charset="0"/>
              </a:rPr>
              <a:t>  vs </a:t>
            </a:r>
            <a:r>
              <a:rPr lang="en-US" sz="3000" u="sng" dirty="0">
                <a:effectLst/>
                <a:latin typeface="Calibri" panose="020F0502020204030204" pitchFamily="34" charset="0"/>
                <a:ea typeface="Calibri" panose="020F0502020204030204" pitchFamily="34" charset="0"/>
                <a:cs typeface="Calibri" panose="020F0502020204030204" pitchFamily="34" charset="0"/>
              </a:rPr>
              <a:t>carefree irresponsibility </a:t>
            </a:r>
            <a:r>
              <a:rPr lang="en-U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5:4</a:t>
            </a:r>
          </a:p>
          <a:p>
            <a:pPr marL="0" marR="0" algn="just">
              <a:spcBef>
                <a:spcPts val="0"/>
              </a:spcBef>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 </a:t>
            </a:r>
          </a:p>
          <a:p>
            <a:pPr marL="0" marR="0" algn="just">
              <a:spcBef>
                <a:spcPts val="0"/>
              </a:spcBef>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 </a:t>
            </a:r>
          </a:p>
          <a:p>
            <a:pPr marL="0" marR="0" algn="just">
              <a:spcBef>
                <a:spcPts val="0"/>
              </a:spcBef>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3. </a:t>
            </a:r>
            <a:r>
              <a:rPr lang="en-US" sz="3000" u="sng" dirty="0">
                <a:effectLst/>
                <a:latin typeface="Calibri" panose="020F0502020204030204" pitchFamily="34" charset="0"/>
                <a:ea typeface="Calibri" panose="020F0502020204030204" pitchFamily="34" charset="0"/>
                <a:cs typeface="Calibri" panose="020F0502020204030204" pitchFamily="34" charset="0"/>
              </a:rPr>
              <a:t>Self discipline</a:t>
            </a:r>
            <a:r>
              <a:rPr lang="en-US" sz="3000" dirty="0">
                <a:effectLst/>
                <a:latin typeface="Calibri" panose="020F0502020204030204" pitchFamily="34" charset="0"/>
                <a:ea typeface="Calibri" panose="020F0502020204030204" pitchFamily="34" charset="0"/>
                <a:cs typeface="Calibri" panose="020F0502020204030204" pitchFamily="34" charset="0"/>
              </a:rPr>
              <a:t>  </a:t>
            </a:r>
            <a:r>
              <a:rPr lang="en-US" sz="2800" dirty="0">
                <a:effectLst/>
                <a:latin typeface="Calibri" panose="020F0502020204030204" pitchFamily="34" charset="0"/>
                <a:ea typeface="Calibri" panose="020F0502020204030204" pitchFamily="34" charset="0"/>
                <a:cs typeface="Calibri" panose="020F0502020204030204" pitchFamily="34" charset="0"/>
              </a:rPr>
              <a:t>vs  </a:t>
            </a:r>
            <a:r>
              <a:rPr lang="en-US" sz="3000" u="sng" dirty="0">
                <a:effectLst/>
                <a:latin typeface="Calibri" panose="020F0502020204030204" pitchFamily="34" charset="0"/>
                <a:ea typeface="Calibri" panose="020F0502020204030204" pitchFamily="34" charset="0"/>
                <a:cs typeface="Calibri" panose="020F0502020204030204" pitchFamily="34" charset="0"/>
              </a:rPr>
              <a:t>recklessness</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5:5</a:t>
            </a:r>
          </a:p>
          <a:p>
            <a:pPr marL="0" marR="0" algn="just">
              <a:spcBef>
                <a:spcPts val="0"/>
              </a:spcBef>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 </a:t>
            </a:r>
          </a:p>
          <a:p>
            <a:pPr marL="0" marR="0" algn="just">
              <a:spcBef>
                <a:spcPts val="0"/>
              </a:spcBef>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 </a:t>
            </a:r>
          </a:p>
          <a:p>
            <a:pPr marL="0" marR="0" algn="just">
              <a:spcBef>
                <a:spcPts val="0"/>
              </a:spcBef>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4. </a:t>
            </a:r>
            <a:r>
              <a:rPr lang="en-US" sz="3000" u="sng" dirty="0">
                <a:effectLst/>
                <a:latin typeface="Calibri" panose="020F0502020204030204" pitchFamily="34" charset="0"/>
                <a:ea typeface="Calibri" panose="020F0502020204030204" pitchFamily="34" charset="0"/>
                <a:cs typeface="Calibri" panose="020F0502020204030204" pitchFamily="34" charset="0"/>
              </a:rPr>
              <a:t>Thirst for God  </a:t>
            </a:r>
            <a:r>
              <a:rPr lang="en-US" sz="2800" dirty="0">
                <a:effectLst/>
                <a:latin typeface="Calibri" panose="020F0502020204030204" pitchFamily="34" charset="0"/>
                <a:ea typeface="Calibri" panose="020F0502020204030204" pitchFamily="34" charset="0"/>
                <a:cs typeface="Calibri" panose="020F0502020204030204" pitchFamily="34" charset="0"/>
              </a:rPr>
              <a:t>vs </a:t>
            </a:r>
            <a:r>
              <a:rPr lang="en-US" sz="3000" u="sng" dirty="0">
                <a:effectLst/>
                <a:latin typeface="Calibri" panose="020F0502020204030204" pitchFamily="34" charset="0"/>
                <a:ea typeface="Calibri" panose="020F0502020204030204" pitchFamily="34" charset="0"/>
                <a:cs typeface="Calibri" panose="020F0502020204030204" pitchFamily="34" charset="0"/>
              </a:rPr>
              <a:t>No desire for God</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5:6</a:t>
            </a:r>
          </a:p>
          <a:p>
            <a:pPr marL="0" marR="0" algn="just">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245292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Kingdom Citizens.  Matt.5</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4F6F4AB0-393D-BC99-FEF3-41C5B9AA235F}"/>
              </a:ext>
            </a:extLst>
          </p:cNvPr>
          <p:cNvSpPr txBox="1"/>
          <p:nvPr/>
        </p:nvSpPr>
        <p:spPr>
          <a:xfrm>
            <a:off x="278296" y="1240406"/>
            <a:ext cx="8452236" cy="4955203"/>
          </a:xfrm>
          <a:prstGeom prst="rect">
            <a:avLst/>
          </a:prstGeom>
          <a:noFill/>
        </p:spPr>
        <p:txBody>
          <a:bodyPr wrap="square">
            <a:spAutoFit/>
          </a:bodyPr>
          <a:lstStyle/>
          <a:p>
            <a:pPr marL="0" marR="0" algn="just">
              <a:spcBef>
                <a:spcPts val="0"/>
              </a:spcBef>
              <a:spcAft>
                <a:spcPts val="0"/>
              </a:spcAft>
            </a:pPr>
            <a:r>
              <a:rPr lang="en-US" sz="2800" dirty="0">
                <a:effectLst/>
                <a:ea typeface="Calibri" panose="020F0502020204030204" pitchFamily="34" charset="0"/>
                <a:cs typeface="Times New Roman" panose="02020603050405020304" pitchFamily="18" charset="0"/>
              </a:rPr>
              <a:t>5. </a:t>
            </a:r>
            <a:r>
              <a:rPr lang="en-US" sz="3000" u="sng" dirty="0">
                <a:effectLst/>
                <a:ea typeface="Calibri" panose="020F0502020204030204" pitchFamily="34" charset="0"/>
                <a:cs typeface="Times New Roman" panose="02020603050405020304" pitchFamily="18" charset="0"/>
              </a:rPr>
              <a:t>Mercy</a:t>
            </a:r>
            <a:r>
              <a:rPr lang="en-US" sz="2800" dirty="0">
                <a:effectLst/>
                <a:ea typeface="Calibri" panose="020F0502020204030204" pitchFamily="34" charset="0"/>
                <a:cs typeface="Times New Roman" panose="02020603050405020304" pitchFamily="18" charset="0"/>
              </a:rPr>
              <a:t>  vs  </a:t>
            </a:r>
            <a:r>
              <a:rPr lang="en-US" sz="3000" u="sng" dirty="0">
                <a:effectLst/>
                <a:ea typeface="Calibri" panose="020F0502020204030204" pitchFamily="34" charset="0"/>
                <a:cs typeface="Times New Roman" panose="02020603050405020304" pitchFamily="18" charset="0"/>
              </a:rPr>
              <a:t>Selfishness</a:t>
            </a:r>
            <a:r>
              <a:rPr lang="en-US" sz="2800" dirty="0">
                <a:effectLst/>
                <a:ea typeface="Calibri" panose="020F0502020204030204" pitchFamily="34" charset="0"/>
                <a:cs typeface="Times New Roman" panose="02020603050405020304" pitchFamily="18" charset="0"/>
              </a:rPr>
              <a:t>. </a:t>
            </a:r>
            <a:r>
              <a:rPr lang="en-US" sz="2800" b="1" dirty="0">
                <a:solidFill>
                  <a:srgbClr val="0070C0"/>
                </a:solidFill>
                <a:effectLst/>
                <a:ea typeface="Calibri" panose="020F0502020204030204" pitchFamily="34" charset="0"/>
                <a:cs typeface="Times New Roman" panose="02020603050405020304" pitchFamily="18" charset="0"/>
              </a:rPr>
              <a:t>5:7</a:t>
            </a:r>
          </a:p>
          <a:p>
            <a:pPr marL="0" marR="0" algn="just">
              <a:spcBef>
                <a:spcPts val="0"/>
              </a:spcBef>
              <a:spcAft>
                <a:spcPts val="0"/>
              </a:spcAft>
            </a:pPr>
            <a:r>
              <a:rPr lang="en-US" sz="2800" strike="noStrike" dirty="0">
                <a:effectLst/>
                <a:ea typeface="Calibri" panose="020F0502020204030204" pitchFamily="34" charset="0"/>
                <a:cs typeface="Times New Roman" panose="02020603050405020304" pitchFamily="18" charset="0"/>
              </a:rPr>
              <a:t> </a:t>
            </a:r>
            <a:endParaRPr lang="en-US" sz="2800" dirty="0">
              <a:effectLst/>
              <a:ea typeface="Calibri" panose="020F0502020204030204" pitchFamily="34" charset="0"/>
              <a:cs typeface="Times New Roman" panose="02020603050405020304" pitchFamily="18" charset="0"/>
            </a:endParaRPr>
          </a:p>
          <a:p>
            <a:pPr marL="0" marR="0" algn="just">
              <a:spcBef>
                <a:spcPts val="0"/>
              </a:spcBef>
              <a:spcAft>
                <a:spcPts val="0"/>
              </a:spcAft>
            </a:pPr>
            <a:r>
              <a:rPr lang="en-US" sz="2800" dirty="0">
                <a:effectLst/>
                <a:ea typeface="Calibri" panose="020F0502020204030204" pitchFamily="34" charset="0"/>
                <a:cs typeface="Times New Roman" panose="02020603050405020304" pitchFamily="18" charset="0"/>
              </a:rPr>
              <a:t>6. </a:t>
            </a:r>
            <a:r>
              <a:rPr lang="en-US" sz="3000" u="sng" dirty="0">
                <a:effectLst/>
                <a:ea typeface="Calibri" panose="020F0502020204030204" pitchFamily="34" charset="0"/>
                <a:cs typeface="Times New Roman" panose="02020603050405020304" pitchFamily="18" charset="0"/>
              </a:rPr>
              <a:t>Purity of heart</a:t>
            </a:r>
            <a:r>
              <a:rPr lang="en-US" sz="3000" dirty="0">
                <a:effectLst/>
                <a:ea typeface="Calibri" panose="020F0502020204030204" pitchFamily="34" charset="0"/>
                <a:cs typeface="Times New Roman" panose="02020603050405020304" pitchFamily="18" charset="0"/>
              </a:rPr>
              <a:t>  </a:t>
            </a:r>
            <a:r>
              <a:rPr lang="en-US" sz="2800" dirty="0">
                <a:effectLst/>
                <a:ea typeface="Calibri" panose="020F0502020204030204" pitchFamily="34" charset="0"/>
                <a:cs typeface="Times New Roman" panose="02020603050405020304" pitchFamily="18" charset="0"/>
              </a:rPr>
              <a:t>vs </a:t>
            </a:r>
            <a:r>
              <a:rPr lang="en-US" sz="3000" u="sng" dirty="0">
                <a:effectLst/>
                <a:ea typeface="Calibri" panose="020F0502020204030204" pitchFamily="34" charset="0"/>
                <a:cs typeface="Times New Roman" panose="02020603050405020304" pitchFamily="18" charset="0"/>
              </a:rPr>
              <a:t>lustful pursuits</a:t>
            </a:r>
            <a:r>
              <a:rPr lang="en-US" sz="2800" dirty="0">
                <a:effectLst/>
                <a:ea typeface="Calibri" panose="020F0502020204030204" pitchFamily="34" charset="0"/>
                <a:cs typeface="Times New Roman" panose="02020603050405020304" pitchFamily="18" charset="0"/>
              </a:rPr>
              <a:t>  </a:t>
            </a:r>
            <a:r>
              <a:rPr lang="en-US" sz="2800" b="1" dirty="0">
                <a:solidFill>
                  <a:srgbClr val="0070C0"/>
                </a:solidFill>
                <a:effectLst/>
                <a:ea typeface="Calibri" panose="020F0502020204030204" pitchFamily="34" charset="0"/>
                <a:cs typeface="Times New Roman" panose="02020603050405020304" pitchFamily="18" charset="0"/>
              </a:rPr>
              <a:t>5:8</a:t>
            </a:r>
          </a:p>
          <a:p>
            <a:pPr marL="0" marR="0" algn="just">
              <a:spcBef>
                <a:spcPts val="0"/>
              </a:spcBef>
              <a:spcAft>
                <a:spcPts val="0"/>
              </a:spcAft>
            </a:pPr>
            <a:r>
              <a:rPr lang="en-US" sz="2800" dirty="0">
                <a:effectLst/>
                <a:ea typeface="Calibri" panose="020F0502020204030204" pitchFamily="34" charset="0"/>
                <a:cs typeface="Times New Roman" panose="02020603050405020304" pitchFamily="18" charset="0"/>
              </a:rPr>
              <a:t> </a:t>
            </a:r>
          </a:p>
          <a:p>
            <a:pPr marL="0" marR="0" algn="just">
              <a:spcBef>
                <a:spcPts val="0"/>
              </a:spcBef>
              <a:spcAft>
                <a:spcPts val="0"/>
              </a:spcAft>
            </a:pPr>
            <a:r>
              <a:rPr lang="en-US" sz="2800" dirty="0">
                <a:effectLst/>
                <a:ea typeface="Calibri" panose="020F0502020204030204" pitchFamily="34" charset="0"/>
                <a:cs typeface="Times New Roman" panose="02020603050405020304" pitchFamily="18" charset="0"/>
              </a:rPr>
              <a:t>7. </a:t>
            </a:r>
            <a:r>
              <a:rPr lang="en-US" sz="3000" u="sng" dirty="0">
                <a:effectLst/>
                <a:ea typeface="Calibri" panose="020F0502020204030204" pitchFamily="34" charset="0"/>
                <a:cs typeface="Times New Roman" panose="02020603050405020304" pitchFamily="18" charset="0"/>
              </a:rPr>
              <a:t>Peaceful relationships</a:t>
            </a:r>
            <a:r>
              <a:rPr lang="en-US" sz="2800" dirty="0">
                <a:effectLst/>
                <a:ea typeface="Calibri" panose="020F0502020204030204" pitchFamily="34" charset="0"/>
                <a:cs typeface="Times New Roman" panose="02020603050405020304" pitchFamily="18" charset="0"/>
              </a:rPr>
              <a:t>  vs  </a:t>
            </a:r>
            <a:r>
              <a:rPr lang="en-US" sz="3000" u="sng" dirty="0">
                <a:effectLst/>
                <a:ea typeface="Calibri" panose="020F0502020204030204" pitchFamily="34" charset="0"/>
                <a:cs typeface="Times New Roman" panose="02020603050405020304" pitchFamily="18" charset="0"/>
              </a:rPr>
              <a:t>disposable relationships</a:t>
            </a:r>
            <a:r>
              <a:rPr lang="en-US" sz="2800" dirty="0">
                <a:effectLst/>
                <a:ea typeface="Calibri" panose="020F0502020204030204" pitchFamily="34" charset="0"/>
                <a:cs typeface="Times New Roman" panose="02020603050405020304" pitchFamily="18" charset="0"/>
              </a:rPr>
              <a:t>     </a:t>
            </a:r>
          </a:p>
          <a:p>
            <a:pPr marL="0" marR="0" algn="just">
              <a:spcBef>
                <a:spcPts val="0"/>
              </a:spcBef>
              <a:spcAft>
                <a:spcPts val="0"/>
              </a:spcAft>
            </a:pPr>
            <a:r>
              <a:rPr lang="en-US" sz="2800" dirty="0">
                <a:effectLst/>
                <a:ea typeface="Calibri" panose="020F0502020204030204" pitchFamily="34" charset="0"/>
                <a:cs typeface="Times New Roman" panose="02020603050405020304" pitchFamily="18" charset="0"/>
              </a:rPr>
              <a:t>      </a:t>
            </a:r>
          </a:p>
          <a:p>
            <a:pPr marL="0" marR="0" algn="just">
              <a:spcBef>
                <a:spcPts val="0"/>
              </a:spcBef>
              <a:spcAft>
                <a:spcPts val="0"/>
              </a:spcAft>
            </a:pPr>
            <a:r>
              <a:rPr lang="en-US" sz="2800" dirty="0">
                <a:effectLst/>
                <a:ea typeface="Calibri" panose="020F0502020204030204" pitchFamily="34" charset="0"/>
                <a:cs typeface="Times New Roman" panose="02020603050405020304" pitchFamily="18" charset="0"/>
              </a:rPr>
              <a:t>8. </a:t>
            </a:r>
            <a:r>
              <a:rPr lang="en-US" sz="3000" u="sng" dirty="0">
                <a:effectLst/>
                <a:ea typeface="Calibri" panose="020F0502020204030204" pitchFamily="34" charset="0"/>
                <a:cs typeface="Times New Roman" panose="02020603050405020304" pitchFamily="18" charset="0"/>
              </a:rPr>
              <a:t>Willingness to suffer</a:t>
            </a:r>
            <a:r>
              <a:rPr lang="en-US" sz="3000" dirty="0">
                <a:effectLst/>
                <a:ea typeface="Calibri" panose="020F0502020204030204" pitchFamily="34" charset="0"/>
                <a:cs typeface="Times New Roman" panose="02020603050405020304" pitchFamily="18" charset="0"/>
              </a:rPr>
              <a:t> </a:t>
            </a:r>
            <a:r>
              <a:rPr lang="en-US" sz="2800" dirty="0">
                <a:effectLst/>
                <a:ea typeface="Calibri" panose="020F0502020204030204" pitchFamily="34" charset="0"/>
                <a:cs typeface="Times New Roman" panose="02020603050405020304" pitchFamily="18" charset="0"/>
              </a:rPr>
              <a:t>vs </a:t>
            </a:r>
            <a:r>
              <a:rPr lang="en-US" sz="3000" u="sng" dirty="0">
                <a:effectLst/>
                <a:ea typeface="Calibri" panose="020F0502020204030204" pitchFamily="34" charset="0"/>
                <a:cs typeface="Times New Roman" panose="02020603050405020304" pitchFamily="18" charset="0"/>
              </a:rPr>
              <a:t>avoiding pain at all costs</a:t>
            </a:r>
            <a:r>
              <a:rPr lang="en-US" sz="2800" dirty="0">
                <a:effectLst/>
                <a:ea typeface="Calibri" panose="020F0502020204030204" pitchFamily="34" charset="0"/>
                <a:cs typeface="Times New Roman" panose="02020603050405020304" pitchFamily="18" charset="0"/>
              </a:rPr>
              <a:t> 	</a:t>
            </a:r>
            <a:r>
              <a:rPr lang="en-US" sz="2800" b="1" dirty="0">
                <a:solidFill>
                  <a:srgbClr val="0070C0"/>
                </a:solidFill>
                <a:effectLst/>
                <a:ea typeface="Calibri" panose="020F0502020204030204" pitchFamily="34" charset="0"/>
                <a:cs typeface="Times New Roman" panose="02020603050405020304" pitchFamily="18" charset="0"/>
              </a:rPr>
              <a:t>5:10-12</a:t>
            </a:r>
          </a:p>
          <a:p>
            <a:pPr marL="0" marR="0" algn="just">
              <a:spcBef>
                <a:spcPts val="0"/>
              </a:spcBef>
              <a:spcAft>
                <a:spcPts val="0"/>
              </a:spcAft>
            </a:pPr>
            <a:r>
              <a:rPr lang="en-US" sz="2800" dirty="0">
                <a:effectLst/>
                <a:ea typeface="Calibri" panose="020F0502020204030204" pitchFamily="34" charset="0"/>
                <a:cs typeface="Times New Roman" panose="02020603050405020304" pitchFamily="18" charset="0"/>
              </a:rPr>
              <a:t> </a:t>
            </a:r>
          </a:p>
          <a:p>
            <a:pPr marL="0" marR="0">
              <a:spcBef>
                <a:spcPts val="0"/>
              </a:spcBef>
              <a:spcAft>
                <a:spcPts val="0"/>
              </a:spcAft>
            </a:pPr>
            <a:r>
              <a:rPr lang="en-US" sz="2800" dirty="0">
                <a:effectLst/>
                <a:ea typeface="Calibri" panose="020F0502020204030204" pitchFamily="34" charset="0"/>
                <a:cs typeface="Times New Roman" panose="02020603050405020304" pitchFamily="18" charset="0"/>
              </a:rPr>
              <a:t>If we hope to be a citizen of God’s kingdom, me must develop these characteristics.</a:t>
            </a:r>
          </a:p>
        </p:txBody>
      </p:sp>
    </p:spTree>
    <p:extLst>
      <p:ext uri="{BB962C8B-B14F-4D97-AF65-F5344CB8AC3E}">
        <p14:creationId xmlns:p14="http://schemas.microsoft.com/office/powerpoint/2010/main" val="36910476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Kingdom Citizens.  Matt.5</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3A164F71-EFA8-494E-5F8D-6C73344849FB}"/>
              </a:ext>
            </a:extLst>
          </p:cNvPr>
          <p:cNvSpPr txBox="1"/>
          <p:nvPr/>
        </p:nvSpPr>
        <p:spPr>
          <a:xfrm>
            <a:off x="329184" y="841248"/>
            <a:ext cx="8496763" cy="5827383"/>
          </a:xfrm>
          <a:prstGeom prst="rect">
            <a:avLst/>
          </a:prstGeom>
          <a:noFill/>
        </p:spPr>
        <p:txBody>
          <a:bodyPr wrap="square">
            <a:spAutoFit/>
          </a:bodyPr>
          <a:lstStyle/>
          <a:p>
            <a:pPr marL="0" marR="0">
              <a:spcBef>
                <a:spcPts val="0"/>
              </a:spcBef>
              <a:spcAft>
                <a:spcPts val="0"/>
              </a:spcAft>
              <a:tabLst>
                <a:tab pos="228600" algn="l"/>
              </a:tabLst>
            </a:pPr>
            <a:r>
              <a:rPr lang="en-US" sz="2400" b="1" u="sng" dirty="0">
                <a:effectLst/>
                <a:latin typeface="Calibri" panose="020F0502020204030204" pitchFamily="34" charset="0"/>
                <a:ea typeface="Calibri" panose="020F0502020204030204" pitchFamily="34" charset="0"/>
                <a:cs typeface="Calibri" panose="020F0502020204030204" pitchFamily="34" charset="0"/>
              </a:rPr>
              <a:t>So, the theme is </a:t>
            </a:r>
            <a:r>
              <a:rPr lang="en-US" sz="2400" dirty="0">
                <a:effectLst/>
                <a:latin typeface="Calibri" panose="020F0502020204030204" pitchFamily="34" charset="0"/>
                <a:ea typeface="Calibri" panose="020F0502020204030204" pitchFamily="34" charset="0"/>
                <a:cs typeface="Calibri" panose="020F0502020204030204" pitchFamily="34" charset="0"/>
              </a:rPr>
              <a:t>The kingdom of God (the church). Jesus is defining in this sermon the kingdom citizen who submits to the authority of Jesus as their king, and let’s Jesus rule in their hearts. Jesus is KING</a:t>
            </a: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0"/>
              </a:spcAft>
            </a:pPr>
            <a:r>
              <a:rPr lang="en-US" sz="2400" b="1" u="sng" dirty="0">
                <a:effectLst/>
                <a:latin typeface="Calibri" panose="020F0502020204030204" pitchFamily="34" charset="0"/>
                <a:ea typeface="Calibri" panose="020F0502020204030204" pitchFamily="34" charset="0"/>
                <a:cs typeface="Calibri" panose="020F0502020204030204" pitchFamily="34" charset="0"/>
              </a:rPr>
              <a:t>The Challenge </a:t>
            </a:r>
            <a:r>
              <a:rPr lang="en-US" sz="2400" dirty="0">
                <a:effectLst/>
                <a:latin typeface="Calibri" panose="020F0502020204030204" pitchFamily="34" charset="0"/>
                <a:ea typeface="Calibri" panose="020F0502020204030204" pitchFamily="34" charset="0"/>
                <a:cs typeface="Calibri" panose="020F0502020204030204" pitchFamily="34" charset="0"/>
              </a:rPr>
              <a:t>of the sermon relates to our character. If Jesus rules your heart, then you are going to think and act differently  than folks who have not made Jesus king of their life. People that are not citizens of the kingdom submit and serve Satan, and live in sin.</a:t>
            </a: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0"/>
              </a:spcAft>
            </a:pPr>
            <a:r>
              <a:rPr lang="en-US" sz="2400" b="1" u="sng" dirty="0">
                <a:effectLst/>
                <a:latin typeface="Calibri" panose="020F0502020204030204" pitchFamily="34" charset="0"/>
                <a:ea typeface="Calibri" panose="020F0502020204030204" pitchFamily="34" charset="0"/>
                <a:cs typeface="Calibri" panose="020F0502020204030204" pitchFamily="34" charset="0"/>
              </a:rPr>
              <a:t>God wants our sins to bother us</a:t>
            </a:r>
            <a:r>
              <a:rPr lang="en-US" sz="2400" dirty="0">
                <a:effectLst/>
                <a:latin typeface="Calibri" panose="020F0502020204030204" pitchFamily="34" charset="0"/>
                <a:ea typeface="Calibri" panose="020F0502020204030204" pitchFamily="34" charset="0"/>
                <a:cs typeface="Calibri" panose="020F0502020204030204" pitchFamily="34" charset="0"/>
              </a:rPr>
              <a:t>. When we sin we have offended the one that gives us every good and perfect gift. God wants our sin to bother us to the point that we will repent of them and never do them anymore. That is a different heart than one of the world that says I’m going to do what I’m going to do and I don’t care what you think about it. </a:t>
            </a:r>
          </a:p>
        </p:txBody>
      </p:sp>
    </p:spTree>
    <p:extLst>
      <p:ext uri="{BB962C8B-B14F-4D97-AF65-F5344CB8AC3E}">
        <p14:creationId xmlns:p14="http://schemas.microsoft.com/office/powerpoint/2010/main" val="11819845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Kingdom Citizens.  Matt.5</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2D9D64A1-CAAE-E532-06A8-CC53AECE45A8}"/>
              </a:ext>
            </a:extLst>
          </p:cNvPr>
          <p:cNvSpPr txBox="1"/>
          <p:nvPr/>
        </p:nvSpPr>
        <p:spPr>
          <a:xfrm>
            <a:off x="636634" y="1509688"/>
            <a:ext cx="8070574" cy="4031873"/>
          </a:xfrm>
          <a:prstGeom prst="rect">
            <a:avLst/>
          </a:prstGeom>
          <a:noFill/>
        </p:spPr>
        <p:txBody>
          <a:bodyPr wrap="square">
            <a:spAutoFit/>
          </a:bodyPr>
          <a:lstStyle/>
          <a:p>
            <a:pPr marL="0" marR="0">
              <a:spcBef>
                <a:spcPts val="0"/>
              </a:spcBef>
              <a:spcAft>
                <a:spcPts val="0"/>
              </a:spcAft>
            </a:pPr>
            <a:r>
              <a:rPr lang="en-US" sz="3200" dirty="0">
                <a:effectLst/>
                <a:ea typeface="Calibri" panose="020F0502020204030204" pitchFamily="34" charset="0"/>
                <a:cs typeface="Times New Roman" panose="02020603050405020304" pitchFamily="18" charset="0"/>
              </a:rPr>
              <a:t>We have not even begun as a kingdom citizen until we take sin with such seriousness, </a:t>
            </a:r>
          </a:p>
          <a:p>
            <a:pPr marL="0" marR="0">
              <a:spcBef>
                <a:spcPts val="0"/>
              </a:spcBef>
              <a:spcAft>
                <a:spcPts val="0"/>
              </a:spcAft>
            </a:pPr>
            <a:r>
              <a:rPr lang="en-US" sz="3200" dirty="0">
                <a:effectLst/>
                <a:ea typeface="Calibri" panose="020F0502020204030204" pitchFamily="34" charset="0"/>
                <a:cs typeface="Times New Roman" panose="02020603050405020304" pitchFamily="18" charset="0"/>
              </a:rPr>
              <a:t>that </a:t>
            </a:r>
            <a:r>
              <a:rPr lang="en-US" sz="3200" u="sng" dirty="0">
                <a:effectLst/>
                <a:ea typeface="Calibri" panose="020F0502020204030204" pitchFamily="34" charset="0"/>
                <a:cs typeface="Times New Roman" panose="02020603050405020304" pitchFamily="18" charset="0"/>
              </a:rPr>
              <a:t>our sorrow is like the mourning of one who mourns for the dead</a:t>
            </a:r>
            <a:r>
              <a:rPr lang="en-US" sz="3200" dirty="0">
                <a:effectLst/>
                <a:ea typeface="Calibri" panose="020F0502020204030204" pitchFamily="34" charset="0"/>
                <a:cs typeface="Times New Roman" panose="02020603050405020304" pitchFamily="18" charset="0"/>
              </a:rPr>
              <a:t>. </a:t>
            </a:r>
          </a:p>
          <a:p>
            <a:pPr marL="0" marR="0">
              <a:spcBef>
                <a:spcPts val="0"/>
              </a:spcBef>
              <a:spcAft>
                <a:spcPts val="0"/>
              </a:spcAft>
            </a:pPr>
            <a:endParaRPr lang="en-US" sz="3200" dirty="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ea typeface="Calibri" panose="020F0502020204030204" pitchFamily="34" charset="0"/>
                <a:cs typeface="Times New Roman" panose="02020603050405020304" pitchFamily="18" charset="0"/>
              </a:rPr>
              <a:t>Christianity begins with godly sorrow of the broken heart.</a:t>
            </a:r>
          </a:p>
          <a:p>
            <a:pPr marL="0" marR="0">
              <a:spcBef>
                <a:spcPts val="0"/>
              </a:spcBef>
              <a:spcAft>
                <a:spcPts val="0"/>
              </a:spcAft>
            </a:pPr>
            <a:r>
              <a:rPr lang="en-US" sz="3200" dirty="0">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386316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8676" name="Picture 4" descr="http://upload.wikimedia.org/wikipedia/commons/e/ee/Paul_Delaroche_-_Young_Christian_Martyr_-_WGA6272.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7752" t="21010" r="4135" b="3429"/>
          <a:stretch/>
        </p:blipFill>
        <p:spPr bwMode="auto">
          <a:xfrm>
            <a:off x="4706282" y="762000"/>
            <a:ext cx="3828118" cy="5181600"/>
          </a:xfrm>
          <a:prstGeom prst="rect">
            <a:avLst/>
          </a:prstGeom>
          <a:noFill/>
          <a:ln w="38100">
            <a:solidFill>
              <a:schemeClr val="tx1"/>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609600" y="762000"/>
            <a:ext cx="3886200" cy="5181600"/>
          </a:xfrm>
          <a:prstGeom prst="rect">
            <a:avLst/>
          </a:prstGeom>
          <a:solidFill>
            <a:schemeClr val="bg1"/>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Matthew 5:10-12</a:t>
            </a:r>
            <a:b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br>
            <a:b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b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“Blessed are they which are </a:t>
            </a:r>
            <a:r>
              <a:rPr kumimoji="0" lang="en-US" sz="2000" b="0"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persecuted</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for righteousness’ sake: for theirs is the kingdom of heaven.</a:t>
            </a:r>
            <a:b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br>
            <a:b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b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Blessed are ye, when men shall revile you, and </a:t>
            </a:r>
            <a:r>
              <a:rPr kumimoji="0" lang="en-US" sz="2000" b="0"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persecute</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you, and shall say all manner of evil against you falsely for my sake.</a:t>
            </a:r>
            <a:b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br>
            <a:b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b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Rejoice, and be exceeding glad: for great is your reward in heaven: for so </a:t>
            </a:r>
            <a:r>
              <a:rPr kumimoji="0" lang="en-US" sz="2000" b="0"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persecuted</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they the prophets which were before you.” </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Frame 7"/>
          <p:cNvSpPr/>
          <p:nvPr/>
        </p:nvSpPr>
        <p:spPr>
          <a:xfrm>
            <a:off x="0" y="0"/>
            <a:ext cx="9144000" cy="6858000"/>
          </a:xfrm>
          <a:prstGeom prst="frame">
            <a:avLst>
              <a:gd name="adj1" fmla="val 6734"/>
            </a:avLst>
          </a:prstGeom>
          <a:gradFill flip="none" rotWithShape="1">
            <a:gsLst>
              <a:gs pos="0">
                <a:srgbClr val="0033CC">
                  <a:shade val="30000"/>
                  <a:satMod val="115000"/>
                </a:srgbClr>
              </a:gs>
              <a:gs pos="50000">
                <a:srgbClr val="0033CC">
                  <a:shade val="67500"/>
                  <a:satMod val="115000"/>
                </a:srgbClr>
              </a:gs>
              <a:gs pos="100000">
                <a:srgbClr val="0033CC">
                  <a:shade val="100000"/>
                  <a:satMod val="115000"/>
                  <a:lumMod val="79000"/>
                  <a:lumOff val="21000"/>
                </a:srgbClr>
              </a:gs>
            </a:gsLst>
            <a:lin ang="0" scaled="1"/>
            <a:tileRect/>
          </a:gradFill>
          <a:ln w="38100">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Rectangle 1"/>
          <p:cNvSpPr/>
          <p:nvPr/>
        </p:nvSpPr>
        <p:spPr>
          <a:xfrm>
            <a:off x="5943600" y="6019800"/>
            <a:ext cx="298991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Photo: Wikimedia – Public Domain in America, over 100 years old</a:t>
            </a:r>
          </a:p>
        </p:txBody>
      </p:sp>
      <p:pic>
        <p:nvPicPr>
          <p:cNvPr id="6" name="Picture 4" descr="http://upload.wikimedia.org/wikipedia/commons/e/ee/Paul_Delaroche_-_Young_Christian_Martyr_-_WGA6272.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53652" t="52904" r="25021" b="36644"/>
          <a:stretch/>
        </p:blipFill>
        <p:spPr bwMode="auto">
          <a:xfrm>
            <a:off x="7162800" y="3048000"/>
            <a:ext cx="1295400" cy="716692"/>
          </a:xfrm>
          <a:prstGeom prst="rect">
            <a:avLst/>
          </a:prstGeom>
          <a:noFill/>
          <a:ln w="38100">
            <a:noFill/>
          </a:ln>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247746"/>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Kingdom Citizens.  Matt.5</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2D9D64A1-CAAE-E532-06A8-CC53AECE45A8}"/>
              </a:ext>
            </a:extLst>
          </p:cNvPr>
          <p:cNvSpPr txBox="1"/>
          <p:nvPr/>
        </p:nvSpPr>
        <p:spPr>
          <a:xfrm>
            <a:off x="612250" y="1192696"/>
            <a:ext cx="8070574" cy="4524315"/>
          </a:xfrm>
          <a:prstGeom prst="rect">
            <a:avLst/>
          </a:prstGeom>
          <a:noFill/>
        </p:spPr>
        <p:txBody>
          <a:bodyPr wrap="square">
            <a:spAutoFit/>
          </a:bodyPr>
          <a:lstStyle/>
          <a:p>
            <a:pPr marL="0" marR="0">
              <a:spcBef>
                <a:spcPts val="0"/>
              </a:spcBef>
              <a:spcAft>
                <a:spcPts val="0"/>
              </a:spcAft>
            </a:pPr>
            <a:r>
              <a:rPr lang="en-US" sz="3200" dirty="0">
                <a:effectLst/>
                <a:ea typeface="Calibri" panose="020F0502020204030204" pitchFamily="34" charset="0"/>
                <a:cs typeface="Times New Roman" panose="02020603050405020304" pitchFamily="18" charset="0"/>
              </a:rPr>
              <a:t> The sermon on the mount teaches We must meet God’s conditions and requirements to be blessed by Him.</a:t>
            </a:r>
          </a:p>
          <a:p>
            <a:pPr marL="0" marR="0">
              <a:spcBef>
                <a:spcPts val="0"/>
              </a:spcBef>
              <a:spcAft>
                <a:spcPts val="0"/>
              </a:spcAft>
            </a:pPr>
            <a:endParaRPr lang="en-US" sz="3200" dirty="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ea typeface="Calibri" panose="020F0502020204030204" pitchFamily="34" charset="0"/>
                <a:cs typeface="Times New Roman" panose="02020603050405020304" pitchFamily="18" charset="0"/>
              </a:rPr>
              <a:t>The sermon spells out  those conditions. We usually think of life in terms of upward steps on the ladder of success. But in the spiritual realm, </a:t>
            </a:r>
            <a:r>
              <a:rPr lang="en-US" sz="3200" u="sng" dirty="0">
                <a:effectLst/>
                <a:ea typeface="Calibri" panose="020F0502020204030204" pitchFamily="34" charset="0"/>
                <a:cs typeface="Times New Roman" panose="02020603050405020304" pitchFamily="18" charset="0"/>
              </a:rPr>
              <a:t>man must take three steps downward </a:t>
            </a:r>
            <a:r>
              <a:rPr lang="en-US" sz="3200" dirty="0">
                <a:effectLst/>
                <a:ea typeface="Calibri" panose="020F0502020204030204" pitchFamily="34" charset="0"/>
                <a:cs typeface="Times New Roman" panose="02020603050405020304" pitchFamily="18" charset="0"/>
              </a:rPr>
              <a:t>if we want to be blessed.</a:t>
            </a:r>
          </a:p>
        </p:txBody>
      </p:sp>
    </p:spTree>
    <p:extLst>
      <p:ext uri="{BB962C8B-B14F-4D97-AF65-F5344CB8AC3E}">
        <p14:creationId xmlns:p14="http://schemas.microsoft.com/office/powerpoint/2010/main" val="9910905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Kingdom Citizens.  Matt.5</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D4FE7A57-379E-B792-1B4F-799AB40DFDD1}"/>
              </a:ext>
            </a:extLst>
          </p:cNvPr>
          <p:cNvSpPr txBox="1"/>
          <p:nvPr/>
        </p:nvSpPr>
        <p:spPr>
          <a:xfrm>
            <a:off x="475488" y="1063356"/>
            <a:ext cx="8232250" cy="5170646"/>
          </a:xfrm>
          <a:prstGeom prst="rect">
            <a:avLst/>
          </a:prstGeom>
          <a:noFill/>
        </p:spPr>
        <p:txBody>
          <a:bodyPr wrap="square">
            <a:spAutoFit/>
          </a:bodyPr>
          <a:lstStyle/>
          <a:p>
            <a:pPr marL="0" marR="0">
              <a:spcBef>
                <a:spcPts val="0"/>
              </a:spcBef>
              <a:spcAft>
                <a:spcPts val="0"/>
              </a:spcAft>
            </a:pPr>
            <a:r>
              <a:rPr lang="en-US" sz="3000" dirty="0">
                <a:effectLst/>
                <a:latin typeface="Calibri" panose="020F0502020204030204" pitchFamily="34" charset="0"/>
                <a:ea typeface="Calibri" panose="020F0502020204030204" pitchFamily="34" charset="0"/>
                <a:cs typeface="Calibri" panose="020F0502020204030204" pitchFamily="34" charset="0"/>
              </a:rPr>
              <a:t>The three steps are </a:t>
            </a:r>
            <a:r>
              <a:rPr lang="en-US" sz="3000" b="1" u="sng" dirty="0">
                <a:effectLst/>
                <a:latin typeface="Calibri" panose="020F0502020204030204" pitchFamily="34" charset="0"/>
                <a:ea typeface="Calibri" panose="020F0502020204030204" pitchFamily="34" charset="0"/>
                <a:cs typeface="Calibri" panose="020F0502020204030204" pitchFamily="34" charset="0"/>
              </a:rPr>
              <a:t>humility</a:t>
            </a:r>
            <a:r>
              <a:rPr lang="en-US" sz="3000" dirty="0">
                <a:effectLst/>
                <a:latin typeface="Calibri" panose="020F0502020204030204" pitchFamily="34" charset="0"/>
                <a:ea typeface="Calibri" panose="020F0502020204030204" pitchFamily="34" charset="0"/>
                <a:cs typeface="Calibri" panose="020F0502020204030204" pitchFamily="34" charset="0"/>
              </a:rPr>
              <a:t>, </a:t>
            </a:r>
            <a:r>
              <a:rPr lang="en-US" sz="3000" b="1" u="sng" dirty="0">
                <a:effectLst/>
                <a:latin typeface="Calibri" panose="020F0502020204030204" pitchFamily="34" charset="0"/>
                <a:ea typeface="Calibri" panose="020F0502020204030204" pitchFamily="34" charset="0"/>
                <a:cs typeface="Calibri" panose="020F0502020204030204" pitchFamily="34" charset="0"/>
              </a:rPr>
              <a:t>mourning</a:t>
            </a:r>
            <a:r>
              <a:rPr lang="en-US" sz="3000" dirty="0">
                <a:effectLst/>
                <a:latin typeface="Calibri" panose="020F0502020204030204" pitchFamily="34" charset="0"/>
                <a:ea typeface="Calibri" panose="020F0502020204030204" pitchFamily="34" charset="0"/>
                <a:cs typeface="Calibri" panose="020F0502020204030204" pitchFamily="34" charset="0"/>
              </a:rPr>
              <a:t>, and </a:t>
            </a:r>
            <a:r>
              <a:rPr lang="en-US" sz="3000" b="1" u="sng" dirty="0">
                <a:effectLst/>
                <a:latin typeface="Calibri" panose="020F0502020204030204" pitchFamily="34" charset="0"/>
                <a:ea typeface="Calibri" panose="020F0502020204030204" pitchFamily="34" charset="0"/>
                <a:cs typeface="Calibri" panose="020F0502020204030204" pitchFamily="34" charset="0"/>
              </a:rPr>
              <a:t>meekness</a:t>
            </a:r>
            <a:r>
              <a:rPr lang="en-US" sz="3000" dirty="0">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0"/>
              </a:spcAft>
            </a:pPr>
            <a:endParaRPr lang="en-US" sz="3000" dirty="0">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3000" dirty="0">
                <a:latin typeface="Calibri" panose="020F0502020204030204" pitchFamily="34" charset="0"/>
                <a:ea typeface="Calibri" panose="020F0502020204030204" pitchFamily="34" charset="0"/>
                <a:cs typeface="Calibri" panose="020F0502020204030204" pitchFamily="34" charset="0"/>
              </a:rPr>
              <a:t>L</a:t>
            </a:r>
            <a:r>
              <a:rPr lang="en-US" sz="3000" dirty="0">
                <a:effectLst/>
                <a:latin typeface="Calibri" panose="020F0502020204030204" pitchFamily="34" charset="0"/>
                <a:ea typeface="Calibri" panose="020F0502020204030204" pitchFamily="34" charset="0"/>
                <a:cs typeface="Calibri" panose="020F0502020204030204" pitchFamily="34" charset="0"/>
              </a:rPr>
              <a:t>ife-giving waters are available only to those who willing place themselves in a lowly position, as a cup is placed under a fountain. And before Christ can fill our cup, we must empty it of our self.</a:t>
            </a:r>
          </a:p>
          <a:p>
            <a:pPr marL="0" marR="0">
              <a:spcBef>
                <a:spcPts val="0"/>
              </a:spcBef>
              <a:spcAft>
                <a:spcPts val="0"/>
              </a:spcAft>
            </a:pPr>
            <a:r>
              <a:rPr lang="en-US" sz="3000" dirty="0">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0"/>
              </a:spcAft>
            </a:pPr>
            <a:r>
              <a:rPr lang="en-US" sz="3000" b="1" u="sng" dirty="0">
                <a:effectLst/>
                <a:latin typeface="Calibri" panose="020F0502020204030204" pitchFamily="34" charset="0"/>
                <a:ea typeface="Calibri" panose="020F0502020204030204" pitchFamily="34" charset="0"/>
                <a:cs typeface="Calibri" panose="020F0502020204030204" pitchFamily="34" charset="0"/>
              </a:rPr>
              <a:t>Humility</a:t>
            </a:r>
            <a:r>
              <a:rPr lang="en-US" sz="3000" dirty="0">
                <a:effectLst/>
                <a:latin typeface="Calibri" panose="020F0502020204030204" pitchFamily="34" charset="0"/>
                <a:ea typeface="Calibri" panose="020F0502020204030204" pitchFamily="34" charset="0"/>
                <a:cs typeface="Calibri" panose="020F0502020204030204" pitchFamily="34" charset="0"/>
              </a:rPr>
              <a:t>, </a:t>
            </a:r>
            <a:r>
              <a:rPr lang="en-US" sz="3000" b="1" u="sng" dirty="0">
                <a:effectLst/>
                <a:latin typeface="Calibri" panose="020F0502020204030204" pitchFamily="34" charset="0"/>
                <a:ea typeface="Calibri" panose="020F0502020204030204" pitchFamily="34" charset="0"/>
                <a:cs typeface="Calibri" panose="020F0502020204030204" pitchFamily="34" charset="0"/>
              </a:rPr>
              <a:t>mourning</a:t>
            </a:r>
            <a:r>
              <a:rPr lang="en-US" sz="3000" dirty="0">
                <a:effectLst/>
                <a:latin typeface="Calibri" panose="020F0502020204030204" pitchFamily="34" charset="0"/>
                <a:ea typeface="Calibri" panose="020F0502020204030204" pitchFamily="34" charset="0"/>
                <a:cs typeface="Calibri" panose="020F0502020204030204" pitchFamily="34" charset="0"/>
              </a:rPr>
              <a:t>, and </a:t>
            </a:r>
            <a:r>
              <a:rPr lang="en-US" sz="3000" b="1" u="sng" dirty="0">
                <a:effectLst/>
                <a:latin typeface="Calibri" panose="020F0502020204030204" pitchFamily="34" charset="0"/>
                <a:ea typeface="Calibri" panose="020F0502020204030204" pitchFamily="34" charset="0"/>
                <a:cs typeface="Calibri" panose="020F0502020204030204" pitchFamily="34" charset="0"/>
              </a:rPr>
              <a:t>meekness</a:t>
            </a:r>
            <a:r>
              <a:rPr lang="en-US" sz="3000" dirty="0">
                <a:effectLst/>
                <a:latin typeface="Calibri" panose="020F0502020204030204" pitchFamily="34" charset="0"/>
                <a:ea typeface="Calibri" panose="020F0502020204030204" pitchFamily="34" charset="0"/>
                <a:cs typeface="Calibri" panose="020F0502020204030204" pitchFamily="34" charset="0"/>
              </a:rPr>
              <a:t>. To be a citizen of the kingdom, we must possess and demonstrate these characteristics.</a:t>
            </a:r>
          </a:p>
        </p:txBody>
      </p:sp>
    </p:spTree>
    <p:extLst>
      <p:ext uri="{BB962C8B-B14F-4D97-AF65-F5344CB8AC3E}">
        <p14:creationId xmlns:p14="http://schemas.microsoft.com/office/powerpoint/2010/main" val="19043975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3" name="Rectangle 12"/>
          <p:cNvSpPr/>
          <p:nvPr/>
        </p:nvSpPr>
        <p:spPr>
          <a:xfrm>
            <a:off x="707822" y="12701"/>
            <a:ext cx="8409673" cy="6845299"/>
          </a:xfrm>
          <a:prstGeom prst="rect">
            <a:avLst/>
          </a:prstGeom>
          <a:solidFill>
            <a:schemeClr val="bg1"/>
          </a:solidFill>
          <a:ln w="38100">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5" name="Rectangle 2"/>
          <p:cNvSpPr txBox="1">
            <a:spLocks noChangeArrowheads="1"/>
          </p:cNvSpPr>
          <p:nvPr/>
        </p:nvSpPr>
        <p:spPr>
          <a:xfrm>
            <a:off x="1752600" y="4205287"/>
            <a:ext cx="6324600" cy="2119313"/>
          </a:xfrm>
          <a:prstGeom prst="horizontalScroll">
            <a:avLst/>
          </a:prstGeom>
          <a:solidFill>
            <a:schemeClr val="bg1"/>
          </a:solidFill>
          <a:ln>
            <a:solidFill>
              <a:schemeClr val="tx1"/>
            </a:solidFill>
          </a:ln>
          <a:effectLst>
            <a:outerShdw blurRad="63500" sx="102000" sy="102000" algn="ctr" rotWithShape="0">
              <a:prstClr val="black">
                <a:alpha val="40000"/>
              </a:prst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imes New Roman"/>
                <a:ea typeface="+mj-ea"/>
                <a:cs typeface="+mj-cs"/>
              </a:rPr>
              <a:t>1 Timothy 4:16</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imes New Roman"/>
                <a:ea typeface="+mj-ea"/>
                <a:cs typeface="+mj-cs"/>
              </a:rPr>
              <a:t>“</a:t>
            </a:r>
            <a:r>
              <a:rPr kumimoji="0" lang="en-US" sz="2400" b="0" i="0" u="none" strike="noStrike" kern="1200" cap="none" spc="0" normalizeH="0" baseline="0" noProof="0" dirty="0">
                <a:ln>
                  <a:noFill/>
                </a:ln>
                <a:solidFill>
                  <a:srgbClr val="000000"/>
                </a:solidFill>
                <a:effectLst/>
                <a:uLnTx/>
                <a:uFillTx/>
                <a:latin typeface="Times New Roman"/>
                <a:ea typeface="+mj-ea"/>
                <a:cs typeface="+mj-cs"/>
              </a:rPr>
              <a:t>Take heed unto thyself, and unto the doctrine; continue in them: for in doing this thou shalt both save thyself, and them that hear thee.”</a:t>
            </a:r>
            <a:endParaRPr kumimoji="0" lang="en-US" sz="2400" b="0" i="0" u="none" strike="noStrike" kern="0" cap="none" spc="0" normalizeH="0" baseline="0" noProof="0" dirty="0">
              <a:ln>
                <a:noFill/>
              </a:ln>
              <a:solidFill>
                <a:srgbClr val="000000"/>
              </a:solidFill>
              <a:effectLst/>
              <a:uLnTx/>
              <a:uFillTx/>
              <a:latin typeface="Times New Roman"/>
              <a:ea typeface="+mj-ea"/>
              <a:cs typeface="+mj-cs"/>
            </a:endParaRPr>
          </a:p>
        </p:txBody>
      </p:sp>
      <p:sp>
        <p:nvSpPr>
          <p:cNvPr id="6" name="Rectangle 3" descr="Rectangle: Click to edit Master text styles&#10;Second level&#10;Third level&#10;Fourth level&#10;Fifth level"/>
          <p:cNvSpPr txBox="1">
            <a:spLocks noChangeArrowheads="1"/>
          </p:cNvSpPr>
          <p:nvPr/>
        </p:nvSpPr>
        <p:spPr>
          <a:xfrm>
            <a:off x="1447800" y="2138919"/>
            <a:ext cx="6484938" cy="29051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Hear the Gospel (Rom.10:14).</a:t>
            </a:r>
          </a:p>
        </p:txBody>
      </p:sp>
      <p:sp>
        <p:nvSpPr>
          <p:cNvPr id="8" name="Rectangle 3" descr="Rectangle: Click to edit Master text styles&#10;Second level&#10;Third level&#10;Fourth level&#10;Fifth level"/>
          <p:cNvSpPr txBox="1">
            <a:spLocks noChangeArrowheads="1"/>
          </p:cNvSpPr>
          <p:nvPr/>
        </p:nvSpPr>
        <p:spPr>
          <a:xfrm>
            <a:off x="1447800" y="2547238"/>
            <a:ext cx="6484938" cy="32146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Believe the Gospel (Heb. 11:6).</a:t>
            </a:r>
          </a:p>
        </p:txBody>
      </p:sp>
      <p:sp>
        <p:nvSpPr>
          <p:cNvPr id="9" name="Rectangle 3" descr="Rectangle: Click to edit Master text styles&#10;Second level&#10;Third level&#10;Fourth level&#10;Fifth level"/>
          <p:cNvSpPr txBox="1">
            <a:spLocks noChangeArrowheads="1"/>
          </p:cNvSpPr>
          <p:nvPr/>
        </p:nvSpPr>
        <p:spPr>
          <a:xfrm>
            <a:off x="1439862" y="2949808"/>
            <a:ext cx="6484938" cy="335756"/>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Repent of Sins (Acts 3:19).</a:t>
            </a:r>
          </a:p>
          <a:p>
            <a:pPr marL="609600" marR="0" lvl="0" indent="-609600" algn="l" defTabSz="914400" rtl="0" eaLnBrk="0" fontAlgn="base" latinLnBrk="0" hangingPunct="0">
              <a:lnSpc>
                <a:spcPct val="8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rgbClr val="000000"/>
              </a:solidFill>
              <a:effectLst/>
              <a:uLnTx/>
              <a:uFillTx/>
              <a:latin typeface="Times New Roman"/>
              <a:ea typeface="+mn-ea"/>
              <a:cs typeface="+mn-cs"/>
            </a:endParaRPr>
          </a:p>
        </p:txBody>
      </p:sp>
      <p:sp>
        <p:nvSpPr>
          <p:cNvPr id="10" name="Rectangle 3" descr="Rectangle: Click to edit Master text styles&#10;Second level&#10;Third level&#10;Fourth level&#10;Fifth level"/>
          <p:cNvSpPr txBox="1">
            <a:spLocks noChangeArrowheads="1"/>
          </p:cNvSpPr>
          <p:nvPr/>
        </p:nvSpPr>
        <p:spPr>
          <a:xfrm>
            <a:off x="1447800" y="3370730"/>
            <a:ext cx="6484938" cy="304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Confess Christ (Rom.10:9).</a:t>
            </a:r>
          </a:p>
        </p:txBody>
      </p:sp>
      <p:sp>
        <p:nvSpPr>
          <p:cNvPr id="11" name="Rectangle 3" descr="Rectangle: Click to edit Master text styles&#10;Second level&#10;Third level&#10;Fourth level&#10;Fifth level"/>
          <p:cNvSpPr txBox="1">
            <a:spLocks noChangeArrowheads="1"/>
          </p:cNvSpPr>
          <p:nvPr/>
        </p:nvSpPr>
        <p:spPr>
          <a:xfrm>
            <a:off x="1447799" y="3757052"/>
            <a:ext cx="7203141" cy="44291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Be Baptized Into Christ (1 Cor.12:13).</a:t>
            </a:r>
          </a:p>
          <a:p>
            <a:pPr marL="609600" marR="0" lvl="0" indent="-609600" algn="l" defTabSz="914400" rtl="0" eaLnBrk="0" fontAlgn="base" latinLnBrk="0" hangingPunct="0">
              <a:lnSpc>
                <a:spcPct val="8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rgbClr val="000000"/>
              </a:solidFill>
              <a:effectLst/>
              <a:uLnTx/>
              <a:uFillTx/>
              <a:latin typeface="Times New Roman"/>
              <a:ea typeface="+mn-ea"/>
              <a:cs typeface="+mn-cs"/>
            </a:endParaRPr>
          </a:p>
        </p:txBody>
      </p:sp>
      <p:sp>
        <p:nvSpPr>
          <p:cNvPr id="15" name="Rectangle 14"/>
          <p:cNvSpPr/>
          <p:nvPr/>
        </p:nvSpPr>
        <p:spPr>
          <a:xfrm>
            <a:off x="1143001" y="865094"/>
            <a:ext cx="7974495" cy="457200"/>
          </a:xfrm>
          <a:prstGeom prst="rect">
            <a:avLst/>
          </a:prstGeom>
          <a:noFill/>
          <a:ln>
            <a:noFill/>
          </a:ln>
          <a:effectLst/>
          <a:scene3d>
            <a:camera prst="orthographicFront"/>
            <a:lightRig rig="threePt" dir="t"/>
          </a:scene3d>
          <a:sp3d prstMaterial="dkEdge">
            <a:bevelT w="311150"/>
            <a:bevelB w="28575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50" normalizeH="0" baseline="0" noProof="0" dirty="0">
                <a:ln w="11430"/>
                <a:solidFill>
                  <a:srgbClr val="0070C0"/>
                </a:solidFill>
                <a:effectLst/>
                <a:uLnTx/>
                <a:uFillTx/>
                <a:latin typeface="Arial" panose="020B0604020202020204" pitchFamily="34" charset="0"/>
                <a:ea typeface="+mn-ea"/>
                <a:cs typeface="Arial" panose="020B0604020202020204" pitchFamily="34" charset="0"/>
              </a:rPr>
              <a:t>Are You A New Testament Christian?</a:t>
            </a:r>
          </a:p>
        </p:txBody>
      </p:sp>
    </p:spTree>
    <p:extLst>
      <p:ext uri="{BB962C8B-B14F-4D97-AF65-F5344CB8AC3E}">
        <p14:creationId xmlns:p14="http://schemas.microsoft.com/office/powerpoint/2010/main" val="69849387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Kingdom Citizens.  Matt.5</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4B103B59-CEDA-DAAC-B041-70474BDD5EE0}"/>
              </a:ext>
            </a:extLst>
          </p:cNvPr>
          <p:cNvSpPr txBox="1"/>
          <p:nvPr/>
        </p:nvSpPr>
        <p:spPr>
          <a:xfrm>
            <a:off x="485030" y="1041621"/>
            <a:ext cx="8213697" cy="5262979"/>
          </a:xfrm>
          <a:prstGeom prst="rect">
            <a:avLst/>
          </a:prstGeom>
          <a:noFill/>
        </p:spPr>
        <p:txBody>
          <a:bodyPr wrap="square">
            <a:spAutoFit/>
          </a:bodyPr>
          <a:lstStyle/>
          <a:p>
            <a:pPr marL="0" marR="0">
              <a:spcBef>
                <a:spcPts val="0"/>
              </a:spcBef>
              <a:spcAft>
                <a:spcPts val="0"/>
              </a:spcAft>
              <a:tabLst>
                <a:tab pos="228600" algn="l"/>
              </a:tabLst>
            </a:pPr>
            <a:r>
              <a:rPr lang="en-US" sz="2800" dirty="0">
                <a:effectLst/>
                <a:latin typeface="Calibri" panose="020F0502020204030204" pitchFamily="34" charset="0"/>
                <a:ea typeface="Calibri" panose="020F0502020204030204" pitchFamily="34" charset="0"/>
                <a:cs typeface="Calibri" panose="020F0502020204030204" pitchFamily="34" charset="0"/>
              </a:rPr>
              <a:t>The main theme of Matthew is </a:t>
            </a:r>
            <a:r>
              <a:rPr lang="en-US" sz="2800" u="sng" dirty="0">
                <a:effectLst/>
                <a:latin typeface="Calibri" panose="020F0502020204030204" pitchFamily="34" charset="0"/>
                <a:ea typeface="Calibri" panose="020F0502020204030204" pitchFamily="34" charset="0"/>
                <a:cs typeface="Calibri" panose="020F0502020204030204" pitchFamily="34" charset="0"/>
              </a:rPr>
              <a:t>The kingdom of God,</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u="sng" dirty="0">
                <a:effectLst/>
                <a:latin typeface="Calibri" panose="020F0502020204030204" pitchFamily="34" charset="0"/>
                <a:ea typeface="Calibri" panose="020F0502020204030204" pitchFamily="34" charset="0"/>
                <a:cs typeface="Calibri" panose="020F0502020204030204" pitchFamily="34" charset="0"/>
              </a:rPr>
              <a:t>The Kingdom of Heaven</a:t>
            </a:r>
            <a:r>
              <a:rPr lang="en-US" sz="2800" dirty="0">
                <a:effectLst/>
                <a:latin typeface="Calibri" panose="020F0502020204030204" pitchFamily="34" charset="0"/>
                <a:ea typeface="Calibri" panose="020F0502020204030204" pitchFamily="34" charset="0"/>
                <a:cs typeface="Calibri" panose="020F0502020204030204" pitchFamily="34" charset="0"/>
              </a:rPr>
              <a:t>. Kingdom used 55 times in 28 chapters of Matthew. </a:t>
            </a:r>
          </a:p>
          <a:p>
            <a:pPr marL="0" marR="0">
              <a:spcBef>
                <a:spcPts val="0"/>
              </a:spcBef>
              <a:spcAft>
                <a:spcPts val="0"/>
              </a:spcAft>
            </a:pPr>
            <a:r>
              <a:rPr lang="en-US" sz="28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So Jesus is defining in this sermon, the kingdom individual, who </a:t>
            </a:r>
            <a:r>
              <a:rPr lang="en-US" sz="2800"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submits to the authority of Jesus </a:t>
            </a:r>
            <a:r>
              <a:rPr lang="en-US" sz="28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as our king, and </a:t>
            </a:r>
            <a:r>
              <a:rPr lang="en-US" sz="2800"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lets Jesus rule in his heart</a:t>
            </a:r>
            <a:r>
              <a:rPr lang="en-US" sz="28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t>
            </a:r>
          </a:p>
          <a:p>
            <a:pPr marL="0" marR="0">
              <a:spcBef>
                <a:spcPts val="0"/>
              </a:spcBef>
              <a:spcAft>
                <a:spcPts val="0"/>
              </a:spcAft>
            </a:pPr>
            <a:r>
              <a:rPr lang="en-US" sz="2800"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Jesus is our KING.</a:t>
            </a:r>
          </a:p>
          <a:p>
            <a:pPr marL="0" marR="0">
              <a:spcBef>
                <a:spcPts val="0"/>
              </a:spcBef>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0"/>
              </a:spcAft>
            </a:pPr>
            <a:r>
              <a:rPr lang="en-US" sz="28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So to follow Jesus is to respect and develop the characteristics in this sermon. </a:t>
            </a:r>
            <a:r>
              <a:rPr lang="en-US" sz="2800"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The manifestation of the kingdom on earth </a:t>
            </a:r>
            <a:r>
              <a:rPr lang="en-US" sz="28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is </a:t>
            </a:r>
            <a:r>
              <a:rPr lang="en-US" sz="2800"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seen in the individuals </a:t>
            </a:r>
            <a:r>
              <a:rPr lang="en-US" sz="28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that make up </a:t>
            </a:r>
            <a:r>
              <a:rPr lang="en-US" sz="2800"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the kingdom</a:t>
            </a:r>
            <a:r>
              <a:rPr lang="en-US" sz="28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2800"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the church</a:t>
            </a:r>
            <a:r>
              <a:rPr lang="en-US" sz="28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6852354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Kingdom Citizens.  Matt.5</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0DF17308-DB98-9930-A0EB-CFE11FB1D3D4}"/>
              </a:ext>
            </a:extLst>
          </p:cNvPr>
          <p:cNvSpPr txBox="1"/>
          <p:nvPr/>
        </p:nvSpPr>
        <p:spPr>
          <a:xfrm>
            <a:off x="318052" y="993913"/>
            <a:ext cx="8539701" cy="5478423"/>
          </a:xfrm>
          <a:prstGeom prst="rect">
            <a:avLst/>
          </a:prstGeom>
          <a:noFill/>
        </p:spPr>
        <p:txBody>
          <a:bodyPr wrap="square">
            <a:spAutoFit/>
          </a:bodyPr>
          <a:lstStyle/>
          <a:p>
            <a:pPr marL="0" marR="0">
              <a:spcBef>
                <a:spcPts val="0"/>
              </a:spcBef>
              <a:spcAft>
                <a:spcPts val="0"/>
              </a:spcAft>
            </a:pPr>
            <a:r>
              <a:rPr lang="en-US" sz="2400" dirty="0">
                <a:effectLst/>
                <a:ea typeface="Calibri" panose="020F0502020204030204" pitchFamily="34" charset="0"/>
                <a:cs typeface="Times New Roman" panose="02020603050405020304" pitchFamily="18" charset="0"/>
              </a:rPr>
              <a:t>The challenge of the sermon relates to our character.</a:t>
            </a:r>
            <a:r>
              <a:rPr lang="en-US" sz="2400" dirty="0">
                <a:ea typeface="Calibri" panose="020F0502020204030204" pitchFamily="34" charset="0"/>
                <a:cs typeface="Times New Roman" panose="02020603050405020304" pitchFamily="18" charset="0"/>
              </a:rPr>
              <a:t> </a:t>
            </a:r>
            <a:r>
              <a:rPr lang="en-US" sz="2400" dirty="0">
                <a:effectLst/>
                <a:ea typeface="Calibri" panose="020F0502020204030204" pitchFamily="34" charset="0"/>
                <a:cs typeface="Times New Roman" panose="02020603050405020304" pitchFamily="18" charset="0"/>
              </a:rPr>
              <a:t>If Jesus rules your heart, </a:t>
            </a:r>
            <a:r>
              <a:rPr lang="en-US" sz="2400" u="sng" dirty="0">
                <a:effectLst/>
                <a:ea typeface="Calibri" panose="020F0502020204030204" pitchFamily="34" charset="0"/>
                <a:cs typeface="Times New Roman" panose="02020603050405020304" pitchFamily="18" charset="0"/>
              </a:rPr>
              <a:t>then you are going to think and act differently  than folks who do have not made Jesus king of their life</a:t>
            </a:r>
            <a:r>
              <a:rPr lang="en-US" sz="2400" dirty="0">
                <a:effectLst/>
                <a:ea typeface="Calibri" panose="020F0502020204030204" pitchFamily="34" charset="0"/>
                <a:cs typeface="Times New Roman" panose="02020603050405020304" pitchFamily="18" charset="0"/>
              </a:rPr>
              <a:t>. People that are not citizens of the kingdom submit and </a:t>
            </a:r>
            <a:r>
              <a:rPr lang="en-US" sz="2400" u="sng" dirty="0">
                <a:effectLst/>
                <a:ea typeface="Calibri" panose="020F0502020204030204" pitchFamily="34" charset="0"/>
                <a:cs typeface="Times New Roman" panose="02020603050405020304" pitchFamily="18" charset="0"/>
              </a:rPr>
              <a:t>serve Satan</a:t>
            </a:r>
            <a:r>
              <a:rPr lang="en-US" sz="2400" dirty="0">
                <a:effectLst/>
                <a:ea typeface="Calibri" panose="020F0502020204030204" pitchFamily="34" charset="0"/>
                <a:cs typeface="Times New Roman" panose="02020603050405020304" pitchFamily="18" charset="0"/>
              </a:rPr>
              <a:t>. </a:t>
            </a:r>
          </a:p>
          <a:p>
            <a:pPr marL="0" marR="0">
              <a:spcBef>
                <a:spcPts val="0"/>
              </a:spcBef>
              <a:spcAft>
                <a:spcPts val="0"/>
              </a:spcAft>
            </a:pPr>
            <a:r>
              <a:rPr lang="en-US" sz="2400" dirty="0">
                <a:effectLst/>
                <a:ea typeface="Calibri" panose="020F0502020204030204" pitchFamily="34" charset="0"/>
                <a:cs typeface="Times New Roman" panose="02020603050405020304" pitchFamily="18" charset="0"/>
              </a:rPr>
              <a:t> </a:t>
            </a:r>
          </a:p>
          <a:p>
            <a:pPr marL="0" marR="0">
              <a:spcBef>
                <a:spcPts val="0"/>
              </a:spcBef>
              <a:spcAft>
                <a:spcPts val="0"/>
              </a:spcAft>
            </a:pPr>
            <a:r>
              <a:rPr lang="en-US" sz="2400" dirty="0">
                <a:effectLst/>
                <a:ea typeface="Calibri" panose="020F0502020204030204" pitchFamily="34" charset="0"/>
                <a:cs typeface="Times New Roman" panose="02020603050405020304" pitchFamily="18" charset="0"/>
              </a:rPr>
              <a:t>And we are going to see in this sermon that </a:t>
            </a:r>
            <a:r>
              <a:rPr lang="en-US" sz="2400" u="sng" dirty="0">
                <a:effectLst/>
                <a:ea typeface="Calibri" panose="020F0502020204030204" pitchFamily="34" charset="0"/>
                <a:cs typeface="Times New Roman" panose="02020603050405020304" pitchFamily="18" charset="0"/>
              </a:rPr>
              <a:t>God wants our sins to bother us</a:t>
            </a:r>
            <a:r>
              <a:rPr lang="en-US" sz="2400" dirty="0">
                <a:effectLst/>
                <a:ea typeface="Calibri" panose="020F0502020204030204" pitchFamily="34" charset="0"/>
                <a:cs typeface="Times New Roman" panose="02020603050405020304" pitchFamily="18" charset="0"/>
              </a:rPr>
              <a:t>.  </a:t>
            </a:r>
            <a:r>
              <a:rPr lang="en-US" sz="2400" u="sng" dirty="0">
                <a:effectLst/>
                <a:ea typeface="Calibri" panose="020F0502020204030204" pitchFamily="34" charset="0"/>
                <a:cs typeface="Times New Roman" panose="02020603050405020304" pitchFamily="18" charset="0"/>
              </a:rPr>
              <a:t>When we sin we have offended </a:t>
            </a:r>
            <a:r>
              <a:rPr lang="en-US" sz="2400" dirty="0">
                <a:effectLst/>
                <a:ea typeface="Calibri" panose="020F0502020204030204" pitchFamily="34" charset="0"/>
                <a:cs typeface="Times New Roman" panose="02020603050405020304" pitchFamily="18" charset="0"/>
              </a:rPr>
              <a:t>the one that gives us every good and perfect gift. God wants our sin to bother us to the point that we will </a:t>
            </a:r>
            <a:r>
              <a:rPr lang="en-US" sz="2400" u="sng" dirty="0">
                <a:effectLst/>
                <a:ea typeface="Calibri" panose="020F0502020204030204" pitchFamily="34" charset="0"/>
                <a:cs typeface="Times New Roman" panose="02020603050405020304" pitchFamily="18" charset="0"/>
              </a:rPr>
              <a:t>repent</a:t>
            </a:r>
            <a:r>
              <a:rPr lang="en-US" sz="2400" dirty="0">
                <a:effectLst/>
                <a:ea typeface="Calibri" panose="020F0502020204030204" pitchFamily="34" charset="0"/>
                <a:cs typeface="Times New Roman" panose="02020603050405020304" pitchFamily="18" charset="0"/>
              </a:rPr>
              <a:t> of them and never do them anymore.</a:t>
            </a:r>
          </a:p>
          <a:p>
            <a:pPr marL="0" marR="0">
              <a:spcBef>
                <a:spcPts val="0"/>
              </a:spcBef>
              <a:spcAft>
                <a:spcPts val="0"/>
              </a:spcAft>
            </a:pPr>
            <a:endParaRPr lang="en-US" sz="24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ea typeface="Calibri" panose="020F0502020204030204" pitchFamily="34" charset="0"/>
                <a:cs typeface="Times New Roman" panose="02020603050405020304" pitchFamily="18" charset="0"/>
              </a:rPr>
              <a:t>That is a different heart than one of the world that says I’m going to do what I’m going to do and I don’t care what you think about it (arrogance).</a:t>
            </a:r>
          </a:p>
          <a:p>
            <a:pPr marL="0" marR="0">
              <a:spcBef>
                <a:spcPts val="0"/>
              </a:spcBef>
              <a:spcAft>
                <a:spcPts val="0"/>
              </a:spcAft>
            </a:pPr>
            <a:endParaRPr lang="en-US" sz="24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1400" dirty="0">
                <a:effectLst/>
                <a:ea typeface="Calibri" panose="020F0502020204030204" pitchFamily="34" charset="0"/>
                <a:cs typeface="Times New Roman" panose="02020603050405020304" pitchFamily="18" charset="0"/>
              </a:rPr>
              <a:t>Compare- The man that would not even lift his eyes to heaven but said God be merciful to me a sinner.</a:t>
            </a:r>
          </a:p>
        </p:txBody>
      </p:sp>
    </p:spTree>
    <p:extLst>
      <p:ext uri="{BB962C8B-B14F-4D97-AF65-F5344CB8AC3E}">
        <p14:creationId xmlns:p14="http://schemas.microsoft.com/office/powerpoint/2010/main" val="585255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Kingdom Citizens.  Matt.5</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20CF323F-8D93-903E-9BD2-2455C787FAD2}"/>
              </a:ext>
            </a:extLst>
          </p:cNvPr>
          <p:cNvSpPr txBox="1"/>
          <p:nvPr/>
        </p:nvSpPr>
        <p:spPr>
          <a:xfrm>
            <a:off x="222637" y="990733"/>
            <a:ext cx="8706677" cy="5262979"/>
          </a:xfrm>
          <a:prstGeom prst="rect">
            <a:avLst/>
          </a:prstGeom>
          <a:noFill/>
        </p:spPr>
        <p:txBody>
          <a:bodyPr wrap="square">
            <a:spAutoFit/>
          </a:bodyPr>
          <a:lstStyle/>
          <a:p>
            <a:pPr marL="0" marR="0">
              <a:spcBef>
                <a:spcPts val="0"/>
              </a:spcBef>
              <a:spcAft>
                <a:spcPts val="0"/>
              </a:spcAft>
            </a:pPr>
            <a:r>
              <a:rPr lang="en-US" sz="2000" dirty="0">
                <a:effectLst/>
                <a:ea typeface="Calibri" panose="020F0502020204030204" pitchFamily="34" charset="0"/>
                <a:cs typeface="Times New Roman" panose="02020603050405020304" pitchFamily="18" charset="0"/>
              </a:rPr>
              <a:t>Citizens of the Kingdom - </a:t>
            </a:r>
            <a:r>
              <a:rPr lang="en-US" sz="2000" b="1" dirty="0">
                <a:solidFill>
                  <a:srgbClr val="0070C0"/>
                </a:solidFill>
                <a:effectLst/>
                <a:ea typeface="Calibri" panose="020F0502020204030204" pitchFamily="34" charset="0"/>
                <a:cs typeface="Times New Roman" panose="02020603050405020304" pitchFamily="18" charset="0"/>
              </a:rPr>
              <a:t>5:2-16.</a:t>
            </a:r>
          </a:p>
          <a:p>
            <a:pPr marL="0" marR="0">
              <a:spcBef>
                <a:spcPts val="0"/>
              </a:spcBef>
              <a:spcAft>
                <a:spcPts val="0"/>
              </a:spcAft>
            </a:pPr>
            <a:r>
              <a:rPr lang="en-US" sz="2000" dirty="0">
                <a:effectLst/>
                <a:ea typeface="Calibri" panose="020F0502020204030204" pitchFamily="34" charset="0"/>
                <a:cs typeface="Times New Roman" panose="02020603050405020304" pitchFamily="18" charset="0"/>
              </a:rPr>
              <a:t> </a:t>
            </a:r>
          </a:p>
          <a:p>
            <a:pPr marL="0" marR="0">
              <a:spcBef>
                <a:spcPts val="0"/>
              </a:spcBef>
              <a:spcAft>
                <a:spcPts val="0"/>
              </a:spcAft>
            </a:pPr>
            <a:r>
              <a:rPr lang="en-US" sz="3200" b="1" u="sng" dirty="0">
                <a:solidFill>
                  <a:srgbClr val="0070C0"/>
                </a:solidFill>
                <a:effectLst/>
                <a:latin typeface="Aharoni" panose="02010803020104030203" pitchFamily="2" charset="-79"/>
                <a:ea typeface="Calibri" panose="020F0502020204030204" pitchFamily="34" charset="0"/>
                <a:cs typeface="Aharoni" panose="02010803020104030203" pitchFamily="2" charset="-79"/>
              </a:rPr>
              <a:t>1st. Beatitude </a:t>
            </a:r>
            <a:r>
              <a:rPr lang="en-US" sz="2200" dirty="0">
                <a:solidFill>
                  <a:srgbClr val="0070C0"/>
                </a:solidFill>
                <a:effectLst/>
                <a:ea typeface="Calibri" panose="020F0502020204030204" pitchFamily="34" charset="0"/>
                <a:cs typeface="Times New Roman" panose="02020603050405020304" pitchFamily="18" charset="0"/>
              </a:rPr>
              <a:t>- Blessed are the poor in spirit, for theirs is the kingdom of heaven - v.3.</a:t>
            </a:r>
          </a:p>
          <a:p>
            <a:pPr marL="0" marR="0">
              <a:spcBef>
                <a:spcPts val="0"/>
              </a:spcBef>
              <a:spcAft>
                <a:spcPts val="0"/>
              </a:spcAft>
            </a:pPr>
            <a:endParaRPr lang="en-US" sz="2200" dirty="0">
              <a:solidFill>
                <a:srgbClr val="0070C0"/>
              </a:solidFill>
              <a:effectLst/>
              <a:ea typeface="Calibri" panose="020F0502020204030204" pitchFamily="34" charset="0"/>
              <a:cs typeface="Times New Roman" panose="02020603050405020304" pitchFamily="18" charset="0"/>
            </a:endParaRPr>
          </a:p>
          <a:p>
            <a:pPr marR="0" lvl="0">
              <a:spcBef>
                <a:spcPts val="0"/>
              </a:spcBef>
              <a:spcAft>
                <a:spcPts val="0"/>
              </a:spcAft>
            </a:pPr>
            <a:r>
              <a:rPr lang="en-US" sz="2200" dirty="0">
                <a:effectLst/>
                <a:ea typeface="Calibri" panose="020F0502020204030204" pitchFamily="34" charset="0"/>
                <a:cs typeface="Times New Roman" panose="02020603050405020304" pitchFamily="18" charset="0"/>
              </a:rPr>
              <a:t>Beatitude - Lat. </a:t>
            </a:r>
            <a:r>
              <a:rPr lang="en-US" sz="2200" dirty="0" err="1">
                <a:effectLst/>
                <a:ea typeface="Calibri" panose="020F0502020204030204" pitchFamily="34" charset="0"/>
                <a:cs typeface="Times New Roman" panose="02020603050405020304" pitchFamily="18" charset="0"/>
              </a:rPr>
              <a:t>beatitudo</a:t>
            </a:r>
            <a:r>
              <a:rPr lang="en-US" sz="2200" dirty="0">
                <a:effectLst/>
                <a:ea typeface="Calibri" panose="020F0502020204030204" pitchFamily="34" charset="0"/>
                <a:cs typeface="Times New Roman" panose="02020603050405020304" pitchFamily="18" charset="0"/>
              </a:rPr>
              <a:t> - perfect happiness.</a:t>
            </a:r>
          </a:p>
          <a:p>
            <a:pPr marL="228600" marR="0">
              <a:spcBef>
                <a:spcPts val="0"/>
              </a:spcBef>
              <a:spcAft>
                <a:spcPts val="0"/>
              </a:spcAft>
            </a:pPr>
            <a:r>
              <a:rPr lang="en-US" sz="2200" dirty="0">
                <a:effectLst/>
                <a:ea typeface="Calibri" panose="020F0502020204030204" pitchFamily="34" charset="0"/>
                <a:cs typeface="Times New Roman" panose="02020603050405020304" pitchFamily="18" charset="0"/>
              </a:rPr>
              <a:t>What we have in the Beatitudes, is </a:t>
            </a:r>
            <a:r>
              <a:rPr lang="en-US" sz="2200" u="sng" dirty="0">
                <a:effectLst/>
                <a:ea typeface="Calibri" panose="020F0502020204030204" pitchFamily="34" charset="0"/>
                <a:cs typeface="Times New Roman" panose="02020603050405020304" pitchFamily="18" charset="0"/>
              </a:rPr>
              <a:t>not a prescription for blessedness</a:t>
            </a:r>
            <a:r>
              <a:rPr lang="en-US" sz="2200" dirty="0">
                <a:effectLst/>
                <a:ea typeface="Calibri" panose="020F0502020204030204" pitchFamily="34" charset="0"/>
                <a:cs typeface="Times New Roman" panose="02020603050405020304" pitchFamily="18" charset="0"/>
              </a:rPr>
              <a:t>, but </a:t>
            </a:r>
            <a:r>
              <a:rPr lang="en-US" sz="2200" u="sng" dirty="0">
                <a:effectLst/>
                <a:ea typeface="Calibri" panose="020F0502020204030204" pitchFamily="34" charset="0"/>
                <a:cs typeface="Times New Roman" panose="02020603050405020304" pitchFamily="18" charset="0"/>
              </a:rPr>
              <a:t>a prescription giving the conditions of blessedness</a:t>
            </a:r>
            <a:r>
              <a:rPr lang="en-US" sz="2200" dirty="0">
                <a:effectLst/>
                <a:ea typeface="Calibri" panose="020F0502020204030204" pitchFamily="34" charset="0"/>
                <a:cs typeface="Times New Roman" panose="02020603050405020304" pitchFamily="18" charset="0"/>
              </a:rPr>
              <a:t>, which are valued, not for the result which they produce, but for their own intrinsic worth.</a:t>
            </a:r>
          </a:p>
          <a:p>
            <a:pPr marL="228600" marR="0">
              <a:spcBef>
                <a:spcPts val="0"/>
              </a:spcBef>
              <a:spcAft>
                <a:spcPts val="0"/>
              </a:spcAft>
            </a:pPr>
            <a:r>
              <a:rPr lang="en-US" sz="2200" dirty="0">
                <a:effectLst/>
                <a:ea typeface="Calibri" panose="020F0502020204030204" pitchFamily="34" charset="0"/>
                <a:cs typeface="Times New Roman" panose="02020603050405020304" pitchFamily="18" charset="0"/>
              </a:rPr>
              <a:t> </a:t>
            </a:r>
          </a:p>
          <a:p>
            <a:pPr marL="0" marR="0">
              <a:spcBef>
                <a:spcPts val="0"/>
              </a:spcBef>
              <a:spcAft>
                <a:spcPts val="0"/>
              </a:spcAft>
            </a:pPr>
            <a:r>
              <a:rPr lang="en-US" sz="2200" dirty="0">
                <a:effectLst/>
                <a:ea typeface="Calibri" panose="020F0502020204030204" pitchFamily="34" charset="0"/>
                <a:cs typeface="Times New Roman" panose="02020603050405020304" pitchFamily="18" charset="0"/>
              </a:rPr>
              <a:t>Poor (in spirit) - there are two Greek words found in the NT which are translated poor.</a:t>
            </a:r>
          </a:p>
          <a:p>
            <a:pPr marL="342900" marR="0" lvl="0" indent="-342900">
              <a:spcBef>
                <a:spcPts val="0"/>
              </a:spcBef>
              <a:spcAft>
                <a:spcPts val="0"/>
              </a:spcAft>
              <a:buFont typeface="Symbol" panose="05050102010706020507" pitchFamily="18" charset="2"/>
              <a:buChar char=""/>
            </a:pPr>
            <a:r>
              <a:rPr lang="en-US" sz="2200" dirty="0">
                <a:effectLst/>
                <a:ea typeface="Calibri" panose="020F0502020204030204" pitchFamily="34" charset="0"/>
                <a:cs typeface="Times New Roman" panose="02020603050405020304" pitchFamily="18" charset="0"/>
              </a:rPr>
              <a:t>One means to come or crouch. Used to describe Lazarus in </a:t>
            </a:r>
            <a:r>
              <a:rPr lang="en-US" sz="2200" b="1" dirty="0">
                <a:solidFill>
                  <a:srgbClr val="0070C0"/>
                </a:solidFill>
                <a:effectLst/>
                <a:ea typeface="Calibri" panose="020F0502020204030204" pitchFamily="34" charset="0"/>
                <a:cs typeface="Times New Roman" panose="02020603050405020304" pitchFamily="18" charset="0"/>
              </a:rPr>
              <a:t>Lk. 16:19-31</a:t>
            </a:r>
            <a:r>
              <a:rPr lang="en-US" sz="2200" dirty="0">
                <a:effectLst/>
                <a:ea typeface="Calibri" panose="020F0502020204030204" pitchFamily="34" charset="0"/>
                <a:cs typeface="Times New Roman" panose="02020603050405020304" pitchFamily="18" charset="0"/>
              </a:rPr>
              <a:t>.</a:t>
            </a:r>
          </a:p>
          <a:p>
            <a:pPr marL="342900" marR="0" lvl="0" indent="-342900">
              <a:spcBef>
                <a:spcPts val="0"/>
              </a:spcBef>
              <a:spcAft>
                <a:spcPts val="0"/>
              </a:spcAft>
              <a:buFont typeface="Symbol" panose="05050102010706020507" pitchFamily="18" charset="2"/>
              <a:buChar char=""/>
            </a:pPr>
            <a:r>
              <a:rPr lang="en-US" sz="2200" dirty="0">
                <a:effectLst/>
                <a:ea typeface="Calibri" panose="020F0502020204030204" pitchFamily="34" charset="0"/>
                <a:cs typeface="Times New Roman" panose="02020603050405020304" pitchFamily="18" charset="0"/>
              </a:rPr>
              <a:t>poor in the sense of lacking this world’s goods - </a:t>
            </a:r>
            <a:r>
              <a:rPr lang="en-US" sz="2200" b="1" dirty="0">
                <a:solidFill>
                  <a:srgbClr val="0070C0"/>
                </a:solidFill>
                <a:effectLst/>
                <a:ea typeface="Calibri" panose="020F0502020204030204" pitchFamily="34" charset="0"/>
                <a:cs typeface="Times New Roman" panose="02020603050405020304" pitchFamily="18" charset="0"/>
              </a:rPr>
              <a:t>Deut.15:4,11</a:t>
            </a:r>
            <a:r>
              <a:rPr lang="en-US" sz="2200" dirty="0">
                <a:effectLst/>
                <a:ea typeface="Calibri" panose="020F0502020204030204" pitchFamily="34" charset="0"/>
                <a:cs typeface="Times New Roman" panose="02020603050405020304" pitchFamily="18" charset="0"/>
              </a:rPr>
              <a:t>.</a:t>
            </a:r>
          </a:p>
          <a:p>
            <a:pPr marL="342900" marR="0" lvl="0" indent="-342900">
              <a:spcBef>
                <a:spcPts val="0"/>
              </a:spcBef>
              <a:spcAft>
                <a:spcPts val="0"/>
              </a:spcAft>
              <a:buFont typeface="Symbol" panose="05050102010706020507" pitchFamily="18" charset="2"/>
              <a:buChar char=""/>
            </a:pPr>
            <a:r>
              <a:rPr lang="en-US" sz="2200" dirty="0">
                <a:effectLst/>
                <a:ea typeface="Calibri" panose="020F0502020204030204" pitchFamily="34" charset="0"/>
                <a:cs typeface="Times New Roman" panose="02020603050405020304" pitchFamily="18" charset="0"/>
              </a:rPr>
              <a:t>poor who are downtrodden and oppressed.</a:t>
            </a:r>
          </a:p>
        </p:txBody>
      </p:sp>
    </p:spTree>
    <p:extLst>
      <p:ext uri="{BB962C8B-B14F-4D97-AF65-F5344CB8AC3E}">
        <p14:creationId xmlns:p14="http://schemas.microsoft.com/office/powerpoint/2010/main" val="4205102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Kingdom Citizens.  Matt.5</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928AC77F-262B-77E8-BCDC-333BBBE1E971}"/>
              </a:ext>
            </a:extLst>
          </p:cNvPr>
          <p:cNvSpPr txBox="1"/>
          <p:nvPr/>
        </p:nvSpPr>
        <p:spPr>
          <a:xfrm>
            <a:off x="540689" y="1057523"/>
            <a:ext cx="8118281" cy="5126853"/>
          </a:xfrm>
          <a:prstGeom prst="rect">
            <a:avLst/>
          </a:prstGeom>
          <a:noFill/>
        </p:spPr>
        <p:txBody>
          <a:bodyPr wrap="square">
            <a:spAutoFit/>
          </a:bodyPr>
          <a:lstStyle/>
          <a:p>
            <a:pPr marL="0" marR="0">
              <a:spcBef>
                <a:spcPts val="0"/>
              </a:spcBef>
              <a:spcAft>
                <a:spcPts val="0"/>
              </a:spcAft>
            </a:pPr>
            <a:r>
              <a:rPr lang="en-US" sz="2600" dirty="0">
                <a:effectLst/>
                <a:ea typeface="Calibri" panose="020F0502020204030204" pitchFamily="34" charset="0"/>
                <a:cs typeface="Times New Roman" panose="02020603050405020304" pitchFamily="18" charset="0"/>
              </a:rPr>
              <a:t>- If a man is poor and downtrodden and oppressed, he has no influence on earth, no power, no prestige. He cannot look to men for help and when all the help and resources of earth are closed to him, he can only look to God.</a:t>
            </a:r>
          </a:p>
          <a:p>
            <a:pPr marL="0" marR="0">
              <a:spcBef>
                <a:spcPts val="0"/>
              </a:spcBef>
              <a:spcAft>
                <a:spcPts val="0"/>
              </a:spcAft>
            </a:pPr>
            <a:r>
              <a:rPr lang="en-US" sz="2600" dirty="0">
                <a:effectLst/>
                <a:ea typeface="Calibri" panose="020F0502020204030204" pitchFamily="34" charset="0"/>
                <a:cs typeface="Times New Roman" panose="02020603050405020304" pitchFamily="18" charset="0"/>
              </a:rPr>
              <a:t> </a:t>
            </a:r>
          </a:p>
          <a:p>
            <a:pPr marL="0" marR="0">
              <a:spcBef>
                <a:spcPts val="0"/>
              </a:spcBef>
              <a:spcAft>
                <a:spcPts val="0"/>
              </a:spcAft>
            </a:pPr>
            <a:r>
              <a:rPr lang="en-US" sz="2600" dirty="0">
                <a:effectLst/>
                <a:ea typeface="Calibri" panose="020F0502020204030204" pitchFamily="34" charset="0"/>
                <a:cs typeface="Times New Roman" panose="02020603050405020304" pitchFamily="18" charset="0"/>
              </a:rPr>
              <a:t> The phrase (poor in spirit) deals with a poverty which is not</a:t>
            </a:r>
            <a:r>
              <a:rPr lang="en-US" sz="2600" b="1" dirty="0">
                <a:effectLst/>
                <a:ea typeface="Calibri" panose="020F0502020204030204" pitchFamily="34" charset="0"/>
                <a:cs typeface="Times New Roman" panose="02020603050405020304" pitchFamily="18" charset="0"/>
              </a:rPr>
              <a:t> </a:t>
            </a:r>
            <a:r>
              <a:rPr lang="en-US" sz="2600" dirty="0">
                <a:effectLst/>
                <a:ea typeface="Calibri" panose="020F0502020204030204" pitchFamily="34" charset="0"/>
                <a:cs typeface="Times New Roman" panose="02020603050405020304" pitchFamily="18" charset="0"/>
              </a:rPr>
              <a:t>a physical problem. </a:t>
            </a:r>
            <a:r>
              <a:rPr lang="en-US" sz="2600" u="sng" dirty="0">
                <a:effectLst/>
                <a:ea typeface="Calibri" panose="020F0502020204030204" pitchFamily="34" charset="0"/>
                <a:cs typeface="Times New Roman" panose="02020603050405020304" pitchFamily="18" charset="0"/>
              </a:rPr>
              <a:t>You cannot pour anything into a full cup.</a:t>
            </a:r>
            <a:r>
              <a:rPr lang="en-US" sz="2600" dirty="0">
                <a:effectLst/>
                <a:ea typeface="Calibri" panose="020F0502020204030204" pitchFamily="34" charset="0"/>
                <a:cs typeface="Times New Roman" panose="02020603050405020304" pitchFamily="18" charset="0"/>
              </a:rPr>
              <a:t>    </a:t>
            </a:r>
            <a:r>
              <a:rPr lang="en-US" sz="2600" b="1" dirty="0">
                <a:effectLst/>
                <a:ea typeface="Calibri" panose="020F0502020204030204" pitchFamily="34" charset="0"/>
                <a:cs typeface="Times New Roman" panose="02020603050405020304" pitchFamily="18" charset="0"/>
              </a:rPr>
              <a:t>Jesus tells us to become empty cups.</a:t>
            </a:r>
          </a:p>
          <a:p>
            <a:pPr marL="0" marR="0">
              <a:spcBef>
                <a:spcPts val="0"/>
              </a:spcBef>
              <a:spcAft>
                <a:spcPts val="0"/>
              </a:spcAft>
            </a:pPr>
            <a:r>
              <a:rPr lang="en-US" sz="2600" dirty="0">
                <a:effectLst/>
                <a:ea typeface="Calibri" panose="020F0502020204030204" pitchFamily="34" charset="0"/>
                <a:cs typeface="Times New Roman" panose="02020603050405020304" pitchFamily="18" charset="0"/>
              </a:rPr>
              <a:t> </a:t>
            </a:r>
          </a:p>
          <a:p>
            <a:pPr marL="0" marR="0">
              <a:spcBef>
                <a:spcPts val="0"/>
              </a:spcBef>
              <a:spcAft>
                <a:spcPts val="0"/>
              </a:spcAft>
            </a:pPr>
            <a:r>
              <a:rPr lang="en-US" sz="2600" dirty="0">
                <a:effectLst/>
                <a:ea typeface="Calibri" panose="020F0502020204030204" pitchFamily="34" charset="0"/>
                <a:cs typeface="Times New Roman" panose="02020603050405020304" pitchFamily="18" charset="0"/>
              </a:rPr>
              <a:t>This poverty of spirit that leads us to Jesus Christ will also allow Him to be King and not self…. King of kings and Lord of lords.</a:t>
            </a:r>
          </a:p>
          <a:p>
            <a:pPr marL="0" marR="0">
              <a:lnSpc>
                <a:spcPct val="115000"/>
              </a:lnSpc>
              <a:spcBef>
                <a:spcPts val="0"/>
              </a:spcBef>
              <a:spcAft>
                <a:spcPts val="0"/>
              </a:spcAft>
            </a:pPr>
            <a:r>
              <a:rPr lang="en-US" sz="1400" b="1"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9683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Kingdom Citizens.  Matt.5</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ED541F2C-6763-545E-9AFC-6248C0600483}"/>
              </a:ext>
            </a:extLst>
          </p:cNvPr>
          <p:cNvSpPr txBox="1"/>
          <p:nvPr/>
        </p:nvSpPr>
        <p:spPr>
          <a:xfrm>
            <a:off x="397566" y="898497"/>
            <a:ext cx="8221648" cy="5755422"/>
          </a:xfrm>
          <a:prstGeom prst="rect">
            <a:avLst/>
          </a:prstGeom>
          <a:noFill/>
        </p:spPr>
        <p:txBody>
          <a:bodyPr wrap="square">
            <a:spAutoFit/>
          </a:bodyPr>
          <a:lstStyle/>
          <a:p>
            <a:pPr marL="0" marR="0">
              <a:spcBef>
                <a:spcPts val="0"/>
              </a:spcBef>
              <a:spcAft>
                <a:spcPts val="0"/>
              </a:spcAft>
            </a:pPr>
            <a:r>
              <a:rPr lang="en-US" sz="3200" u="sng" dirty="0">
                <a:solidFill>
                  <a:srgbClr val="0070C0"/>
                </a:solidFill>
                <a:effectLst/>
                <a:latin typeface="Aharoni" panose="02010803020104030203" pitchFamily="2" charset="-79"/>
                <a:ea typeface="Calibri" panose="020F0502020204030204" pitchFamily="34" charset="0"/>
                <a:cs typeface="Aharoni" panose="02010803020104030203" pitchFamily="2" charset="-79"/>
              </a:rPr>
              <a:t>2.nd Beatitude </a:t>
            </a:r>
            <a:r>
              <a:rPr lang="en-US" sz="24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Blessed are those who mourn, for they shall be comforted (v. 4).</a:t>
            </a: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Blessed  / Happiness, as the world understands it, is conditioned by </a:t>
            </a:r>
            <a:r>
              <a:rPr lang="en-US" sz="2400" u="sng" dirty="0">
                <a:effectLst/>
                <a:latin typeface="Calibri" panose="020F0502020204030204" pitchFamily="34" charset="0"/>
                <a:ea typeface="Calibri" panose="020F0502020204030204" pitchFamily="34" charset="0"/>
                <a:cs typeface="Calibri" panose="020F0502020204030204" pitchFamily="34" charset="0"/>
              </a:rPr>
              <a:t>circumstances</a:t>
            </a:r>
            <a:r>
              <a:rPr lang="en-US" sz="2400" dirty="0">
                <a:effectLst/>
                <a:latin typeface="Calibri" panose="020F0502020204030204" pitchFamily="34" charset="0"/>
                <a:ea typeface="Calibri" panose="020F0502020204030204" pitchFamily="34" charset="0"/>
                <a:cs typeface="Calibri" panose="020F0502020204030204" pitchFamily="34" charset="0"/>
              </a:rPr>
              <a:t>, but </a:t>
            </a:r>
            <a:r>
              <a:rPr lang="en-US" sz="2400" u="sng" dirty="0">
                <a:effectLst/>
                <a:latin typeface="Calibri" panose="020F0502020204030204" pitchFamily="34" charset="0"/>
                <a:ea typeface="Calibri" panose="020F0502020204030204" pitchFamily="34" charset="0"/>
                <a:cs typeface="Calibri" panose="020F0502020204030204" pitchFamily="34" charset="0"/>
              </a:rPr>
              <a:t>blessedness is God-conditioned</a:t>
            </a:r>
            <a:r>
              <a:rPr lang="en-US" sz="2400" dirty="0">
                <a:effectLst/>
                <a:latin typeface="Calibri" panose="020F0502020204030204" pitchFamily="34" charset="0"/>
                <a:ea typeface="Calibri" panose="020F0502020204030204" pitchFamily="34" charset="0"/>
                <a:cs typeface="Calibri" panose="020F0502020204030204" pitchFamily="34" charset="0"/>
              </a:rPr>
              <a:t>.</a:t>
            </a: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Mourn (lit.  </a:t>
            </a:r>
            <a:r>
              <a:rPr lang="en-US" sz="2400" dirty="0" err="1">
                <a:effectLst/>
                <a:latin typeface="Calibri" panose="020F0502020204030204" pitchFamily="34" charset="0"/>
                <a:ea typeface="Calibri" panose="020F0502020204030204" pitchFamily="34" charset="0"/>
                <a:cs typeface="Calibri" panose="020F0502020204030204" pitchFamily="34" charset="0"/>
              </a:rPr>
              <a:t>Penthountes</a:t>
            </a:r>
            <a:r>
              <a:rPr lang="en-US" sz="2400" dirty="0">
                <a:effectLst/>
                <a:latin typeface="Calibri" panose="020F0502020204030204" pitchFamily="34" charset="0"/>
                <a:ea typeface="Calibri" panose="020F0502020204030204" pitchFamily="34" charset="0"/>
                <a:cs typeface="Calibri" panose="020F0502020204030204" pitchFamily="34" charset="0"/>
              </a:rPr>
              <a:t> - the mourning ones - in </a:t>
            </a:r>
            <a:r>
              <a:rPr lang="en-US" sz="24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Lk. 6:21 </a:t>
            </a:r>
            <a:r>
              <a:rPr lang="en-US" sz="2400" dirty="0">
                <a:effectLst/>
                <a:latin typeface="Calibri" panose="020F0502020204030204" pitchFamily="34" charset="0"/>
                <a:ea typeface="Calibri" panose="020F0502020204030204" pitchFamily="34" charset="0"/>
                <a:cs typeface="Calibri" panose="020F0502020204030204" pitchFamily="34" charset="0"/>
              </a:rPr>
              <a:t>the word weep  is used and defined as any loud expression of grief, especially in mourning for the dead. In </a:t>
            </a:r>
            <a:r>
              <a:rPr lang="en-US" sz="24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John 11:35 </a:t>
            </a:r>
            <a:r>
              <a:rPr lang="en-US" sz="2400" dirty="0">
                <a:effectLst/>
                <a:latin typeface="Calibri" panose="020F0502020204030204" pitchFamily="34" charset="0"/>
                <a:ea typeface="Calibri" panose="020F0502020204030204" pitchFamily="34" charset="0"/>
                <a:cs typeface="Calibri" panose="020F0502020204030204" pitchFamily="34" charset="0"/>
              </a:rPr>
              <a:t>the word for weep  means to shed tears .</a:t>
            </a: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The word was Used by the ancients and still used today to express </a:t>
            </a:r>
            <a:r>
              <a:rPr lang="en-US" sz="2400" i="1" u="sng" dirty="0">
                <a:effectLst/>
                <a:latin typeface="Calibri" panose="020F0502020204030204" pitchFamily="34" charset="0"/>
                <a:ea typeface="Calibri" panose="020F0502020204030204" pitchFamily="34" charset="0"/>
                <a:cs typeface="Calibri" panose="020F0502020204030204" pitchFamily="34" charset="0"/>
              </a:rPr>
              <a:t>lamentation and extreme sorrow for the dead</a:t>
            </a:r>
            <a:r>
              <a:rPr lang="en-US" sz="2400" dirty="0">
                <a:effectLst/>
                <a:latin typeface="Calibri" panose="020F0502020204030204" pitchFamily="34" charset="0"/>
                <a:ea typeface="Calibri" panose="020F0502020204030204" pitchFamily="34" charset="0"/>
                <a:cs typeface="Calibri" panose="020F0502020204030204" pitchFamily="34" charset="0"/>
              </a:rPr>
              <a:t>.</a:t>
            </a: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 Used for Jacob’s mourning - </a:t>
            </a:r>
            <a:r>
              <a:rPr lang="en-US" sz="24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Gen. 37:34 </a:t>
            </a:r>
            <a:r>
              <a:rPr lang="en-US" sz="2400" dirty="0">
                <a:effectLst/>
                <a:latin typeface="Calibri" panose="020F0502020204030204" pitchFamily="34" charset="0"/>
                <a:ea typeface="Calibri" panose="020F0502020204030204" pitchFamily="34" charset="0"/>
                <a:cs typeface="Calibri" panose="020F0502020204030204" pitchFamily="34" charset="0"/>
              </a:rPr>
              <a:t>and David’s mourning</a:t>
            </a:r>
            <a:r>
              <a:rPr lang="en-US" sz="2400" b="1" dirty="0">
                <a:effectLst/>
                <a:latin typeface="Calibri" panose="020F0502020204030204" pitchFamily="34" charset="0"/>
                <a:ea typeface="Calibri" panose="020F0502020204030204" pitchFamily="34" charset="0"/>
                <a:cs typeface="Calibri" panose="020F0502020204030204" pitchFamily="34" charset="0"/>
              </a:rPr>
              <a:t> </a:t>
            </a:r>
            <a:r>
              <a:rPr lang="en-US" sz="2400" dirty="0">
                <a:effectLst/>
                <a:latin typeface="Calibri" panose="020F0502020204030204" pitchFamily="34" charset="0"/>
                <a:ea typeface="Calibri" panose="020F0502020204030204" pitchFamily="34" charset="0"/>
                <a:cs typeface="Calibri" panose="020F0502020204030204" pitchFamily="34" charset="0"/>
              </a:rPr>
              <a:t>-  </a:t>
            </a:r>
            <a:r>
              <a:rPr lang="en-US" sz="24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2 Sam. 19:1</a:t>
            </a:r>
            <a:r>
              <a:rPr lang="en-US" sz="2400" dirty="0">
                <a:effectLst/>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079554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Kingdom Citizens.  Matt.5</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7" name="TextBox 6">
            <a:extLst>
              <a:ext uri="{FF2B5EF4-FFF2-40B4-BE49-F238E27FC236}">
                <a16:creationId xmlns:a16="http://schemas.microsoft.com/office/drawing/2014/main" id="{32FA11B6-3EEC-B330-15C9-DA70D7569CDF}"/>
              </a:ext>
            </a:extLst>
          </p:cNvPr>
          <p:cNvSpPr txBox="1"/>
          <p:nvPr/>
        </p:nvSpPr>
        <p:spPr>
          <a:xfrm>
            <a:off x="461176" y="985962"/>
            <a:ext cx="8221647" cy="5374297"/>
          </a:xfrm>
          <a:prstGeom prst="rect">
            <a:avLst/>
          </a:prstGeom>
          <a:noFill/>
        </p:spPr>
        <p:txBody>
          <a:bodyPr wrap="square">
            <a:spAutoFit/>
          </a:bodyPr>
          <a:lstStyle/>
          <a:p>
            <a:pPr marL="0" marR="0">
              <a:spcBef>
                <a:spcPts val="0"/>
              </a:spcBef>
              <a:spcAft>
                <a:spcPts val="0"/>
              </a:spcAft>
            </a:pPr>
            <a:r>
              <a:rPr lang="en-US" sz="2400" dirty="0">
                <a:effectLst/>
                <a:ea typeface="Calibri" panose="020F0502020204030204" pitchFamily="34" charset="0"/>
                <a:cs typeface="Times New Roman" panose="02020603050405020304" pitchFamily="18" charset="0"/>
              </a:rPr>
              <a:t>No stronger word of mourning in the Greek language.     </a:t>
            </a:r>
            <a:r>
              <a:rPr lang="en-US" sz="2400" dirty="0" err="1">
                <a:effectLst/>
                <a:ea typeface="Calibri" panose="020F0502020204030204" pitchFamily="34" charset="0"/>
                <a:cs typeface="Times New Roman" panose="02020603050405020304" pitchFamily="18" charset="0"/>
              </a:rPr>
              <a:t>Penthein</a:t>
            </a:r>
            <a:r>
              <a:rPr lang="en-US" sz="2400" dirty="0">
                <a:effectLst/>
                <a:ea typeface="Calibri" panose="020F0502020204030204" pitchFamily="34" charset="0"/>
                <a:cs typeface="Times New Roman" panose="02020603050405020304" pitchFamily="18" charset="0"/>
              </a:rPr>
              <a:t> describes the mourning which cannot be hidden.</a:t>
            </a:r>
          </a:p>
          <a:p>
            <a:pPr marL="0" marR="0">
              <a:spcBef>
                <a:spcPts val="0"/>
              </a:spcBef>
              <a:spcAft>
                <a:spcPts val="0"/>
              </a:spcAft>
            </a:pPr>
            <a:r>
              <a:rPr lang="en-US" sz="2400" dirty="0">
                <a:effectLst/>
                <a:ea typeface="Calibri" panose="020F0502020204030204" pitchFamily="34" charset="0"/>
                <a:cs typeface="Times New Roman" panose="02020603050405020304" pitchFamily="18" charset="0"/>
              </a:rPr>
              <a:t> </a:t>
            </a:r>
          </a:p>
          <a:p>
            <a:pPr marL="0" marR="0">
              <a:spcBef>
                <a:spcPts val="0"/>
              </a:spcBef>
              <a:spcAft>
                <a:spcPts val="0"/>
              </a:spcAft>
            </a:pPr>
            <a:r>
              <a:rPr lang="en-US" sz="2400" dirty="0">
                <a:effectLst/>
                <a:ea typeface="Calibri" panose="020F0502020204030204" pitchFamily="34" charset="0"/>
                <a:cs typeface="Times New Roman" panose="02020603050405020304" pitchFamily="18" charset="0"/>
              </a:rPr>
              <a:t>The disciple of Christ’s who mourns for his sin - </a:t>
            </a:r>
          </a:p>
          <a:p>
            <a:pPr marL="0" marR="0">
              <a:spcBef>
                <a:spcPts val="0"/>
              </a:spcBef>
              <a:spcAft>
                <a:spcPts val="0"/>
              </a:spcAft>
            </a:pPr>
            <a:r>
              <a:rPr lang="en-US" sz="2400" dirty="0">
                <a:effectLst/>
                <a:ea typeface="Calibri" panose="020F0502020204030204" pitchFamily="34" charset="0"/>
                <a:cs typeface="Times New Roman" panose="02020603050405020304" pitchFamily="18" charset="0"/>
              </a:rPr>
              <a:t> </a:t>
            </a:r>
          </a:p>
          <a:p>
            <a:pPr marL="0" marR="0">
              <a:spcBef>
                <a:spcPts val="0"/>
              </a:spcBef>
              <a:spcAft>
                <a:spcPts val="0"/>
              </a:spcAft>
            </a:pPr>
            <a:r>
              <a:rPr lang="en-US" sz="2400" dirty="0">
                <a:effectLst/>
                <a:ea typeface="Calibri" panose="020F0502020204030204" pitchFamily="34" charset="0"/>
                <a:cs typeface="Times New Roman" panose="02020603050405020304" pitchFamily="18" charset="0"/>
              </a:rPr>
              <a:t>The word </a:t>
            </a:r>
            <a:r>
              <a:rPr lang="en-US" sz="2400" dirty="0" err="1">
                <a:effectLst/>
                <a:ea typeface="Calibri" panose="020F0502020204030204" pitchFamily="34" charset="0"/>
                <a:cs typeface="Times New Roman" panose="02020603050405020304" pitchFamily="18" charset="0"/>
              </a:rPr>
              <a:t>penthein</a:t>
            </a:r>
            <a:r>
              <a:rPr lang="en-US" sz="2400" dirty="0">
                <a:effectLst/>
                <a:ea typeface="Calibri" panose="020F0502020204030204" pitchFamily="34" charset="0"/>
                <a:cs typeface="Times New Roman" panose="02020603050405020304" pitchFamily="18" charset="0"/>
              </a:rPr>
              <a:t> tells us that </a:t>
            </a:r>
            <a:r>
              <a:rPr lang="en-US" sz="2400" u="sng" dirty="0">
                <a:effectLst/>
                <a:ea typeface="Calibri" panose="020F0502020204030204" pitchFamily="34" charset="0"/>
                <a:cs typeface="Times New Roman" panose="02020603050405020304" pitchFamily="18" charset="0"/>
              </a:rPr>
              <a:t>we have not even begun on the Christian way until we take sin with such seriousness that our sorrow is like the mourning of one who mourns for the dead</a:t>
            </a:r>
            <a:r>
              <a:rPr lang="en-US" sz="2400" dirty="0">
                <a:effectLst/>
                <a:ea typeface="Calibri" panose="020F0502020204030204" pitchFamily="34" charset="0"/>
                <a:cs typeface="Times New Roman" panose="02020603050405020304" pitchFamily="18" charset="0"/>
              </a:rPr>
              <a:t>. Christianity begins</a:t>
            </a:r>
          </a:p>
          <a:p>
            <a:pPr marL="0" marR="0">
              <a:spcBef>
                <a:spcPts val="0"/>
              </a:spcBef>
              <a:spcAft>
                <a:spcPts val="0"/>
              </a:spcAft>
            </a:pPr>
            <a:r>
              <a:rPr lang="en-US" sz="2400" dirty="0">
                <a:effectLst/>
                <a:ea typeface="Calibri" panose="020F0502020204030204" pitchFamily="34" charset="0"/>
                <a:cs typeface="Times New Roman" panose="02020603050405020304" pitchFamily="18" charset="0"/>
              </a:rPr>
              <a:t>with godly sorrow of the broken heart.</a:t>
            </a:r>
          </a:p>
          <a:p>
            <a:pPr marL="0" marR="0">
              <a:spcBef>
                <a:spcPts val="0"/>
              </a:spcBef>
              <a:spcAft>
                <a:spcPts val="0"/>
              </a:spcAft>
            </a:pPr>
            <a:r>
              <a:rPr lang="en-US" sz="2400" dirty="0">
                <a:effectLst/>
                <a:ea typeface="Calibri" panose="020F0502020204030204" pitchFamily="34" charset="0"/>
                <a:cs typeface="Times New Roman" panose="02020603050405020304" pitchFamily="18" charset="0"/>
              </a:rPr>
              <a:t> </a:t>
            </a:r>
          </a:p>
          <a:p>
            <a:pPr marL="0" marR="0">
              <a:spcBef>
                <a:spcPts val="0"/>
              </a:spcBef>
              <a:spcAft>
                <a:spcPts val="0"/>
              </a:spcAft>
            </a:pPr>
            <a:r>
              <a:rPr lang="en-US" sz="2400" dirty="0">
                <a:effectLst/>
                <a:ea typeface="Calibri" panose="020F0502020204030204" pitchFamily="34" charset="0"/>
                <a:cs typeface="Times New Roman" panose="02020603050405020304" pitchFamily="18" charset="0"/>
              </a:rPr>
              <a:t>Mourning over sin - the helpless condition - </a:t>
            </a:r>
          </a:p>
          <a:p>
            <a:pPr marL="0" marR="0">
              <a:spcBef>
                <a:spcPts val="0"/>
              </a:spcBef>
              <a:spcAft>
                <a:spcPts val="0"/>
              </a:spcAft>
            </a:pPr>
            <a:r>
              <a:rPr lang="en-US" sz="2400" dirty="0">
                <a:effectLst/>
                <a:ea typeface="Calibri" panose="020F0502020204030204" pitchFamily="34" charset="0"/>
                <a:cs typeface="Times New Roman" panose="02020603050405020304" pitchFamily="18" charset="0"/>
              </a:rPr>
              <a:t>Comforted</a:t>
            </a:r>
            <a:r>
              <a:rPr lang="en-US" sz="2400" dirty="0">
                <a:effectLst/>
                <a:ea typeface="Calibri" panose="020F0502020204030204" pitchFamily="34" charset="0"/>
                <a:cs typeface="WPTypographicSymbols"/>
              </a:rPr>
              <a:t> </a:t>
            </a:r>
            <a:r>
              <a:rPr lang="en-US" sz="2400" dirty="0">
                <a:effectLst/>
                <a:ea typeface="Calibri" panose="020F0502020204030204" pitchFamily="34" charset="0"/>
                <a:cs typeface="Times New Roman" panose="02020603050405020304" pitchFamily="18" charset="0"/>
              </a:rPr>
              <a:t>(</a:t>
            </a:r>
            <a:r>
              <a:rPr lang="en-US" sz="2400" dirty="0" err="1">
                <a:effectLst/>
                <a:ea typeface="Calibri" panose="020F0502020204030204" pitchFamily="34" charset="0"/>
                <a:cs typeface="Times New Roman" panose="02020603050405020304" pitchFamily="18" charset="0"/>
              </a:rPr>
              <a:t>parakaleo</a:t>
            </a:r>
            <a:r>
              <a:rPr lang="en-US" sz="2400" dirty="0">
                <a:effectLst/>
                <a:ea typeface="Calibri" panose="020F0502020204030204" pitchFamily="34" charset="0"/>
                <a:cs typeface="Times New Roman" panose="02020603050405020304" pitchFamily="18" charset="0"/>
              </a:rPr>
              <a:t>) (para-beside and </a:t>
            </a:r>
            <a:r>
              <a:rPr lang="en-US" sz="2400" dirty="0" err="1">
                <a:effectLst/>
                <a:ea typeface="Calibri" panose="020F0502020204030204" pitchFamily="34" charset="0"/>
                <a:cs typeface="Times New Roman" panose="02020603050405020304" pitchFamily="18" charset="0"/>
              </a:rPr>
              <a:t>kaleo</a:t>
            </a:r>
            <a:r>
              <a:rPr lang="en-US" sz="2400" dirty="0">
                <a:effectLst/>
                <a:ea typeface="Calibri" panose="020F0502020204030204" pitchFamily="34" charset="0"/>
                <a:cs typeface="Times New Roman" panose="02020603050405020304" pitchFamily="18" charset="0"/>
              </a:rPr>
              <a:t> - to call) lit.        For these ones shall be comforted</a:t>
            </a:r>
            <a:r>
              <a:rPr lang="en-US" sz="2400" dirty="0">
                <a:effectLst/>
                <a:ea typeface="Calibri" panose="020F0502020204030204" pitchFamily="34" charset="0"/>
                <a:cs typeface="WPTypographicSymbols"/>
              </a:rPr>
              <a:t> </a:t>
            </a:r>
            <a:r>
              <a:rPr lang="en-US" sz="2400" dirty="0">
                <a:effectLst/>
                <a:ea typeface="Calibri" panose="020F0502020204030204" pitchFamily="34" charset="0"/>
                <a:cs typeface="Times New Roman" panose="02020603050405020304" pitchFamily="18" charset="0"/>
              </a:rPr>
              <a:t>- </a:t>
            </a:r>
            <a:r>
              <a:rPr lang="en-US" sz="2400" b="1" dirty="0">
                <a:solidFill>
                  <a:srgbClr val="0070C0"/>
                </a:solidFill>
                <a:effectLst/>
                <a:ea typeface="Calibri" panose="020F0502020204030204" pitchFamily="34" charset="0"/>
                <a:cs typeface="Times New Roman" panose="02020603050405020304" pitchFamily="18" charset="0"/>
              </a:rPr>
              <a:t>Lk. 16:25</a:t>
            </a:r>
            <a:r>
              <a:rPr lang="en-US" sz="2400" dirty="0">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3403971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682</TotalTime>
  <Words>3378</Words>
  <Application>Microsoft Office PowerPoint</Application>
  <PresentationFormat>On-screen Show (4:3)</PresentationFormat>
  <Paragraphs>260</Paragraphs>
  <Slides>32</Slides>
  <Notes>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32</vt:i4>
      </vt:variant>
    </vt:vector>
  </HeadingPairs>
  <TitlesOfParts>
    <vt:vector size="44" baseType="lpstr">
      <vt:lpstr>Aharoni</vt:lpstr>
      <vt:lpstr>Arial</vt:lpstr>
      <vt:lpstr>Arial Unicode MS</vt:lpstr>
      <vt:lpstr>Calibri</vt:lpstr>
      <vt:lpstr>Calibri Light</vt:lpstr>
      <vt:lpstr>Ink Free</vt:lpstr>
      <vt:lpstr>Symbol</vt:lpstr>
      <vt:lpstr>Times New Roman</vt:lpstr>
      <vt:lpstr>Office Theme</vt:lpstr>
      <vt:lpstr>1_Office Theme</vt:lpstr>
      <vt:lpstr>2_Office Theme</vt:lpstr>
      <vt:lpstr>14_Default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New Lebanon church of Christ</dc:creator>
  <cp:lastModifiedBy>New Lebanon church of Christ</cp:lastModifiedBy>
  <cp:revision>11</cp:revision>
  <dcterms:created xsi:type="dcterms:W3CDTF">2024-10-12T10:42:35Z</dcterms:created>
  <dcterms:modified xsi:type="dcterms:W3CDTF">2024-10-20T09:57:30Z</dcterms:modified>
</cp:coreProperties>
</file>