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1332" r:id="rId3"/>
    <p:sldId id="1355" r:id="rId4"/>
    <p:sldId id="1313" r:id="rId5"/>
    <p:sldId id="1331" r:id="rId6"/>
    <p:sldId id="1349" r:id="rId7"/>
    <p:sldId id="1350" r:id="rId8"/>
    <p:sldId id="1351" r:id="rId9"/>
    <p:sldId id="1352" r:id="rId10"/>
    <p:sldId id="1353" r:id="rId11"/>
    <p:sldId id="1347" r:id="rId12"/>
    <p:sldId id="1325" r:id="rId13"/>
    <p:sldId id="1324" r:id="rId14"/>
    <p:sldId id="1310" r:id="rId15"/>
    <p:sldId id="1311" r:id="rId16"/>
    <p:sldId id="1330" r:id="rId17"/>
    <p:sldId id="1315" r:id="rId18"/>
    <p:sldId id="1346" r:id="rId19"/>
    <p:sldId id="1316" r:id="rId20"/>
    <p:sldId id="1317" r:id="rId21"/>
    <p:sldId id="1314" r:id="rId22"/>
    <p:sldId id="1319" r:id="rId23"/>
    <p:sldId id="1318" r:id="rId24"/>
    <p:sldId id="1321" r:id="rId25"/>
    <p:sldId id="1320" r:id="rId26"/>
    <p:sldId id="1337" r:id="rId27"/>
    <p:sldId id="1334" r:id="rId28"/>
    <p:sldId id="1338" r:id="rId29"/>
    <p:sldId id="1339" r:id="rId30"/>
    <p:sldId id="1340" r:id="rId31"/>
    <p:sldId id="1343" r:id="rId32"/>
    <p:sldId id="135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SlFnv67yyrfSWI6eAGIVQ==" hashData="U/0uxiOyr2hN8/ZeUaOo9XAJqp4NhrnKHFEP7GBIG/Io4bowRA6sKDPwEyZvtBkC9A2t41Ho4oMB+mTBXDvJi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558"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5037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4549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466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9526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5241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4912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456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6397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307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0087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366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700122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descr="Fear of Public Speaking: 7 Easy Tricks to Conquer Your Phobia Fast!">
            <a:extLst>
              <a:ext uri="{FF2B5EF4-FFF2-40B4-BE49-F238E27FC236}">
                <a16:creationId xmlns:a16="http://schemas.microsoft.com/office/drawing/2014/main" id="{F57FE4A0-9F45-CE65-3F4F-CAAD5F9971E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Fear of Public Speaking: 7 Easy Tricks to Conquer Your Phobia Fast!">
            <a:extLst>
              <a:ext uri="{FF2B5EF4-FFF2-40B4-BE49-F238E27FC236}">
                <a16:creationId xmlns:a16="http://schemas.microsoft.com/office/drawing/2014/main" id="{3D005D11-08A7-249F-C5DF-0DF1FE97164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B1D3866E-0185-80B0-4BCE-281F2F470BBE}"/>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385406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FFB05F99-0E40-FE55-3922-6E6AC0FA5150}"/>
              </a:ext>
            </a:extLst>
          </p:cNvPr>
          <p:cNvSpPr txBox="1"/>
          <p:nvPr/>
        </p:nvSpPr>
        <p:spPr>
          <a:xfrm>
            <a:off x="581025" y="876300"/>
            <a:ext cx="7905750" cy="646331"/>
          </a:xfrm>
          <a:prstGeom prst="rect">
            <a:avLst/>
          </a:prstGeom>
          <a:noFill/>
        </p:spPr>
        <p:txBody>
          <a:bodyPr wrap="square" rtlCol="0">
            <a:spAutoFit/>
          </a:bodyPr>
          <a:lstStyle/>
          <a:p>
            <a:r>
              <a:rPr lang="en-US" sz="3600" dirty="0"/>
              <a:t>What are people </a:t>
            </a:r>
            <a:r>
              <a:rPr lang="en-US" sz="3600" dirty="0">
                <a:latin typeface="Aharoni" panose="02010803020104030203" pitchFamily="2" charset="-79"/>
                <a:cs typeface="Aharoni" panose="02010803020104030203" pitchFamily="2" charset="-79"/>
              </a:rPr>
              <a:t>afraid</a:t>
            </a:r>
            <a:r>
              <a:rPr lang="en-US" sz="3600" dirty="0"/>
              <a:t> of?</a:t>
            </a:r>
          </a:p>
        </p:txBody>
      </p:sp>
      <p:sp>
        <p:nvSpPr>
          <p:cNvPr id="6" name="TextBox 5">
            <a:extLst>
              <a:ext uri="{FF2B5EF4-FFF2-40B4-BE49-F238E27FC236}">
                <a16:creationId xmlns:a16="http://schemas.microsoft.com/office/drawing/2014/main" id="{69E91AD9-4E10-6CF0-E48B-4BE40906F49F}"/>
              </a:ext>
            </a:extLst>
          </p:cNvPr>
          <p:cNvSpPr txBox="1"/>
          <p:nvPr/>
        </p:nvSpPr>
        <p:spPr>
          <a:xfrm>
            <a:off x="685799" y="1657350"/>
            <a:ext cx="8010525" cy="2430922"/>
          </a:xfrm>
          <a:prstGeom prst="rect">
            <a:avLst/>
          </a:prstGeom>
          <a:noFill/>
        </p:spPr>
        <p:txBody>
          <a:bodyPr wrap="square" rtlCol="0">
            <a:spAutoFit/>
          </a:bodyPr>
          <a:lstStyle/>
          <a:p>
            <a:pPr>
              <a:lnSpc>
                <a:spcPct val="150000"/>
              </a:lnSpc>
            </a:pPr>
            <a:r>
              <a:rPr lang="en-US" sz="2600" dirty="0"/>
              <a:t>Getting sick</a:t>
            </a:r>
          </a:p>
          <a:p>
            <a:pPr>
              <a:lnSpc>
                <a:spcPct val="150000"/>
              </a:lnSpc>
            </a:pPr>
            <a:r>
              <a:rPr lang="en-US" sz="2600" dirty="0"/>
              <a:t>Losing something – health, job, money, friends,</a:t>
            </a:r>
          </a:p>
          <a:p>
            <a:pPr>
              <a:lnSpc>
                <a:spcPct val="150000"/>
              </a:lnSpc>
            </a:pPr>
            <a:r>
              <a:rPr lang="en-US" sz="2600" dirty="0">
                <a:latin typeface="Aharoni" panose="02010803020104030203" pitchFamily="2" charset="-79"/>
                <a:cs typeface="Aharoni" panose="02010803020104030203" pitchFamily="2" charset="-79"/>
              </a:rPr>
              <a:t>Fear</a:t>
            </a:r>
            <a:r>
              <a:rPr lang="en-US" sz="2600" dirty="0"/>
              <a:t> the government, fear other governments, election…</a:t>
            </a:r>
          </a:p>
          <a:p>
            <a:pPr>
              <a:lnSpc>
                <a:spcPct val="150000"/>
              </a:lnSpc>
            </a:pPr>
            <a:r>
              <a:rPr lang="en-US" sz="2600" dirty="0">
                <a:latin typeface="Aharoni" panose="02010803020104030203" pitchFamily="2" charset="-79"/>
                <a:cs typeface="Aharoni" panose="02010803020104030203" pitchFamily="2" charset="-79"/>
              </a:rPr>
              <a:t>Fear</a:t>
            </a:r>
            <a:r>
              <a:rPr lang="en-US" sz="2600" dirty="0"/>
              <a:t> strangers</a:t>
            </a:r>
          </a:p>
        </p:txBody>
      </p:sp>
      <p:sp>
        <p:nvSpPr>
          <p:cNvPr id="7" name="TextBox 6">
            <a:extLst>
              <a:ext uri="{FF2B5EF4-FFF2-40B4-BE49-F238E27FC236}">
                <a16:creationId xmlns:a16="http://schemas.microsoft.com/office/drawing/2014/main" id="{D6F739AA-8456-8D76-30E3-C8D6D113A202}"/>
              </a:ext>
            </a:extLst>
          </p:cNvPr>
          <p:cNvSpPr txBox="1"/>
          <p:nvPr/>
        </p:nvSpPr>
        <p:spPr>
          <a:xfrm>
            <a:off x="685800" y="4124325"/>
            <a:ext cx="7800975" cy="1723549"/>
          </a:xfrm>
          <a:prstGeom prst="rect">
            <a:avLst/>
          </a:prstGeom>
          <a:noFill/>
        </p:spPr>
        <p:txBody>
          <a:bodyPr wrap="square" rtlCol="0">
            <a:spAutoFit/>
          </a:bodyPr>
          <a:lstStyle/>
          <a:p>
            <a:r>
              <a:rPr lang="en-US" sz="2800" dirty="0"/>
              <a:t>We spend </a:t>
            </a:r>
            <a:r>
              <a:rPr lang="en-US" sz="2800" b="1" dirty="0">
                <a:solidFill>
                  <a:srgbClr val="00B050"/>
                </a:solidFill>
              </a:rPr>
              <a:t>money</a:t>
            </a:r>
            <a:r>
              <a:rPr lang="en-US" sz="2800" dirty="0"/>
              <a:t> based on </a:t>
            </a:r>
            <a:r>
              <a:rPr lang="en-US" sz="2800" dirty="0">
                <a:latin typeface="Aharoni" panose="02010803020104030203" pitchFamily="2" charset="-79"/>
                <a:cs typeface="Aharoni" panose="02010803020104030203" pitchFamily="2" charset="-79"/>
              </a:rPr>
              <a:t>fear</a:t>
            </a:r>
            <a:r>
              <a:rPr lang="en-US" sz="2800" dirty="0"/>
              <a:t> – </a:t>
            </a:r>
            <a:r>
              <a:rPr lang="en-US" sz="2800" b="1" dirty="0">
                <a:solidFill>
                  <a:srgbClr val="00B050"/>
                </a:solidFill>
              </a:rPr>
              <a:t>$$$$$$$$$$$</a:t>
            </a:r>
          </a:p>
          <a:p>
            <a:r>
              <a:rPr lang="en-US" sz="2600" dirty="0"/>
              <a:t>Insurance – car, house, life, funeral, liability</a:t>
            </a:r>
          </a:p>
          <a:p>
            <a:r>
              <a:rPr lang="en-US" sz="2600" dirty="0"/>
              <a:t>Personal protection devices</a:t>
            </a:r>
          </a:p>
          <a:p>
            <a:r>
              <a:rPr lang="en-US" sz="2600" dirty="0"/>
              <a:t>Alarm systems, cameras, sirens…</a:t>
            </a:r>
          </a:p>
        </p:txBody>
      </p:sp>
      <p:pic>
        <p:nvPicPr>
          <p:cNvPr id="8" name="Picture 2" descr="Blue Surgical Face Mask - Disposable with 3 ply filtration">
            <a:extLst>
              <a:ext uri="{FF2B5EF4-FFF2-40B4-BE49-F238E27FC236}">
                <a16:creationId xmlns:a16="http://schemas.microsoft.com/office/drawing/2014/main" id="{8EDDFFB8-E69D-DE13-F0B4-9E4A930B0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27" b="11018"/>
          <a:stretch/>
        </p:blipFill>
        <p:spPr bwMode="auto">
          <a:xfrm flipH="1">
            <a:off x="3038475" y="1415594"/>
            <a:ext cx="11239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959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B5AA54-E74E-AB95-94B0-3FBB97D0ED5F}"/>
              </a:ext>
            </a:extLst>
          </p:cNvPr>
          <p:cNvSpPr txBox="1"/>
          <p:nvPr/>
        </p:nvSpPr>
        <p:spPr>
          <a:xfrm>
            <a:off x="771277" y="683812"/>
            <a:ext cx="7537836" cy="1569660"/>
          </a:xfrm>
          <a:prstGeom prst="rect">
            <a:avLst/>
          </a:prstGeom>
          <a:noFill/>
        </p:spPr>
        <p:txBody>
          <a:bodyPr wrap="square" rtlCol="0">
            <a:spAutoFit/>
          </a:bodyPr>
          <a:lstStyle/>
          <a:p>
            <a:pPr algn="ctr"/>
            <a:r>
              <a:rPr lang="en-US" sz="4800" dirty="0">
                <a:solidFill>
                  <a:schemeClr val="bg1"/>
                </a:solidFill>
              </a:rPr>
              <a:t>Do we fear God more than all these other things?</a:t>
            </a:r>
          </a:p>
        </p:txBody>
      </p:sp>
      <p:sp>
        <p:nvSpPr>
          <p:cNvPr id="3" name="TextBox 2">
            <a:extLst>
              <a:ext uri="{FF2B5EF4-FFF2-40B4-BE49-F238E27FC236}">
                <a16:creationId xmlns:a16="http://schemas.microsoft.com/office/drawing/2014/main" id="{141EC8CB-010E-9103-79F7-342C6EFC1B8A}"/>
              </a:ext>
            </a:extLst>
          </p:cNvPr>
          <p:cNvSpPr txBox="1"/>
          <p:nvPr/>
        </p:nvSpPr>
        <p:spPr>
          <a:xfrm>
            <a:off x="938254" y="3021496"/>
            <a:ext cx="7227736" cy="1200329"/>
          </a:xfrm>
          <a:prstGeom prst="rect">
            <a:avLst/>
          </a:prstGeom>
          <a:noFill/>
          <a:ln w="38100">
            <a:solidFill>
              <a:schemeClr val="bg1"/>
            </a:solidFill>
          </a:ln>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Mt 10:28 "And do not fear those who kill the body but cannot kill the soul. But rather fear Him who is able to destroy both soul and body in hell</a:t>
            </a:r>
            <a:r>
              <a:rPr lang="en-US" dirty="0">
                <a:solidFill>
                  <a:schemeClr val="bg1"/>
                </a:solidFill>
              </a:rPr>
              <a:t>.</a:t>
            </a:r>
          </a:p>
        </p:txBody>
      </p:sp>
      <p:sp>
        <p:nvSpPr>
          <p:cNvPr id="4" name="TextBox 3">
            <a:extLst>
              <a:ext uri="{FF2B5EF4-FFF2-40B4-BE49-F238E27FC236}">
                <a16:creationId xmlns:a16="http://schemas.microsoft.com/office/drawing/2014/main" id="{09E203B8-5F8F-73E8-20A1-63AA0EC63149}"/>
              </a:ext>
            </a:extLst>
          </p:cNvPr>
          <p:cNvSpPr txBox="1"/>
          <p:nvPr/>
        </p:nvSpPr>
        <p:spPr>
          <a:xfrm>
            <a:off x="1073426" y="5446643"/>
            <a:ext cx="7092564" cy="769441"/>
          </a:xfrm>
          <a:prstGeom prst="rect">
            <a:avLst/>
          </a:prstGeom>
          <a:noFill/>
        </p:spPr>
        <p:txBody>
          <a:bodyPr wrap="square" rtlCol="0">
            <a:spAutoFit/>
          </a:bodyPr>
          <a:lstStyle/>
          <a:p>
            <a:r>
              <a:rPr lang="en-US" sz="4400" dirty="0">
                <a:solidFill>
                  <a:schemeClr val="bg1"/>
                </a:solidFill>
              </a:rPr>
              <a:t>Is our fear in the right place?</a:t>
            </a:r>
          </a:p>
        </p:txBody>
      </p:sp>
    </p:spTree>
    <p:extLst>
      <p:ext uri="{BB962C8B-B14F-4D97-AF65-F5344CB8AC3E}">
        <p14:creationId xmlns:p14="http://schemas.microsoft.com/office/powerpoint/2010/main" val="82911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llustration, human, brains, head, brain, thoughts, human body, face ...">
            <a:extLst>
              <a:ext uri="{FF2B5EF4-FFF2-40B4-BE49-F238E27FC236}">
                <a16:creationId xmlns:a16="http://schemas.microsoft.com/office/drawing/2014/main" id="{B90A98A0-63E6-BDC7-AE1A-2BEBEDBBE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800100"/>
            <a:ext cx="866775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189C93-8DD7-6BB4-0338-632FC4B0DA4B}"/>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353923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CED80F3-A28D-8042-DBAD-6490B7E92D79}"/>
              </a:ext>
            </a:extLst>
          </p:cNvPr>
          <p:cNvSpPr txBox="1"/>
          <p:nvPr/>
        </p:nvSpPr>
        <p:spPr>
          <a:xfrm>
            <a:off x="409575" y="895351"/>
            <a:ext cx="8477249" cy="5175006"/>
          </a:xfrm>
          <a:prstGeom prst="rect">
            <a:avLst/>
          </a:prstGeom>
          <a:noFill/>
        </p:spPr>
        <p:txBody>
          <a:bodyPr wrap="square">
            <a:spAutoFit/>
          </a:bodyPr>
          <a:lstStyle/>
          <a:p>
            <a:pPr marL="0" marR="0">
              <a:lnSpc>
                <a:spcPct val="115000"/>
              </a:lnSpc>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Matt. 10:16</a:t>
            </a:r>
            <a:r>
              <a:rPr lang="en-US" sz="3200" b="1" dirty="0">
                <a:solidFill>
                  <a:srgbClr val="0070C0"/>
                </a:solidFill>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"Behold, I send you out as sheep in the midst of wolves. Therefore be wise as serpents and harmless as doves. 17 "But beware of men, for they will deliver you up to councils and scourge you in their synagogues.</a:t>
            </a:r>
          </a:p>
          <a:p>
            <a:pPr marL="0" marR="0">
              <a:lnSpc>
                <a:spcPct val="115000"/>
              </a:lnSpc>
              <a:spcBef>
                <a:spcPts val="0"/>
              </a:spcBef>
              <a:spcAft>
                <a:spcPts val="1000"/>
              </a:spcAft>
            </a:pPr>
            <a:r>
              <a:rPr lang="en-US" sz="2200" dirty="0">
                <a:effectLst/>
                <a:ea typeface="Calibri" panose="020F0502020204030204" pitchFamily="34" charset="0"/>
                <a:cs typeface="Times New Roman" panose="02020603050405020304" pitchFamily="18" charset="0"/>
              </a:rPr>
              <a:t> 18 "You will be brought before governors and kings for My sake, as a testimony to them and to the Gentiles. 19 "But when they deliver you up, </a:t>
            </a:r>
            <a:r>
              <a:rPr lang="en-US" sz="2200" u="sng" dirty="0">
                <a:effectLst/>
                <a:latin typeface="Aharoni" panose="02010803020104030203" pitchFamily="2" charset="-79"/>
                <a:ea typeface="Calibri" panose="020F0502020204030204" pitchFamily="34" charset="0"/>
                <a:cs typeface="Aharoni" panose="02010803020104030203" pitchFamily="2" charset="-79"/>
              </a:rPr>
              <a:t>do not worry</a:t>
            </a:r>
            <a:r>
              <a:rPr lang="en-US" sz="2200" dirty="0">
                <a:effectLst/>
                <a:latin typeface="Aharoni" panose="02010803020104030203" pitchFamily="2" charset="-79"/>
                <a:ea typeface="Calibri" panose="020F0502020204030204" pitchFamily="34" charset="0"/>
                <a:cs typeface="Aharoni" panose="02010803020104030203" pitchFamily="2" charset="-79"/>
              </a:rPr>
              <a:t> </a:t>
            </a:r>
            <a:r>
              <a:rPr lang="en-US" sz="2200" dirty="0">
                <a:effectLst/>
                <a:ea typeface="Calibri" panose="020F0502020204030204" pitchFamily="34" charset="0"/>
                <a:cs typeface="Times New Roman" panose="02020603050405020304" pitchFamily="18" charset="0"/>
              </a:rPr>
              <a:t>about how or what you should speak. For it will be given to you in that hour what you should speak;</a:t>
            </a:r>
          </a:p>
          <a:p>
            <a:pPr marL="0" marR="0">
              <a:lnSpc>
                <a:spcPct val="115000"/>
              </a:lnSpc>
              <a:spcBef>
                <a:spcPts val="0"/>
              </a:spcBef>
              <a:spcAft>
                <a:spcPts val="1000"/>
              </a:spcAft>
            </a:pPr>
            <a:r>
              <a:rPr lang="en-US" sz="2200" dirty="0">
                <a:effectLst/>
                <a:ea typeface="Calibri" panose="020F0502020204030204" pitchFamily="34" charset="0"/>
                <a:cs typeface="Times New Roman" panose="02020603050405020304" pitchFamily="18" charset="0"/>
              </a:rPr>
              <a:t> 20 "for it is not you who speak, but the Spirit of your Father who speaks in you. 21 "Now brother will deliver up brother to death, and a father his child; and children will rise up against parents and cause them to be put to death.</a:t>
            </a:r>
          </a:p>
        </p:txBody>
      </p:sp>
      <p:sp>
        <p:nvSpPr>
          <p:cNvPr id="2" name="TextBox 1">
            <a:extLst>
              <a:ext uri="{FF2B5EF4-FFF2-40B4-BE49-F238E27FC236}">
                <a16:creationId xmlns:a16="http://schemas.microsoft.com/office/drawing/2014/main" id="{E8A168D7-032B-976B-5178-B2C181F1C79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390212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CA546B0-B9B0-A8A5-3C38-B3F8A26A1E5A}"/>
              </a:ext>
            </a:extLst>
          </p:cNvPr>
          <p:cNvSpPr txBox="1"/>
          <p:nvPr/>
        </p:nvSpPr>
        <p:spPr>
          <a:xfrm>
            <a:off x="747423" y="1296064"/>
            <a:ext cx="7657106" cy="4411464"/>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22 "And you will be hated by all for My name's sake. But he who endures to the end will be saved.23 "When they persecute you in this city, flee to another. For assuredly, I say to you, you will not have gone through the cities of Israel before the Son of Man comes.</a:t>
            </a:r>
          </a:p>
          <a:p>
            <a:pPr marL="0" marR="0">
              <a:spcBef>
                <a:spcPts val="0"/>
              </a:spcBef>
              <a:spcAft>
                <a:spcPts val="100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24 "A disciple is not above his teacher, nor a servant above his master. 25 "It is enough for a disciple that he be like his teacher, and a servant like his master. If they have called the master of the house Beelzebub, how much more will they call those of his household!</a:t>
            </a:r>
          </a:p>
        </p:txBody>
      </p:sp>
      <p:sp>
        <p:nvSpPr>
          <p:cNvPr id="2" name="TextBox 1">
            <a:extLst>
              <a:ext uri="{FF2B5EF4-FFF2-40B4-BE49-F238E27FC236}">
                <a16:creationId xmlns:a16="http://schemas.microsoft.com/office/drawing/2014/main" id="{6DC2456C-3A79-ED0C-C61D-3BFE334073B0}"/>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69002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4C31B7D-DA5B-25EF-0554-B0C3251179E9}"/>
              </a:ext>
            </a:extLst>
          </p:cNvPr>
          <p:cNvSpPr txBox="1"/>
          <p:nvPr/>
        </p:nvSpPr>
        <p:spPr>
          <a:xfrm>
            <a:off x="318052" y="1017767"/>
            <a:ext cx="8499945" cy="5016758"/>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Matt. 10:26 </a:t>
            </a:r>
            <a:r>
              <a:rPr lang="en-US" sz="2400" dirty="0">
                <a:effectLst/>
                <a:ea typeface="Times New Roman" panose="02020603050405020304" pitchFamily="18" charset="0"/>
                <a:cs typeface="Times New Roman" panose="02020603050405020304" pitchFamily="18" charset="0"/>
              </a:rPr>
              <a:t>"Therefore </a:t>
            </a:r>
            <a:r>
              <a:rPr lang="en-US" sz="2400" u="sng" dirty="0">
                <a:effectLst/>
                <a:ea typeface="Times New Roman" panose="02020603050405020304" pitchFamily="18" charset="0"/>
                <a:cs typeface="Times New Roman" panose="02020603050405020304" pitchFamily="18" charset="0"/>
              </a:rPr>
              <a:t>do not </a:t>
            </a:r>
            <a:r>
              <a:rPr lang="en-US" sz="2400" u="sng" dirty="0">
                <a:effectLst/>
                <a:latin typeface="Aharoni" panose="02010803020104030203" pitchFamily="2" charset="-79"/>
                <a:ea typeface="Times New Roman" panose="02020603050405020304" pitchFamily="18" charset="0"/>
                <a:cs typeface="Aharoni" panose="02010803020104030203" pitchFamily="2" charset="-79"/>
              </a:rPr>
              <a:t>fear</a:t>
            </a:r>
            <a:r>
              <a:rPr lang="en-US" sz="2400" u="sng" dirty="0">
                <a:effectLst/>
                <a:ea typeface="Times New Roman" panose="02020603050405020304" pitchFamily="18" charset="0"/>
                <a:cs typeface="Times New Roman" panose="02020603050405020304" pitchFamily="18" charset="0"/>
              </a:rPr>
              <a:t> them</a:t>
            </a:r>
            <a:r>
              <a:rPr lang="en-US" sz="2400" dirty="0">
                <a:effectLst/>
                <a:ea typeface="Times New Roman" panose="02020603050405020304" pitchFamily="18" charset="0"/>
                <a:cs typeface="Times New Roman" panose="02020603050405020304" pitchFamily="18" charset="0"/>
              </a:rPr>
              <a:t>. For there is nothing covered that will not be revealed, and hidden that will not be known.</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27 "Whatever I tell you in the dark, speak in the light; and what you hear in the ear, preach on the housetops.</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28 "And </a:t>
            </a:r>
            <a:r>
              <a:rPr lang="en-US" sz="2400" u="sng" dirty="0">
                <a:effectLst/>
                <a:ea typeface="Times New Roman" panose="02020603050405020304" pitchFamily="18" charset="0"/>
                <a:cs typeface="Times New Roman" panose="02020603050405020304" pitchFamily="18" charset="0"/>
              </a:rPr>
              <a:t>do not </a:t>
            </a:r>
            <a:r>
              <a:rPr lang="en-US" sz="2400" u="sng" dirty="0">
                <a:effectLst/>
                <a:latin typeface="Aharoni" panose="02010803020104030203" pitchFamily="2" charset="-79"/>
                <a:ea typeface="Times New Roman" panose="02020603050405020304" pitchFamily="18" charset="0"/>
                <a:cs typeface="Aharoni" panose="02010803020104030203" pitchFamily="2" charset="-79"/>
              </a:rPr>
              <a:t>fear</a:t>
            </a:r>
            <a:r>
              <a:rPr lang="en-US" sz="2400" dirty="0">
                <a:effectLst/>
                <a:ea typeface="Times New Roman" panose="02020603050405020304" pitchFamily="18" charset="0"/>
                <a:cs typeface="Times New Roman" panose="02020603050405020304" pitchFamily="18" charset="0"/>
              </a:rPr>
              <a:t> those who kill the body but cannot kill the soul. But </a:t>
            </a:r>
            <a:r>
              <a:rPr lang="en-US" sz="2400" u="sng" dirty="0">
                <a:effectLst/>
                <a:ea typeface="Times New Roman" panose="02020603050405020304" pitchFamily="18" charset="0"/>
                <a:cs typeface="Times New Roman" panose="02020603050405020304" pitchFamily="18" charset="0"/>
              </a:rPr>
              <a:t>rather </a:t>
            </a:r>
            <a:r>
              <a:rPr lang="en-US" sz="2400" u="sng" dirty="0">
                <a:effectLst/>
                <a:latin typeface="Aharoni" panose="02010803020104030203" pitchFamily="2" charset="-79"/>
                <a:ea typeface="Times New Roman" panose="02020603050405020304" pitchFamily="18" charset="0"/>
                <a:cs typeface="Aharoni" panose="02010803020104030203" pitchFamily="2" charset="-79"/>
              </a:rPr>
              <a:t>fear</a:t>
            </a:r>
            <a:r>
              <a:rPr lang="en-US" sz="2400" u="sng" dirty="0">
                <a:effectLst/>
                <a:ea typeface="Times New Roman" panose="02020603050405020304" pitchFamily="18" charset="0"/>
                <a:cs typeface="Times New Roman" panose="02020603050405020304" pitchFamily="18" charset="0"/>
              </a:rPr>
              <a:t> Him</a:t>
            </a:r>
            <a:r>
              <a:rPr lang="en-US" sz="2400" dirty="0">
                <a:effectLst/>
                <a:ea typeface="Times New Roman" panose="02020603050405020304" pitchFamily="18" charset="0"/>
                <a:cs typeface="Times New Roman" panose="02020603050405020304" pitchFamily="18" charset="0"/>
              </a:rPr>
              <a:t> who is able to destroy both soul and body in hell.</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29 "Are not two sparrows sold for a copper coin? And not one of them falls to the ground apart from your Father's will.</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30 "But the very hairs of your head are all numbered.</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31 "</a:t>
            </a:r>
            <a:r>
              <a:rPr lang="en-US" sz="2400" u="sng" dirty="0">
                <a:effectLst/>
                <a:ea typeface="Times New Roman" panose="02020603050405020304" pitchFamily="18" charset="0"/>
                <a:cs typeface="Times New Roman" panose="02020603050405020304" pitchFamily="18" charset="0"/>
              </a:rPr>
              <a:t>Do not </a:t>
            </a:r>
            <a:r>
              <a:rPr lang="en-US" sz="2400" u="sng" dirty="0">
                <a:effectLst/>
                <a:latin typeface="Aharoni" panose="02010803020104030203" pitchFamily="2" charset="-79"/>
                <a:ea typeface="Times New Roman" panose="02020603050405020304" pitchFamily="18" charset="0"/>
                <a:cs typeface="Aharoni" panose="02010803020104030203" pitchFamily="2" charset="-79"/>
              </a:rPr>
              <a:t>fear</a:t>
            </a:r>
            <a:r>
              <a:rPr lang="en-US" sz="2400" dirty="0">
                <a:effectLst/>
                <a:ea typeface="Times New Roman" panose="02020603050405020304" pitchFamily="18" charset="0"/>
                <a:cs typeface="Times New Roman" panose="02020603050405020304" pitchFamily="18" charset="0"/>
              </a:rPr>
              <a:t> therefore; you are of more value than many sparrows.</a:t>
            </a:r>
            <a:endParaRPr lang="en-US" sz="2400" dirty="0">
              <a:effectLs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924A913-FFD7-4B6D-4D15-392BF50187AE}"/>
              </a:ext>
            </a:extLst>
          </p:cNvPr>
          <p:cNvSpPr/>
          <p:nvPr/>
        </p:nvSpPr>
        <p:spPr>
          <a:xfrm>
            <a:off x="182880" y="3021496"/>
            <a:ext cx="8722581" cy="10654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1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19F3D65-5541-1555-CDEC-98B4F31C80D1}"/>
              </a:ext>
            </a:extLst>
          </p:cNvPr>
          <p:cNvSpPr txBox="1"/>
          <p:nvPr/>
        </p:nvSpPr>
        <p:spPr>
          <a:xfrm>
            <a:off x="389614" y="938254"/>
            <a:ext cx="8476090" cy="5324535"/>
          </a:xfrm>
          <a:prstGeom prst="rect">
            <a:avLst/>
          </a:prstGeom>
          <a:noFill/>
        </p:spPr>
        <p:txBody>
          <a:bodyPr wrap="square">
            <a:spAutoFit/>
          </a:bodyPr>
          <a:lstStyle/>
          <a:p>
            <a:pPr marL="0" marR="0">
              <a:spcBef>
                <a:spcPts val="0"/>
              </a:spcBef>
              <a:spcAft>
                <a:spcPts val="0"/>
              </a:spcAft>
            </a:pPr>
            <a:r>
              <a:rPr lang="en-US" sz="2000" b="1" u="sng" dirty="0">
                <a:solidFill>
                  <a:srgbClr val="0070C0"/>
                </a:solidFill>
                <a:effectLst/>
                <a:ea typeface="Calibri" panose="020F0502020204030204" pitchFamily="34" charset="0"/>
                <a:cs typeface="Times New Roman" panose="02020603050405020304" pitchFamily="18" charset="0"/>
              </a:rPr>
              <a:t>26   Therefore do not fear them</a:t>
            </a:r>
            <a:r>
              <a:rPr lang="en-US" sz="2000" b="1" dirty="0">
                <a:solidFill>
                  <a:srgbClr val="0070C0"/>
                </a:solidFill>
                <a:effectLst/>
                <a:ea typeface="Calibri" panose="020F0502020204030204" pitchFamily="34" charset="0"/>
                <a:cs typeface="Times New Roman" panose="02020603050405020304" pitchFamily="18" charset="0"/>
              </a:rPr>
              <a:t>, </a:t>
            </a:r>
            <a:r>
              <a:rPr lang="en-US" sz="2000" i="1" dirty="0">
                <a:effectLst/>
                <a:ea typeface="Calibri" panose="020F0502020204030204" pitchFamily="34" charset="0"/>
                <a:cs typeface="Times New Roman" panose="02020603050405020304" pitchFamily="18" charset="0"/>
              </a:rPr>
              <a:t>for there is nothing covered that will not be revealed, and hidden that will not be known.</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i="1"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Therefore = because of what transpires in the previous verse.</a:t>
            </a: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Do not fear them. This would be the tendency, but do not fear. The word “fear” is used four times in the next five verses.</a:t>
            </a: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Everything will come out and the truth must be made known. God sees all that happens and evil doers will be held accountable for all they do and say.</a:t>
            </a:r>
          </a:p>
          <a:p>
            <a:pPr marL="0" marR="0">
              <a:spcBef>
                <a:spcPts val="0"/>
              </a:spcBef>
              <a:spcAft>
                <a:spcPts val="0"/>
              </a:spcAft>
            </a:pPr>
            <a:r>
              <a:rPr lang="en-US" sz="2000" i="1"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b="1" u="sng" dirty="0">
                <a:solidFill>
                  <a:srgbClr val="0070C0"/>
                </a:solidFill>
                <a:effectLst/>
                <a:ea typeface="Calibri" panose="020F0502020204030204" pitchFamily="34" charset="0"/>
                <a:cs typeface="Times New Roman" panose="02020603050405020304" pitchFamily="18" charset="0"/>
              </a:rPr>
              <a:t>27  What I tell you in the darkness</a:t>
            </a:r>
            <a:r>
              <a:rPr lang="en-US" sz="2000" b="1" dirty="0">
                <a:solidFill>
                  <a:srgbClr val="0070C0"/>
                </a:solidFill>
                <a:effectLst/>
                <a:ea typeface="Calibri" panose="020F0502020204030204" pitchFamily="34" charset="0"/>
                <a:cs typeface="Times New Roman" panose="02020603050405020304" pitchFamily="18" charset="0"/>
              </a:rPr>
              <a:t>, </a:t>
            </a:r>
            <a:r>
              <a:rPr lang="en-US" sz="2000" i="1" dirty="0">
                <a:effectLst/>
                <a:ea typeface="Calibri" panose="020F0502020204030204" pitchFamily="34" charset="0"/>
                <a:cs typeface="Times New Roman" panose="02020603050405020304" pitchFamily="18" charset="0"/>
              </a:rPr>
              <a:t>speak in the light, and what you hear whispered in your ear, proclaim upon the housetops.</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(Their private instructions were to be publicly proclaimed.)</a:t>
            </a:r>
          </a:p>
          <a:p>
            <a:pPr marL="0" marR="0">
              <a:spcBef>
                <a:spcPts val="0"/>
              </a:spcBef>
              <a:spcAft>
                <a:spcPts val="0"/>
              </a:spcAft>
            </a:pPr>
            <a:r>
              <a:rPr lang="en-US" sz="2000" i="1"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b="1" u="sng" dirty="0">
                <a:solidFill>
                  <a:srgbClr val="0070C0"/>
                </a:solidFill>
                <a:effectLst/>
                <a:ea typeface="Calibri" panose="020F0502020204030204" pitchFamily="34" charset="0"/>
                <a:cs typeface="Times New Roman" panose="02020603050405020304" pitchFamily="18" charset="0"/>
              </a:rPr>
              <a:t>28  And do not fear those who kill the body</a:t>
            </a:r>
            <a:r>
              <a:rPr lang="en-US" sz="2000" b="1" dirty="0">
                <a:solidFill>
                  <a:srgbClr val="0070C0"/>
                </a:solidFill>
                <a:effectLst/>
                <a:ea typeface="Calibri" panose="020F0502020204030204" pitchFamily="34" charset="0"/>
                <a:cs typeface="Times New Roman" panose="02020603050405020304" pitchFamily="18" charset="0"/>
              </a:rPr>
              <a:t>, but are unable to kill the soul; but </a:t>
            </a:r>
            <a:r>
              <a:rPr lang="en-US" sz="2000" b="1" u="sng" dirty="0">
                <a:solidFill>
                  <a:srgbClr val="0070C0"/>
                </a:solidFill>
                <a:effectLst/>
                <a:ea typeface="Calibri" panose="020F0502020204030204" pitchFamily="34" charset="0"/>
                <a:cs typeface="Times New Roman" panose="02020603050405020304" pitchFamily="18" charset="0"/>
              </a:rPr>
              <a:t>rather </a:t>
            </a:r>
            <a:r>
              <a:rPr lang="en-US" sz="20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fear</a:t>
            </a:r>
            <a:r>
              <a:rPr lang="en-US" sz="2000" i="1"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Him who is able to destroy both soul and body in hell.</a:t>
            </a:r>
          </a:p>
        </p:txBody>
      </p:sp>
      <p:sp>
        <p:nvSpPr>
          <p:cNvPr id="2" name="TextBox 1">
            <a:extLst>
              <a:ext uri="{FF2B5EF4-FFF2-40B4-BE49-F238E27FC236}">
                <a16:creationId xmlns:a16="http://schemas.microsoft.com/office/drawing/2014/main" id="{B9ABD315-7423-7500-A020-80CB75FB823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2836620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6DC2456C-3A79-ED0C-C61D-3BFE334073B0}"/>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4" name="TextBox 3">
            <a:extLst>
              <a:ext uri="{FF2B5EF4-FFF2-40B4-BE49-F238E27FC236}">
                <a16:creationId xmlns:a16="http://schemas.microsoft.com/office/drawing/2014/main" id="{50372DC6-6649-AC66-561E-25AFF965ED34}"/>
              </a:ext>
            </a:extLst>
          </p:cNvPr>
          <p:cNvSpPr txBox="1"/>
          <p:nvPr/>
        </p:nvSpPr>
        <p:spPr>
          <a:xfrm>
            <a:off x="723901" y="866776"/>
            <a:ext cx="7315200" cy="1200329"/>
          </a:xfrm>
          <a:prstGeom prst="rect">
            <a:avLst/>
          </a:prstGeom>
          <a:noFill/>
        </p:spPr>
        <p:txBody>
          <a:bodyPr wrap="square" rtlCol="0">
            <a:spAutoFit/>
          </a:bodyPr>
          <a:lstStyle/>
          <a:p>
            <a:r>
              <a:rPr lang="en-US" sz="3600" dirty="0"/>
              <a:t>Jesus contrast between</a:t>
            </a:r>
          </a:p>
          <a:p>
            <a:r>
              <a:rPr lang="en-US" sz="3600" dirty="0"/>
              <a:t>the temporary and the eternal.</a:t>
            </a:r>
          </a:p>
        </p:txBody>
      </p:sp>
      <p:sp>
        <p:nvSpPr>
          <p:cNvPr id="7" name="TextBox 6">
            <a:extLst>
              <a:ext uri="{FF2B5EF4-FFF2-40B4-BE49-F238E27FC236}">
                <a16:creationId xmlns:a16="http://schemas.microsoft.com/office/drawing/2014/main" id="{62930B5B-09A4-D3CA-BB1C-D9243DF4DEB3}"/>
              </a:ext>
            </a:extLst>
          </p:cNvPr>
          <p:cNvSpPr txBox="1"/>
          <p:nvPr/>
        </p:nvSpPr>
        <p:spPr>
          <a:xfrm>
            <a:off x="723901" y="2343061"/>
            <a:ext cx="7696198" cy="2862322"/>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panose="020F0502020204030204"/>
                <a:ea typeface="+mn-ea"/>
                <a:cs typeface="+mn-cs"/>
              </a:rPr>
              <a:t>Do Not </a:t>
            </a:r>
            <a:r>
              <a:rPr kumimoji="0" lang="en-US" sz="3600" b="0" i="0" u="none" strike="noStrike" kern="1200" cap="none" spc="0" normalizeH="0" baseline="0" noProof="0" dirty="0">
                <a:ln>
                  <a:noFill/>
                </a:ln>
                <a:effectLst/>
                <a:uLnTx/>
                <a:uFillTx/>
                <a:latin typeface="Aharoni" panose="02010803020104030203" pitchFamily="2" charset="-79"/>
                <a:cs typeface="Aharoni" panose="02010803020104030203" pitchFamily="2" charset="-79"/>
              </a:rPr>
              <a:t>Fear</a:t>
            </a:r>
            <a:r>
              <a:rPr kumimoji="0" lang="en-US" sz="3600" b="0" i="0" u="none" strike="noStrike" kern="1200" cap="none" spc="0" normalizeH="0" baseline="0" noProof="0" dirty="0">
                <a:ln>
                  <a:noFill/>
                </a:ln>
                <a:effectLst/>
                <a:uLnTx/>
                <a:uFillTx/>
                <a:latin typeface="Calibri" panose="020F0502020204030204"/>
                <a:ea typeface="+mn-ea"/>
                <a:cs typeface="+mn-cs"/>
              </a:rPr>
              <a:t> </a:t>
            </a:r>
            <a:r>
              <a:rPr kumimoji="0" lang="en-US" sz="3600" b="0" i="0" u="sng" strike="noStrike" kern="1200" cap="none" spc="0" normalizeH="0" baseline="0" noProof="0" dirty="0">
                <a:ln>
                  <a:noFill/>
                </a:ln>
                <a:effectLst/>
                <a:uLnTx/>
                <a:uFillTx/>
                <a:latin typeface="Calibri" panose="020F0502020204030204"/>
                <a:ea typeface="+mn-ea"/>
                <a:cs typeface="+mn-cs"/>
              </a:rPr>
              <a:t>Them</a:t>
            </a:r>
            <a:r>
              <a:rPr lang="en-US" sz="3600" dirty="0">
                <a:latin typeface="Calibri" panose="020F0502020204030204"/>
              </a:rPr>
              <a:t> </a:t>
            </a:r>
            <a:r>
              <a:rPr kumimoji="0" lang="en-US" sz="3600" b="0" i="0" u="none" strike="noStrike" kern="1200" cap="none" spc="0" normalizeH="0" baseline="0" noProof="0" dirty="0">
                <a:ln>
                  <a:noFill/>
                </a:ln>
                <a:effectLst/>
                <a:uLnTx/>
                <a:uFillTx/>
                <a:latin typeface="Calibri" panose="020F0502020204030204"/>
                <a:ea typeface="+mn-ea"/>
                <a:cs typeface="+mn-cs"/>
              </a:rPr>
              <a:t>but rather </a:t>
            </a:r>
            <a:r>
              <a:rPr kumimoji="0" lang="en-US" sz="3600" b="0" i="0" u="none" strike="noStrike" kern="1200" cap="none" spc="0" normalizeH="0" baseline="0" noProof="0" dirty="0">
                <a:ln>
                  <a:noFill/>
                </a:ln>
                <a:effectLst/>
                <a:uLnTx/>
                <a:uFillTx/>
                <a:latin typeface="Aharoni" panose="02010803020104030203" pitchFamily="2" charset="-79"/>
                <a:cs typeface="Aharoni" panose="02010803020104030203" pitchFamily="2" charset="-79"/>
              </a:rPr>
              <a:t>Fear</a:t>
            </a:r>
            <a:r>
              <a:rPr kumimoji="0" lang="en-US" sz="3600" b="0" i="0" u="none" strike="noStrike" kern="1200" cap="none" spc="0" normalizeH="0" baseline="0" noProof="0" dirty="0">
                <a:ln>
                  <a:noFill/>
                </a:ln>
                <a:effectLst/>
                <a:uLnTx/>
                <a:uFillTx/>
                <a:latin typeface="Calibri" panose="020F0502020204030204"/>
                <a:ea typeface="+mn-ea"/>
                <a:cs typeface="+mn-cs"/>
              </a:rPr>
              <a:t> </a:t>
            </a:r>
            <a:r>
              <a:rPr kumimoji="0" lang="en-US" sz="3600" b="0" i="0" u="sng" strike="noStrike" kern="1200" cap="none" spc="0" normalizeH="0" baseline="0" noProof="0" dirty="0">
                <a:ln>
                  <a:noFill/>
                </a:ln>
                <a:effectLst/>
                <a:uLnTx/>
                <a:uFillTx/>
                <a:latin typeface="Calibri" panose="020F0502020204030204"/>
                <a:ea typeface="+mn-ea"/>
                <a:cs typeface="+mn-cs"/>
              </a:rPr>
              <a:t>Him</a:t>
            </a:r>
          </a:p>
          <a:p>
            <a:pPr marL="0" marR="0" lvl="0" indent="0" defTabSz="457200" rtl="0" eaLnBrk="1" fontAlgn="auto" latinLnBrk="0" hangingPunct="1">
              <a:lnSpc>
                <a:spcPct val="100000"/>
              </a:lnSpc>
              <a:spcBef>
                <a:spcPts val="0"/>
              </a:spcBef>
              <a:spcAft>
                <a:spcPts val="0"/>
              </a:spcAft>
              <a:buClrTx/>
              <a:buSzTx/>
              <a:buFontTx/>
              <a:buNone/>
              <a:tabLst/>
              <a:defRPr/>
            </a:pPr>
            <a:endParaRPr lang="en-US" sz="3600" u="sng" dirty="0">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600" b="0" i="0" strike="noStrike" kern="1200" cap="none" spc="0" normalizeH="0" baseline="0" noProof="0" dirty="0">
                <a:ln>
                  <a:noFill/>
                </a:ln>
                <a:effectLst/>
                <a:uLnTx/>
                <a:uFillTx/>
                <a:latin typeface="Calibri" panose="020F0502020204030204"/>
                <a:ea typeface="+mn-ea"/>
                <a:cs typeface="+mn-cs"/>
              </a:rPr>
              <a:t>Do not worry, be afraid of, focus on the</a:t>
            </a:r>
          </a:p>
          <a:p>
            <a:pPr marL="0" marR="0" lvl="0" indent="0" defTabSz="457200" rtl="0" eaLnBrk="1" fontAlgn="auto" latinLnBrk="0" hangingPunct="1">
              <a:lnSpc>
                <a:spcPct val="100000"/>
              </a:lnSpc>
              <a:spcBef>
                <a:spcPts val="0"/>
              </a:spcBef>
              <a:spcAft>
                <a:spcPts val="0"/>
              </a:spcAft>
              <a:buClrTx/>
              <a:buSzTx/>
              <a:buFontTx/>
              <a:buNone/>
              <a:tabLst/>
              <a:defRPr/>
            </a:pPr>
            <a:r>
              <a:rPr lang="en-US" sz="3600" u="sng" dirty="0">
                <a:latin typeface="Calibri" panose="020F0502020204030204"/>
              </a:rPr>
              <a:t>Temporary, </a:t>
            </a:r>
            <a:r>
              <a:rPr lang="en-US" sz="3600" dirty="0">
                <a:latin typeface="Calibri" panose="020F0502020204030204"/>
              </a:rPr>
              <a:t>but have reverence and awe for the God of heaven and earth!</a:t>
            </a:r>
            <a:r>
              <a:rPr kumimoji="0" lang="en-US" sz="3600" b="0" i="0" u="sng" strike="noStrike" kern="1200" cap="none" spc="0" normalizeH="0" baseline="0" noProof="0" dirty="0">
                <a:ln>
                  <a:noFill/>
                </a:ln>
                <a:effectLst/>
                <a:uLnTx/>
                <a:uFillTx/>
                <a:latin typeface="Calibri" panose="020F0502020204030204"/>
                <a:ea typeface="+mn-ea"/>
                <a:cs typeface="+mn-cs"/>
              </a:rPr>
              <a:t> </a:t>
            </a:r>
          </a:p>
        </p:txBody>
      </p:sp>
      <p:sp>
        <p:nvSpPr>
          <p:cNvPr id="8" name="TextBox 7">
            <a:extLst>
              <a:ext uri="{FF2B5EF4-FFF2-40B4-BE49-F238E27FC236}">
                <a16:creationId xmlns:a16="http://schemas.microsoft.com/office/drawing/2014/main" id="{8425B325-1943-7085-A828-9FB5281552D6}"/>
              </a:ext>
            </a:extLst>
          </p:cNvPr>
          <p:cNvSpPr txBox="1"/>
          <p:nvPr/>
        </p:nvSpPr>
        <p:spPr>
          <a:xfrm>
            <a:off x="723901" y="5705475"/>
            <a:ext cx="7629524" cy="646331"/>
          </a:xfrm>
          <a:prstGeom prst="rect">
            <a:avLst/>
          </a:prstGeom>
          <a:noFill/>
        </p:spPr>
        <p:txBody>
          <a:bodyPr wrap="square" rtlCol="0">
            <a:spAutoFit/>
          </a:bodyPr>
          <a:lstStyle/>
          <a:p>
            <a:r>
              <a:rPr lang="en-US" sz="3600" dirty="0">
                <a:solidFill>
                  <a:srgbClr val="FF0000"/>
                </a:solidFill>
              </a:rPr>
              <a:t>Do Not Have Misplaced Priorities.</a:t>
            </a:r>
          </a:p>
        </p:txBody>
      </p:sp>
    </p:spTree>
    <p:extLst>
      <p:ext uri="{BB962C8B-B14F-4D97-AF65-F5344CB8AC3E}">
        <p14:creationId xmlns:p14="http://schemas.microsoft.com/office/powerpoint/2010/main" val="52015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C230D75-3CF0-8E5A-9BDB-54CA38B0B603}"/>
              </a:ext>
            </a:extLst>
          </p:cNvPr>
          <p:cNvSpPr txBox="1"/>
          <p:nvPr/>
        </p:nvSpPr>
        <p:spPr>
          <a:xfrm>
            <a:off x="413468" y="1073426"/>
            <a:ext cx="8412480" cy="4524315"/>
          </a:xfrm>
          <a:prstGeom prst="rect">
            <a:avLst/>
          </a:prstGeom>
          <a:noFill/>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Men have power, but it is limited. In our society the worst anybody can do is to kill us. </a:t>
            </a:r>
            <a:r>
              <a:rPr lang="en-US" sz="2800" b="1" dirty="0">
                <a:effectLst/>
                <a:ea typeface="Calibri" panose="020F0502020204030204" pitchFamily="34" charset="0"/>
                <a:cs typeface="Times New Roman" panose="02020603050405020304" pitchFamily="18" charset="0"/>
              </a:rPr>
              <a:t>Jesus says this is not the worst</a:t>
            </a:r>
            <a:r>
              <a:rPr lang="en-US" sz="2800" dirty="0">
                <a:effectLst/>
                <a:ea typeface="Calibri" panose="020F0502020204030204" pitchFamily="34" charset="0"/>
                <a:cs typeface="Times New Roman" panose="02020603050405020304" pitchFamily="18" charset="0"/>
              </a:rPr>
              <a:t>. He knows our bodies are nothing but temporary shells. </a:t>
            </a:r>
            <a:r>
              <a:rPr lang="en-US" sz="2800" dirty="0">
                <a:effectLst/>
                <a:latin typeface="Aharoni" panose="02010803020104030203" pitchFamily="2" charset="-79"/>
                <a:ea typeface="Calibri" panose="020F0502020204030204" pitchFamily="34" charset="0"/>
                <a:cs typeface="Aharoni" panose="02010803020104030203" pitchFamily="2" charset="-79"/>
              </a:rPr>
              <a:t>Fear</a:t>
            </a:r>
            <a:r>
              <a:rPr lang="en-US" sz="2800" dirty="0">
                <a:effectLst/>
                <a:ea typeface="Calibri" panose="020F0502020204030204" pitchFamily="34" charset="0"/>
                <a:cs typeface="Times New Roman" panose="02020603050405020304" pitchFamily="18" charset="0"/>
              </a:rPr>
              <a:t> Him who...in hell.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This is “</a:t>
            </a:r>
            <a:r>
              <a:rPr lang="en-US" sz="2800" dirty="0" err="1">
                <a:effectLst/>
                <a:ea typeface="Calibri" panose="020F0502020204030204" pitchFamily="34" charset="0"/>
                <a:cs typeface="Times New Roman" panose="02020603050405020304" pitchFamily="18" charset="0"/>
              </a:rPr>
              <a:t>gehenna</a:t>
            </a:r>
            <a:r>
              <a:rPr lang="en-US" sz="2800" dirty="0">
                <a:effectLst/>
                <a:ea typeface="Calibri" panose="020F0502020204030204" pitchFamily="34" charset="0"/>
                <a:cs typeface="Times New Roman" panose="02020603050405020304" pitchFamily="18" charset="0"/>
              </a:rPr>
              <a:t>” - eternal punishment. </a:t>
            </a:r>
          </a:p>
          <a:p>
            <a:pPr marL="0" marR="0">
              <a:spcBef>
                <a:spcPts val="0"/>
              </a:spcBef>
              <a:spcAft>
                <a:spcPts val="0"/>
              </a:spcAft>
            </a:pPr>
            <a:r>
              <a:rPr lang="en-US" sz="3000" b="1" dirty="0">
                <a:effectLst/>
                <a:ea typeface="Calibri" panose="020F0502020204030204" pitchFamily="34" charset="0"/>
                <a:cs typeface="Times New Roman" panose="02020603050405020304" pitchFamily="18" charset="0"/>
              </a:rPr>
              <a:t>God has power,  no man has - therefore, we need to fear God.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a:t>
            </a:r>
            <a:r>
              <a:rPr lang="en-US" sz="2800" u="sng" dirty="0">
                <a:effectLst/>
                <a:ea typeface="Calibri" panose="020F0502020204030204" pitchFamily="34" charset="0"/>
                <a:cs typeface="Times New Roman" panose="02020603050405020304" pitchFamily="18" charset="0"/>
              </a:rPr>
              <a:t>The fear of the Lord is the beginning of knowledge;” </a:t>
            </a:r>
            <a:r>
              <a:rPr lang="en-US" sz="3200" b="1" u="sng" dirty="0">
                <a:solidFill>
                  <a:srgbClr val="0070C0"/>
                </a:solidFill>
                <a:effectLst/>
                <a:ea typeface="Calibri" panose="020F0502020204030204" pitchFamily="34" charset="0"/>
                <a:cs typeface="Times New Roman" panose="02020603050405020304" pitchFamily="18" charset="0"/>
              </a:rPr>
              <a:t>Prov 1:7</a:t>
            </a:r>
            <a:r>
              <a:rPr lang="en-US" sz="2800" dirty="0">
                <a:effectLst/>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4C856211-307A-96AE-02E9-DE8E4FA12B0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95257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6174FA3-5BA7-A907-BFE7-95F236A87C20}"/>
              </a:ext>
            </a:extLst>
          </p:cNvPr>
          <p:cNvSpPr txBox="1"/>
          <p:nvPr/>
        </p:nvSpPr>
        <p:spPr>
          <a:xfrm>
            <a:off x="828675" y="1704975"/>
            <a:ext cx="7381875" cy="3785652"/>
          </a:xfrm>
          <a:prstGeom prst="rect">
            <a:avLst/>
          </a:prstGeom>
          <a:noFill/>
          <a:ln w="19050">
            <a:solidFill>
              <a:schemeClr val="tx1"/>
            </a:solidFill>
          </a:ln>
        </p:spPr>
        <p:txBody>
          <a:bodyPr wrap="square">
            <a:spAutoFit/>
          </a:bodyPr>
          <a:lstStyle/>
          <a:p>
            <a:r>
              <a:rPr lang="en-US" sz="4000" b="1" dirty="0">
                <a:solidFill>
                  <a:srgbClr val="0070C0"/>
                </a:solidFill>
              </a:rPr>
              <a:t>Matthew 10:28 </a:t>
            </a:r>
          </a:p>
          <a:p>
            <a:r>
              <a:rPr lang="en-US" sz="4000" dirty="0"/>
              <a:t>"And </a:t>
            </a:r>
            <a:r>
              <a:rPr lang="en-US" sz="4000" u="sng" dirty="0"/>
              <a:t>do not </a:t>
            </a:r>
            <a:r>
              <a:rPr lang="en-US" sz="4000" b="1" u="sng" dirty="0">
                <a:latin typeface="Aharoni" panose="02010803020104030203" pitchFamily="2" charset="-79"/>
                <a:cs typeface="Aharoni" panose="02010803020104030203" pitchFamily="2" charset="-79"/>
              </a:rPr>
              <a:t>fear</a:t>
            </a:r>
            <a:r>
              <a:rPr lang="en-US" sz="4000" u="sng" dirty="0"/>
              <a:t> those </a:t>
            </a:r>
            <a:r>
              <a:rPr lang="en-US" sz="4000" dirty="0"/>
              <a:t>who kill the body but cannot kill the soul. </a:t>
            </a:r>
          </a:p>
          <a:p>
            <a:r>
              <a:rPr lang="en-US" sz="4000" u="sng" dirty="0"/>
              <a:t>But rather </a:t>
            </a:r>
            <a:r>
              <a:rPr lang="en-US" sz="4000" u="sng" dirty="0">
                <a:latin typeface="Aharoni" panose="02010803020104030203" pitchFamily="2" charset="-79"/>
                <a:cs typeface="Aharoni" panose="02010803020104030203" pitchFamily="2" charset="-79"/>
              </a:rPr>
              <a:t>fear</a:t>
            </a:r>
            <a:r>
              <a:rPr lang="en-US" sz="4000" u="sng" dirty="0"/>
              <a:t> </a:t>
            </a:r>
            <a:r>
              <a:rPr lang="en-US" sz="4000" u="sng" dirty="0">
                <a:latin typeface="Arial Black" panose="020B0A04020102020204" pitchFamily="34" charset="0"/>
              </a:rPr>
              <a:t>Him</a:t>
            </a:r>
            <a:r>
              <a:rPr lang="en-US" sz="4000" u="sng" dirty="0"/>
              <a:t> </a:t>
            </a:r>
            <a:r>
              <a:rPr lang="en-US" sz="4000" dirty="0"/>
              <a:t>who is able to destroy both soul and body in hell.</a:t>
            </a:r>
          </a:p>
        </p:txBody>
      </p:sp>
    </p:spTree>
    <p:extLst>
      <p:ext uri="{BB962C8B-B14F-4D97-AF65-F5344CB8AC3E}">
        <p14:creationId xmlns:p14="http://schemas.microsoft.com/office/powerpoint/2010/main" val="4000060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1F9DF75-5FFE-A9EC-D042-1BCBEAAF66B4}"/>
              </a:ext>
            </a:extLst>
          </p:cNvPr>
          <p:cNvSpPr txBox="1"/>
          <p:nvPr/>
        </p:nvSpPr>
        <p:spPr>
          <a:xfrm>
            <a:off x="489005" y="1432229"/>
            <a:ext cx="8359720" cy="4524315"/>
          </a:xfrm>
          <a:prstGeom prst="rect">
            <a:avLst/>
          </a:prstGeom>
          <a:noFill/>
        </p:spPr>
        <p:txBody>
          <a:bodyPr wrap="square">
            <a:spAutoFit/>
          </a:bodyPr>
          <a:lstStyle/>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Some are confused about this instruction to </a:t>
            </a:r>
            <a:r>
              <a:rPr lang="en-US" sz="3200" dirty="0">
                <a:effectLst/>
                <a:latin typeface="Aharoni" panose="02010803020104030203" pitchFamily="2" charset="-79"/>
                <a:ea typeface="Calibri" panose="020F0502020204030204" pitchFamily="34" charset="0"/>
                <a:cs typeface="Aharoni" panose="02010803020104030203" pitchFamily="2" charset="-79"/>
              </a:rPr>
              <a:t>fear</a:t>
            </a:r>
            <a:r>
              <a:rPr lang="en-US" sz="3200" dirty="0">
                <a:effectLst/>
                <a:ea typeface="Calibri" panose="020F0502020204030204" pitchFamily="34" charset="0"/>
                <a:cs typeface="Times New Roman" panose="02020603050405020304" pitchFamily="18" charset="0"/>
              </a:rPr>
              <a:t> God because of </a:t>
            </a:r>
            <a:r>
              <a:rPr lang="en-US" sz="3200" b="1" dirty="0">
                <a:solidFill>
                  <a:srgbClr val="0070C0"/>
                </a:solidFill>
                <a:effectLst/>
                <a:ea typeface="Calibri" panose="020F0502020204030204" pitchFamily="34" charset="0"/>
                <a:cs typeface="Times New Roman" panose="02020603050405020304" pitchFamily="18" charset="0"/>
              </a:rPr>
              <a:t>1 John 4:18 </a:t>
            </a:r>
            <a:r>
              <a:rPr lang="en-US" sz="3200" dirty="0">
                <a:effectLst/>
                <a:ea typeface="Calibri" panose="020F0502020204030204" pitchFamily="34" charset="0"/>
                <a:cs typeface="Times New Roman" panose="02020603050405020304" pitchFamily="18" charset="0"/>
              </a:rPr>
              <a:t>- “There is no </a:t>
            </a:r>
            <a:r>
              <a:rPr lang="en-US" sz="3200" dirty="0">
                <a:effectLst/>
                <a:latin typeface="Aharoni" panose="02010803020104030203" pitchFamily="2" charset="-79"/>
                <a:ea typeface="Calibri" panose="020F0502020204030204" pitchFamily="34" charset="0"/>
                <a:cs typeface="Aharoni" panose="02010803020104030203" pitchFamily="2" charset="-79"/>
              </a:rPr>
              <a:t>fear</a:t>
            </a:r>
            <a:r>
              <a:rPr lang="en-US" sz="3200" dirty="0">
                <a:effectLst/>
                <a:ea typeface="Calibri" panose="020F0502020204030204" pitchFamily="34" charset="0"/>
                <a:cs typeface="Times New Roman" panose="02020603050405020304" pitchFamily="18" charset="0"/>
              </a:rPr>
              <a:t> in love.” </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Some believe we should not have any </a:t>
            </a:r>
            <a:r>
              <a:rPr lang="en-US" sz="3200" dirty="0">
                <a:effectLst/>
                <a:latin typeface="Aharoni" panose="02010803020104030203" pitchFamily="2" charset="-79"/>
                <a:ea typeface="Calibri" panose="020F0502020204030204" pitchFamily="34" charset="0"/>
                <a:cs typeface="Aharoni" panose="02010803020104030203" pitchFamily="2" charset="-79"/>
              </a:rPr>
              <a:t>fear</a:t>
            </a:r>
            <a:r>
              <a:rPr lang="en-US" sz="3200" dirty="0">
                <a:effectLst/>
                <a:ea typeface="Calibri" panose="020F0502020204030204" pitchFamily="34" charset="0"/>
                <a:cs typeface="Times New Roman" panose="02020603050405020304" pitchFamily="18" charset="0"/>
              </a:rPr>
              <a:t>. But the Bible teaches us that </a:t>
            </a:r>
            <a:r>
              <a:rPr lang="en-US" sz="3200" dirty="0">
                <a:effectLst/>
                <a:latin typeface="Aharoni" panose="02010803020104030203" pitchFamily="2" charset="-79"/>
                <a:ea typeface="Calibri" panose="020F0502020204030204" pitchFamily="34" charset="0"/>
                <a:cs typeface="Aharoni" panose="02010803020104030203" pitchFamily="2" charset="-79"/>
              </a:rPr>
              <a:t>fear</a:t>
            </a:r>
            <a:r>
              <a:rPr lang="en-US" sz="3200" dirty="0">
                <a:effectLst/>
                <a:ea typeface="Calibri" panose="020F0502020204030204" pitchFamily="34" charset="0"/>
                <a:cs typeface="Times New Roman" panose="02020603050405020304" pitchFamily="18" charset="0"/>
              </a:rPr>
              <a:t> is a part of growing to maturity. John is talking about that perfect love which casts out </a:t>
            </a:r>
            <a:r>
              <a:rPr lang="en-US" sz="3200" dirty="0">
                <a:effectLst/>
                <a:latin typeface="Aharoni" panose="02010803020104030203" pitchFamily="2" charset="-79"/>
                <a:ea typeface="Calibri" panose="020F0502020204030204" pitchFamily="34" charset="0"/>
                <a:cs typeface="Aharoni" panose="02010803020104030203" pitchFamily="2" charset="-79"/>
              </a:rPr>
              <a:t>fear</a:t>
            </a:r>
            <a:r>
              <a:rPr lang="en-US" sz="3200" dirty="0">
                <a:effectLst/>
                <a:ea typeface="Calibri" panose="020F0502020204030204" pitchFamily="34" charset="0"/>
                <a:cs typeface="Times New Roman" panose="02020603050405020304" pitchFamily="18" charset="0"/>
              </a:rPr>
              <a:t> in the judgment. </a:t>
            </a:r>
          </a:p>
        </p:txBody>
      </p:sp>
      <p:sp>
        <p:nvSpPr>
          <p:cNvPr id="2" name="TextBox 1">
            <a:extLst>
              <a:ext uri="{FF2B5EF4-FFF2-40B4-BE49-F238E27FC236}">
                <a16:creationId xmlns:a16="http://schemas.microsoft.com/office/drawing/2014/main" id="{D9A09A60-F722-CEA3-DFEB-F696BBF90BA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67575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160A57B-D482-5AE1-34CE-5CFC63291F82}"/>
              </a:ext>
            </a:extLst>
          </p:cNvPr>
          <p:cNvSpPr txBox="1"/>
          <p:nvPr/>
        </p:nvSpPr>
        <p:spPr>
          <a:xfrm>
            <a:off x="548640" y="1335820"/>
            <a:ext cx="8213697" cy="4216539"/>
          </a:xfrm>
          <a:prstGeom prst="rect">
            <a:avLst/>
          </a:prstGeom>
          <a:noFill/>
        </p:spPr>
        <p:txBody>
          <a:bodyPr wrap="square">
            <a:spAutoFit/>
          </a:bodyPr>
          <a:lstStyle/>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God is One to be </a:t>
            </a:r>
            <a:r>
              <a:rPr lang="en-US" sz="3200" dirty="0">
                <a:effectLst/>
                <a:latin typeface="Aharoni" panose="02010803020104030203" pitchFamily="2" charset="-79"/>
                <a:ea typeface="Calibri" panose="020F0502020204030204" pitchFamily="34" charset="0"/>
                <a:cs typeface="Aharoni" panose="02010803020104030203" pitchFamily="2" charset="-79"/>
              </a:rPr>
              <a:t>feared</a:t>
            </a:r>
            <a:r>
              <a:rPr lang="en-US" sz="32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3200" b="1" dirty="0">
                <a:solidFill>
                  <a:srgbClr val="0070C0"/>
                </a:solidFill>
                <a:effectLst/>
                <a:ea typeface="Calibri" panose="020F0502020204030204" pitchFamily="34" charset="0"/>
                <a:cs typeface="Times New Roman" panose="02020603050405020304" pitchFamily="18" charset="0"/>
              </a:rPr>
              <a:t>Heb.12:29 </a:t>
            </a:r>
            <a:r>
              <a:rPr lang="en-US" sz="2800" dirty="0">
                <a:effectLst/>
                <a:ea typeface="Calibri" panose="020F0502020204030204" pitchFamily="34" charset="0"/>
                <a:cs typeface="Times New Roman" panose="02020603050405020304" pitchFamily="18" charset="0"/>
              </a:rPr>
              <a:t>- “For our God is a consuming fire.”</a:t>
            </a:r>
          </a:p>
          <a:p>
            <a:pPr marL="0" marR="0">
              <a:spcBef>
                <a:spcPts val="0"/>
              </a:spcBef>
              <a:spcAft>
                <a:spcPts val="0"/>
              </a:spcAft>
            </a:pPr>
            <a:r>
              <a:rPr lang="en-US" sz="3200" b="1" dirty="0">
                <a:solidFill>
                  <a:srgbClr val="0070C0"/>
                </a:solidFill>
                <a:effectLst/>
                <a:ea typeface="Calibri" panose="020F0502020204030204" pitchFamily="34" charset="0"/>
                <a:cs typeface="Times New Roman" panose="02020603050405020304" pitchFamily="18" charset="0"/>
              </a:rPr>
              <a:t>Heb.10:31 </a:t>
            </a:r>
            <a:r>
              <a:rPr lang="en-US" sz="2800" dirty="0">
                <a:effectLst/>
                <a:ea typeface="Calibri" panose="020F0502020204030204" pitchFamily="34" charset="0"/>
                <a:cs typeface="Times New Roman" panose="02020603050405020304" pitchFamily="18" charset="0"/>
              </a:rPr>
              <a:t>- “It is a terrifying thing to fall into the hands of the living God.”</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It was God who, on Mount Sinai, frightened the Israelites. </a:t>
            </a:r>
            <a:r>
              <a:rPr lang="en-US" sz="3200" b="1" dirty="0">
                <a:solidFill>
                  <a:srgbClr val="0070C0"/>
                </a:solidFill>
                <a:effectLst/>
                <a:ea typeface="Calibri" panose="020F0502020204030204" pitchFamily="34" charset="0"/>
                <a:cs typeface="Times New Roman" panose="02020603050405020304" pitchFamily="18" charset="0"/>
              </a:rPr>
              <a:t>Exodus 20:18-19</a:t>
            </a:r>
            <a:r>
              <a:rPr lang="en-US" sz="2800" dirty="0">
                <a:effectLst/>
                <a:ea typeface="Calibri" panose="020F0502020204030204" pitchFamily="34" charset="0"/>
                <a:cs typeface="Times New Roman" panose="02020603050405020304" pitchFamily="18" charset="0"/>
              </a:rPr>
              <a:t>. In verse 20 Moses says, “</a:t>
            </a:r>
            <a:r>
              <a:rPr lang="en-US" sz="2800" b="1" dirty="0">
                <a:solidFill>
                  <a:srgbClr val="FF0000"/>
                </a:solidFill>
                <a:effectLst/>
                <a:ea typeface="Calibri" panose="020F0502020204030204" pitchFamily="34" charset="0"/>
                <a:cs typeface="Times New Roman" panose="02020603050405020304" pitchFamily="18" charset="0"/>
              </a:rPr>
              <a:t>Do not be afraid; for God has come...that the </a:t>
            </a:r>
            <a:r>
              <a:rPr lang="en-US" sz="2800" dirty="0">
                <a:effectLst/>
                <a:latin typeface="Aharoni" panose="02010803020104030203" pitchFamily="2" charset="-79"/>
                <a:ea typeface="Calibri" panose="020F0502020204030204" pitchFamily="34" charset="0"/>
                <a:cs typeface="Aharoni" panose="02010803020104030203" pitchFamily="2" charset="-79"/>
              </a:rPr>
              <a:t>fear</a:t>
            </a:r>
            <a:r>
              <a:rPr lang="en-US" sz="2800" dirty="0">
                <a:effectLst/>
                <a:ea typeface="Calibri" panose="020F0502020204030204" pitchFamily="34" charset="0"/>
                <a:cs typeface="Times New Roman" panose="02020603050405020304" pitchFamily="18" charset="0"/>
              </a:rPr>
              <a:t> </a:t>
            </a:r>
            <a:r>
              <a:rPr lang="en-US" sz="2800" b="1" dirty="0">
                <a:solidFill>
                  <a:srgbClr val="FF0000"/>
                </a:solidFill>
                <a:effectLst/>
                <a:ea typeface="Calibri" panose="020F0502020204030204" pitchFamily="34" charset="0"/>
                <a:cs typeface="Times New Roman" panose="02020603050405020304" pitchFamily="18" charset="0"/>
              </a:rPr>
              <a:t>of Him may remain with you, so that you may not sin.” </a:t>
            </a:r>
          </a:p>
        </p:txBody>
      </p:sp>
      <p:sp>
        <p:nvSpPr>
          <p:cNvPr id="2" name="TextBox 1">
            <a:extLst>
              <a:ext uri="{FF2B5EF4-FFF2-40B4-BE49-F238E27FC236}">
                <a16:creationId xmlns:a16="http://schemas.microsoft.com/office/drawing/2014/main" id="{05C868BB-CC92-E925-C199-73CB34317CA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280689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A6960D6A-0ECF-25FB-BFAD-760152B166CD}"/>
              </a:ext>
            </a:extLst>
          </p:cNvPr>
          <p:cNvSpPr txBox="1"/>
          <p:nvPr/>
        </p:nvSpPr>
        <p:spPr>
          <a:xfrm>
            <a:off x="469127" y="1057524"/>
            <a:ext cx="8142136" cy="5293757"/>
          </a:xfrm>
          <a:prstGeom prst="rect">
            <a:avLst/>
          </a:prstGeom>
          <a:noFill/>
        </p:spPr>
        <p:txBody>
          <a:bodyPr wrap="square">
            <a:spAutoFit/>
          </a:bodyPr>
          <a:lstStyle/>
          <a:p>
            <a:pPr marL="0" marR="0">
              <a:spcBef>
                <a:spcPts val="0"/>
              </a:spcBef>
              <a:spcAft>
                <a:spcPts val="0"/>
              </a:spcAft>
            </a:pPr>
            <a:r>
              <a:rPr lang="en-US" sz="2600" b="1" dirty="0">
                <a:effectLst/>
                <a:ea typeface="Calibri" panose="020F0502020204030204" pitchFamily="34" charset="0"/>
                <a:cs typeface="Times New Roman" panose="02020603050405020304" pitchFamily="18" charset="0"/>
              </a:rPr>
              <a:t>When someone </a:t>
            </a:r>
            <a:r>
              <a:rPr lang="en-US" sz="2600" b="1" dirty="0">
                <a:effectLst/>
                <a:latin typeface="Aharoni" panose="02010803020104030203" pitchFamily="2" charset="-79"/>
                <a:ea typeface="Calibri" panose="020F0502020204030204" pitchFamily="34" charset="0"/>
                <a:cs typeface="Aharoni" panose="02010803020104030203" pitchFamily="2" charset="-79"/>
              </a:rPr>
              <a:t>fears</a:t>
            </a:r>
            <a:r>
              <a:rPr lang="en-US" sz="2600" b="1" dirty="0">
                <a:effectLst/>
                <a:ea typeface="Calibri" panose="020F0502020204030204" pitchFamily="34" charset="0"/>
                <a:cs typeface="Times New Roman" panose="02020603050405020304" pitchFamily="18" charset="0"/>
              </a:rPr>
              <a:t> the wrath of God it shapes their behavior. </a:t>
            </a:r>
            <a:r>
              <a:rPr lang="en-US" sz="2600" dirty="0">
                <a:effectLst/>
                <a:ea typeface="Calibri" panose="020F0502020204030204" pitchFamily="34" charset="0"/>
                <a:cs typeface="Times New Roman" panose="02020603050405020304" pitchFamily="18" charset="0"/>
              </a:rPr>
              <a:t>As parents we see this in our children. </a:t>
            </a:r>
            <a:r>
              <a:rPr lang="en-US" sz="2600" u="sng" dirty="0">
                <a:effectLst/>
                <a:ea typeface="Calibri" panose="020F0502020204030204" pitchFamily="34" charset="0"/>
                <a:cs typeface="Times New Roman" panose="02020603050405020304" pitchFamily="18" charset="0"/>
              </a:rPr>
              <a:t>They obey because they</a:t>
            </a:r>
            <a:r>
              <a:rPr lang="en-US" sz="2600" dirty="0">
                <a:ea typeface="Calibri" panose="020F0502020204030204" pitchFamily="34" charset="0"/>
                <a:cs typeface="Times New Roman" panose="02020603050405020304" pitchFamily="18" charset="0"/>
              </a:rPr>
              <a:t> </a:t>
            </a:r>
            <a:r>
              <a:rPr lang="en-US" sz="2600" u="sng" dirty="0">
                <a:effectLst/>
                <a:latin typeface="Aharoni" panose="02010803020104030203" pitchFamily="2" charset="-79"/>
                <a:ea typeface="Calibri" panose="020F0502020204030204" pitchFamily="34" charset="0"/>
                <a:cs typeface="Aharoni" panose="02010803020104030203" pitchFamily="2" charset="-79"/>
              </a:rPr>
              <a:t>fear</a:t>
            </a:r>
            <a:r>
              <a:rPr lang="en-US" sz="2600" u="sng" dirty="0">
                <a:effectLst/>
                <a:ea typeface="Calibri" panose="020F0502020204030204" pitchFamily="34" charset="0"/>
                <a:cs typeface="Times New Roman" panose="02020603050405020304" pitchFamily="18" charset="0"/>
              </a:rPr>
              <a:t> the punishment if they do not. But when they are older they obey because of love </a:t>
            </a:r>
            <a:r>
              <a:rPr lang="en-US" sz="2600" dirty="0">
                <a:effectLst/>
                <a:ea typeface="Calibri" panose="020F0502020204030204" pitchFamily="34" charset="0"/>
                <a:cs typeface="Times New Roman" panose="02020603050405020304" pitchFamily="18" charset="0"/>
              </a:rPr>
              <a:t>and not </a:t>
            </a:r>
            <a:r>
              <a:rPr lang="en-US" sz="2600" dirty="0">
                <a:effectLst/>
                <a:latin typeface="Aharoni" panose="02010803020104030203" pitchFamily="2" charset="-79"/>
                <a:ea typeface="Calibri" panose="020F0502020204030204" pitchFamily="34" charset="0"/>
                <a:cs typeface="Aharoni" panose="02010803020104030203" pitchFamily="2" charset="-79"/>
              </a:rPr>
              <a:t>fear</a:t>
            </a:r>
            <a:r>
              <a:rPr lang="en-US" sz="2600" dirty="0">
                <a:effectLst/>
                <a:ea typeface="Calibri" panose="020F0502020204030204" pitchFamily="34" charset="0"/>
                <a:cs typeface="Times New Roman" panose="02020603050405020304" pitchFamily="18" charset="0"/>
              </a:rPr>
              <a:t>. That is the way God deals with us. </a:t>
            </a:r>
          </a:p>
          <a:p>
            <a:pPr marL="0" marR="0">
              <a:spcBef>
                <a:spcPts val="0"/>
              </a:spcBef>
              <a:spcAft>
                <a:spcPts val="0"/>
              </a:spcAft>
            </a:pPr>
            <a:endParaRPr lang="en-US" sz="2600" dirty="0">
              <a:ea typeface="Calibri" panose="020F0502020204030204" pitchFamily="34" charset="0"/>
              <a:cs typeface="Times New Roman" panose="02020603050405020304" pitchFamily="18" charset="0"/>
            </a:endParaRP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We grow and mature to where we</a:t>
            </a:r>
            <a:r>
              <a:rPr lang="en-US" sz="2600" i="1" dirty="0">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obey Him. Our relationship with God should be this way so that we can grow and</a:t>
            </a:r>
            <a:r>
              <a:rPr lang="en-US" sz="2600" i="1" dirty="0">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mature to the level of love Christians need to have.</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Husbands, do you want your wife to obey you because she loves you or because see </a:t>
            </a:r>
            <a:r>
              <a:rPr lang="en-US" sz="2600" dirty="0">
                <a:effectLst/>
                <a:latin typeface="Aharoni" panose="02010803020104030203" pitchFamily="2" charset="-79"/>
                <a:ea typeface="Calibri" panose="020F0502020204030204" pitchFamily="34" charset="0"/>
                <a:cs typeface="Aharoni" panose="02010803020104030203" pitchFamily="2" charset="-79"/>
              </a:rPr>
              <a:t>fears </a:t>
            </a:r>
            <a:r>
              <a:rPr lang="en-US" sz="2600" dirty="0">
                <a:effectLst/>
                <a:ea typeface="Calibri" panose="020F0502020204030204" pitchFamily="34" charset="0"/>
                <a:cs typeface="Times New Roman" panose="02020603050405020304" pitchFamily="18" charset="0"/>
              </a:rPr>
              <a:t>you???</a:t>
            </a:r>
          </a:p>
        </p:txBody>
      </p:sp>
      <p:sp>
        <p:nvSpPr>
          <p:cNvPr id="2" name="TextBox 1">
            <a:extLst>
              <a:ext uri="{FF2B5EF4-FFF2-40B4-BE49-F238E27FC236}">
                <a16:creationId xmlns:a16="http://schemas.microsoft.com/office/drawing/2014/main" id="{8A0F9A96-9E9A-DB55-22F9-A01B6A82C62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84065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DA71E4B-247A-B48E-7F28-C07542A92E1A}"/>
              </a:ext>
            </a:extLst>
          </p:cNvPr>
          <p:cNvSpPr txBox="1"/>
          <p:nvPr/>
        </p:nvSpPr>
        <p:spPr>
          <a:xfrm>
            <a:off x="524786" y="1630021"/>
            <a:ext cx="7983110" cy="3970318"/>
          </a:xfrm>
          <a:prstGeom prst="rect">
            <a:avLst/>
          </a:prstGeom>
          <a:noFill/>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The word destroy here does not refer to total annihilation. There are too many passages which prove punishment lasts forever.</a:t>
            </a: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Matt. 3:12 </a:t>
            </a:r>
            <a:r>
              <a:rPr lang="en-US" sz="2800" dirty="0">
                <a:effectLst/>
                <a:ea typeface="Calibri" panose="020F0502020204030204" pitchFamily="34" charset="0"/>
                <a:cs typeface="Times New Roman" panose="02020603050405020304" pitchFamily="18" charset="0"/>
              </a:rPr>
              <a:t>talks about a fire that cannot be quenched. Jesus says the worm does not die          (</a:t>
            </a:r>
            <a:r>
              <a:rPr lang="en-US" sz="2800" b="1" dirty="0">
                <a:solidFill>
                  <a:srgbClr val="0070C0"/>
                </a:solidFill>
                <a:effectLst/>
                <a:ea typeface="Calibri" panose="020F0502020204030204" pitchFamily="34" charset="0"/>
                <a:cs typeface="Times New Roman" panose="02020603050405020304" pitchFamily="18" charset="0"/>
              </a:rPr>
              <a:t>Mk. 9:44,</a:t>
            </a:r>
            <a:r>
              <a:rPr lang="en-US" sz="2800" dirty="0">
                <a:effectLst/>
                <a:ea typeface="Calibri" panose="020F0502020204030204" pitchFamily="34" charset="0"/>
                <a:cs typeface="Times New Roman" panose="02020603050405020304" pitchFamily="18" charset="0"/>
              </a:rPr>
              <a:t> </a:t>
            </a:r>
            <a:r>
              <a:rPr lang="en-US" sz="2800" b="1" dirty="0">
                <a:solidFill>
                  <a:srgbClr val="0070C0"/>
                </a:solidFill>
                <a:effectLst/>
                <a:ea typeface="Calibri" panose="020F0502020204030204" pitchFamily="34" charset="0"/>
                <a:cs typeface="Times New Roman" panose="02020603050405020304" pitchFamily="18" charset="0"/>
              </a:rPr>
              <a:t>Matt. 13:42</a:t>
            </a: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ea typeface="Calibri" panose="020F0502020204030204" pitchFamily="34"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ea typeface="Calibri" panose="020F0502020204030204" pitchFamily="34" charset="0"/>
                <a:cs typeface="Times New Roman" panose="02020603050405020304" pitchFamily="18" charset="0"/>
              </a:rPr>
              <a:t>Satan cannot destroy the soul; he does not have that power. God has that power!</a:t>
            </a:r>
            <a:endParaRPr lang="en-US" sz="28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8AF980F-883F-D7A3-BEBB-0CA42C06109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64559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A7DB5EC6-B8F1-84BF-84E1-5A4DA1C291E8}"/>
              </a:ext>
            </a:extLst>
          </p:cNvPr>
          <p:cNvSpPr txBox="1"/>
          <p:nvPr/>
        </p:nvSpPr>
        <p:spPr>
          <a:xfrm>
            <a:off x="691763" y="1391478"/>
            <a:ext cx="7983110" cy="3600986"/>
          </a:xfrm>
          <a:prstGeom prst="rect">
            <a:avLst/>
          </a:prstGeom>
          <a:noFill/>
        </p:spPr>
        <p:txBody>
          <a:bodyPr wrap="square">
            <a:spAutoFit/>
          </a:bodyPr>
          <a:lstStyle/>
          <a:p>
            <a:pPr marL="0" marR="0">
              <a:spcBef>
                <a:spcPts val="0"/>
              </a:spcBef>
              <a:spcAft>
                <a:spcPts val="0"/>
              </a:spcAft>
            </a:pPr>
            <a:r>
              <a:rPr lang="en-US" sz="3200" u="sng" dirty="0">
                <a:solidFill>
                  <a:srgbClr val="0070C0"/>
                </a:solidFill>
                <a:effectLst/>
                <a:ea typeface="Calibri" panose="020F0502020204030204" pitchFamily="34" charset="0"/>
                <a:cs typeface="Times New Roman" panose="02020603050405020304" pitchFamily="18" charset="0"/>
              </a:rPr>
              <a:t>29  Are not two sparrows sold for a cent?</a:t>
            </a:r>
            <a:r>
              <a:rPr lang="en-US" sz="32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And yet not one of them will fall to the ground apart from your Father.</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A sparrow is not really worth much, but God knows and loves them so much. If one falls to the ground, He is aware of it. </a:t>
            </a:r>
            <a:r>
              <a:rPr lang="en-US" sz="2800" u="sng" dirty="0">
                <a:effectLst/>
                <a:ea typeface="Calibri" panose="020F0502020204030204" pitchFamily="34" charset="0"/>
                <a:cs typeface="Times New Roman" panose="02020603050405020304" pitchFamily="18" charset="0"/>
              </a:rPr>
              <a:t>Therefore, how much more is He aware of, and caring for, His children</a:t>
            </a:r>
            <a:r>
              <a:rPr lang="en-US" sz="2800" dirty="0">
                <a:effectLst/>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69AE5BF0-464E-557D-09C3-AC778B0AED8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389846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7F3BD87-A2F7-E01D-E6A9-76702C9492CA}"/>
              </a:ext>
            </a:extLst>
          </p:cNvPr>
          <p:cNvSpPr txBox="1"/>
          <p:nvPr/>
        </p:nvSpPr>
        <p:spPr>
          <a:xfrm>
            <a:off x="803082" y="1137038"/>
            <a:ext cx="7744569" cy="4628960"/>
          </a:xfrm>
          <a:prstGeom prst="rect">
            <a:avLst/>
          </a:prstGeom>
          <a:noFill/>
        </p:spPr>
        <p:txBody>
          <a:bodyPr wrap="square">
            <a:spAutoFit/>
          </a:bodyPr>
          <a:lstStyle/>
          <a:p>
            <a:pPr marL="0" marR="0">
              <a:lnSpc>
                <a:spcPct val="115000"/>
              </a:lnSpc>
              <a:spcBef>
                <a:spcPts val="0"/>
              </a:spcBef>
              <a:spcAft>
                <a:spcPts val="0"/>
              </a:spcAft>
            </a:pPr>
            <a:r>
              <a:rPr lang="en-US" sz="3200" u="sng" dirty="0">
                <a:solidFill>
                  <a:srgbClr val="0070C0"/>
                </a:solidFill>
                <a:effectLst/>
                <a:ea typeface="Calibri" panose="020F0502020204030204" pitchFamily="34" charset="0"/>
                <a:cs typeface="Times New Roman" panose="02020603050405020304" pitchFamily="18" charset="0"/>
              </a:rPr>
              <a:t>30  But the very hairs of your head are all numbered.</a:t>
            </a:r>
            <a:endParaRPr lang="en-US" sz="32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This is a beautiful illustration that God is aware of even the most minute part of our being. That is how much He knows us and loves us.</a:t>
            </a:r>
          </a:p>
          <a:p>
            <a:pPr marL="0" marR="0">
              <a:lnSpc>
                <a:spcPct val="115000"/>
              </a:lnSpc>
              <a:spcBef>
                <a:spcPts val="0"/>
              </a:spcBef>
              <a:spcAft>
                <a:spcPts val="0"/>
              </a:spcAft>
            </a:pPr>
            <a:r>
              <a:rPr lang="en-US" sz="3200" u="sng" dirty="0">
                <a:solidFill>
                  <a:srgbClr val="0070C0"/>
                </a:solidFill>
                <a:effectLst/>
                <a:ea typeface="Calibri" panose="020F0502020204030204" pitchFamily="34" charset="0"/>
                <a:cs typeface="Times New Roman" panose="02020603050405020304" pitchFamily="18" charset="0"/>
              </a:rPr>
              <a:t>31  Therefore do not fear; you are of more value than many sparrows</a:t>
            </a:r>
            <a:r>
              <a:rPr lang="en-US" sz="3200" dirty="0">
                <a:solidFill>
                  <a:srgbClr val="0070C0"/>
                </a:solidFill>
                <a:effectLst/>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Do not </a:t>
            </a:r>
            <a:r>
              <a:rPr lang="en-US" sz="2400" dirty="0">
                <a:effectLst/>
                <a:latin typeface="Aharoni" panose="02010803020104030203" pitchFamily="2" charset="-79"/>
                <a:ea typeface="Calibri" panose="020F0502020204030204" pitchFamily="34" charset="0"/>
                <a:cs typeface="Aharoni" panose="02010803020104030203" pitchFamily="2" charset="-79"/>
              </a:rPr>
              <a:t>fear</a:t>
            </a:r>
            <a:r>
              <a:rPr lang="en-US" sz="2400" dirty="0">
                <a:effectLst/>
                <a:ea typeface="Calibri" panose="020F0502020204030204" pitchFamily="34" charset="0"/>
                <a:cs typeface="Times New Roman" panose="02020603050405020304" pitchFamily="18" charset="0"/>
              </a:rPr>
              <a:t>. Do not </a:t>
            </a:r>
            <a:r>
              <a:rPr lang="en-US" sz="2400" dirty="0">
                <a:effectLst/>
                <a:latin typeface="Aharoni" panose="02010803020104030203" pitchFamily="2" charset="-79"/>
                <a:ea typeface="Calibri" panose="020F0502020204030204" pitchFamily="34" charset="0"/>
                <a:cs typeface="Aharoni" panose="02010803020104030203" pitchFamily="2" charset="-79"/>
              </a:rPr>
              <a:t>fear</a:t>
            </a:r>
            <a:r>
              <a:rPr lang="en-US" sz="2400" dirty="0">
                <a:effectLst/>
                <a:ea typeface="Calibri" panose="020F0502020204030204" pitchFamily="34" charset="0"/>
                <a:cs typeface="Times New Roman" panose="02020603050405020304" pitchFamily="18" charset="0"/>
              </a:rPr>
              <a:t> men because of the tremendous love of the One who has such power. </a:t>
            </a:r>
          </a:p>
        </p:txBody>
      </p:sp>
      <p:sp>
        <p:nvSpPr>
          <p:cNvPr id="2" name="TextBox 1">
            <a:extLst>
              <a:ext uri="{FF2B5EF4-FFF2-40B4-BE49-F238E27FC236}">
                <a16:creationId xmlns:a16="http://schemas.microsoft.com/office/drawing/2014/main" id="{397788BF-F479-7C59-4546-030475BB0C0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607616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397788BF-F479-7C59-4546-030475BB0C0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4" name="TextBox 3">
            <a:extLst>
              <a:ext uri="{FF2B5EF4-FFF2-40B4-BE49-F238E27FC236}">
                <a16:creationId xmlns:a16="http://schemas.microsoft.com/office/drawing/2014/main" id="{B81E5A29-2E94-1A63-52CA-0EA27B57A88A}"/>
              </a:ext>
            </a:extLst>
          </p:cNvPr>
          <p:cNvSpPr txBox="1"/>
          <p:nvPr/>
        </p:nvSpPr>
        <p:spPr>
          <a:xfrm>
            <a:off x="781050" y="1219201"/>
            <a:ext cx="7762875" cy="3447098"/>
          </a:xfrm>
          <a:prstGeom prst="rect">
            <a:avLst/>
          </a:prstGeom>
          <a:noFill/>
        </p:spPr>
        <p:txBody>
          <a:bodyPr wrap="square">
            <a:spAutoFit/>
          </a:bodyPr>
          <a:lstStyle/>
          <a:p>
            <a:r>
              <a:rPr lang="en-US" sz="2800" b="1" dirty="0">
                <a:solidFill>
                  <a:srgbClr val="0070C0"/>
                </a:solidFill>
              </a:rPr>
              <a:t>Psalm 111:10 </a:t>
            </a:r>
            <a:r>
              <a:rPr lang="en-US" sz="2400" dirty="0"/>
              <a:t>The </a:t>
            </a:r>
            <a:r>
              <a:rPr lang="en-US" sz="2400" dirty="0">
                <a:latin typeface="Aharoni" panose="02010803020104030203" pitchFamily="2" charset="-79"/>
                <a:cs typeface="Aharoni" panose="02010803020104030203" pitchFamily="2" charset="-79"/>
              </a:rPr>
              <a:t>fear</a:t>
            </a:r>
            <a:r>
              <a:rPr lang="en-US" sz="2400" dirty="0"/>
              <a:t> of the LORD is the beginning of wisdom; A good understanding have all those who do His commandments. His praise endures forever.</a:t>
            </a:r>
          </a:p>
          <a:p>
            <a:endParaRPr lang="en-US" sz="2400" dirty="0"/>
          </a:p>
          <a:p>
            <a:r>
              <a:rPr lang="en-US" sz="2800" b="1" dirty="0">
                <a:solidFill>
                  <a:srgbClr val="0070C0"/>
                </a:solidFill>
              </a:rPr>
              <a:t>Prov. 1:7 </a:t>
            </a:r>
            <a:r>
              <a:rPr lang="en-US" sz="2400" dirty="0"/>
              <a:t>The </a:t>
            </a:r>
            <a:r>
              <a:rPr lang="en-US" sz="2400" dirty="0">
                <a:latin typeface="Aharoni" panose="02010803020104030203" pitchFamily="2" charset="-79"/>
                <a:cs typeface="Aharoni" panose="02010803020104030203" pitchFamily="2" charset="-79"/>
              </a:rPr>
              <a:t>fear</a:t>
            </a:r>
            <a:r>
              <a:rPr lang="en-US" sz="2400" dirty="0"/>
              <a:t> of the LORD is the beginning of knowledge, But fools despise wisdom and instruction.</a:t>
            </a:r>
          </a:p>
          <a:p>
            <a:endParaRPr lang="en-US" sz="2400" dirty="0"/>
          </a:p>
          <a:p>
            <a:endParaRPr lang="en-US" sz="2400" dirty="0"/>
          </a:p>
          <a:p>
            <a:endParaRPr lang="en-US" dirty="0"/>
          </a:p>
        </p:txBody>
      </p:sp>
      <p:sp>
        <p:nvSpPr>
          <p:cNvPr id="3" name="TextBox 2">
            <a:extLst>
              <a:ext uri="{FF2B5EF4-FFF2-40B4-BE49-F238E27FC236}">
                <a16:creationId xmlns:a16="http://schemas.microsoft.com/office/drawing/2014/main" id="{0A8ED0C8-9192-3BBC-F10B-C684DC13DAF8}"/>
              </a:ext>
            </a:extLst>
          </p:cNvPr>
          <p:cNvSpPr txBox="1"/>
          <p:nvPr/>
        </p:nvSpPr>
        <p:spPr>
          <a:xfrm>
            <a:off x="866775" y="3895725"/>
            <a:ext cx="7962900" cy="2062103"/>
          </a:xfrm>
          <a:prstGeom prst="rect">
            <a:avLst/>
          </a:prstGeom>
          <a:noFill/>
        </p:spPr>
        <p:txBody>
          <a:bodyPr wrap="square">
            <a:spAutoFit/>
          </a:bodyPr>
          <a:lstStyle/>
          <a:p>
            <a:r>
              <a:rPr lang="en-US" sz="2800" b="1" dirty="0">
                <a:solidFill>
                  <a:srgbClr val="0070C0"/>
                </a:solidFill>
              </a:rPr>
              <a:t>Prov. 8:13 </a:t>
            </a:r>
            <a:r>
              <a:rPr lang="en-US" sz="2400" dirty="0"/>
              <a:t>The </a:t>
            </a:r>
            <a:r>
              <a:rPr lang="en-US" sz="2400" dirty="0">
                <a:latin typeface="Aharoni" panose="02010803020104030203" pitchFamily="2" charset="-79"/>
                <a:cs typeface="Aharoni" panose="02010803020104030203" pitchFamily="2" charset="-79"/>
              </a:rPr>
              <a:t>fear</a:t>
            </a:r>
            <a:r>
              <a:rPr lang="en-US" sz="2400" dirty="0"/>
              <a:t> of the LORD is to hate evil; Pride and arrogance and the evil way And the perverse mouth I hate.</a:t>
            </a:r>
          </a:p>
          <a:p>
            <a:endParaRPr lang="en-US" sz="2400" dirty="0"/>
          </a:p>
          <a:p>
            <a:r>
              <a:rPr lang="en-US" sz="2800" b="1" dirty="0">
                <a:solidFill>
                  <a:srgbClr val="0070C0"/>
                </a:solidFill>
              </a:rPr>
              <a:t>Prov. 9:10 </a:t>
            </a:r>
            <a:r>
              <a:rPr lang="en-US" sz="2400" dirty="0"/>
              <a:t>"The </a:t>
            </a:r>
            <a:r>
              <a:rPr lang="en-US" sz="2400" dirty="0">
                <a:latin typeface="Aharoni" panose="02010803020104030203" pitchFamily="2" charset="-79"/>
                <a:cs typeface="Aharoni" panose="02010803020104030203" pitchFamily="2" charset="-79"/>
              </a:rPr>
              <a:t>fear</a:t>
            </a:r>
            <a:r>
              <a:rPr lang="en-US" sz="2400" dirty="0"/>
              <a:t> of the LORD is the beginning of wisdom, And the knowledge of the Holy One is understanding.</a:t>
            </a:r>
          </a:p>
        </p:txBody>
      </p:sp>
    </p:spTree>
    <p:extLst>
      <p:ext uri="{BB962C8B-B14F-4D97-AF65-F5344CB8AC3E}">
        <p14:creationId xmlns:p14="http://schemas.microsoft.com/office/powerpoint/2010/main" val="292022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397788BF-F479-7C59-4546-030475BB0C0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4" name="TextBox 3">
            <a:extLst>
              <a:ext uri="{FF2B5EF4-FFF2-40B4-BE49-F238E27FC236}">
                <a16:creationId xmlns:a16="http://schemas.microsoft.com/office/drawing/2014/main" id="{22131A53-63E3-3ACC-B85F-3697C06DD57F}"/>
              </a:ext>
            </a:extLst>
          </p:cNvPr>
          <p:cNvSpPr txBox="1"/>
          <p:nvPr/>
        </p:nvSpPr>
        <p:spPr>
          <a:xfrm>
            <a:off x="638175" y="1276350"/>
            <a:ext cx="7943850" cy="2062103"/>
          </a:xfrm>
          <a:prstGeom prst="rect">
            <a:avLst/>
          </a:prstGeom>
          <a:noFill/>
        </p:spPr>
        <p:txBody>
          <a:bodyPr wrap="square">
            <a:spAutoFit/>
          </a:bodyPr>
          <a:lstStyle/>
          <a:p>
            <a:r>
              <a:rPr lang="en-US" sz="2800" b="1" dirty="0">
                <a:solidFill>
                  <a:srgbClr val="0070C0"/>
                </a:solidFill>
              </a:rPr>
              <a:t>Prov. 14:27 </a:t>
            </a:r>
            <a:r>
              <a:rPr lang="en-US" sz="2400" dirty="0"/>
              <a:t>The </a:t>
            </a:r>
            <a:r>
              <a:rPr lang="en-US" sz="2400" dirty="0">
                <a:latin typeface="Aharoni" panose="02010803020104030203" pitchFamily="2" charset="-79"/>
                <a:cs typeface="Aharoni" panose="02010803020104030203" pitchFamily="2" charset="-79"/>
              </a:rPr>
              <a:t>fear</a:t>
            </a:r>
            <a:r>
              <a:rPr lang="en-US" sz="2400" dirty="0"/>
              <a:t> of the LORD is a fountain of life, To turn one away from the snares of death.</a:t>
            </a:r>
          </a:p>
          <a:p>
            <a:endParaRPr lang="en-US" sz="2400" dirty="0"/>
          </a:p>
          <a:p>
            <a:r>
              <a:rPr lang="en-US" sz="2800" b="1" dirty="0">
                <a:solidFill>
                  <a:srgbClr val="0070C0"/>
                </a:solidFill>
              </a:rPr>
              <a:t>Pro. 15:16 </a:t>
            </a:r>
            <a:r>
              <a:rPr lang="en-US" sz="2400" dirty="0"/>
              <a:t>Better is a little with the </a:t>
            </a:r>
            <a:r>
              <a:rPr lang="en-US" sz="2400" dirty="0">
                <a:latin typeface="Aharoni" panose="02010803020104030203" pitchFamily="2" charset="-79"/>
                <a:cs typeface="Aharoni" panose="02010803020104030203" pitchFamily="2" charset="-79"/>
              </a:rPr>
              <a:t>fear</a:t>
            </a:r>
            <a:r>
              <a:rPr lang="en-US" sz="2400" dirty="0"/>
              <a:t> of the LORD, Than great treasure with trouble.</a:t>
            </a:r>
          </a:p>
        </p:txBody>
      </p:sp>
      <p:sp>
        <p:nvSpPr>
          <p:cNvPr id="3" name="TextBox 2">
            <a:extLst>
              <a:ext uri="{FF2B5EF4-FFF2-40B4-BE49-F238E27FC236}">
                <a16:creationId xmlns:a16="http://schemas.microsoft.com/office/drawing/2014/main" id="{D61CCAE7-4994-9853-E42C-661D7EA4769C}"/>
              </a:ext>
            </a:extLst>
          </p:cNvPr>
          <p:cNvSpPr txBox="1"/>
          <p:nvPr/>
        </p:nvSpPr>
        <p:spPr>
          <a:xfrm>
            <a:off x="723900" y="3714750"/>
            <a:ext cx="7753350" cy="2431435"/>
          </a:xfrm>
          <a:prstGeom prst="rect">
            <a:avLst/>
          </a:prstGeom>
          <a:noFill/>
        </p:spPr>
        <p:txBody>
          <a:bodyPr wrap="square">
            <a:spAutoFit/>
          </a:bodyPr>
          <a:lstStyle/>
          <a:p>
            <a:r>
              <a:rPr lang="en-US" sz="2800" b="1" dirty="0" err="1">
                <a:solidFill>
                  <a:srgbClr val="0070C0"/>
                </a:solidFill>
              </a:rPr>
              <a:t>Ecc</a:t>
            </a:r>
            <a:r>
              <a:rPr lang="en-US" sz="2800" b="1" dirty="0">
                <a:solidFill>
                  <a:srgbClr val="0070C0"/>
                </a:solidFill>
              </a:rPr>
              <a:t>. 12:13 </a:t>
            </a:r>
            <a:r>
              <a:rPr lang="en-US" sz="2400" dirty="0"/>
              <a:t>Let us hear the conclusion of the whole matter: </a:t>
            </a:r>
            <a:r>
              <a:rPr lang="en-US" sz="2400" dirty="0">
                <a:latin typeface="Aharoni" panose="02010803020104030203" pitchFamily="2" charset="-79"/>
                <a:cs typeface="Aharoni" panose="02010803020104030203" pitchFamily="2" charset="-79"/>
              </a:rPr>
              <a:t>Fear</a:t>
            </a:r>
            <a:r>
              <a:rPr lang="en-US" sz="2400" dirty="0"/>
              <a:t> God and keep His commandments, For this is man's all.</a:t>
            </a:r>
          </a:p>
          <a:p>
            <a:endParaRPr lang="en-US" sz="2400" dirty="0"/>
          </a:p>
          <a:p>
            <a:r>
              <a:rPr lang="en-US" sz="2800" b="1" dirty="0">
                <a:solidFill>
                  <a:srgbClr val="0070C0"/>
                </a:solidFill>
              </a:rPr>
              <a:t>Isa 33:6 </a:t>
            </a:r>
            <a:r>
              <a:rPr lang="en-US" sz="2400" dirty="0"/>
              <a:t>Wisdom and knowledge will be the stability of your times, And the strength of salvation; The </a:t>
            </a:r>
            <a:r>
              <a:rPr lang="en-US" sz="2400" dirty="0">
                <a:latin typeface="Aharoni" panose="02010803020104030203" pitchFamily="2" charset="-79"/>
                <a:cs typeface="Aharoni" panose="02010803020104030203" pitchFamily="2" charset="-79"/>
              </a:rPr>
              <a:t>fear</a:t>
            </a:r>
            <a:r>
              <a:rPr lang="en-US" sz="2400" dirty="0"/>
              <a:t> of the LORD is His treasure.</a:t>
            </a:r>
          </a:p>
        </p:txBody>
      </p:sp>
    </p:spTree>
    <p:extLst>
      <p:ext uri="{BB962C8B-B14F-4D97-AF65-F5344CB8AC3E}">
        <p14:creationId xmlns:p14="http://schemas.microsoft.com/office/powerpoint/2010/main" val="145907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397788BF-F479-7C59-4546-030475BB0C0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4" name="TextBox 3">
            <a:extLst>
              <a:ext uri="{FF2B5EF4-FFF2-40B4-BE49-F238E27FC236}">
                <a16:creationId xmlns:a16="http://schemas.microsoft.com/office/drawing/2014/main" id="{685F0B92-F3D0-C625-09E4-4DF47083691A}"/>
              </a:ext>
            </a:extLst>
          </p:cNvPr>
          <p:cNvSpPr txBox="1"/>
          <p:nvPr/>
        </p:nvSpPr>
        <p:spPr>
          <a:xfrm>
            <a:off x="1018844" y="1676401"/>
            <a:ext cx="6705600" cy="3416320"/>
          </a:xfrm>
          <a:prstGeom prst="rect">
            <a:avLst/>
          </a:prstGeom>
          <a:noFill/>
        </p:spPr>
        <p:txBody>
          <a:bodyPr wrap="square">
            <a:spAutoFit/>
          </a:bodyPr>
          <a:lstStyle/>
          <a:p>
            <a:r>
              <a:rPr lang="en-US" sz="3600" b="1" dirty="0">
                <a:solidFill>
                  <a:srgbClr val="0070C0"/>
                </a:solidFill>
              </a:rPr>
              <a:t>Rev. 14:7 </a:t>
            </a:r>
            <a:r>
              <a:rPr lang="en-US" sz="3600" dirty="0"/>
              <a:t>saying with a loud voice, "</a:t>
            </a:r>
            <a:r>
              <a:rPr lang="en-US" sz="3600" dirty="0">
                <a:latin typeface="Aharoni" panose="02010803020104030203" pitchFamily="2" charset="-79"/>
                <a:cs typeface="Aharoni" panose="02010803020104030203" pitchFamily="2" charset="-79"/>
              </a:rPr>
              <a:t>Fear</a:t>
            </a:r>
            <a:r>
              <a:rPr lang="en-US" sz="3600" dirty="0"/>
              <a:t> God and give glory to Him,</a:t>
            </a:r>
          </a:p>
          <a:p>
            <a:r>
              <a:rPr lang="en-US" sz="3600" dirty="0"/>
              <a:t>for the hour of His judgment has come; and worship Him</a:t>
            </a:r>
          </a:p>
          <a:p>
            <a:r>
              <a:rPr lang="en-US" sz="3600" dirty="0"/>
              <a:t>who made heaven and earth,</a:t>
            </a:r>
          </a:p>
          <a:p>
            <a:r>
              <a:rPr lang="en-US" sz="3600" dirty="0"/>
              <a:t>the sea and springs of water."</a:t>
            </a:r>
          </a:p>
        </p:txBody>
      </p:sp>
    </p:spTree>
    <p:extLst>
      <p:ext uri="{BB962C8B-B14F-4D97-AF65-F5344CB8AC3E}">
        <p14:creationId xmlns:p14="http://schemas.microsoft.com/office/powerpoint/2010/main" val="63514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397788BF-F479-7C59-4546-030475BB0C0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3" name="TextBox 2">
            <a:extLst>
              <a:ext uri="{FF2B5EF4-FFF2-40B4-BE49-F238E27FC236}">
                <a16:creationId xmlns:a16="http://schemas.microsoft.com/office/drawing/2014/main" id="{D624DE63-0147-83FB-41B5-25FB0C617AE7}"/>
              </a:ext>
            </a:extLst>
          </p:cNvPr>
          <p:cNvSpPr txBox="1"/>
          <p:nvPr/>
        </p:nvSpPr>
        <p:spPr>
          <a:xfrm>
            <a:off x="0" y="885825"/>
            <a:ext cx="9135609" cy="646331"/>
          </a:xfrm>
          <a:prstGeom prst="rect">
            <a:avLst/>
          </a:prstGeom>
          <a:noFill/>
        </p:spPr>
        <p:txBody>
          <a:bodyPr wrap="square" rtlCol="0">
            <a:spAutoFit/>
          </a:bodyPr>
          <a:lstStyle/>
          <a:p>
            <a:pPr algn="ctr"/>
            <a:r>
              <a:rPr lang="en-US" sz="3600" dirty="0">
                <a:solidFill>
                  <a:srgbClr val="0070C0"/>
                </a:solidFill>
                <a:latin typeface="Aharoni" panose="02010803020104030203" pitchFamily="2" charset="-79"/>
                <a:cs typeface="Aharoni" panose="02010803020104030203" pitchFamily="2" charset="-79"/>
              </a:rPr>
              <a:t>Fears</a:t>
            </a:r>
            <a:r>
              <a:rPr lang="en-US" sz="3600" dirty="0">
                <a:solidFill>
                  <a:srgbClr val="0070C0"/>
                </a:solidFill>
              </a:rPr>
              <a:t>, phobias of some Christians today.</a:t>
            </a:r>
          </a:p>
        </p:txBody>
      </p:sp>
      <p:sp>
        <p:nvSpPr>
          <p:cNvPr id="4" name="TextBox 3">
            <a:extLst>
              <a:ext uri="{FF2B5EF4-FFF2-40B4-BE49-F238E27FC236}">
                <a16:creationId xmlns:a16="http://schemas.microsoft.com/office/drawing/2014/main" id="{2776C5F0-F96A-6FA1-29A8-BB92A276F098}"/>
              </a:ext>
            </a:extLst>
          </p:cNvPr>
          <p:cNvSpPr txBox="1"/>
          <p:nvPr/>
        </p:nvSpPr>
        <p:spPr>
          <a:xfrm>
            <a:off x="1409700" y="1526623"/>
            <a:ext cx="6657975"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Bible reading</a:t>
            </a:r>
          </a:p>
          <a:p>
            <a:pPr marL="571500" indent="-571500">
              <a:buFont typeface="Arial" panose="020B0604020202020204" pitchFamily="34" charset="0"/>
              <a:buChar char="•"/>
            </a:pPr>
            <a:r>
              <a:rPr lang="en-US" sz="3600" dirty="0"/>
              <a:t>Prayer</a:t>
            </a:r>
          </a:p>
          <a:p>
            <a:pPr marL="571500" indent="-571500">
              <a:buFont typeface="Arial" panose="020B0604020202020204" pitchFamily="34" charset="0"/>
              <a:buChar char="•"/>
            </a:pPr>
            <a:r>
              <a:rPr lang="en-US" sz="3600" dirty="0"/>
              <a:t>Water (baptism)</a:t>
            </a:r>
          </a:p>
          <a:p>
            <a:pPr marL="571500" indent="-571500">
              <a:buFont typeface="Arial" panose="020B0604020202020204" pitchFamily="34" charset="0"/>
              <a:buChar char="•"/>
            </a:pPr>
            <a:r>
              <a:rPr lang="en-US" sz="3600" dirty="0"/>
              <a:t>Family (church family) phobia</a:t>
            </a:r>
          </a:p>
          <a:p>
            <a:pPr marL="571500" indent="-571500">
              <a:buFont typeface="Arial" panose="020B0604020202020204" pitchFamily="34" charset="0"/>
              <a:buChar char="•"/>
            </a:pPr>
            <a:r>
              <a:rPr lang="en-US" sz="3600" dirty="0"/>
              <a:t>Giving phobia</a:t>
            </a:r>
          </a:p>
          <a:p>
            <a:pPr marL="571500" indent="-571500">
              <a:buFont typeface="Arial" panose="020B0604020202020204" pitchFamily="34" charset="0"/>
              <a:buChar char="•"/>
            </a:pPr>
            <a:r>
              <a:rPr lang="en-US" sz="3600" dirty="0"/>
              <a:t>Teaching phobia</a:t>
            </a:r>
          </a:p>
          <a:p>
            <a:pPr marL="571500" indent="-571500">
              <a:buFont typeface="Arial" panose="020B0604020202020204" pitchFamily="34" charset="0"/>
              <a:buChar char="•"/>
            </a:pPr>
            <a:r>
              <a:rPr lang="en-US" sz="3600" dirty="0"/>
              <a:t>Soul winning phobia</a:t>
            </a:r>
          </a:p>
        </p:txBody>
      </p:sp>
      <p:sp>
        <p:nvSpPr>
          <p:cNvPr id="6" name="TextBox 5">
            <a:extLst>
              <a:ext uri="{FF2B5EF4-FFF2-40B4-BE49-F238E27FC236}">
                <a16:creationId xmlns:a16="http://schemas.microsoft.com/office/drawing/2014/main" id="{D964D1D5-76D4-7779-9EE9-54C8B5392713}"/>
              </a:ext>
            </a:extLst>
          </p:cNvPr>
          <p:cNvSpPr txBox="1"/>
          <p:nvPr/>
        </p:nvSpPr>
        <p:spPr>
          <a:xfrm>
            <a:off x="0" y="5619750"/>
            <a:ext cx="9135608" cy="646331"/>
          </a:xfrm>
          <a:prstGeom prst="rect">
            <a:avLst/>
          </a:prstGeom>
          <a:noFill/>
        </p:spPr>
        <p:txBody>
          <a:bodyPr wrap="square" rtlCol="0">
            <a:spAutoFit/>
          </a:bodyPr>
          <a:lstStyle/>
          <a:p>
            <a:pPr algn="ctr"/>
            <a:r>
              <a:rPr lang="en-US" sz="3600" dirty="0"/>
              <a:t>Do we fear them…              or Him</a:t>
            </a:r>
          </a:p>
        </p:txBody>
      </p:sp>
      <p:sp>
        <p:nvSpPr>
          <p:cNvPr id="7" name="Arrow: Curved Up 6">
            <a:extLst>
              <a:ext uri="{FF2B5EF4-FFF2-40B4-BE49-F238E27FC236}">
                <a16:creationId xmlns:a16="http://schemas.microsoft.com/office/drawing/2014/main" id="{9BE0D0CE-06B7-302C-8627-6FA3A54AA093}"/>
              </a:ext>
            </a:extLst>
          </p:cNvPr>
          <p:cNvSpPr/>
          <p:nvPr/>
        </p:nvSpPr>
        <p:spPr>
          <a:xfrm rot="19100499">
            <a:off x="5069127" y="5204677"/>
            <a:ext cx="168167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50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F32FBD-3BA3-75A3-1DBE-D57555061B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7" r="14782"/>
          <a:stretch/>
        </p:blipFill>
        <p:spPr bwMode="auto">
          <a:xfrm>
            <a:off x="490799" y="3621245"/>
            <a:ext cx="3597095" cy="284458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2" descr="At noon, darkness came over the land until three in the afternoon. – Slide 8">
            <a:extLst>
              <a:ext uri="{FF2B5EF4-FFF2-40B4-BE49-F238E27FC236}">
                <a16:creationId xmlns:a16="http://schemas.microsoft.com/office/drawing/2014/main" id="{35B5DCCF-17AF-907E-3272-AC248006E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55" y="309260"/>
            <a:ext cx="3654952" cy="274121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descr="Burning at the Stake! : r/notliketheothergirls">
            <a:extLst>
              <a:ext uri="{FF2B5EF4-FFF2-40B4-BE49-F238E27FC236}">
                <a16:creationId xmlns:a16="http://schemas.microsoft.com/office/drawing/2014/main" id="{7CE7916E-A5AF-BBAA-0541-50194049E1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79"/>
          <a:stretch/>
        </p:blipFill>
        <p:spPr bwMode="auto">
          <a:xfrm>
            <a:off x="4713789" y="439880"/>
            <a:ext cx="3991556" cy="267420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descr="Death Penalty Drug Switch Ignites Controversy | The Texas Tribune">
            <a:extLst>
              <a:ext uri="{FF2B5EF4-FFF2-40B4-BE49-F238E27FC236}">
                <a16:creationId xmlns:a16="http://schemas.microsoft.com/office/drawing/2014/main" id="{57702538-3F81-BB4B-09DF-20DECE246B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171" y="3661000"/>
            <a:ext cx="3991556" cy="267420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72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EE0EA-5C1B-CC51-8098-AFB7080A196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58116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49F27B-1257-3334-6CDE-06E233A7717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48991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pic>
        <p:nvPicPr>
          <p:cNvPr id="2" name="Picture 2" descr="May be an image of text">
            <a:extLst>
              <a:ext uri="{FF2B5EF4-FFF2-40B4-BE49-F238E27FC236}">
                <a16:creationId xmlns:a16="http://schemas.microsoft.com/office/drawing/2014/main" id="{598C99DC-AE20-3A24-DB26-06D6B0122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344" y="14414"/>
            <a:ext cx="6039809" cy="684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99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5CC88E1-419E-0630-9DCA-94BBFDAFDFEF}"/>
              </a:ext>
            </a:extLst>
          </p:cNvPr>
          <p:cNvSpPr txBox="1"/>
          <p:nvPr/>
        </p:nvSpPr>
        <p:spPr>
          <a:xfrm>
            <a:off x="389614" y="859159"/>
            <a:ext cx="8476090" cy="6406882"/>
          </a:xfrm>
          <a:prstGeom prst="rect">
            <a:avLst/>
          </a:prstGeom>
          <a:noFill/>
        </p:spPr>
        <p:txBody>
          <a:bodyPr wrap="square">
            <a:spAutoFit/>
          </a:bodyPr>
          <a:lstStyle/>
          <a:p>
            <a:pPr marL="0" marR="0">
              <a:spcBef>
                <a:spcPts val="0"/>
              </a:spcBef>
              <a:spcAft>
                <a:spcPts val="0"/>
              </a:spcAft>
            </a:pPr>
            <a:r>
              <a:rPr lang="en-US" sz="2600" dirty="0">
                <a:solidFill>
                  <a:srgbClr val="FF0000"/>
                </a:solidFill>
                <a:effectLst/>
                <a:ea typeface="Calibri" panose="020F0502020204030204" pitchFamily="34" charset="0"/>
                <a:cs typeface="Times New Roman" panose="02020603050405020304" pitchFamily="18" charset="0"/>
              </a:rPr>
              <a:t>TO FEAR- definition</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It may mean “</a:t>
            </a:r>
            <a:r>
              <a:rPr lang="en-US" sz="2600" b="1" u="sng" dirty="0">
                <a:solidFill>
                  <a:srgbClr val="FF0000"/>
                </a:solidFill>
                <a:effectLst/>
                <a:latin typeface="Aharoni" panose="02010803020104030203" pitchFamily="2" charset="-79"/>
                <a:ea typeface="Calibri" panose="020F0502020204030204" pitchFamily="34" charset="0"/>
                <a:cs typeface="Aharoni" panose="02010803020104030203" pitchFamily="2" charset="-79"/>
              </a:rPr>
              <a:t>fear</a:t>
            </a:r>
            <a:r>
              <a:rPr lang="en-US" sz="2600" b="1" u="sng" dirty="0">
                <a:solidFill>
                  <a:srgbClr val="FF0000"/>
                </a:solidFill>
                <a:effectLst/>
                <a:ea typeface="Calibri" panose="020F0502020204030204" pitchFamily="34" charset="0"/>
                <a:cs typeface="Times New Roman" panose="02020603050405020304" pitchFamily="18" charset="0"/>
              </a:rPr>
              <a:t>” of men</a:t>
            </a:r>
            <a:r>
              <a:rPr lang="en-US" sz="2600" b="1" dirty="0">
                <a:solidFill>
                  <a:srgbClr val="FF000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(Deut. 2:25), </a:t>
            </a:r>
            <a:r>
              <a:rPr lang="en-US" sz="2600" b="1" u="sng" dirty="0">
                <a:solidFill>
                  <a:srgbClr val="0070C0"/>
                </a:solidFill>
                <a:effectLst/>
                <a:ea typeface="Calibri" panose="020F0502020204030204" pitchFamily="34" charset="0"/>
                <a:cs typeface="Times New Roman" panose="02020603050405020304" pitchFamily="18" charset="0"/>
              </a:rPr>
              <a:t>of things</a:t>
            </a:r>
            <a:r>
              <a:rPr lang="en-US" sz="2600" b="1"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(Isa. 7:25), </a:t>
            </a:r>
            <a:r>
              <a:rPr lang="en-US" sz="2600" b="1" u="sng" dirty="0">
                <a:solidFill>
                  <a:srgbClr val="7030A0"/>
                </a:solidFill>
                <a:effectLst/>
                <a:ea typeface="Calibri" panose="020F0502020204030204" pitchFamily="34" charset="0"/>
                <a:cs typeface="Times New Roman" panose="02020603050405020304" pitchFamily="18" charset="0"/>
              </a:rPr>
              <a:t>of situations</a:t>
            </a:r>
            <a:r>
              <a:rPr lang="en-US" sz="2600" b="1" u="sng" dirty="0">
                <a:solidFill>
                  <a:srgbClr val="7030A0"/>
                </a:solidFill>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(Jonah 1:10), </a:t>
            </a:r>
            <a:r>
              <a:rPr lang="en-US" sz="2600" b="1" u="sng" dirty="0">
                <a:solidFill>
                  <a:schemeClr val="accent2"/>
                </a:solidFill>
                <a:effectLst/>
                <a:ea typeface="Calibri" panose="020F0502020204030204" pitchFamily="34" charset="0"/>
                <a:cs typeface="Times New Roman" panose="02020603050405020304" pitchFamily="18" charset="0"/>
              </a:rPr>
              <a:t>and of God </a:t>
            </a:r>
            <a:r>
              <a:rPr lang="en-US" sz="2600" dirty="0">
                <a:effectLst/>
                <a:ea typeface="Calibri" panose="020F0502020204030204" pitchFamily="34" charset="0"/>
                <a:cs typeface="Times New Roman" panose="02020603050405020304" pitchFamily="18" charset="0"/>
              </a:rPr>
              <a:t>(Jonah 1:12); </a:t>
            </a:r>
          </a:p>
          <a:p>
            <a:pPr marL="0" marR="0">
              <a:spcBef>
                <a:spcPts val="0"/>
              </a:spcBef>
              <a:spcAft>
                <a:spcPts val="1000"/>
              </a:spcAft>
            </a:pPr>
            <a:r>
              <a:rPr lang="en-US" sz="2600" u="sng" dirty="0">
                <a:effectLst/>
                <a:ea typeface="Calibri" panose="020F0502020204030204" pitchFamily="34" charset="0"/>
                <a:cs typeface="Times New Roman" panose="02020603050405020304" pitchFamily="18" charset="0"/>
              </a:rPr>
              <a:t>it may also mean “</a:t>
            </a:r>
            <a:r>
              <a:rPr lang="en-US" sz="2600" b="1" u="sng" dirty="0">
                <a:solidFill>
                  <a:srgbClr val="FF0000"/>
                </a:solidFill>
                <a:effectLst/>
                <a:ea typeface="Calibri" panose="020F0502020204030204" pitchFamily="34" charset="0"/>
                <a:cs typeface="Times New Roman" panose="02020603050405020304" pitchFamily="18" charset="0"/>
              </a:rPr>
              <a:t>reverence” of God</a:t>
            </a:r>
            <a:r>
              <a:rPr lang="en-US" sz="2600" dirty="0">
                <a:effectLst/>
                <a:ea typeface="Calibri" panose="020F0502020204030204" pitchFamily="34" charset="0"/>
                <a:cs typeface="Times New Roman" panose="02020603050405020304" pitchFamily="18" charset="0"/>
              </a:rPr>
              <a:t>.</a:t>
            </a:r>
          </a:p>
          <a:p>
            <a:pPr marL="0" marR="0">
              <a:spcBef>
                <a:spcPts val="0"/>
              </a:spcBef>
              <a:spcAft>
                <a:spcPts val="0"/>
              </a:spcAft>
            </a:pPr>
            <a:r>
              <a:rPr lang="en-US" sz="2600" u="sng" dirty="0">
                <a:effectLst/>
                <a:ea typeface="Calibri" panose="020F0502020204030204" pitchFamily="34" charset="0"/>
                <a:cs typeface="Times New Roman" panose="02020603050405020304" pitchFamily="18" charset="0"/>
              </a:rPr>
              <a:t>Basically, this verb connotes the psychological reaction of “</a:t>
            </a:r>
            <a:r>
              <a:rPr lang="en-US" sz="2600" u="sng" dirty="0">
                <a:effectLst/>
                <a:latin typeface="Aharoni" panose="02010803020104030203" pitchFamily="2" charset="-79"/>
                <a:ea typeface="Calibri" panose="020F0502020204030204" pitchFamily="34" charset="0"/>
                <a:cs typeface="Aharoni" panose="02010803020104030203" pitchFamily="2" charset="-79"/>
              </a:rPr>
              <a:t>fear</a:t>
            </a:r>
            <a:r>
              <a:rPr lang="en-US" sz="2600" u="sng" dirty="0">
                <a:effectLst/>
                <a:ea typeface="Calibri" panose="020F0502020204030204" pitchFamily="34" charset="0"/>
                <a:cs typeface="Times New Roman" panose="02020603050405020304" pitchFamily="18" charset="0"/>
              </a:rPr>
              <a:t>.”</a:t>
            </a:r>
            <a:r>
              <a:rPr lang="en-US" sz="2600" dirty="0">
                <a:effectLst/>
                <a:ea typeface="Calibri" panose="020F0502020204030204" pitchFamily="34" charset="0"/>
                <a:cs typeface="Times New Roman" panose="02020603050405020304" pitchFamily="18" charset="0"/>
              </a:rPr>
              <a:t> </a:t>
            </a:r>
            <a:r>
              <a:rPr lang="en-US" sz="2600" b="1" dirty="0">
                <a:ea typeface="Calibri" panose="020F0502020204030204" pitchFamily="34" charset="0"/>
                <a:cs typeface="Times New Roman" panose="02020603050405020304" pitchFamily="18" charset="0"/>
              </a:rPr>
              <a:t>M</a:t>
            </a:r>
            <a:r>
              <a:rPr lang="en-US" sz="2600" b="1" dirty="0">
                <a:effectLst/>
                <a:ea typeface="Calibri" panose="020F0502020204030204" pitchFamily="34" charset="0"/>
                <a:cs typeface="Times New Roman" panose="02020603050405020304" pitchFamily="18" charset="0"/>
              </a:rPr>
              <a:t>ay indicate being afraid of something or someone</a:t>
            </a:r>
            <a:r>
              <a:rPr lang="en-US" sz="26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Jacob prayed: “Deliver me, I pray thee, from the hand of my brother, from the hand of Esau: for I </a:t>
            </a:r>
            <a:r>
              <a:rPr lang="en-US" sz="2600" dirty="0">
                <a:effectLst/>
                <a:latin typeface="Aharoni" panose="02010803020104030203" pitchFamily="2" charset="-79"/>
                <a:ea typeface="Calibri" panose="020F0502020204030204" pitchFamily="34" charset="0"/>
                <a:cs typeface="Aharoni" panose="02010803020104030203" pitchFamily="2" charset="-79"/>
              </a:rPr>
              <a:t>fear</a:t>
            </a:r>
            <a:r>
              <a:rPr lang="en-US" sz="2600" dirty="0">
                <a:effectLst/>
                <a:ea typeface="Calibri" panose="020F0502020204030204" pitchFamily="34" charset="0"/>
                <a:cs typeface="Times New Roman" panose="02020603050405020304" pitchFamily="18" charset="0"/>
              </a:rPr>
              <a:t> him, lest he will come and smite me, and the mother with the children” (Gen. 32:11).</a:t>
            </a:r>
          </a:p>
          <a:p>
            <a:pPr marL="0" marR="0">
              <a:spcBef>
                <a:spcPts val="0"/>
              </a:spcBef>
              <a:spcAft>
                <a:spcPts val="0"/>
              </a:spcAft>
            </a:pPr>
            <a:endParaRPr lang="en-US" sz="2600" dirty="0">
              <a:ea typeface="Calibri" panose="020F0502020204030204" pitchFamily="34" charset="0"/>
              <a:cs typeface="Times New Roman" panose="02020603050405020304" pitchFamily="18" charset="0"/>
            </a:endParaRPr>
          </a:p>
          <a:p>
            <a:pPr marL="342900" marR="0" indent="-342900">
              <a:spcBef>
                <a:spcPts val="0"/>
              </a:spcBef>
              <a:spcAft>
                <a:spcPts val="0"/>
              </a:spcAft>
              <a:buFontTx/>
              <a:buChar char="-"/>
            </a:pPr>
            <a:r>
              <a:rPr lang="en-US" sz="2600" b="1" dirty="0">
                <a:solidFill>
                  <a:srgbClr val="FF0000"/>
                </a:solidFill>
                <a:effectLst/>
                <a:ea typeface="Calibri" panose="020F0502020204030204" pitchFamily="34" charset="0"/>
                <a:cs typeface="Times New Roman" panose="02020603050405020304" pitchFamily="18" charset="0"/>
              </a:rPr>
              <a:t>To be afraid of</a:t>
            </a:r>
          </a:p>
          <a:p>
            <a:pPr marL="342900" marR="0" indent="-342900">
              <a:spcBef>
                <a:spcPts val="0"/>
              </a:spcBef>
              <a:spcAft>
                <a:spcPts val="0"/>
              </a:spcAft>
              <a:buFontTx/>
              <a:buChar char="-"/>
            </a:pPr>
            <a:r>
              <a:rPr lang="en-US" sz="2600" b="1" dirty="0">
                <a:solidFill>
                  <a:srgbClr val="FF0000"/>
                </a:solidFill>
                <a:ea typeface="Calibri" panose="020F0502020204030204" pitchFamily="34" charset="0"/>
                <a:cs typeface="Times New Roman" panose="02020603050405020304" pitchFamily="18" charset="0"/>
              </a:rPr>
              <a:t>To be in awe and reverence</a:t>
            </a:r>
          </a:p>
          <a:p>
            <a:pPr marL="342900" marR="0" indent="-342900">
              <a:spcBef>
                <a:spcPts val="0"/>
              </a:spcBef>
              <a:spcAft>
                <a:spcPts val="0"/>
              </a:spcAft>
              <a:buFontTx/>
              <a:buChar char="-"/>
            </a:pPr>
            <a:endParaRPr lang="en-US" sz="2400"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solidFill>
                  <a:srgbClr val="0070C0"/>
                </a:solidFill>
                <a:effectLst/>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3F5CAC6-4DDA-FE56-774C-B54BCC129FB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Tree>
    <p:extLst>
      <p:ext uri="{BB962C8B-B14F-4D97-AF65-F5344CB8AC3E}">
        <p14:creationId xmlns:p14="http://schemas.microsoft.com/office/powerpoint/2010/main" val="410341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Do Not Fear Them but rather Fear Him</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FFB05F99-0E40-FE55-3922-6E6AC0FA5150}"/>
              </a:ext>
            </a:extLst>
          </p:cNvPr>
          <p:cNvSpPr txBox="1"/>
          <p:nvPr/>
        </p:nvSpPr>
        <p:spPr>
          <a:xfrm>
            <a:off x="-17916" y="1895475"/>
            <a:ext cx="9144000" cy="769441"/>
          </a:xfrm>
          <a:prstGeom prst="rect">
            <a:avLst/>
          </a:prstGeom>
          <a:noFill/>
        </p:spPr>
        <p:txBody>
          <a:bodyPr wrap="square" rtlCol="0">
            <a:spAutoFit/>
          </a:bodyPr>
          <a:lstStyle/>
          <a:p>
            <a:pPr algn="ctr"/>
            <a:r>
              <a:rPr lang="en-US" sz="4400" dirty="0"/>
              <a:t>What are people </a:t>
            </a:r>
            <a:r>
              <a:rPr lang="en-US" sz="4400" dirty="0">
                <a:latin typeface="Aharoni" panose="02010803020104030203" pitchFamily="2" charset="-79"/>
                <a:cs typeface="Aharoni" panose="02010803020104030203" pitchFamily="2" charset="-79"/>
              </a:rPr>
              <a:t>afraid</a:t>
            </a:r>
            <a:r>
              <a:rPr lang="en-US" sz="4400" dirty="0"/>
              <a:t> of?</a:t>
            </a:r>
          </a:p>
        </p:txBody>
      </p:sp>
    </p:spTree>
    <p:extLst>
      <p:ext uri="{BB962C8B-B14F-4D97-AF65-F5344CB8AC3E}">
        <p14:creationId xmlns:p14="http://schemas.microsoft.com/office/powerpoint/2010/main" val="116215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tos gratis : gente, niña, corriendo, ver, primavera, altura, carrera ...">
            <a:extLst>
              <a:ext uri="{FF2B5EF4-FFF2-40B4-BE49-F238E27FC236}">
                <a16:creationId xmlns:a16="http://schemas.microsoft.com/office/drawing/2014/main" id="{F7D01A21-A4CE-1648-3701-EC5B9E909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7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картинки : камень, птица, Посмотреть, небоскреб, расслабиться, гамак ...">
            <a:extLst>
              <a:ext uri="{FF2B5EF4-FFF2-40B4-BE49-F238E27FC236}">
                <a16:creationId xmlns:a16="http://schemas.microsoft.com/office/drawing/2014/main" id="{41EFF919-7FCC-B23B-B67D-B95C277C9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763"/>
            <a:ext cx="914400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8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Aquaphobia: The Fear of Water - Exploring your mind">
            <a:extLst>
              <a:ext uri="{FF2B5EF4-FFF2-40B4-BE49-F238E27FC236}">
                <a16:creationId xmlns:a16="http://schemas.microsoft.com/office/drawing/2014/main" id="{DFC85B22-6BEE-222D-0B59-F0059B21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18" y="266700"/>
            <a:ext cx="3952875" cy="2640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nake Family Free Stock Photo - Public Domain Pictures">
            <a:extLst>
              <a:ext uri="{FF2B5EF4-FFF2-40B4-BE49-F238E27FC236}">
                <a16:creationId xmlns:a16="http://schemas.microsoft.com/office/drawing/2014/main" id="{59DAC665-1F9A-D3BA-2B24-7336EEE06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82" y="2066925"/>
            <a:ext cx="415290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picture: spiders, insects">
            <a:extLst>
              <a:ext uri="{FF2B5EF4-FFF2-40B4-BE49-F238E27FC236}">
                <a16:creationId xmlns:a16="http://schemas.microsoft.com/office/drawing/2014/main" id="{BFB9B150-4C56-8B56-E999-A875A4C02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195" y="3314700"/>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5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The Psychology of Fear of The Dark - YourDOST Blog">
            <a:extLst>
              <a:ext uri="{FF2B5EF4-FFF2-40B4-BE49-F238E27FC236}">
                <a16:creationId xmlns:a16="http://schemas.microsoft.com/office/drawing/2014/main" id="{A3D5798A-30C7-C8E1-318A-0E2215B78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28750"/>
            <a:ext cx="5715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8969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2092</Words>
  <Application>Microsoft Office PowerPoint</Application>
  <PresentationFormat>On-screen Show (4:3)</PresentationFormat>
  <Paragraphs>161</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Aharoni</vt:lpstr>
      <vt:lpstr>Arial</vt:lpstr>
      <vt:lpstr>Arial Black</vt:lpstr>
      <vt:lpstr>Arial Unicode MS</vt:lpstr>
      <vt:lpstr>Calibri</vt:lpstr>
      <vt:lpstr>Calibri Light</vt:lpstr>
      <vt:lpstr>Ink Free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15</cp:revision>
  <dcterms:created xsi:type="dcterms:W3CDTF">2024-10-21T10:26:20Z</dcterms:created>
  <dcterms:modified xsi:type="dcterms:W3CDTF">2024-10-26T15:12:20Z</dcterms:modified>
</cp:coreProperties>
</file>