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5" r:id="rId2"/>
    <p:sldId id="590" r:id="rId3"/>
    <p:sldId id="580" r:id="rId4"/>
    <p:sldId id="557" r:id="rId5"/>
    <p:sldId id="581" r:id="rId6"/>
    <p:sldId id="582" r:id="rId7"/>
    <p:sldId id="560" r:id="rId8"/>
    <p:sldId id="574" r:id="rId9"/>
    <p:sldId id="586" r:id="rId10"/>
    <p:sldId id="591" r:id="rId11"/>
    <p:sldId id="561" r:id="rId12"/>
    <p:sldId id="562" r:id="rId13"/>
    <p:sldId id="576" r:id="rId14"/>
    <p:sldId id="592" r:id="rId15"/>
    <p:sldId id="564" r:id="rId16"/>
    <p:sldId id="584" r:id="rId17"/>
    <p:sldId id="565" r:id="rId18"/>
    <p:sldId id="566" r:id="rId19"/>
    <p:sldId id="585" r:id="rId20"/>
    <p:sldId id="587" r:id="rId21"/>
    <p:sldId id="567" r:id="rId22"/>
    <p:sldId id="568" r:id="rId23"/>
    <p:sldId id="559" r:id="rId24"/>
    <p:sldId id="588" r:id="rId25"/>
    <p:sldId id="569" r:id="rId26"/>
    <p:sldId id="589"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XkFBrINk3Iz+jvoexo4kWQ==" hashData="szi83oyeqsTR0w8A901Nt6zHdSogUIApVO2xHERTr1GtJV7h0c041UUni/8n7hkwGaSsZFi0whXiGurjoJHXcQ=="/>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6980" autoAdjust="0"/>
    <p:restoredTop sz="94660"/>
  </p:normalViewPr>
  <p:slideViewPr>
    <p:cSldViewPr snapToGrid="0">
      <p:cViewPr>
        <p:scale>
          <a:sx n="110" d="100"/>
          <a:sy n="110" d="100"/>
        </p:scale>
        <p:origin x="1566" y="33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10/12/2024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24376487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10/12/2024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32111956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10/12/2024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1545792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10/12/2024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636610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6261408-B059-4BE3-9B18-E2EA024F5496}" type="datetimeFigureOut">
              <a:rPr lang="en-US" smtClean="0"/>
              <a:t>10/12/2024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30163669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6261408-B059-4BE3-9B18-E2EA024F5496}" type="datetimeFigureOut">
              <a:rPr lang="en-US" smtClean="0"/>
              <a:t>10/12/2024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8578375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6261408-B059-4BE3-9B18-E2EA024F5496}" type="datetimeFigureOut">
              <a:rPr lang="en-US" smtClean="0"/>
              <a:t>10/12/2024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22632852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6261408-B059-4BE3-9B18-E2EA024F5496}" type="datetimeFigureOut">
              <a:rPr lang="en-US" smtClean="0"/>
              <a:t>10/12/2024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6008215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261408-B059-4BE3-9B18-E2EA024F5496}" type="datetimeFigureOut">
              <a:rPr lang="en-US" smtClean="0"/>
              <a:t>10/12/2024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5602111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6261408-B059-4BE3-9B18-E2EA024F5496}" type="datetimeFigureOut">
              <a:rPr lang="en-US" smtClean="0"/>
              <a:t>10/12/2024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2378142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6261408-B059-4BE3-9B18-E2EA024F5496}" type="datetimeFigureOut">
              <a:rPr lang="en-US" smtClean="0"/>
              <a:t>10/12/2024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32470840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261408-B059-4BE3-9B18-E2EA024F5496}" type="datetimeFigureOut">
              <a:rPr lang="en-US" smtClean="0"/>
              <a:t>10/12/2024</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55853B-0D88-4491-8C47-0F7D0AB63E77}" type="slidenum">
              <a:rPr lang="en-US" smtClean="0"/>
              <a:t>‹#›</a:t>
            </a:fld>
            <a:endParaRPr lang="en-US" dirty="0"/>
          </a:p>
        </p:txBody>
      </p:sp>
    </p:spTree>
    <p:extLst>
      <p:ext uri="{BB962C8B-B14F-4D97-AF65-F5344CB8AC3E}">
        <p14:creationId xmlns:p14="http://schemas.microsoft.com/office/powerpoint/2010/main" val="17528846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hyperlink" Target="https://ref.ly/logosres/eastons?ref=Page.p+150&amp;off=1818"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hyperlink" Target="https://ref.ly/logosres/ws-b8c8ef9609aa4cfbab7223127f405849?ref=Bible.Eph5.25-26&amp;off=0&amp;ctx=the+swine+business!%0a~Eph+5%3a25+Husbands%2c+l"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hyperlink" Target="https://ref.ly/logosres/ws-b8c8ef9609aa4cfbab7223127f405849?ref=Bible.Eph5.27&amp;off=0&amp;ctx=d+discussion+there.%0a~Eph+5%3a27+That+he+mig"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l="23112" t="21263" r="23729" b="49217"/>
          <a:stretch/>
        </p:blipFill>
        <p:spPr>
          <a:xfrm>
            <a:off x="0" y="3994733"/>
            <a:ext cx="9166033" cy="2863273"/>
          </a:xfrm>
          <a:prstGeom prst="rect">
            <a:avLst/>
          </a:prstGeom>
        </p:spPr>
      </p:pic>
      <p:sp>
        <p:nvSpPr>
          <p:cNvPr id="7" name="Rectangle 6"/>
          <p:cNvSpPr/>
          <p:nvPr/>
        </p:nvSpPr>
        <p:spPr>
          <a:xfrm>
            <a:off x="887505" y="1030940"/>
            <a:ext cx="7512423" cy="601505"/>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582706" y="1021974"/>
            <a:ext cx="7745505"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New Lebanon  </a:t>
            </a:r>
            <a:r>
              <a:rPr kumimoji="0" lang="en-US" sz="3600" b="0" i="1" u="none" strike="noStrike" kern="1200" cap="none" spc="0" normalizeH="0" baseline="0" noProof="0" dirty="0">
                <a:ln>
                  <a:noFill/>
                </a:ln>
                <a:solidFill>
                  <a:prstClr val="black"/>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Church of Christ</a:t>
            </a:r>
          </a:p>
        </p:txBody>
      </p:sp>
      <p:sp>
        <p:nvSpPr>
          <p:cNvPr id="3" name="TextBox 2"/>
          <p:cNvSpPr txBox="1"/>
          <p:nvPr/>
        </p:nvSpPr>
        <p:spPr>
          <a:xfrm>
            <a:off x="89647" y="54762"/>
            <a:ext cx="8857129" cy="110799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FF0000"/>
                </a:solidFill>
                <a:effectLst/>
                <a:uLnTx/>
                <a:uFillTx/>
                <a:latin typeface="Ink Free" panose="03080402000500000000" pitchFamily="66" charset="0"/>
                <a:ea typeface="+mn-ea"/>
                <a:cs typeface="+mn-cs"/>
              </a:rPr>
              <a:t>Welcome to our services</a:t>
            </a:r>
          </a:p>
        </p:txBody>
      </p:sp>
      <p:sp>
        <p:nvSpPr>
          <p:cNvPr id="10" name="TextBox 9"/>
          <p:cNvSpPr txBox="1"/>
          <p:nvPr/>
        </p:nvSpPr>
        <p:spPr>
          <a:xfrm>
            <a:off x="1" y="5648735"/>
            <a:ext cx="9144000" cy="110799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002060"/>
                </a:solidFill>
                <a:effectLst/>
                <a:uLnTx/>
                <a:uFillTx/>
                <a:latin typeface="Ink Free" panose="03080402000500000000" pitchFamily="66" charset="0"/>
                <a:ea typeface="+mn-ea"/>
                <a:cs typeface="+mn-cs"/>
              </a:rPr>
              <a:t>Please Come Back Again</a:t>
            </a:r>
          </a:p>
        </p:txBody>
      </p:sp>
      <p:sp>
        <p:nvSpPr>
          <p:cNvPr id="4" name="TextBox 3"/>
          <p:cNvSpPr txBox="1"/>
          <p:nvPr/>
        </p:nvSpPr>
        <p:spPr>
          <a:xfrm>
            <a:off x="0" y="1891555"/>
            <a:ext cx="9144000"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We are Simply Christians.</a:t>
            </a:r>
          </a:p>
        </p:txBody>
      </p:sp>
      <p:sp>
        <p:nvSpPr>
          <p:cNvPr id="5" name="TextBox 4"/>
          <p:cNvSpPr txBox="1"/>
          <p:nvPr/>
        </p:nvSpPr>
        <p:spPr>
          <a:xfrm>
            <a:off x="0" y="2348652"/>
            <a:ext cx="9166033"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Our Emphasis is </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Spiritual, Not Material or Social</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11" name="TextBox 10"/>
          <p:cNvSpPr txBox="1"/>
          <p:nvPr/>
        </p:nvSpPr>
        <p:spPr>
          <a:xfrm>
            <a:off x="0" y="2820287"/>
            <a:ext cx="9081247" cy="120032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We are striving to be The Same Church as Described in The New Testament.</a:t>
            </a:r>
          </a:p>
        </p:txBody>
      </p:sp>
    </p:spTree>
    <p:extLst>
      <p:ext uri="{BB962C8B-B14F-4D97-AF65-F5344CB8AC3E}">
        <p14:creationId xmlns:p14="http://schemas.microsoft.com/office/powerpoint/2010/main" val="18627963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6E8729C-E150-F61C-5B24-E34B0518C8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90414" y="5239244"/>
            <a:ext cx="2070318" cy="138021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436B6BA-C4A8-D7D3-5AB2-21733D082B9B}"/>
              </a:ext>
            </a:extLst>
          </p:cNvPr>
          <p:cNvSpPr txBox="1"/>
          <p:nvPr/>
        </p:nvSpPr>
        <p:spPr>
          <a:xfrm>
            <a:off x="1" y="357806"/>
            <a:ext cx="9144000" cy="646331"/>
          </a:xfrm>
          <a:prstGeom prst="rect">
            <a:avLst/>
          </a:prstGeom>
          <a:noFill/>
        </p:spPr>
        <p:txBody>
          <a:bodyPr wrap="square" rtlCol="0">
            <a:spAutoFit/>
          </a:bodyPr>
          <a:lstStyle/>
          <a:p>
            <a:pPr algn="ctr"/>
            <a:r>
              <a:rPr lang="en-US" sz="3600" dirty="0">
                <a:solidFill>
                  <a:schemeClr val="bg1"/>
                </a:solidFill>
              </a:rPr>
              <a:t>Spots, wrinkles, blemishes?</a:t>
            </a:r>
          </a:p>
        </p:txBody>
      </p:sp>
      <p:sp>
        <p:nvSpPr>
          <p:cNvPr id="6" name="TextBox 5">
            <a:extLst>
              <a:ext uri="{FF2B5EF4-FFF2-40B4-BE49-F238E27FC236}">
                <a16:creationId xmlns:a16="http://schemas.microsoft.com/office/drawing/2014/main" id="{237DE98E-D25E-D8AF-8CD1-CB120517EB0D}"/>
              </a:ext>
            </a:extLst>
          </p:cNvPr>
          <p:cNvSpPr txBox="1"/>
          <p:nvPr/>
        </p:nvSpPr>
        <p:spPr>
          <a:xfrm>
            <a:off x="477078" y="1335820"/>
            <a:ext cx="8309113" cy="1938992"/>
          </a:xfrm>
          <a:prstGeom prst="rect">
            <a:avLst/>
          </a:prstGeom>
          <a:noFill/>
        </p:spPr>
        <p:txBody>
          <a:bodyPr wrap="square">
            <a:spAutoFit/>
          </a:bodyPr>
          <a:lstStyle/>
          <a:p>
            <a:r>
              <a:rPr lang="en-US" dirty="0"/>
              <a:t> </a:t>
            </a:r>
            <a:r>
              <a:rPr lang="en-US" sz="3000" dirty="0">
                <a:solidFill>
                  <a:schemeClr val="bg1"/>
                </a:solidFill>
              </a:rPr>
              <a:t>James 1:25 But he who </a:t>
            </a:r>
            <a:r>
              <a:rPr lang="en-US" sz="3000" u="sng" dirty="0">
                <a:solidFill>
                  <a:schemeClr val="bg1"/>
                </a:solidFill>
              </a:rPr>
              <a:t>looks</a:t>
            </a:r>
            <a:r>
              <a:rPr lang="en-US" sz="3000" dirty="0">
                <a:solidFill>
                  <a:schemeClr val="bg1"/>
                </a:solidFill>
              </a:rPr>
              <a:t> into </a:t>
            </a:r>
            <a:r>
              <a:rPr lang="en-US" sz="3000" u="sng" dirty="0">
                <a:solidFill>
                  <a:schemeClr val="bg1"/>
                </a:solidFill>
              </a:rPr>
              <a:t>the perfect law </a:t>
            </a:r>
            <a:r>
              <a:rPr lang="en-US" sz="3000" dirty="0">
                <a:solidFill>
                  <a:schemeClr val="bg1"/>
                </a:solidFill>
              </a:rPr>
              <a:t>of liberty and </a:t>
            </a:r>
            <a:r>
              <a:rPr lang="en-US" sz="3000" u="sng" dirty="0">
                <a:solidFill>
                  <a:schemeClr val="bg1"/>
                </a:solidFill>
              </a:rPr>
              <a:t>continues</a:t>
            </a:r>
            <a:r>
              <a:rPr lang="en-US" sz="3000" dirty="0">
                <a:solidFill>
                  <a:schemeClr val="bg1"/>
                </a:solidFill>
              </a:rPr>
              <a:t> in it, and is not a forgetful hearer but </a:t>
            </a:r>
            <a:r>
              <a:rPr lang="en-US" sz="3000" u="sng" dirty="0">
                <a:solidFill>
                  <a:schemeClr val="bg1"/>
                </a:solidFill>
              </a:rPr>
              <a:t>a doer of the work</a:t>
            </a:r>
            <a:r>
              <a:rPr lang="en-US" sz="3000" dirty="0">
                <a:solidFill>
                  <a:schemeClr val="bg1"/>
                </a:solidFill>
              </a:rPr>
              <a:t>, </a:t>
            </a:r>
            <a:r>
              <a:rPr lang="en-US" sz="3000" u="sng" dirty="0">
                <a:solidFill>
                  <a:schemeClr val="bg1"/>
                </a:solidFill>
              </a:rPr>
              <a:t>this one </a:t>
            </a:r>
            <a:r>
              <a:rPr lang="en-US" sz="3000" dirty="0">
                <a:solidFill>
                  <a:schemeClr val="bg1"/>
                </a:solidFill>
              </a:rPr>
              <a:t>will be </a:t>
            </a:r>
            <a:r>
              <a:rPr lang="en-US" sz="3000" u="sng" dirty="0">
                <a:solidFill>
                  <a:schemeClr val="bg1"/>
                </a:solidFill>
              </a:rPr>
              <a:t>blessed</a:t>
            </a:r>
            <a:r>
              <a:rPr lang="en-US" sz="3000" dirty="0">
                <a:solidFill>
                  <a:schemeClr val="bg1"/>
                </a:solidFill>
              </a:rPr>
              <a:t> in what he does</a:t>
            </a:r>
          </a:p>
        </p:txBody>
      </p:sp>
      <p:sp>
        <p:nvSpPr>
          <p:cNvPr id="5" name="TextBox 4">
            <a:extLst>
              <a:ext uri="{FF2B5EF4-FFF2-40B4-BE49-F238E27FC236}">
                <a16:creationId xmlns:a16="http://schemas.microsoft.com/office/drawing/2014/main" id="{66490F9F-23D5-18E3-BD1A-29188F20CD6C}"/>
              </a:ext>
            </a:extLst>
          </p:cNvPr>
          <p:cNvSpPr txBox="1"/>
          <p:nvPr/>
        </p:nvSpPr>
        <p:spPr>
          <a:xfrm>
            <a:off x="477079" y="3816626"/>
            <a:ext cx="5987332" cy="2308324"/>
          </a:xfrm>
          <a:prstGeom prst="rect">
            <a:avLst/>
          </a:prstGeom>
          <a:noFill/>
        </p:spPr>
        <p:txBody>
          <a:bodyPr wrap="square" rtlCol="0">
            <a:spAutoFit/>
          </a:bodyPr>
          <a:lstStyle/>
          <a:p>
            <a:r>
              <a:rPr lang="en-US" sz="3600" dirty="0">
                <a:solidFill>
                  <a:schemeClr val="bg1"/>
                </a:solidFill>
              </a:rPr>
              <a:t>If we do not follow James 1:25, we will look hideous and repulsive before our beloved master.</a:t>
            </a:r>
          </a:p>
        </p:txBody>
      </p:sp>
    </p:spTree>
    <p:extLst>
      <p:ext uri="{BB962C8B-B14F-4D97-AF65-F5344CB8AC3E}">
        <p14:creationId xmlns:p14="http://schemas.microsoft.com/office/powerpoint/2010/main" val="16030919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5FD543D-5F38-BC77-B1C0-94E95ABADDC6}"/>
              </a:ext>
            </a:extLst>
          </p:cNvPr>
          <p:cNvSpPr txBox="1"/>
          <p:nvPr/>
        </p:nvSpPr>
        <p:spPr>
          <a:xfrm>
            <a:off x="-8391" y="2496"/>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A Glorious Church   Eph.5:27</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3" name="TextBox 2">
            <a:extLst>
              <a:ext uri="{FF2B5EF4-FFF2-40B4-BE49-F238E27FC236}">
                <a16:creationId xmlns:a16="http://schemas.microsoft.com/office/drawing/2014/main" id="{BD663B78-9889-F221-1FCB-6C9B920FEC75}"/>
              </a:ext>
            </a:extLst>
          </p:cNvPr>
          <p:cNvSpPr txBox="1"/>
          <p:nvPr/>
        </p:nvSpPr>
        <p:spPr>
          <a:xfrm>
            <a:off x="381663" y="795130"/>
            <a:ext cx="8078525" cy="5822107"/>
          </a:xfrm>
          <a:prstGeom prst="rect">
            <a:avLst/>
          </a:prstGeom>
          <a:noFill/>
        </p:spPr>
        <p:txBody>
          <a:bodyPr wrap="square">
            <a:spAutoFit/>
          </a:bodyPr>
          <a:lstStyle/>
          <a:p>
            <a:pPr marL="0" marR="0" algn="ctr">
              <a:spcBef>
                <a:spcPts val="0"/>
              </a:spcBef>
              <a:spcAft>
                <a:spcPts val="1000"/>
              </a:spcAft>
            </a:pPr>
            <a:r>
              <a:rPr lang="en-US" sz="2800" dirty="0">
                <a:effectLst/>
                <a:latin typeface="Calibri" panose="020F0502020204030204" pitchFamily="34" charset="0"/>
                <a:ea typeface="Calibri" panose="020F0502020204030204" pitchFamily="34" charset="0"/>
                <a:cs typeface="Calibri" panose="020F0502020204030204" pitchFamily="34" charset="0"/>
              </a:rPr>
              <a:t>Consider -The head of an institution reflects glory     on the institution itself.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R="0" lvl="0">
              <a:spcBef>
                <a:spcPts val="0"/>
              </a:spcBef>
              <a:spcAft>
                <a:spcPts val="0"/>
              </a:spcAft>
            </a:pPr>
            <a:r>
              <a:rPr lang="en-US" sz="2800" dirty="0">
                <a:effectLst/>
                <a:latin typeface="Aharoni" panose="02010803020104030203" pitchFamily="2" charset="-79"/>
                <a:ea typeface="Calibri" panose="020F0502020204030204" pitchFamily="34" charset="0"/>
                <a:cs typeface="Aharoni" panose="02010803020104030203" pitchFamily="2" charset="-79"/>
              </a:rPr>
              <a:t>The glory of the church is represented by the head </a:t>
            </a:r>
            <a:r>
              <a:rPr lang="en-US" sz="2800" dirty="0">
                <a:effectLst/>
                <a:latin typeface="Calibri" panose="020F0502020204030204" pitchFamily="34" charset="0"/>
                <a:ea typeface="Calibri" panose="020F0502020204030204" pitchFamily="34" charset="0"/>
                <a:cs typeface="Calibri" panose="020F0502020204030204" pitchFamily="34" charset="0"/>
              </a:rPr>
              <a:t>- Christ: "</a:t>
            </a:r>
            <a:r>
              <a:rPr lang="en-US" sz="28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And hath put all things under his feet, and gave him to be the head over all things to the church, which is his body, the fulness of him that </a:t>
            </a:r>
            <a:r>
              <a:rPr lang="en-US" sz="2800" dirty="0" err="1">
                <a:solidFill>
                  <a:srgbClr val="0070C0"/>
                </a:solidFill>
                <a:effectLst/>
                <a:latin typeface="Calibri" panose="020F0502020204030204" pitchFamily="34" charset="0"/>
                <a:ea typeface="Calibri" panose="020F0502020204030204" pitchFamily="34" charset="0"/>
                <a:cs typeface="Calibri" panose="020F0502020204030204" pitchFamily="34" charset="0"/>
              </a:rPr>
              <a:t>filleth</a:t>
            </a:r>
            <a:r>
              <a:rPr lang="en-US" sz="28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 all in all." (</a:t>
            </a:r>
            <a:r>
              <a:rPr lang="en-US" sz="28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Eph. 1:22, 23</a:t>
            </a:r>
            <a:r>
              <a:rPr lang="en-US" sz="28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a:t>
            </a:r>
          </a:p>
          <a:p>
            <a:pPr marR="0" lvl="0">
              <a:spcBef>
                <a:spcPts val="0"/>
              </a:spcBef>
              <a:spcAft>
                <a:spcPts val="0"/>
              </a:spcAft>
            </a:pPr>
            <a:r>
              <a:rPr lang="en-US" sz="2800" dirty="0">
                <a:effectLst/>
                <a:latin typeface="Calibri" panose="020F0502020204030204" pitchFamily="34" charset="0"/>
                <a:ea typeface="Calibri" panose="020F0502020204030204" pitchFamily="34" charset="0"/>
                <a:cs typeface="Calibri" panose="020F0502020204030204" pitchFamily="34" charset="0"/>
              </a:rPr>
              <a: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R="0" lvl="0">
              <a:spcBef>
                <a:spcPts val="0"/>
              </a:spcBef>
              <a:spcAft>
                <a:spcPts val="0"/>
              </a:spcAft>
            </a:pPr>
            <a:r>
              <a:rPr lang="en-US" sz="2800" dirty="0">
                <a:effectLst/>
                <a:latin typeface="Calibri" panose="020F0502020204030204" pitchFamily="34" charset="0"/>
                <a:ea typeface="Calibri" panose="020F0502020204030204" pitchFamily="34" charset="0"/>
                <a:cs typeface="Calibri" panose="020F0502020204030204" pitchFamily="34" charset="0"/>
              </a:rPr>
              <a:t>The </a:t>
            </a:r>
            <a:r>
              <a:rPr lang="en-US" sz="2800" u="sng" dirty="0">
                <a:effectLst/>
                <a:latin typeface="Calibri" panose="020F0502020204030204" pitchFamily="34" charset="0"/>
                <a:ea typeface="Calibri" panose="020F0502020204030204" pitchFamily="34" charset="0"/>
                <a:cs typeface="Calibri" panose="020F0502020204030204" pitchFamily="34" charset="0"/>
              </a:rPr>
              <a:t>glory of an earthly kingdom </a:t>
            </a:r>
            <a:r>
              <a:rPr lang="en-US" sz="2800" dirty="0">
                <a:effectLst/>
                <a:latin typeface="Calibri" panose="020F0502020204030204" pitchFamily="34" charset="0"/>
                <a:ea typeface="Calibri" panose="020F0502020204030204" pitchFamily="34" charset="0"/>
                <a:cs typeface="Calibri" panose="020F0502020204030204" pitchFamily="34" charset="0"/>
              </a:rPr>
              <a:t>is represented by the head. </a:t>
            </a:r>
          </a:p>
          <a:p>
            <a:pPr marL="342900" marR="0" lvl="0" indent="-342900">
              <a:spcBef>
                <a:spcPts val="0"/>
              </a:spcBef>
              <a:spcAft>
                <a:spcPts val="0"/>
              </a:spcAft>
              <a:buFont typeface="+mj-lt"/>
              <a:buAutoNum type="arabicPeriod"/>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R="0" lvl="0">
              <a:spcBef>
                <a:spcPts val="0"/>
              </a:spcBef>
              <a:spcAft>
                <a:spcPts val="1000"/>
              </a:spcAft>
            </a:pPr>
            <a:r>
              <a:rPr lang="en-US" sz="2800" dirty="0">
                <a:effectLst/>
                <a:latin typeface="Calibri" panose="020F0502020204030204" pitchFamily="34" charset="0"/>
                <a:ea typeface="Calibri" panose="020F0502020204030204" pitchFamily="34" charset="0"/>
                <a:cs typeface="Calibri" panose="020F0502020204030204" pitchFamily="34" charset="0"/>
              </a:rPr>
              <a:t>Thus we have </a:t>
            </a:r>
            <a:r>
              <a:rPr lang="en-US" sz="2800" u="sng" dirty="0">
                <a:effectLst/>
                <a:latin typeface="Calibri" panose="020F0502020204030204" pitchFamily="34" charset="0"/>
                <a:ea typeface="Calibri" panose="020F0502020204030204" pitchFamily="34" charset="0"/>
                <a:cs typeface="Calibri" panose="020F0502020204030204" pitchFamily="34" charset="0"/>
              </a:rPr>
              <a:t>the glory of the church </a:t>
            </a:r>
            <a:r>
              <a:rPr lang="en-US" sz="2800" dirty="0">
                <a:effectLst/>
                <a:latin typeface="Calibri" panose="020F0502020204030204" pitchFamily="34" charset="0"/>
                <a:ea typeface="Calibri" panose="020F0502020204030204" pitchFamily="34" charset="0"/>
                <a:cs typeface="Calibri" panose="020F0502020204030204" pitchFamily="34" charset="0"/>
              </a:rPr>
              <a:t>represented by its head.</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064052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5FD543D-5F38-BC77-B1C0-94E95ABADDC6}"/>
              </a:ext>
            </a:extLst>
          </p:cNvPr>
          <p:cNvSpPr txBox="1"/>
          <p:nvPr/>
        </p:nvSpPr>
        <p:spPr>
          <a:xfrm>
            <a:off x="-8391" y="2496"/>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A Glorious Church   Eph.5:27</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3" name="TextBox 2">
            <a:extLst>
              <a:ext uri="{FF2B5EF4-FFF2-40B4-BE49-F238E27FC236}">
                <a16:creationId xmlns:a16="http://schemas.microsoft.com/office/drawing/2014/main" id="{5E9724E8-7F0C-284D-911F-E1D5EFA4BC89}"/>
              </a:ext>
            </a:extLst>
          </p:cNvPr>
          <p:cNvSpPr txBox="1"/>
          <p:nvPr/>
        </p:nvSpPr>
        <p:spPr>
          <a:xfrm>
            <a:off x="588396" y="1121134"/>
            <a:ext cx="7911547" cy="4960332"/>
          </a:xfrm>
          <a:prstGeom prst="rect">
            <a:avLst/>
          </a:prstGeom>
          <a:noFill/>
        </p:spPr>
        <p:txBody>
          <a:bodyPr wrap="square">
            <a:spAutoFit/>
          </a:bodyPr>
          <a:lstStyle/>
          <a:p>
            <a:pPr marL="0" marR="0">
              <a:spcBef>
                <a:spcPts val="0"/>
              </a:spcBef>
              <a:spcAft>
                <a:spcPts val="1000"/>
              </a:spcAft>
            </a:pPr>
            <a:r>
              <a:rPr lang="en-US" sz="2800" dirty="0">
                <a:effectLst/>
                <a:latin typeface="Aharoni" panose="02010803020104030203" pitchFamily="2" charset="-79"/>
                <a:ea typeface="Calibri" panose="020F0502020204030204" pitchFamily="34" charset="0"/>
                <a:cs typeface="Aharoni" panose="02010803020104030203" pitchFamily="2" charset="-79"/>
              </a:rPr>
              <a:t>The glory of some things is represented  by their cost. </a:t>
            </a:r>
          </a:p>
          <a:p>
            <a:pPr marR="0" lvl="0">
              <a:spcBef>
                <a:spcPts val="0"/>
              </a:spcBef>
              <a:spcAft>
                <a:spcPts val="0"/>
              </a:spcAft>
            </a:pPr>
            <a:r>
              <a:rPr lang="en-US" sz="2800" dirty="0">
                <a:effectLst/>
                <a:ea typeface="Calibri" panose="020F0502020204030204" pitchFamily="34" charset="0"/>
                <a:cs typeface="Times New Roman" panose="02020603050405020304" pitchFamily="18" charset="0"/>
              </a:rPr>
              <a:t>The </a:t>
            </a:r>
            <a:r>
              <a:rPr lang="en-US" sz="2800" u="sng" dirty="0">
                <a:effectLst/>
                <a:ea typeface="Calibri" panose="020F0502020204030204" pitchFamily="34" charset="0"/>
                <a:cs typeface="Times New Roman" panose="02020603050405020304" pitchFamily="18" charset="0"/>
              </a:rPr>
              <a:t>church is the most expensive thing on this earth</a:t>
            </a:r>
            <a:r>
              <a:rPr lang="en-US" sz="2800" dirty="0">
                <a:effectLst/>
                <a:ea typeface="Calibri" panose="020F0502020204030204" pitchFamily="34" charset="0"/>
                <a:cs typeface="Times New Roman" panose="02020603050405020304" pitchFamily="18" charset="0"/>
              </a:rPr>
              <a:t>. It cost God his Son, and it cost the Son his blood.</a:t>
            </a:r>
          </a:p>
          <a:p>
            <a:pPr marR="0" lvl="0">
              <a:spcBef>
                <a:spcPts val="0"/>
              </a:spcBef>
              <a:spcAft>
                <a:spcPts val="0"/>
              </a:spcAft>
            </a:pPr>
            <a:endParaRPr lang="en-US" sz="2800" dirty="0">
              <a:effectLst/>
              <a:ea typeface="Calibri" panose="020F0502020204030204" pitchFamily="34" charset="0"/>
              <a:cs typeface="Times New Roman" panose="02020603050405020304" pitchFamily="18" charset="0"/>
            </a:endParaRPr>
          </a:p>
          <a:p>
            <a:pPr marR="0" lvl="0">
              <a:spcBef>
                <a:spcPts val="0"/>
              </a:spcBef>
              <a:spcAft>
                <a:spcPts val="1000"/>
              </a:spcAft>
            </a:pPr>
            <a:r>
              <a:rPr lang="en-US" sz="2800" dirty="0">
                <a:effectLst/>
                <a:ea typeface="Calibri" panose="020F0502020204030204" pitchFamily="34" charset="0"/>
                <a:cs typeface="Times New Roman" panose="02020603050405020304" pitchFamily="18" charset="0"/>
              </a:rPr>
              <a:t>It is no wonder that Paul spoke thus to the elders of the Ephesian church: </a:t>
            </a:r>
            <a:r>
              <a:rPr lang="en-US" sz="2800" dirty="0">
                <a:solidFill>
                  <a:srgbClr val="0070C0"/>
                </a:solidFill>
                <a:effectLst/>
                <a:ea typeface="Calibri" panose="020F0502020204030204" pitchFamily="34" charset="0"/>
                <a:cs typeface="Times New Roman" panose="02020603050405020304" pitchFamily="18" charset="0"/>
              </a:rPr>
              <a:t>"Take heed therefore unto yourselves, and to all the flock, over the which the Holy Ghost hath made you overseers, to feed the church of God, which he hath purchased with his own blood." (</a:t>
            </a:r>
            <a:r>
              <a:rPr lang="en-US" sz="2800" b="1" dirty="0">
                <a:solidFill>
                  <a:srgbClr val="0070C0"/>
                </a:solidFill>
                <a:effectLst/>
                <a:ea typeface="Calibri" panose="020F0502020204030204" pitchFamily="34" charset="0"/>
                <a:cs typeface="Times New Roman" panose="02020603050405020304" pitchFamily="18" charset="0"/>
              </a:rPr>
              <a:t>Acts 20:28</a:t>
            </a:r>
            <a:r>
              <a:rPr lang="en-US" sz="2800" dirty="0">
                <a:solidFill>
                  <a:srgbClr val="0070C0"/>
                </a:solidFill>
                <a:effectLst/>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25094421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5FD543D-5F38-BC77-B1C0-94E95ABADDC6}"/>
              </a:ext>
            </a:extLst>
          </p:cNvPr>
          <p:cNvSpPr txBox="1"/>
          <p:nvPr/>
        </p:nvSpPr>
        <p:spPr>
          <a:xfrm>
            <a:off x="-8391" y="2496"/>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A Glorious Church   Eph.5:27</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3" name="TextBox 2">
            <a:extLst>
              <a:ext uri="{FF2B5EF4-FFF2-40B4-BE49-F238E27FC236}">
                <a16:creationId xmlns:a16="http://schemas.microsoft.com/office/drawing/2014/main" id="{24B5F2B1-5028-DCCA-8A36-76A092B518AA}"/>
              </a:ext>
            </a:extLst>
          </p:cNvPr>
          <p:cNvSpPr txBox="1"/>
          <p:nvPr/>
        </p:nvSpPr>
        <p:spPr>
          <a:xfrm>
            <a:off x="318052" y="946206"/>
            <a:ext cx="8531750" cy="5968109"/>
          </a:xfrm>
          <a:prstGeom prst="rect">
            <a:avLst/>
          </a:prstGeom>
          <a:noFill/>
        </p:spPr>
        <p:txBody>
          <a:bodyPr wrap="square">
            <a:spAutoFit/>
          </a:bodyPr>
          <a:lstStyle/>
          <a:p>
            <a:pPr marL="0" marR="0">
              <a:spcBef>
                <a:spcPts val="0"/>
              </a:spcBef>
              <a:spcAft>
                <a:spcPts val="1000"/>
              </a:spcAft>
            </a:pPr>
            <a:r>
              <a:rPr lang="en-US" sz="2600" dirty="0">
                <a:effectLst/>
                <a:ea typeface="Calibri" panose="020F0502020204030204" pitchFamily="34" charset="0"/>
                <a:cs typeface="Calibri" panose="020F0502020204030204" pitchFamily="34" charset="0"/>
              </a:rPr>
              <a:t>There are things that cause the glory of congregations to depart.</a:t>
            </a:r>
            <a:r>
              <a:rPr lang="en-US" sz="2600" dirty="0">
                <a:ea typeface="Calibri" panose="020F0502020204030204" pitchFamily="34" charset="0"/>
                <a:cs typeface="Calibri" panose="020F0502020204030204" pitchFamily="34" charset="0"/>
              </a:rPr>
              <a:t>  Here’s just a few.</a:t>
            </a:r>
            <a:r>
              <a:rPr lang="en-US" sz="2600" dirty="0">
                <a:effectLst/>
                <a:ea typeface="Calibri" panose="020F0502020204030204" pitchFamily="34" charset="0"/>
                <a:cs typeface="Calibri" panose="020F0502020204030204" pitchFamily="34" charset="0"/>
              </a:rPr>
              <a:t>   </a:t>
            </a:r>
            <a:endParaRPr lang="en-US" sz="2600" dirty="0">
              <a:effectLst/>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pPr>
            <a:r>
              <a:rPr lang="en-US" sz="2600" dirty="0">
                <a:effectLst/>
                <a:ea typeface="Calibri" panose="020F0502020204030204" pitchFamily="34" charset="0"/>
                <a:cs typeface="Calibri" panose="020F0502020204030204" pitchFamily="34" charset="0"/>
              </a:rPr>
              <a:t>Lack of study</a:t>
            </a:r>
          </a:p>
          <a:p>
            <a:pPr marL="342900" marR="0" lvl="0" indent="-342900">
              <a:spcBef>
                <a:spcPts val="0"/>
              </a:spcBef>
              <a:spcAft>
                <a:spcPts val="0"/>
              </a:spcAft>
              <a:buFont typeface="Arial" panose="020B0604020202020204" pitchFamily="34" charset="0"/>
              <a:buChar char="•"/>
            </a:pPr>
            <a:r>
              <a:rPr lang="en-US" sz="2600" dirty="0">
                <a:effectLst/>
                <a:ea typeface="Calibri" panose="020F0502020204030204" pitchFamily="34" charset="0"/>
                <a:cs typeface="Calibri" panose="020F0502020204030204" pitchFamily="34" charset="0"/>
              </a:rPr>
              <a:t>Hypocrisy</a:t>
            </a:r>
            <a:endParaRPr lang="en-US" sz="2600" dirty="0">
              <a:ea typeface="Calibri" panose="020F0502020204030204" pitchFamily="34" charset="0"/>
              <a:cs typeface="Calibri" panose="020F0502020204030204" pitchFamily="34" charset="0"/>
            </a:endParaRPr>
          </a:p>
          <a:p>
            <a:pPr marL="342900" marR="0" indent="-342900">
              <a:spcBef>
                <a:spcPts val="0"/>
              </a:spcBef>
              <a:spcAft>
                <a:spcPts val="1000"/>
              </a:spcAft>
              <a:buFont typeface="Arial" panose="020B0604020202020204" pitchFamily="34" charset="0"/>
              <a:buChar char="•"/>
            </a:pPr>
            <a:r>
              <a:rPr lang="en-US" sz="2600" dirty="0">
                <a:effectLst/>
                <a:ea typeface="Calibri" panose="020F0502020204030204" pitchFamily="34" charset="0"/>
                <a:cs typeface="Times New Roman" panose="02020603050405020304" pitchFamily="18" charset="0"/>
              </a:rPr>
              <a:t>Cold formalism </a:t>
            </a:r>
            <a:endParaRPr lang="en-US" sz="2600" dirty="0">
              <a:ea typeface="Calibri" panose="020F0502020204030204" pitchFamily="34" charset="0"/>
              <a:cs typeface="Times New Roman" panose="02020603050405020304" pitchFamily="18" charset="0"/>
            </a:endParaRPr>
          </a:p>
          <a:p>
            <a:pPr marL="342900" marR="0" indent="-342900">
              <a:spcBef>
                <a:spcPts val="0"/>
              </a:spcBef>
              <a:spcAft>
                <a:spcPts val="1000"/>
              </a:spcAft>
              <a:buFont typeface="Arial" panose="020B0604020202020204" pitchFamily="34" charset="0"/>
              <a:buChar char="•"/>
            </a:pPr>
            <a:r>
              <a:rPr lang="en-US" sz="2600" dirty="0">
                <a:effectLst/>
                <a:ea typeface="Calibri" panose="020F0502020204030204" pitchFamily="34" charset="0"/>
                <a:cs typeface="Times New Roman" panose="02020603050405020304" pitchFamily="18" charset="0"/>
              </a:rPr>
              <a:t>Having a form of godliness</a:t>
            </a:r>
          </a:p>
          <a:p>
            <a:pPr marL="342900" marR="0" lvl="0" indent="-342900">
              <a:spcBef>
                <a:spcPts val="0"/>
              </a:spcBef>
              <a:spcAft>
                <a:spcPts val="1000"/>
              </a:spcAft>
              <a:buFont typeface="Arial" panose="020B0604020202020204" pitchFamily="34" charset="0"/>
              <a:buChar char="•"/>
            </a:pPr>
            <a:r>
              <a:rPr lang="en-US" sz="2600" dirty="0">
                <a:ea typeface="Calibri" panose="020F0502020204030204" pitchFamily="34" charset="0"/>
                <a:cs typeface="Times New Roman" panose="02020603050405020304" pitchFamily="18" charset="0"/>
              </a:rPr>
              <a:t>Lovers of pleasure</a:t>
            </a:r>
          </a:p>
          <a:p>
            <a:pPr marL="342900" marR="0" lvl="0" indent="-342900">
              <a:spcBef>
                <a:spcPts val="0"/>
              </a:spcBef>
              <a:spcAft>
                <a:spcPts val="1000"/>
              </a:spcAft>
              <a:buFont typeface="Arial" panose="020B0604020202020204" pitchFamily="34" charset="0"/>
              <a:buChar char="•"/>
            </a:pPr>
            <a:r>
              <a:rPr lang="en-US" sz="2600" dirty="0">
                <a:effectLst/>
                <a:ea typeface="Calibri" panose="020F0502020204030204" pitchFamily="34" charset="0"/>
                <a:cs typeface="Times New Roman" panose="02020603050405020304" pitchFamily="18" charset="0"/>
              </a:rPr>
              <a:t>Lovers of self</a:t>
            </a:r>
          </a:p>
          <a:p>
            <a:pPr marL="342900" marR="0" lvl="0" indent="-342900">
              <a:spcBef>
                <a:spcPts val="0"/>
              </a:spcBef>
              <a:spcAft>
                <a:spcPts val="1000"/>
              </a:spcAft>
              <a:buFont typeface="Arial" panose="020B0604020202020204" pitchFamily="34" charset="0"/>
              <a:buChar char="•"/>
            </a:pPr>
            <a:r>
              <a:rPr lang="en-US" sz="2600" dirty="0">
                <a:ea typeface="Calibri" panose="020F0502020204030204" pitchFamily="34" charset="0"/>
                <a:cs typeface="Times New Roman" panose="02020603050405020304" pitchFamily="18" charset="0"/>
              </a:rPr>
              <a:t>Lovers of money</a:t>
            </a:r>
          </a:p>
          <a:p>
            <a:pPr marL="342900" marR="0" lvl="0" indent="-342900">
              <a:spcBef>
                <a:spcPts val="0"/>
              </a:spcBef>
              <a:spcAft>
                <a:spcPts val="1000"/>
              </a:spcAft>
              <a:buFont typeface="Arial" panose="020B0604020202020204" pitchFamily="34" charset="0"/>
              <a:buChar char="•"/>
            </a:pPr>
            <a:r>
              <a:rPr lang="en-US" sz="2600" dirty="0">
                <a:effectLst/>
                <a:ea typeface="Calibri" panose="020F0502020204030204" pitchFamily="34" charset="0"/>
                <a:cs typeface="Times New Roman" panose="02020603050405020304" pitchFamily="18" charset="0"/>
              </a:rPr>
              <a:t>Lukewarmness </a:t>
            </a:r>
            <a:endParaRPr lang="en-US" sz="2600" dirty="0">
              <a:ea typeface="Calibri" panose="020F0502020204030204" pitchFamily="34" charset="0"/>
              <a:cs typeface="Times New Roman" panose="02020603050405020304" pitchFamily="18" charset="0"/>
            </a:endParaRPr>
          </a:p>
          <a:p>
            <a:pPr marL="342900" marR="0" indent="-342900">
              <a:spcBef>
                <a:spcPts val="0"/>
              </a:spcBef>
              <a:spcAft>
                <a:spcPts val="1000"/>
              </a:spcAft>
              <a:buFont typeface="Arial" panose="020B0604020202020204" pitchFamily="34" charset="0"/>
              <a:buChar char="•"/>
            </a:pPr>
            <a:r>
              <a:rPr lang="en-US" sz="2600" dirty="0">
                <a:effectLst/>
                <a:ea typeface="Calibri" panose="020F0502020204030204" pitchFamily="34" charset="0"/>
                <a:cs typeface="Times New Roman" panose="02020603050405020304" pitchFamily="18" charset="0"/>
              </a:rPr>
              <a:t>Love of pre-eminence</a:t>
            </a:r>
          </a:p>
          <a:p>
            <a:pPr marL="342900" marR="0" lvl="0" indent="-342900">
              <a:spcBef>
                <a:spcPts val="0"/>
              </a:spcBef>
              <a:spcAft>
                <a:spcPts val="0"/>
              </a:spcAft>
              <a:buFont typeface="+mj-lt"/>
              <a:buAutoNum type="arabicPeriod"/>
            </a:pP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arabicPeriod"/>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253496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1753078-A837-06E4-1F1D-23F9D14C0D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371" y="659959"/>
            <a:ext cx="8086477" cy="6064858"/>
          </a:xfrm>
          <a:prstGeom prst="rect">
            <a:avLst/>
          </a:prstGeom>
        </p:spPr>
      </p:pic>
      <p:sp>
        <p:nvSpPr>
          <p:cNvPr id="4" name="TextBox 3">
            <a:extLst>
              <a:ext uri="{FF2B5EF4-FFF2-40B4-BE49-F238E27FC236}">
                <a16:creationId xmlns:a16="http://schemas.microsoft.com/office/drawing/2014/main" id="{04067643-6781-EA3F-8FD2-CA18A2E955E7}"/>
              </a:ext>
            </a:extLst>
          </p:cNvPr>
          <p:cNvSpPr txBox="1"/>
          <p:nvPr/>
        </p:nvSpPr>
        <p:spPr>
          <a:xfrm>
            <a:off x="0" y="63227"/>
            <a:ext cx="9144000" cy="461665"/>
          </a:xfrm>
          <a:prstGeom prst="rect">
            <a:avLst/>
          </a:prstGeom>
          <a:noFill/>
        </p:spPr>
        <p:txBody>
          <a:bodyPr wrap="square" rtlCol="0">
            <a:spAutoFit/>
          </a:bodyPr>
          <a:lstStyle/>
          <a:p>
            <a:pPr algn="ctr"/>
            <a:r>
              <a:rPr lang="en-US" sz="2400" dirty="0"/>
              <a:t>How many excuses were acceptable for not observing the Sabbath?</a:t>
            </a:r>
          </a:p>
        </p:txBody>
      </p:sp>
    </p:spTree>
    <p:extLst>
      <p:ext uri="{BB962C8B-B14F-4D97-AF65-F5344CB8AC3E}">
        <p14:creationId xmlns:p14="http://schemas.microsoft.com/office/powerpoint/2010/main" val="26701706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5FD543D-5F38-BC77-B1C0-94E95ABADDC6}"/>
              </a:ext>
            </a:extLst>
          </p:cNvPr>
          <p:cNvSpPr txBox="1"/>
          <p:nvPr/>
        </p:nvSpPr>
        <p:spPr>
          <a:xfrm>
            <a:off x="-8391" y="2496"/>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A Glorious Church   Eph.5:27</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3" name="TextBox 2">
            <a:extLst>
              <a:ext uri="{FF2B5EF4-FFF2-40B4-BE49-F238E27FC236}">
                <a16:creationId xmlns:a16="http://schemas.microsoft.com/office/drawing/2014/main" id="{EBAD79ED-4B9D-63D0-C050-0AAA56BFC836}"/>
              </a:ext>
            </a:extLst>
          </p:cNvPr>
          <p:cNvSpPr txBox="1"/>
          <p:nvPr/>
        </p:nvSpPr>
        <p:spPr>
          <a:xfrm>
            <a:off x="779229" y="4834390"/>
            <a:ext cx="7911548" cy="1477328"/>
          </a:xfrm>
          <a:prstGeom prst="rect">
            <a:avLst/>
          </a:prstGeom>
          <a:noFill/>
        </p:spPr>
        <p:txBody>
          <a:bodyPr wrap="square">
            <a:spAutoFit/>
          </a:bodyPr>
          <a:lstStyle/>
          <a:p>
            <a:pPr marR="0" lvl="0">
              <a:spcBef>
                <a:spcPts val="0"/>
              </a:spcBef>
              <a:spcAft>
                <a:spcPts val="0"/>
              </a:spcAft>
            </a:pPr>
            <a:r>
              <a:rPr lang="en-US" dirty="0">
                <a:effectLst/>
                <a:latin typeface="Calibri" panose="020F0502020204030204" pitchFamily="34" charset="0"/>
                <a:ea typeface="Calibri" panose="020F0502020204030204" pitchFamily="34" charset="0"/>
                <a:cs typeface="Calibri" panose="020F0502020204030204" pitchFamily="34" charset="0"/>
              </a:rPr>
              <a:t>A glorious church does not have worldly members, money loving members, pleasure seeking members, adulterers, and adulteresses in a clean church. </a:t>
            </a:r>
          </a:p>
          <a:p>
            <a:pPr marR="0" lvl="0">
              <a:spcBef>
                <a:spcPts val="0"/>
              </a:spcBef>
              <a:spcAft>
                <a:spcPts val="0"/>
              </a:spcAft>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R="0" lvl="0">
              <a:spcBef>
                <a:spcPts val="0"/>
              </a:spcBef>
              <a:spcAft>
                <a:spcPts val="0"/>
              </a:spcAft>
            </a:pPr>
            <a:r>
              <a:rPr lang="en-US" dirty="0">
                <a:effectLst/>
                <a:latin typeface="Calibri" panose="020F0502020204030204" pitchFamily="34" charset="0"/>
                <a:ea typeface="Calibri" panose="020F0502020204030204" pitchFamily="34" charset="0"/>
                <a:cs typeface="Calibri" panose="020F0502020204030204" pitchFamily="34" charset="0"/>
              </a:rPr>
              <a:t>A clean church does not have such spots and wrinkles.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R="0" lvl="0">
              <a:spcBef>
                <a:spcPts val="0"/>
              </a:spcBef>
              <a:spcAft>
                <a:spcPts val="1000"/>
              </a:spcAft>
            </a:pPr>
            <a:r>
              <a:rPr lang="en-US" dirty="0">
                <a:effectLst/>
                <a:latin typeface="Calibri" panose="020F0502020204030204" pitchFamily="34" charset="0"/>
                <a:ea typeface="Calibri" panose="020F0502020204030204" pitchFamily="34" charset="0"/>
                <a:cs typeface="Calibri" panose="020F0502020204030204" pitchFamily="34" charset="0"/>
              </a:rPr>
              <a:t>A clean church keeps themselves unspotted from the world.</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2C16A40B-10D7-69E2-1EEF-3F9A7B75BE07}"/>
              </a:ext>
            </a:extLst>
          </p:cNvPr>
          <p:cNvSpPr txBox="1"/>
          <p:nvPr/>
        </p:nvSpPr>
        <p:spPr>
          <a:xfrm>
            <a:off x="0" y="670751"/>
            <a:ext cx="9135609" cy="1077218"/>
          </a:xfrm>
          <a:prstGeom prst="rect">
            <a:avLst/>
          </a:prstGeom>
          <a:noFill/>
        </p:spPr>
        <p:txBody>
          <a:bodyPr wrap="square">
            <a:spAutoFit/>
          </a:bodyPr>
          <a:lstStyle/>
          <a:p>
            <a:pPr marL="0" marR="0" algn="ctr">
              <a:spcBef>
                <a:spcPts val="0"/>
              </a:spcBef>
              <a:spcAft>
                <a:spcPts val="0"/>
              </a:spcAft>
            </a:pPr>
            <a:r>
              <a:rPr lang="en-US" sz="32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1. A glorious church is </a:t>
            </a:r>
            <a:r>
              <a:rPr lang="en-US" sz="3200" b="1" u="sng"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a clean church</a:t>
            </a:r>
            <a:r>
              <a:rPr lang="en-US" sz="32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                       The members are clean. </a:t>
            </a:r>
            <a:endParaRPr lang="en-US" sz="32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AB27FE94-32CA-A992-9365-5C319D29F5DD}"/>
              </a:ext>
            </a:extLst>
          </p:cNvPr>
          <p:cNvSpPr txBox="1"/>
          <p:nvPr/>
        </p:nvSpPr>
        <p:spPr>
          <a:xfrm>
            <a:off x="310101" y="1747969"/>
            <a:ext cx="8651019" cy="3046988"/>
          </a:xfrm>
          <a:prstGeom prst="rect">
            <a:avLst/>
          </a:prstGeom>
          <a:noFill/>
          <a:ln w="19050">
            <a:solidFill>
              <a:schemeClr val="tx1"/>
            </a:solidFill>
          </a:ln>
        </p:spPr>
        <p:txBody>
          <a:bodyPr wrap="square">
            <a:spAutoFit/>
          </a:bodyPr>
          <a:lstStyle/>
          <a:p>
            <a:r>
              <a:rPr lang="en-US" sz="2400" b="1" dirty="0">
                <a:solidFill>
                  <a:srgbClr val="0070C0"/>
                </a:solidFill>
              </a:rPr>
              <a:t>John 15:2 </a:t>
            </a:r>
            <a:r>
              <a:rPr lang="en-US" sz="2400" dirty="0"/>
              <a:t>"Every branch in Me that does not bear fruit He takes away; and every branch that bears fruit He prunes, that it may bear more fruit.</a:t>
            </a:r>
          </a:p>
          <a:p>
            <a:r>
              <a:rPr lang="en-US" sz="2400" b="1" dirty="0"/>
              <a:t>3 "You are already clean because of the word which I have spoken to you.</a:t>
            </a:r>
          </a:p>
          <a:p>
            <a:r>
              <a:rPr lang="en-US" sz="2400" dirty="0"/>
              <a:t> 4 "Abide in Me, and I in you. As the branch cannot bear fruit of itself, unless it abides in the vine, neither can you, unless you abide in Me.</a:t>
            </a:r>
          </a:p>
        </p:txBody>
      </p:sp>
    </p:spTree>
    <p:extLst>
      <p:ext uri="{BB962C8B-B14F-4D97-AF65-F5344CB8AC3E}">
        <p14:creationId xmlns:p14="http://schemas.microsoft.com/office/powerpoint/2010/main" val="68249207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5FD543D-5F38-BC77-B1C0-94E95ABADDC6}"/>
              </a:ext>
            </a:extLst>
          </p:cNvPr>
          <p:cNvSpPr txBox="1"/>
          <p:nvPr/>
        </p:nvSpPr>
        <p:spPr>
          <a:xfrm>
            <a:off x="-8391" y="2496"/>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A Glorious Church   Eph.5:27</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2" name="TextBox 1">
            <a:extLst>
              <a:ext uri="{FF2B5EF4-FFF2-40B4-BE49-F238E27FC236}">
                <a16:creationId xmlns:a16="http://schemas.microsoft.com/office/drawing/2014/main" id="{3B8A5E94-9F55-D2F1-5952-60FF516C99E4}"/>
              </a:ext>
            </a:extLst>
          </p:cNvPr>
          <p:cNvSpPr txBox="1"/>
          <p:nvPr/>
        </p:nvSpPr>
        <p:spPr>
          <a:xfrm>
            <a:off x="540689" y="812183"/>
            <a:ext cx="8452235" cy="3046988"/>
          </a:xfrm>
          <a:prstGeom prst="rect">
            <a:avLst/>
          </a:prstGeom>
          <a:noFill/>
        </p:spPr>
        <p:txBody>
          <a:bodyPr wrap="square">
            <a:spAutoFit/>
          </a:bodyPr>
          <a:lstStyle/>
          <a:p>
            <a:pPr rtl="0"/>
            <a:r>
              <a:rPr lang="en-US" sz="3200" dirty="0"/>
              <a:t>The O.T. had laws concerning clean and unclean.</a:t>
            </a:r>
          </a:p>
          <a:p>
            <a:pPr rtl="0"/>
            <a:r>
              <a:rPr lang="en-US" sz="3200" b="1" dirty="0"/>
              <a:t> </a:t>
            </a:r>
            <a:r>
              <a:rPr lang="en-US" sz="3200" b="1" dirty="0">
                <a:solidFill>
                  <a:srgbClr val="0070C0"/>
                </a:solidFill>
              </a:rPr>
              <a:t>Lev. 11–15; Num. 19. </a:t>
            </a:r>
          </a:p>
          <a:p>
            <a:pPr rtl="0"/>
            <a:endParaRPr lang="en-US" sz="3200" b="1" dirty="0"/>
          </a:p>
          <a:p>
            <a:pPr rtl="0"/>
            <a:r>
              <a:rPr lang="en-US" sz="3200" dirty="0"/>
              <a:t>The chief design of these regulations seems to have been to establish </a:t>
            </a:r>
            <a:r>
              <a:rPr lang="en-US" sz="3200" u="sng" dirty="0"/>
              <a:t>a system of life </a:t>
            </a:r>
            <a:r>
              <a:rPr lang="en-US" sz="3200" dirty="0"/>
              <a:t>which would </a:t>
            </a:r>
            <a:r>
              <a:rPr lang="en-US" sz="3200" u="sng" dirty="0"/>
              <a:t>distinguish the Jews from all other nations</a:t>
            </a:r>
            <a:r>
              <a:rPr lang="en-US" sz="3200" dirty="0"/>
              <a:t>. </a:t>
            </a:r>
            <a:endParaRPr lang="en-US" sz="3200" b="0" i="0" u="none" strike="noStrike" baseline="0" dirty="0">
              <a:solidFill>
                <a:srgbClr val="0000FF"/>
              </a:solidFill>
              <a:hlinkClick r:id="rId2"/>
            </a:endParaRPr>
          </a:p>
        </p:txBody>
      </p:sp>
      <p:sp>
        <p:nvSpPr>
          <p:cNvPr id="7" name="TextBox 6">
            <a:extLst>
              <a:ext uri="{FF2B5EF4-FFF2-40B4-BE49-F238E27FC236}">
                <a16:creationId xmlns:a16="http://schemas.microsoft.com/office/drawing/2014/main" id="{D80D4A97-D38F-EA18-D392-B0EE7837FE64}"/>
              </a:ext>
            </a:extLst>
          </p:cNvPr>
          <p:cNvSpPr txBox="1"/>
          <p:nvPr/>
        </p:nvSpPr>
        <p:spPr>
          <a:xfrm>
            <a:off x="614241" y="4262706"/>
            <a:ext cx="8092437" cy="1569660"/>
          </a:xfrm>
          <a:prstGeom prst="rect">
            <a:avLst/>
          </a:prstGeom>
          <a:noFill/>
          <a:ln w="19050">
            <a:solidFill>
              <a:schemeClr val="tx1"/>
            </a:solidFill>
          </a:ln>
        </p:spPr>
        <p:txBody>
          <a:bodyPr wrap="square">
            <a:spAutoFit/>
          </a:bodyPr>
          <a:lstStyle/>
          <a:p>
            <a:r>
              <a:rPr lang="en-US" sz="2400" b="1" dirty="0">
                <a:solidFill>
                  <a:srgbClr val="0070C0"/>
                </a:solidFill>
              </a:rPr>
              <a:t>1Peter 2:9 </a:t>
            </a:r>
            <a:r>
              <a:rPr lang="en-US" sz="2400" dirty="0"/>
              <a:t>But you are a chosen generation, a royal priesthood, a holy nation, His own special people, that you may proclaim the praises of Him who called you out of darkness into His marvelous light;</a:t>
            </a:r>
          </a:p>
        </p:txBody>
      </p:sp>
      <p:sp>
        <p:nvSpPr>
          <p:cNvPr id="3" name="TextBox 2">
            <a:extLst>
              <a:ext uri="{FF2B5EF4-FFF2-40B4-BE49-F238E27FC236}">
                <a16:creationId xmlns:a16="http://schemas.microsoft.com/office/drawing/2014/main" id="{D3072DBA-0039-8B6A-12C9-92D9070FEB0A}"/>
              </a:ext>
            </a:extLst>
          </p:cNvPr>
          <p:cNvSpPr txBox="1"/>
          <p:nvPr/>
        </p:nvSpPr>
        <p:spPr>
          <a:xfrm>
            <a:off x="3085106" y="5995283"/>
            <a:ext cx="3371353" cy="369332"/>
          </a:xfrm>
          <a:prstGeom prst="rect">
            <a:avLst/>
          </a:prstGeom>
          <a:noFill/>
        </p:spPr>
        <p:txBody>
          <a:bodyPr wrap="square" rtlCol="0">
            <a:spAutoFit/>
          </a:bodyPr>
          <a:lstStyle/>
          <a:p>
            <a:r>
              <a:rPr lang="en-US" dirty="0">
                <a:solidFill>
                  <a:srgbClr val="C00000"/>
                </a:solidFill>
              </a:rPr>
              <a:t>Leper shouting unclean</a:t>
            </a:r>
          </a:p>
        </p:txBody>
      </p:sp>
    </p:spTree>
    <p:extLst>
      <p:ext uri="{BB962C8B-B14F-4D97-AF65-F5344CB8AC3E}">
        <p14:creationId xmlns:p14="http://schemas.microsoft.com/office/powerpoint/2010/main" val="27822919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5FD543D-5F38-BC77-B1C0-94E95ABADDC6}"/>
              </a:ext>
            </a:extLst>
          </p:cNvPr>
          <p:cNvSpPr txBox="1"/>
          <p:nvPr/>
        </p:nvSpPr>
        <p:spPr>
          <a:xfrm>
            <a:off x="-8391" y="2496"/>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A Glorious Church   Eph.5:27</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3" name="TextBox 2">
            <a:extLst>
              <a:ext uri="{FF2B5EF4-FFF2-40B4-BE49-F238E27FC236}">
                <a16:creationId xmlns:a16="http://schemas.microsoft.com/office/drawing/2014/main" id="{04D6039E-5D2C-86FC-CF10-3531FE61D791}"/>
              </a:ext>
            </a:extLst>
          </p:cNvPr>
          <p:cNvSpPr txBox="1"/>
          <p:nvPr/>
        </p:nvSpPr>
        <p:spPr>
          <a:xfrm>
            <a:off x="286248" y="3164619"/>
            <a:ext cx="8666922" cy="2610843"/>
          </a:xfrm>
          <a:prstGeom prst="rect">
            <a:avLst/>
          </a:prstGeom>
          <a:noFill/>
        </p:spPr>
        <p:txBody>
          <a:bodyPr wrap="square">
            <a:spAutoFit/>
          </a:bodyPr>
          <a:lstStyle/>
          <a:p>
            <a:pPr marR="0" lvl="0">
              <a:lnSpc>
                <a:spcPct val="150000"/>
              </a:lnSpc>
              <a:spcBef>
                <a:spcPts val="0"/>
              </a:spcBef>
              <a:spcAft>
                <a:spcPts val="0"/>
              </a:spcAft>
            </a:pPr>
            <a:r>
              <a:rPr lang="en-US" sz="2800" dirty="0">
                <a:effectLst/>
                <a:latin typeface="Calibri" panose="020F0502020204030204" pitchFamily="34" charset="0"/>
                <a:ea typeface="Calibri" panose="020F0502020204030204" pitchFamily="34" charset="0"/>
                <a:cs typeface="Calibri" panose="020F0502020204030204" pitchFamily="34" charset="0"/>
              </a:rPr>
              <a:t>The members are always found at their post of duty.</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50000"/>
              </a:lnSpc>
              <a:spcBef>
                <a:spcPts val="0"/>
              </a:spcBef>
              <a:spcAft>
                <a:spcPts val="0"/>
              </a:spcAft>
            </a:pPr>
            <a:r>
              <a:rPr lang="en-US" sz="2800" dirty="0">
                <a:effectLst/>
                <a:latin typeface="Calibri" panose="020F0502020204030204" pitchFamily="34" charset="0"/>
                <a:ea typeface="Calibri" panose="020F0502020204030204" pitchFamily="34" charset="0"/>
                <a:cs typeface="Calibri" panose="020F0502020204030204" pitchFamily="34" charset="0"/>
              </a:rPr>
              <a:t>They attend and participate in the services of the church.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50000"/>
              </a:lnSpc>
              <a:spcBef>
                <a:spcPts val="0"/>
              </a:spcBef>
              <a:spcAft>
                <a:spcPts val="0"/>
              </a:spcAft>
            </a:pPr>
            <a:r>
              <a:rPr lang="en-US" sz="2800" dirty="0">
                <a:effectLst/>
                <a:latin typeface="Calibri" panose="020F0502020204030204" pitchFamily="34" charset="0"/>
                <a:ea typeface="Calibri" panose="020F0502020204030204" pitchFamily="34" charset="0"/>
                <a:cs typeface="Calibri" panose="020F0502020204030204" pitchFamily="34" charset="0"/>
              </a:rPr>
              <a:t>They are faithful in discharging their Christian obligations.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50000"/>
              </a:lnSpc>
              <a:spcBef>
                <a:spcPts val="0"/>
              </a:spcBef>
              <a:spcAft>
                <a:spcPts val="1000"/>
              </a:spcAft>
            </a:pPr>
            <a:r>
              <a:rPr lang="en-US" sz="2800" dirty="0">
                <a:effectLst/>
                <a:latin typeface="Calibri" panose="020F0502020204030204" pitchFamily="34" charset="0"/>
                <a:ea typeface="Calibri" panose="020F0502020204030204" pitchFamily="34" charset="0"/>
                <a:cs typeface="Calibri" panose="020F0502020204030204" pitchFamily="34" charset="0"/>
              </a:rPr>
              <a:t>They are faithful in their study of the Bible.</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D477DB7A-2D85-3275-D343-E144ADC197B2}"/>
              </a:ext>
            </a:extLst>
          </p:cNvPr>
          <p:cNvSpPr txBox="1"/>
          <p:nvPr/>
        </p:nvSpPr>
        <p:spPr>
          <a:xfrm>
            <a:off x="-8391" y="849007"/>
            <a:ext cx="9144000" cy="584775"/>
          </a:xfrm>
          <a:prstGeom prst="rect">
            <a:avLst/>
          </a:prstGeom>
          <a:noFill/>
        </p:spPr>
        <p:txBody>
          <a:bodyPr wrap="square">
            <a:spAutoFit/>
          </a:bodyPr>
          <a:lstStyle/>
          <a:p>
            <a:pPr marL="0" marR="0" algn="ctr">
              <a:spcBef>
                <a:spcPts val="0"/>
              </a:spcBef>
              <a:spcAft>
                <a:spcPts val="1000"/>
              </a:spcAft>
            </a:pPr>
            <a:r>
              <a:rPr lang="en-US" sz="32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2. A glorious church is </a:t>
            </a:r>
            <a:r>
              <a:rPr lang="en-US" sz="3200" b="1" u="sng"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a faithful church</a:t>
            </a:r>
            <a:r>
              <a:rPr lang="en-US" sz="32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 </a:t>
            </a:r>
          </a:p>
        </p:txBody>
      </p:sp>
      <p:sp>
        <p:nvSpPr>
          <p:cNvPr id="8" name="TextBox 7">
            <a:extLst>
              <a:ext uri="{FF2B5EF4-FFF2-40B4-BE49-F238E27FC236}">
                <a16:creationId xmlns:a16="http://schemas.microsoft.com/office/drawing/2014/main" id="{9231BC86-26E9-6371-E3F8-0C5304E20637}"/>
              </a:ext>
            </a:extLst>
          </p:cNvPr>
          <p:cNvSpPr txBox="1"/>
          <p:nvPr/>
        </p:nvSpPr>
        <p:spPr>
          <a:xfrm>
            <a:off x="437322" y="1633963"/>
            <a:ext cx="8006963" cy="1631216"/>
          </a:xfrm>
          <a:prstGeom prst="rect">
            <a:avLst/>
          </a:prstGeom>
          <a:noFill/>
        </p:spPr>
        <p:txBody>
          <a:bodyPr wrap="square">
            <a:spAutoFit/>
          </a:bodyPr>
          <a:lstStyle/>
          <a:p>
            <a:pPr rtl="0"/>
            <a:r>
              <a:rPr lang="en-US" sz="2000" b="1" dirty="0"/>
              <a:t>Faithful—</a:t>
            </a:r>
            <a:r>
              <a:rPr lang="en-US" sz="2000" dirty="0"/>
              <a:t>as a designation of Christians, means full of faith, trustful, and not simply trustworthy </a:t>
            </a:r>
            <a:r>
              <a:rPr lang="en-US" sz="2000" b="1" dirty="0">
                <a:solidFill>
                  <a:srgbClr val="0070C0"/>
                </a:solidFill>
              </a:rPr>
              <a:t>(Acts 10:45; 16:1; 2 Cor. 6:15; Col. 1:2; 1 Tim. 4:3..) </a:t>
            </a:r>
          </a:p>
          <a:p>
            <a:pPr rtl="0"/>
            <a:r>
              <a:rPr lang="en-US" sz="2000" dirty="0"/>
              <a:t>It is used also of God’s word or covenant as true and to be trusted            </a:t>
            </a:r>
            <a:r>
              <a:rPr lang="en-US" sz="2000" b="1" dirty="0">
                <a:solidFill>
                  <a:srgbClr val="0070C0"/>
                </a:solidFill>
              </a:rPr>
              <a:t>(Ps. 119:86, 138; Isa. 25:1; 1 Tim. 1:15; Rev. 21:5; 22:6, etc.).</a:t>
            </a:r>
          </a:p>
          <a:p>
            <a:pPr lvl="1"/>
            <a:r>
              <a:rPr lang="en-US" sz="2000" dirty="0"/>
              <a:t> M. G. Easton, </a:t>
            </a:r>
          </a:p>
        </p:txBody>
      </p:sp>
      <p:sp>
        <p:nvSpPr>
          <p:cNvPr id="2" name="TextBox 1">
            <a:extLst>
              <a:ext uri="{FF2B5EF4-FFF2-40B4-BE49-F238E27FC236}">
                <a16:creationId xmlns:a16="http://schemas.microsoft.com/office/drawing/2014/main" id="{AC61027A-7EC2-497A-7952-1844875DF8A5}"/>
              </a:ext>
            </a:extLst>
          </p:cNvPr>
          <p:cNvSpPr txBox="1"/>
          <p:nvPr/>
        </p:nvSpPr>
        <p:spPr>
          <a:xfrm>
            <a:off x="1844703" y="5915770"/>
            <a:ext cx="6050942" cy="369332"/>
          </a:xfrm>
          <a:prstGeom prst="rect">
            <a:avLst/>
          </a:prstGeom>
          <a:noFill/>
        </p:spPr>
        <p:txBody>
          <a:bodyPr wrap="square" rtlCol="0">
            <a:spAutoFit/>
          </a:bodyPr>
          <a:lstStyle/>
          <a:p>
            <a:r>
              <a:rPr lang="en-US" dirty="0">
                <a:solidFill>
                  <a:srgbClr val="C00000"/>
                </a:solidFill>
              </a:rPr>
              <a:t>Compare faithful Christian with faithful spouse</a:t>
            </a:r>
          </a:p>
        </p:txBody>
      </p:sp>
    </p:spTree>
    <p:extLst>
      <p:ext uri="{BB962C8B-B14F-4D97-AF65-F5344CB8AC3E}">
        <p14:creationId xmlns:p14="http://schemas.microsoft.com/office/powerpoint/2010/main" val="14244938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5FD543D-5F38-BC77-B1C0-94E95ABADDC6}"/>
              </a:ext>
            </a:extLst>
          </p:cNvPr>
          <p:cNvSpPr txBox="1"/>
          <p:nvPr/>
        </p:nvSpPr>
        <p:spPr>
          <a:xfrm>
            <a:off x="-8391" y="2496"/>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A Glorious Church   Eph.5:27</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3" name="TextBox 2">
            <a:extLst>
              <a:ext uri="{FF2B5EF4-FFF2-40B4-BE49-F238E27FC236}">
                <a16:creationId xmlns:a16="http://schemas.microsoft.com/office/drawing/2014/main" id="{F4231A2A-7D28-8698-746B-660AA5E67998}"/>
              </a:ext>
            </a:extLst>
          </p:cNvPr>
          <p:cNvSpPr txBox="1"/>
          <p:nvPr/>
        </p:nvSpPr>
        <p:spPr>
          <a:xfrm>
            <a:off x="763325" y="2230612"/>
            <a:ext cx="7712766" cy="3539430"/>
          </a:xfrm>
          <a:prstGeom prst="rect">
            <a:avLst/>
          </a:prstGeom>
          <a:noFill/>
        </p:spPr>
        <p:txBody>
          <a:bodyPr wrap="square">
            <a:spAutoFit/>
          </a:bodyPr>
          <a:lstStyle/>
          <a:p>
            <a:pPr rtl="0"/>
            <a:r>
              <a:rPr lang="en-US" sz="3200" dirty="0"/>
              <a:t>Good works are </a:t>
            </a:r>
            <a:r>
              <a:rPr lang="en-US" sz="3200" u="sng" dirty="0"/>
              <a:t>an expression of gratitude </a:t>
            </a:r>
            <a:r>
              <a:rPr lang="en-US" sz="3200" dirty="0"/>
              <a:t>in the believer’s </a:t>
            </a:r>
            <a:r>
              <a:rPr lang="en-US" sz="3200" b="1" u="sng" dirty="0">
                <a:solidFill>
                  <a:srgbClr val="C00000"/>
                </a:solidFill>
              </a:rPr>
              <a:t>heart</a:t>
            </a:r>
            <a:r>
              <a:rPr lang="en-US" sz="3200" dirty="0"/>
              <a:t>                                      </a:t>
            </a:r>
            <a:r>
              <a:rPr lang="en-US" sz="3200" b="1" dirty="0">
                <a:solidFill>
                  <a:srgbClr val="0070C0"/>
                </a:solidFill>
              </a:rPr>
              <a:t>(John 14:15, 23; Gal. 5:6).</a:t>
            </a:r>
          </a:p>
          <a:p>
            <a:pPr algn="just" rtl="0"/>
            <a:r>
              <a:rPr lang="en-US" sz="3200" dirty="0"/>
              <a:t> </a:t>
            </a:r>
          </a:p>
          <a:p>
            <a:pPr algn="just" rtl="0"/>
            <a:r>
              <a:rPr lang="en-US" sz="3200" u="sng" dirty="0"/>
              <a:t>They are the fruits of the Spirit </a:t>
            </a:r>
            <a:r>
              <a:rPr lang="en-US" sz="3200" b="1" dirty="0">
                <a:solidFill>
                  <a:srgbClr val="0070C0"/>
                </a:solidFill>
              </a:rPr>
              <a:t>(Titus 2:10–12), </a:t>
            </a:r>
            <a:r>
              <a:rPr lang="en-US" sz="3200" dirty="0"/>
              <a:t>and thus  they illustrate and strengthen in the heart.</a:t>
            </a:r>
          </a:p>
        </p:txBody>
      </p:sp>
      <p:sp>
        <p:nvSpPr>
          <p:cNvPr id="6" name="TextBox 5">
            <a:extLst>
              <a:ext uri="{FF2B5EF4-FFF2-40B4-BE49-F238E27FC236}">
                <a16:creationId xmlns:a16="http://schemas.microsoft.com/office/drawing/2014/main" id="{F34DEE32-6723-BB7E-315C-CB50A8F83576}"/>
              </a:ext>
            </a:extLst>
          </p:cNvPr>
          <p:cNvSpPr txBox="1"/>
          <p:nvPr/>
        </p:nvSpPr>
        <p:spPr>
          <a:xfrm>
            <a:off x="0" y="852984"/>
            <a:ext cx="9135609" cy="584775"/>
          </a:xfrm>
          <a:prstGeom prst="rect">
            <a:avLst/>
          </a:prstGeom>
          <a:noFill/>
        </p:spPr>
        <p:txBody>
          <a:bodyPr wrap="square">
            <a:spAutoFit/>
          </a:bodyPr>
          <a:lstStyle/>
          <a:p>
            <a:pPr marL="0" marR="0" algn="ctr">
              <a:spcBef>
                <a:spcPts val="0"/>
              </a:spcBef>
              <a:spcAft>
                <a:spcPts val="0"/>
              </a:spcAft>
            </a:pPr>
            <a:r>
              <a:rPr lang="en-US" sz="32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3. A glorious church is </a:t>
            </a:r>
            <a:r>
              <a:rPr lang="en-US" sz="3200" b="1" u="sng"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a working church</a:t>
            </a:r>
            <a:r>
              <a:rPr lang="en-US" sz="32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 </a:t>
            </a:r>
            <a:endParaRPr lang="en-US" sz="32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18893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5FD543D-5F38-BC77-B1C0-94E95ABADDC6}"/>
              </a:ext>
            </a:extLst>
          </p:cNvPr>
          <p:cNvSpPr txBox="1"/>
          <p:nvPr/>
        </p:nvSpPr>
        <p:spPr>
          <a:xfrm>
            <a:off x="-8391" y="2496"/>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A Glorious Church   Eph.5:27</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3" name="TextBox 2">
            <a:extLst>
              <a:ext uri="{FF2B5EF4-FFF2-40B4-BE49-F238E27FC236}">
                <a16:creationId xmlns:a16="http://schemas.microsoft.com/office/drawing/2014/main" id="{F4231A2A-7D28-8698-746B-660AA5E67998}"/>
              </a:ext>
            </a:extLst>
          </p:cNvPr>
          <p:cNvSpPr txBox="1"/>
          <p:nvPr/>
        </p:nvSpPr>
        <p:spPr>
          <a:xfrm>
            <a:off x="421419" y="1653872"/>
            <a:ext cx="8118282" cy="4524315"/>
          </a:xfrm>
          <a:prstGeom prst="rect">
            <a:avLst/>
          </a:prstGeom>
          <a:noFill/>
        </p:spPr>
        <p:txBody>
          <a:bodyPr wrap="square">
            <a:spAutoFit/>
          </a:bodyPr>
          <a:lstStyle/>
          <a:p>
            <a:pPr marR="0" lvl="0">
              <a:spcBef>
                <a:spcPts val="0"/>
              </a:spcBef>
              <a:spcAft>
                <a:spcPts val="0"/>
              </a:spcAft>
            </a:pPr>
            <a:r>
              <a:rPr lang="en-US" sz="3200" dirty="0">
                <a:effectLst/>
                <a:latin typeface="Calibri" panose="020F0502020204030204" pitchFamily="34" charset="0"/>
                <a:ea typeface="Calibri" panose="020F0502020204030204" pitchFamily="34" charset="0"/>
                <a:cs typeface="Calibri" panose="020F0502020204030204" pitchFamily="34" charset="0"/>
              </a:rPr>
              <a:t>Each member works. The work is not left to just a few members of the congregation.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R="0" lvl="0">
              <a:spcBef>
                <a:spcPts val="0"/>
              </a:spcBef>
              <a:spcAft>
                <a:spcPts val="0"/>
              </a:spcAft>
            </a:pPr>
            <a:r>
              <a:rPr lang="en-US" sz="3200" dirty="0">
                <a:effectLst/>
                <a:latin typeface="Calibri" panose="020F0502020204030204" pitchFamily="34" charset="0"/>
                <a:ea typeface="Calibri" panose="020F0502020204030204" pitchFamily="34" charset="0"/>
                <a:cs typeface="Calibri" panose="020F0502020204030204" pitchFamily="34" charset="0"/>
              </a:rPr>
              <a:t>There is no greater joy than working in the Master's vineyard. </a:t>
            </a:r>
            <a:r>
              <a:rPr lang="en-US" sz="2400"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(your heart is where your treasure is)</a:t>
            </a:r>
          </a:p>
          <a:p>
            <a:pPr marR="0" lvl="0">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lvl="0" indent="-457200">
              <a:spcBef>
                <a:spcPts val="0"/>
              </a:spcBef>
              <a:spcAft>
                <a:spcPts val="0"/>
              </a:spcAft>
              <a:buFont typeface="Arial" panose="020B0604020202020204" pitchFamily="34" charset="0"/>
              <a:buChar char="•"/>
            </a:pPr>
            <a:r>
              <a:rPr lang="en-US" sz="3200" dirty="0">
                <a:effectLst/>
                <a:latin typeface="Calibri" panose="020F0502020204030204" pitchFamily="34" charset="0"/>
                <a:ea typeface="Calibri" panose="020F0502020204030204" pitchFamily="34" charset="0"/>
                <a:cs typeface="Calibri" panose="020F0502020204030204" pitchFamily="34" charset="0"/>
              </a:rPr>
              <a:t>And the work should be done in the Master's vineyard, and not in some other vineyard.</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lvl="0" indent="-457200">
              <a:spcBef>
                <a:spcPts val="0"/>
              </a:spcBef>
              <a:spcAft>
                <a:spcPts val="1000"/>
              </a:spcAft>
              <a:buFont typeface="Arial" panose="020B0604020202020204" pitchFamily="34" charset="0"/>
              <a:buChar char="•"/>
            </a:pPr>
            <a:r>
              <a:rPr lang="en-US" sz="3200" dirty="0">
                <a:effectLst/>
                <a:latin typeface="Calibri" panose="020F0502020204030204" pitchFamily="34" charset="0"/>
                <a:ea typeface="Calibri" panose="020F0502020204030204" pitchFamily="34" charset="0"/>
                <a:cs typeface="Calibri" panose="020F0502020204030204" pitchFamily="34" charset="0"/>
              </a:rPr>
              <a:t>God is to be glorified in the church, not in something else.</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F34DEE32-6723-BB7E-315C-CB50A8F83576}"/>
              </a:ext>
            </a:extLst>
          </p:cNvPr>
          <p:cNvSpPr txBox="1"/>
          <p:nvPr/>
        </p:nvSpPr>
        <p:spPr>
          <a:xfrm>
            <a:off x="0" y="852984"/>
            <a:ext cx="9135609" cy="584775"/>
          </a:xfrm>
          <a:prstGeom prst="rect">
            <a:avLst/>
          </a:prstGeom>
          <a:noFill/>
        </p:spPr>
        <p:txBody>
          <a:bodyPr wrap="square">
            <a:spAutoFit/>
          </a:bodyPr>
          <a:lstStyle/>
          <a:p>
            <a:pPr marL="0" marR="0" algn="ctr">
              <a:spcBef>
                <a:spcPts val="0"/>
              </a:spcBef>
              <a:spcAft>
                <a:spcPts val="0"/>
              </a:spcAft>
            </a:pPr>
            <a:r>
              <a:rPr lang="en-US" sz="32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3. A glorious church is </a:t>
            </a:r>
            <a:r>
              <a:rPr lang="en-US" sz="3200" b="1" u="sng"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a working church</a:t>
            </a:r>
            <a:r>
              <a:rPr lang="en-US" sz="32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 </a:t>
            </a:r>
            <a:endParaRPr lang="en-US" sz="32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72795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5FD543D-5F38-BC77-B1C0-94E95ABADDC6}"/>
              </a:ext>
            </a:extLst>
          </p:cNvPr>
          <p:cNvSpPr txBox="1"/>
          <p:nvPr/>
        </p:nvSpPr>
        <p:spPr>
          <a:xfrm>
            <a:off x="-8391" y="2496"/>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A Glorious Church   Eph.5:27</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pic>
        <p:nvPicPr>
          <p:cNvPr id="3" name="Picture 2" descr="36&quot; Floral Lace Embroidery Guipure Fabric Wedding Bridal Dress Clothing (White)">
            <a:extLst>
              <a:ext uri="{FF2B5EF4-FFF2-40B4-BE49-F238E27FC236}">
                <a16:creationId xmlns:a16="http://schemas.microsoft.com/office/drawing/2014/main" id="{FC5F532E-1961-E6E1-187B-09C227A9033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2754" b="19369"/>
          <a:stretch/>
        </p:blipFill>
        <p:spPr bwMode="auto">
          <a:xfrm>
            <a:off x="8391" y="648827"/>
            <a:ext cx="9127218" cy="6206677"/>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039AE92E-5226-275B-0F7E-8E24C3B9EBFE}"/>
              </a:ext>
            </a:extLst>
          </p:cNvPr>
          <p:cNvSpPr/>
          <p:nvPr/>
        </p:nvSpPr>
        <p:spPr>
          <a:xfrm>
            <a:off x="352425" y="1076325"/>
            <a:ext cx="8201025" cy="5280026"/>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CEDA98F-6BAA-C825-0A74-145DAC430E2B}"/>
              </a:ext>
            </a:extLst>
          </p:cNvPr>
          <p:cNvSpPr txBox="1"/>
          <p:nvPr/>
        </p:nvSpPr>
        <p:spPr>
          <a:xfrm>
            <a:off x="590551" y="1295158"/>
            <a:ext cx="7699430" cy="4941827"/>
          </a:xfrm>
          <a:prstGeom prst="rect">
            <a:avLst/>
          </a:prstGeom>
          <a:noFill/>
          <a:ln w="28575">
            <a:solidFill>
              <a:schemeClr val="tx1"/>
            </a:solidFill>
          </a:ln>
        </p:spPr>
        <p:txBody>
          <a:bodyPr wrap="square">
            <a:spAutoFit/>
          </a:bodyPr>
          <a:lstStyle/>
          <a:p>
            <a:pPr algn="ctr"/>
            <a:r>
              <a:rPr lang="en-US" sz="4000" b="1" dirty="0">
                <a:solidFill>
                  <a:srgbClr val="0070C0"/>
                </a:solidFill>
              </a:rPr>
              <a:t>Eph 5:25 </a:t>
            </a:r>
            <a:r>
              <a:rPr lang="en-US" sz="3200" dirty="0"/>
              <a:t>Husbands, love your </a:t>
            </a:r>
            <a:r>
              <a:rPr lang="en-US" sz="3200" b="1" dirty="0">
                <a:solidFill>
                  <a:srgbClr val="0070C0"/>
                </a:solidFill>
                <a:latin typeface="HP Simplified" panose="020B0604020204020204" pitchFamily="34" charset="0"/>
              </a:rPr>
              <a:t>wives</a:t>
            </a:r>
            <a:r>
              <a:rPr lang="en-US" sz="3200" dirty="0"/>
              <a:t>, just as Christ also loved the church and gave Himself for </a:t>
            </a:r>
            <a:r>
              <a:rPr lang="en-US" sz="3200" b="1" dirty="0">
                <a:solidFill>
                  <a:srgbClr val="0070C0"/>
                </a:solidFill>
                <a:latin typeface="HP Simplified" panose="020B0604020204020204" pitchFamily="34" charset="0"/>
              </a:rPr>
              <a:t>her</a:t>
            </a:r>
            <a:r>
              <a:rPr lang="en-US" sz="3200" b="1" dirty="0">
                <a:solidFill>
                  <a:srgbClr val="0070C0"/>
                </a:solidFill>
              </a:rPr>
              <a:t>,</a:t>
            </a:r>
          </a:p>
          <a:p>
            <a:pPr algn="ctr"/>
            <a:r>
              <a:rPr lang="en-US" sz="3200" dirty="0"/>
              <a:t> 26 that He might sanctify and cleanse </a:t>
            </a:r>
            <a:r>
              <a:rPr lang="en-US" sz="3200" b="1" dirty="0">
                <a:solidFill>
                  <a:srgbClr val="0070C0"/>
                </a:solidFill>
                <a:latin typeface="HP Simplified" panose="020B0604020204020204" pitchFamily="34" charset="0"/>
              </a:rPr>
              <a:t>her</a:t>
            </a:r>
            <a:r>
              <a:rPr lang="en-US" sz="3200" dirty="0">
                <a:latin typeface="HP Simplified" panose="020B0604020204020204" pitchFamily="34" charset="0"/>
              </a:rPr>
              <a:t> </a:t>
            </a:r>
            <a:r>
              <a:rPr lang="en-US" sz="3200" dirty="0"/>
              <a:t>with the washing of water by the word,</a:t>
            </a:r>
          </a:p>
          <a:p>
            <a:pPr algn="ctr"/>
            <a:r>
              <a:rPr lang="en-US" sz="3200" dirty="0"/>
              <a:t> 27 that He might present </a:t>
            </a:r>
            <a:r>
              <a:rPr lang="en-US" sz="3200" b="1" dirty="0">
                <a:solidFill>
                  <a:srgbClr val="0070C0"/>
                </a:solidFill>
                <a:latin typeface="HP Simplified" panose="020B0604020204020204" pitchFamily="34" charset="0"/>
              </a:rPr>
              <a:t>her</a:t>
            </a:r>
            <a:r>
              <a:rPr lang="en-US" sz="3200" dirty="0"/>
              <a:t> to Himself       </a:t>
            </a:r>
            <a:r>
              <a:rPr lang="en-US" sz="3600" u="sng" dirty="0">
                <a:latin typeface="Aharoni" panose="02010803020104030203" pitchFamily="2" charset="-79"/>
                <a:cs typeface="Aharoni" panose="02010803020104030203" pitchFamily="2" charset="-79"/>
              </a:rPr>
              <a:t>a glorious church</a:t>
            </a:r>
            <a:r>
              <a:rPr lang="en-US" sz="3600" dirty="0"/>
              <a:t>, </a:t>
            </a:r>
            <a:r>
              <a:rPr lang="en-US" sz="3600" b="1" u="sng" dirty="0">
                <a:solidFill>
                  <a:srgbClr val="C00000"/>
                </a:solidFill>
              </a:rPr>
              <a:t>not having spot</a:t>
            </a:r>
            <a:r>
              <a:rPr lang="en-US" sz="3600" b="1" dirty="0">
                <a:solidFill>
                  <a:srgbClr val="C00000"/>
                </a:solidFill>
              </a:rPr>
              <a:t> or </a:t>
            </a:r>
            <a:r>
              <a:rPr lang="en-US" sz="3600" b="1" u="sng" dirty="0">
                <a:solidFill>
                  <a:srgbClr val="C00000"/>
                </a:solidFill>
              </a:rPr>
              <a:t>wrinkle</a:t>
            </a:r>
            <a:r>
              <a:rPr lang="en-US" sz="3600" b="1" dirty="0">
                <a:solidFill>
                  <a:srgbClr val="C00000"/>
                </a:solidFill>
              </a:rPr>
              <a:t> or </a:t>
            </a:r>
            <a:r>
              <a:rPr lang="en-US" sz="3600" b="1" u="sng" dirty="0">
                <a:solidFill>
                  <a:srgbClr val="C00000"/>
                </a:solidFill>
              </a:rPr>
              <a:t>any such thing</a:t>
            </a:r>
            <a:r>
              <a:rPr lang="en-US" sz="3600" dirty="0"/>
              <a:t>, but that </a:t>
            </a:r>
            <a:r>
              <a:rPr lang="en-US" sz="3600" b="1" dirty="0">
                <a:solidFill>
                  <a:srgbClr val="0070C0"/>
                </a:solidFill>
                <a:latin typeface="HP Simplified" panose="020B0604020204020204" pitchFamily="34" charset="0"/>
              </a:rPr>
              <a:t>she</a:t>
            </a:r>
            <a:r>
              <a:rPr lang="en-US" sz="3600" dirty="0"/>
              <a:t> should be </a:t>
            </a:r>
            <a:r>
              <a:rPr lang="en-US" sz="3600" b="1" u="sng" dirty="0">
                <a:solidFill>
                  <a:srgbClr val="C00000"/>
                </a:solidFill>
              </a:rPr>
              <a:t>holy and without blemish</a:t>
            </a:r>
            <a:r>
              <a:rPr lang="en-US" sz="3200" dirty="0"/>
              <a:t>.</a:t>
            </a:r>
          </a:p>
        </p:txBody>
      </p:sp>
    </p:spTree>
    <p:extLst>
      <p:ext uri="{BB962C8B-B14F-4D97-AF65-F5344CB8AC3E}">
        <p14:creationId xmlns:p14="http://schemas.microsoft.com/office/powerpoint/2010/main" val="36370604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5FD543D-5F38-BC77-B1C0-94E95ABADDC6}"/>
              </a:ext>
            </a:extLst>
          </p:cNvPr>
          <p:cNvSpPr txBox="1"/>
          <p:nvPr/>
        </p:nvSpPr>
        <p:spPr>
          <a:xfrm>
            <a:off x="-8391" y="2496"/>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A Glorious Church   Eph.5:27</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6" name="TextBox 5">
            <a:extLst>
              <a:ext uri="{FF2B5EF4-FFF2-40B4-BE49-F238E27FC236}">
                <a16:creationId xmlns:a16="http://schemas.microsoft.com/office/drawing/2014/main" id="{F34DEE32-6723-BB7E-315C-CB50A8F83576}"/>
              </a:ext>
            </a:extLst>
          </p:cNvPr>
          <p:cNvSpPr txBox="1"/>
          <p:nvPr/>
        </p:nvSpPr>
        <p:spPr>
          <a:xfrm>
            <a:off x="0" y="852984"/>
            <a:ext cx="9135609" cy="584775"/>
          </a:xfrm>
          <a:prstGeom prst="rect">
            <a:avLst/>
          </a:prstGeom>
          <a:noFill/>
        </p:spPr>
        <p:txBody>
          <a:bodyPr wrap="square">
            <a:spAutoFit/>
          </a:bodyPr>
          <a:lstStyle/>
          <a:p>
            <a:pPr marL="0" marR="0" algn="ctr">
              <a:spcBef>
                <a:spcPts val="0"/>
              </a:spcBef>
              <a:spcAft>
                <a:spcPts val="0"/>
              </a:spcAft>
            </a:pPr>
            <a:r>
              <a:rPr lang="en-US" sz="32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3. A glorious church is </a:t>
            </a:r>
            <a:r>
              <a:rPr lang="en-US" sz="3200" b="1" u="sng"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a working church</a:t>
            </a:r>
            <a:r>
              <a:rPr lang="en-US" sz="32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 </a:t>
            </a:r>
            <a:endParaRPr lang="en-US" sz="32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26" name="Picture 2" descr="Human body silhouette. Vector. Isolated.">
            <a:extLst>
              <a:ext uri="{FF2B5EF4-FFF2-40B4-BE49-F238E27FC236}">
                <a16:creationId xmlns:a16="http://schemas.microsoft.com/office/drawing/2014/main" id="{24F03BC6-CC5C-B0BA-125E-F1A6B907936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7971" t="1603" r="27507" b="1289"/>
          <a:stretch/>
        </p:blipFill>
        <p:spPr bwMode="auto">
          <a:xfrm>
            <a:off x="1296062" y="1437759"/>
            <a:ext cx="2472856" cy="539360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A966B72-ADD9-0C08-BF08-94EFFB5F1944}"/>
              </a:ext>
            </a:extLst>
          </p:cNvPr>
          <p:cNvSpPr txBox="1"/>
          <p:nvPr/>
        </p:nvSpPr>
        <p:spPr>
          <a:xfrm>
            <a:off x="4071068" y="1630017"/>
            <a:ext cx="4635610" cy="4832092"/>
          </a:xfrm>
          <a:prstGeom prst="rect">
            <a:avLst/>
          </a:prstGeom>
          <a:noFill/>
        </p:spPr>
        <p:txBody>
          <a:bodyPr wrap="square" rtlCol="0">
            <a:spAutoFit/>
          </a:bodyPr>
          <a:lstStyle/>
          <a:p>
            <a:r>
              <a:rPr lang="en-US" sz="2800" b="1" dirty="0">
                <a:solidFill>
                  <a:srgbClr val="0070C0"/>
                </a:solidFill>
              </a:rPr>
              <a:t>Eph. 4:14 </a:t>
            </a:r>
            <a:r>
              <a:rPr lang="en-US" sz="2000" dirty="0"/>
              <a:t>that we </a:t>
            </a:r>
            <a:r>
              <a:rPr lang="en-US" sz="2000" u="sng" dirty="0"/>
              <a:t>should no longer be children</a:t>
            </a:r>
            <a:r>
              <a:rPr lang="en-US" sz="2000" dirty="0"/>
              <a:t>, tossed to and </a:t>
            </a:r>
            <a:r>
              <a:rPr lang="en-US" sz="2000" dirty="0" err="1"/>
              <a:t>fro</a:t>
            </a:r>
            <a:r>
              <a:rPr lang="en-US" sz="2000" dirty="0"/>
              <a:t> and carried about with every wind of doctrine, by the trickery of men, in the cunning craftiness of deceitful plotting,</a:t>
            </a:r>
          </a:p>
          <a:p>
            <a:r>
              <a:rPr lang="en-US" sz="2000" dirty="0"/>
              <a:t> 15 but, </a:t>
            </a:r>
            <a:r>
              <a:rPr lang="en-US" sz="2000" u="sng" dirty="0"/>
              <a:t>speaking the truth in love</a:t>
            </a:r>
            <a:r>
              <a:rPr lang="en-US" sz="2000" dirty="0"/>
              <a:t>, may </a:t>
            </a:r>
            <a:r>
              <a:rPr lang="en-US" sz="2000" u="sng" dirty="0"/>
              <a:t>grow up </a:t>
            </a:r>
            <a:r>
              <a:rPr lang="en-US" sz="2000" dirty="0"/>
              <a:t>in all things into Him who is the head--Christ--</a:t>
            </a:r>
          </a:p>
          <a:p>
            <a:r>
              <a:rPr lang="en-US" sz="2000" dirty="0"/>
              <a:t> </a:t>
            </a:r>
            <a:r>
              <a:rPr lang="en-US" sz="2000" b="1" dirty="0"/>
              <a:t>16 from whom the whole body, joined and knit together by what </a:t>
            </a:r>
            <a:r>
              <a:rPr lang="en-US" sz="2000" b="1" u="sng" dirty="0">
                <a:solidFill>
                  <a:srgbClr val="C00000"/>
                </a:solidFill>
              </a:rPr>
              <a:t>every joint </a:t>
            </a:r>
            <a:r>
              <a:rPr lang="en-US" sz="2000" b="1" dirty="0"/>
              <a:t>supplies, </a:t>
            </a:r>
            <a:r>
              <a:rPr lang="en-US" sz="2000" dirty="0"/>
              <a:t>according to the effective working </a:t>
            </a:r>
            <a:r>
              <a:rPr lang="en-US" sz="2000" dirty="0">
                <a:latin typeface="Arial Black" panose="020B0A04020102020204" pitchFamily="34" charset="0"/>
              </a:rPr>
              <a:t>by which every part does its share, causes growth of the body for the edifying of itself in love.</a:t>
            </a:r>
          </a:p>
        </p:txBody>
      </p:sp>
      <p:cxnSp>
        <p:nvCxnSpPr>
          <p:cNvPr id="3" name="Straight Connector 2">
            <a:extLst>
              <a:ext uri="{FF2B5EF4-FFF2-40B4-BE49-F238E27FC236}">
                <a16:creationId xmlns:a16="http://schemas.microsoft.com/office/drawing/2014/main" id="{337A072A-A4E9-DECF-2897-23C63FCCFD10}"/>
              </a:ext>
            </a:extLst>
          </p:cNvPr>
          <p:cNvCxnSpPr>
            <a:cxnSpLocks/>
          </p:cNvCxnSpPr>
          <p:nvPr/>
        </p:nvCxnSpPr>
        <p:spPr>
          <a:xfrm>
            <a:off x="1502797" y="3633746"/>
            <a:ext cx="469126" cy="42141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EC524AB-5567-699A-8A92-43E21C664A9D}"/>
              </a:ext>
            </a:extLst>
          </p:cNvPr>
          <p:cNvCxnSpPr>
            <a:cxnSpLocks/>
          </p:cNvCxnSpPr>
          <p:nvPr/>
        </p:nvCxnSpPr>
        <p:spPr>
          <a:xfrm>
            <a:off x="1655197" y="3786146"/>
            <a:ext cx="316726" cy="26901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603B683-77C0-1307-0111-4EC4C2E9F9EB}"/>
              </a:ext>
            </a:extLst>
          </p:cNvPr>
          <p:cNvCxnSpPr>
            <a:cxnSpLocks/>
          </p:cNvCxnSpPr>
          <p:nvPr/>
        </p:nvCxnSpPr>
        <p:spPr>
          <a:xfrm flipH="1">
            <a:off x="2926080" y="2957886"/>
            <a:ext cx="438647" cy="36575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43E8917-0162-5B1D-1B8B-563605E6B48C}"/>
              </a:ext>
            </a:extLst>
          </p:cNvPr>
          <p:cNvCxnSpPr>
            <a:cxnSpLocks/>
          </p:cNvCxnSpPr>
          <p:nvPr/>
        </p:nvCxnSpPr>
        <p:spPr>
          <a:xfrm flipV="1">
            <a:off x="3085106" y="3721211"/>
            <a:ext cx="492982" cy="17492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2761DE1-3E0E-7506-CD19-938D620F59D9}"/>
              </a:ext>
            </a:extLst>
          </p:cNvPr>
          <p:cNvCxnSpPr>
            <a:cxnSpLocks/>
          </p:cNvCxnSpPr>
          <p:nvPr/>
        </p:nvCxnSpPr>
        <p:spPr>
          <a:xfrm>
            <a:off x="2520563" y="5265089"/>
            <a:ext cx="58177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46A86178-6E48-B913-EA35-176556D7D1BB}"/>
              </a:ext>
            </a:extLst>
          </p:cNvPr>
          <p:cNvCxnSpPr>
            <a:cxnSpLocks/>
          </p:cNvCxnSpPr>
          <p:nvPr/>
        </p:nvCxnSpPr>
        <p:spPr>
          <a:xfrm>
            <a:off x="2036861" y="6155638"/>
            <a:ext cx="46912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3446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5FD543D-5F38-BC77-B1C0-94E95ABADDC6}"/>
              </a:ext>
            </a:extLst>
          </p:cNvPr>
          <p:cNvSpPr txBox="1"/>
          <p:nvPr/>
        </p:nvSpPr>
        <p:spPr>
          <a:xfrm>
            <a:off x="-8391" y="2496"/>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A Glorious Church   Eph.5:27</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3" name="TextBox 2">
            <a:extLst>
              <a:ext uri="{FF2B5EF4-FFF2-40B4-BE49-F238E27FC236}">
                <a16:creationId xmlns:a16="http://schemas.microsoft.com/office/drawing/2014/main" id="{2B12A5B4-3D28-221F-AD15-488D03A91EB5}"/>
              </a:ext>
            </a:extLst>
          </p:cNvPr>
          <p:cNvSpPr txBox="1"/>
          <p:nvPr/>
        </p:nvSpPr>
        <p:spPr>
          <a:xfrm>
            <a:off x="540689" y="1900361"/>
            <a:ext cx="7887694" cy="4093428"/>
          </a:xfrm>
          <a:prstGeom prst="rect">
            <a:avLst/>
          </a:prstGeom>
          <a:noFill/>
        </p:spPr>
        <p:txBody>
          <a:bodyPr wrap="square">
            <a:spAutoFit/>
          </a:bodyPr>
          <a:lstStyle/>
          <a:p>
            <a:pPr marL="0" marR="0">
              <a:spcBef>
                <a:spcPts val="0"/>
              </a:spcBef>
              <a:spcAft>
                <a:spcPts val="0"/>
              </a:spcAft>
            </a:pPr>
            <a:r>
              <a:rPr lang="en-US" sz="2600" dirty="0">
                <a:effectLst/>
                <a:latin typeface="Calibri" panose="020F0502020204030204" pitchFamily="34" charset="0"/>
                <a:ea typeface="Calibri" panose="020F0502020204030204" pitchFamily="34" charset="0"/>
                <a:cs typeface="Calibri" panose="020F0502020204030204" pitchFamily="34" charset="0"/>
              </a:rPr>
              <a:t>A glorious church is always abounding in the work of the Lord.</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spcBef>
                <a:spcPts val="0"/>
              </a:spcBef>
              <a:spcAft>
                <a:spcPts val="0"/>
              </a:spcAft>
            </a:pPr>
            <a:r>
              <a:rPr lang="en-US" sz="2600" dirty="0">
                <a:effectLst/>
                <a:latin typeface="Calibri" panose="020F0502020204030204" pitchFamily="34" charset="0"/>
                <a:ea typeface="Calibri" panose="020F0502020204030204" pitchFamily="34" charset="0"/>
                <a:cs typeface="Calibri" panose="020F0502020204030204" pitchFamily="34" charset="0"/>
              </a:rPr>
              <a:t> </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marR="0" lvl="0">
              <a:spcBef>
                <a:spcPts val="0"/>
              </a:spcBef>
              <a:spcAft>
                <a:spcPts val="0"/>
              </a:spcAft>
            </a:pPr>
            <a:r>
              <a:rPr lang="en-US" sz="26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1 Cor. 15:58</a:t>
            </a:r>
            <a:r>
              <a:rPr lang="en-US" sz="2600" dirty="0">
                <a:effectLst/>
                <a:latin typeface="Calibri" panose="020F0502020204030204" pitchFamily="34" charset="0"/>
                <a:ea typeface="Calibri" panose="020F0502020204030204" pitchFamily="34" charset="0"/>
                <a:cs typeface="Calibri" panose="020F0502020204030204" pitchFamily="34" charset="0"/>
              </a:rPr>
              <a:t> </a:t>
            </a:r>
          </a:p>
          <a:p>
            <a:pPr marL="342900" marR="0" lvl="0" indent="-342900">
              <a:spcBef>
                <a:spcPts val="0"/>
              </a:spcBef>
              <a:spcAft>
                <a:spcPts val="0"/>
              </a:spcAft>
              <a:buFont typeface="+mj-lt"/>
              <a:buAutoNum type="arabicPeriod"/>
            </a:pP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marR="0" lvl="0">
              <a:spcBef>
                <a:spcPts val="0"/>
              </a:spcBef>
              <a:spcAft>
                <a:spcPts val="0"/>
              </a:spcAft>
            </a:pPr>
            <a:r>
              <a:rPr lang="en-US" sz="2600" dirty="0">
                <a:effectLst/>
                <a:latin typeface="Calibri" panose="020F0502020204030204" pitchFamily="34" charset="0"/>
                <a:ea typeface="Calibri" panose="020F0502020204030204" pitchFamily="34" charset="0"/>
                <a:cs typeface="Calibri" panose="020F0502020204030204" pitchFamily="34" charset="0"/>
              </a:rPr>
              <a:t>They are busily engaged in working out their salvation with fear and trembling. (</a:t>
            </a:r>
            <a:r>
              <a:rPr lang="en-US" sz="26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Phil. 2:12</a:t>
            </a:r>
            <a:r>
              <a:rPr lang="en-US" sz="2600" dirty="0">
                <a:effectLst/>
                <a:latin typeface="Calibri" panose="020F0502020204030204" pitchFamily="34" charset="0"/>
                <a:ea typeface="Calibri" panose="020F0502020204030204" pitchFamily="34" charset="0"/>
                <a:cs typeface="Calibri" panose="020F0502020204030204" pitchFamily="34" charset="0"/>
              </a:rPr>
              <a:t>.)</a:t>
            </a:r>
          </a:p>
          <a:p>
            <a:pPr marR="0" lvl="0">
              <a:spcBef>
                <a:spcPts val="0"/>
              </a:spcBef>
              <a:spcAft>
                <a:spcPts val="0"/>
              </a:spcAft>
            </a:pPr>
            <a:r>
              <a:rPr lang="en-US" sz="2600" dirty="0">
                <a:effectLst/>
                <a:latin typeface="Calibri" panose="020F0502020204030204" pitchFamily="34" charset="0"/>
                <a:ea typeface="Calibri" panose="020F0502020204030204" pitchFamily="34" charset="0"/>
                <a:cs typeface="Calibri" panose="020F0502020204030204" pitchFamily="34" charset="0"/>
              </a:rPr>
              <a:t> </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marR="0" lvl="0">
              <a:spcBef>
                <a:spcPts val="0"/>
              </a:spcBef>
              <a:spcAft>
                <a:spcPts val="1000"/>
              </a:spcAft>
            </a:pPr>
            <a:r>
              <a:rPr lang="en-US" sz="2600" dirty="0">
                <a:effectLst/>
                <a:latin typeface="Calibri" panose="020F0502020204030204" pitchFamily="34" charset="0"/>
                <a:ea typeface="Calibri" panose="020F0502020204030204" pitchFamily="34" charset="0"/>
                <a:cs typeface="Calibri" panose="020F0502020204030204" pitchFamily="34" charset="0"/>
              </a:rPr>
              <a:t>They know that they must work while it is day, because the night is fast approaching. (</a:t>
            </a:r>
            <a:r>
              <a:rPr lang="en-US" sz="26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John 9:4</a:t>
            </a:r>
            <a:r>
              <a:rPr lang="en-US" sz="2600" dirty="0">
                <a:effectLst/>
                <a:latin typeface="Calibri" panose="020F0502020204030204" pitchFamily="34" charset="0"/>
                <a:ea typeface="Calibri" panose="020F0502020204030204" pitchFamily="34" charset="0"/>
                <a:cs typeface="Calibri" panose="020F0502020204030204" pitchFamily="34" charset="0"/>
              </a:rPr>
              <a:t>.)</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AB3E9B2B-22E4-CD16-067B-46A1B8ADD797}"/>
              </a:ext>
            </a:extLst>
          </p:cNvPr>
          <p:cNvSpPr txBox="1"/>
          <p:nvPr/>
        </p:nvSpPr>
        <p:spPr>
          <a:xfrm>
            <a:off x="-8392" y="842080"/>
            <a:ext cx="9143999"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Calibri" panose="020F0502020204030204" pitchFamily="34" charset="0"/>
              </a:rPr>
              <a:t>3. A glorious church is </a:t>
            </a:r>
            <a:r>
              <a:rPr kumimoji="0" lang="en-US" sz="3200" b="1" i="0" u="sng"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Calibri" panose="020F0502020204030204" pitchFamily="34" charset="0"/>
              </a:rPr>
              <a:t>a working church</a:t>
            </a:r>
            <a:r>
              <a:rPr kumimoji="0" lang="en-US" sz="3200" b="1" i="0"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Calibri" panose="020F0502020204030204" pitchFamily="34" charset="0"/>
              </a:rPr>
              <a:t>. </a:t>
            </a:r>
            <a:endParaRPr kumimoji="0" lang="en-US" sz="3200" b="1" i="0"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E5CCC556-E7F7-2B6F-72D1-664A26DCC125}"/>
              </a:ext>
            </a:extLst>
          </p:cNvPr>
          <p:cNvSpPr txBox="1"/>
          <p:nvPr/>
        </p:nvSpPr>
        <p:spPr>
          <a:xfrm>
            <a:off x="2536466" y="2615983"/>
            <a:ext cx="6265628" cy="1015663"/>
          </a:xfrm>
          <a:prstGeom prst="rect">
            <a:avLst/>
          </a:prstGeom>
          <a:noFill/>
          <a:ln w="19050">
            <a:solidFill>
              <a:schemeClr val="tx1"/>
            </a:solidFill>
          </a:ln>
        </p:spPr>
        <p:txBody>
          <a:bodyPr wrap="square" rtlCol="0">
            <a:spAutoFit/>
          </a:bodyPr>
          <a:lstStyle/>
          <a:p>
            <a:r>
              <a:rPr lang="en-US" sz="2000" b="1" dirty="0">
                <a:solidFill>
                  <a:srgbClr val="0070C0"/>
                </a:solidFill>
              </a:rPr>
              <a:t>1Cor 15:58 </a:t>
            </a:r>
            <a:r>
              <a:rPr lang="en-US" sz="2000" dirty="0"/>
              <a:t>Therefore, my beloved brethren, be </a:t>
            </a:r>
            <a:r>
              <a:rPr lang="en-US" sz="2000" u="sng" dirty="0"/>
              <a:t>steadfas</a:t>
            </a:r>
            <a:r>
              <a:rPr lang="en-US" sz="2000" dirty="0"/>
              <a:t>t, </a:t>
            </a:r>
            <a:r>
              <a:rPr lang="en-US" sz="2000" u="sng" dirty="0"/>
              <a:t>immovable</a:t>
            </a:r>
            <a:r>
              <a:rPr lang="en-US" sz="2000" dirty="0"/>
              <a:t>, </a:t>
            </a:r>
            <a:r>
              <a:rPr lang="en-US" sz="2000" u="sng" dirty="0"/>
              <a:t>always abounding in the work </a:t>
            </a:r>
            <a:r>
              <a:rPr lang="en-US" sz="2000" dirty="0"/>
              <a:t>of the Lord, knowing that your labor is not in vain in the Lord.</a:t>
            </a:r>
          </a:p>
        </p:txBody>
      </p:sp>
    </p:spTree>
    <p:extLst>
      <p:ext uri="{BB962C8B-B14F-4D97-AF65-F5344CB8AC3E}">
        <p14:creationId xmlns:p14="http://schemas.microsoft.com/office/powerpoint/2010/main" val="15530514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5FD543D-5F38-BC77-B1C0-94E95ABADDC6}"/>
              </a:ext>
            </a:extLst>
          </p:cNvPr>
          <p:cNvSpPr txBox="1"/>
          <p:nvPr/>
        </p:nvSpPr>
        <p:spPr>
          <a:xfrm>
            <a:off x="-8391" y="2496"/>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A Glorious Church   Eph.5:27</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3" name="TextBox 2">
            <a:extLst>
              <a:ext uri="{FF2B5EF4-FFF2-40B4-BE49-F238E27FC236}">
                <a16:creationId xmlns:a16="http://schemas.microsoft.com/office/drawing/2014/main" id="{18C250C4-F344-FA21-6ED3-403B9EA22211}"/>
              </a:ext>
            </a:extLst>
          </p:cNvPr>
          <p:cNvSpPr txBox="1"/>
          <p:nvPr/>
        </p:nvSpPr>
        <p:spPr>
          <a:xfrm>
            <a:off x="580445" y="1653873"/>
            <a:ext cx="7911548" cy="4160113"/>
          </a:xfrm>
          <a:prstGeom prst="rect">
            <a:avLst/>
          </a:prstGeom>
          <a:noFill/>
        </p:spPr>
        <p:txBody>
          <a:bodyPr wrap="square">
            <a:spAutoFit/>
          </a:bodyPr>
          <a:lstStyle/>
          <a:p>
            <a:pPr marR="0" lvl="0">
              <a:spcBef>
                <a:spcPts val="0"/>
              </a:spcBef>
              <a:spcAft>
                <a:spcPts val="0"/>
              </a:spcAft>
            </a:pPr>
            <a:r>
              <a:rPr lang="en-US" sz="3200" dirty="0">
                <a:effectLst/>
                <a:latin typeface="Calibri" panose="020F0502020204030204" pitchFamily="34" charset="0"/>
                <a:ea typeface="Calibri" panose="020F0502020204030204" pitchFamily="34" charset="0"/>
                <a:cs typeface="Calibri" panose="020F0502020204030204" pitchFamily="34" charset="0"/>
              </a:rPr>
              <a:t>How they love </a:t>
            </a:r>
            <a:r>
              <a:rPr lang="en-US" sz="3200" u="sng" dirty="0">
                <a:effectLst/>
                <a:latin typeface="Calibri" panose="020F0502020204030204" pitchFamily="34" charset="0"/>
                <a:ea typeface="Calibri" panose="020F0502020204030204" pitchFamily="34" charset="0"/>
                <a:cs typeface="Calibri" panose="020F0502020204030204" pitchFamily="34" charset="0"/>
              </a:rPr>
              <a:t>the Lord</a:t>
            </a:r>
            <a:r>
              <a:rPr lang="en-US" sz="3200" dirty="0">
                <a:effectLst/>
                <a:latin typeface="Calibri" panose="020F0502020204030204" pitchFamily="34" charset="0"/>
                <a:ea typeface="Calibri" panose="020F0502020204030204" pitchFamily="34" charset="0"/>
                <a:cs typeface="Calibri" panose="020F0502020204030204" pitchFamily="34" charset="0"/>
              </a:rPr>
              <a:t>, </a:t>
            </a:r>
            <a:r>
              <a:rPr lang="en-US" sz="3200" u="sng" dirty="0">
                <a:effectLst/>
                <a:latin typeface="Calibri" panose="020F0502020204030204" pitchFamily="34" charset="0"/>
                <a:ea typeface="Calibri" panose="020F0502020204030204" pitchFamily="34" charset="0"/>
                <a:cs typeface="Calibri" panose="020F0502020204030204" pitchFamily="34" charset="0"/>
              </a:rPr>
              <a:t>one another</a:t>
            </a:r>
            <a:r>
              <a:rPr lang="en-US" sz="3200" dirty="0">
                <a:effectLst/>
                <a:latin typeface="Calibri" panose="020F0502020204030204" pitchFamily="34" charset="0"/>
                <a:ea typeface="Calibri" panose="020F0502020204030204" pitchFamily="34" charset="0"/>
                <a:cs typeface="Calibri" panose="020F0502020204030204" pitchFamily="34" charset="0"/>
              </a:rPr>
              <a:t>, and the souls of </a:t>
            </a:r>
            <a:r>
              <a:rPr lang="en-US" sz="3200" u="sng" dirty="0">
                <a:effectLst/>
                <a:latin typeface="Calibri" panose="020F0502020204030204" pitchFamily="34" charset="0"/>
                <a:ea typeface="Calibri" panose="020F0502020204030204" pitchFamily="34" charset="0"/>
                <a:cs typeface="Calibri" panose="020F0502020204030204" pitchFamily="34" charset="0"/>
              </a:rPr>
              <a:t>perishing men and women</a:t>
            </a:r>
            <a:r>
              <a:rPr lang="en-US" sz="3200" dirty="0">
                <a:effectLst/>
                <a:latin typeface="Calibri" panose="020F0502020204030204" pitchFamily="34" charset="0"/>
                <a:ea typeface="Calibri" panose="020F0502020204030204" pitchFamily="34" charset="0"/>
                <a:cs typeface="Calibri" panose="020F0502020204030204" pitchFamily="34" charset="0"/>
              </a:rPr>
              <a:t>! </a:t>
            </a:r>
            <a:r>
              <a:rPr lang="en-US"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The 3 great loves</a:t>
            </a:r>
            <a:endParaRPr lang="en-US"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R="0" lvl="0">
              <a:spcBef>
                <a:spcPts val="0"/>
              </a:spcBef>
              <a:spcAft>
                <a:spcPts val="0"/>
              </a:spcAft>
            </a:pPr>
            <a:endParaRPr lang="en-US" sz="3200" dirty="0">
              <a:effectLst/>
              <a:latin typeface="Calibri" panose="020F0502020204030204" pitchFamily="34" charset="0"/>
              <a:ea typeface="Calibri" panose="020F0502020204030204" pitchFamily="34" charset="0"/>
              <a:cs typeface="Calibri" panose="020F0502020204030204" pitchFamily="34" charset="0"/>
            </a:endParaRPr>
          </a:p>
          <a:p>
            <a:pPr marR="0" lvl="0">
              <a:spcBef>
                <a:spcPts val="0"/>
              </a:spcBef>
              <a:spcAft>
                <a:spcPts val="0"/>
              </a:spcAft>
            </a:pPr>
            <a:r>
              <a:rPr lang="en-US" sz="3200" dirty="0">
                <a:effectLst/>
                <a:latin typeface="Calibri" panose="020F0502020204030204" pitchFamily="34" charset="0"/>
                <a:ea typeface="Calibri" panose="020F0502020204030204" pitchFamily="34" charset="0"/>
                <a:cs typeface="Calibri" panose="020F0502020204030204" pitchFamily="34" charset="0"/>
              </a:rPr>
              <a:t>They show their love by keeping the commands of the Lord.</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R="0" lvl="0">
              <a:spcBef>
                <a:spcPts val="0"/>
              </a:spcBef>
              <a:spcAft>
                <a:spcPts val="1000"/>
              </a:spcAft>
            </a:pPr>
            <a:endParaRPr lang="en-US" sz="3200" dirty="0">
              <a:effectLst/>
              <a:latin typeface="Calibri" panose="020F0502020204030204" pitchFamily="34" charset="0"/>
              <a:ea typeface="Calibri" panose="020F0502020204030204" pitchFamily="34" charset="0"/>
              <a:cs typeface="Calibri" panose="020F0502020204030204" pitchFamily="34" charset="0"/>
            </a:endParaRPr>
          </a:p>
          <a:p>
            <a:pPr marR="0" lvl="0">
              <a:spcBef>
                <a:spcPts val="0"/>
              </a:spcBef>
              <a:spcAft>
                <a:spcPts val="1000"/>
              </a:spcAft>
            </a:pPr>
            <a:r>
              <a:rPr lang="en-US" sz="3200" dirty="0">
                <a:effectLst/>
                <a:latin typeface="Calibri" panose="020F0502020204030204" pitchFamily="34" charset="0"/>
                <a:ea typeface="Calibri" panose="020F0502020204030204" pitchFamily="34" charset="0"/>
                <a:cs typeface="Calibri" panose="020F0502020204030204" pitchFamily="34" charset="0"/>
              </a:rPr>
              <a:t>They know that their Master said that if we love him we will keep his commandments.</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8C9674CA-C648-8ED3-204E-7A419B3AAD26}"/>
              </a:ext>
            </a:extLst>
          </p:cNvPr>
          <p:cNvSpPr txBox="1"/>
          <p:nvPr/>
        </p:nvSpPr>
        <p:spPr>
          <a:xfrm>
            <a:off x="0" y="841055"/>
            <a:ext cx="9135609" cy="584775"/>
          </a:xfrm>
          <a:prstGeom prst="rect">
            <a:avLst/>
          </a:prstGeom>
          <a:noFill/>
        </p:spPr>
        <p:txBody>
          <a:bodyPr wrap="square">
            <a:spAutoFit/>
          </a:bodyPr>
          <a:lstStyle/>
          <a:p>
            <a:pPr marL="0" marR="0" algn="ctr">
              <a:spcBef>
                <a:spcPts val="0"/>
              </a:spcBef>
              <a:spcAft>
                <a:spcPts val="1000"/>
              </a:spcAft>
            </a:pPr>
            <a:r>
              <a:rPr lang="en-US" sz="32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4. A glorious church is </a:t>
            </a:r>
            <a:r>
              <a:rPr lang="en-US" sz="3200" b="1" u="sng"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a loving church</a:t>
            </a:r>
            <a:r>
              <a:rPr lang="en-US" sz="32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 </a:t>
            </a:r>
            <a:endParaRPr lang="en-US" sz="32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830261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5FD543D-5F38-BC77-B1C0-94E95ABADDC6}"/>
              </a:ext>
            </a:extLst>
          </p:cNvPr>
          <p:cNvSpPr txBox="1"/>
          <p:nvPr/>
        </p:nvSpPr>
        <p:spPr>
          <a:xfrm>
            <a:off x="-8391" y="2496"/>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A Glorious Church   Eph.5:27</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3" name="TextBox 2">
            <a:extLst>
              <a:ext uri="{FF2B5EF4-FFF2-40B4-BE49-F238E27FC236}">
                <a16:creationId xmlns:a16="http://schemas.microsoft.com/office/drawing/2014/main" id="{B80B7C87-ADE2-845A-26B3-BB653E700057}"/>
              </a:ext>
            </a:extLst>
          </p:cNvPr>
          <p:cNvSpPr txBox="1"/>
          <p:nvPr/>
        </p:nvSpPr>
        <p:spPr>
          <a:xfrm>
            <a:off x="540689" y="1542553"/>
            <a:ext cx="8181892" cy="4770537"/>
          </a:xfrm>
          <a:prstGeom prst="rect">
            <a:avLst/>
          </a:prstGeom>
          <a:noFill/>
        </p:spPr>
        <p:txBody>
          <a:bodyPr wrap="square">
            <a:spAutoFit/>
          </a:bodyPr>
          <a:lstStyle/>
          <a:p>
            <a:pPr rtl="0"/>
            <a:r>
              <a:rPr lang="en-US" sz="2400" dirty="0"/>
              <a:t>Christ has set us an example of humility </a:t>
            </a:r>
            <a:r>
              <a:rPr lang="en-US" sz="2400" b="1" dirty="0">
                <a:solidFill>
                  <a:srgbClr val="0070C0"/>
                </a:solidFill>
              </a:rPr>
              <a:t>(Phil. 2:6–8). </a:t>
            </a:r>
            <a:r>
              <a:rPr lang="en-US" sz="2400" dirty="0"/>
              <a:t>We should be led thereto by a remembrance of our sins </a:t>
            </a:r>
            <a:r>
              <a:rPr lang="en-US" sz="2400" b="1" dirty="0">
                <a:solidFill>
                  <a:srgbClr val="0070C0"/>
                </a:solidFill>
              </a:rPr>
              <a:t>(Lam. 3:39)</a:t>
            </a:r>
            <a:r>
              <a:rPr lang="en-US" sz="2400" dirty="0"/>
              <a:t>, and by the thought that it is the way to honor </a:t>
            </a:r>
            <a:r>
              <a:rPr lang="en-US" sz="2400" b="1" dirty="0">
                <a:solidFill>
                  <a:srgbClr val="0070C0"/>
                </a:solidFill>
              </a:rPr>
              <a:t>(Prov. 16:18),</a:t>
            </a:r>
            <a:r>
              <a:rPr lang="en-US" sz="2400" dirty="0"/>
              <a:t> and that the greatest promises are made to the humble </a:t>
            </a:r>
            <a:r>
              <a:rPr lang="en-US" sz="2400" b="1" dirty="0">
                <a:solidFill>
                  <a:srgbClr val="0070C0"/>
                </a:solidFill>
              </a:rPr>
              <a:t>(Ps. 147:6; Isa. 57:15; 66:2; 1 Pet. 5:5). </a:t>
            </a:r>
            <a:r>
              <a:rPr lang="en-US" sz="2400" dirty="0"/>
              <a:t>It is a “great paradox in Christianity that it makes humility the avenue to glory.”</a:t>
            </a:r>
          </a:p>
          <a:p>
            <a:pPr marR="0" lvl="0">
              <a:spcBef>
                <a:spcPts val="0"/>
              </a:spcBef>
              <a:spcAft>
                <a:spcPts val="0"/>
              </a:spcAft>
            </a:pPr>
            <a:endParaRPr lang="en-US" sz="2000" dirty="0">
              <a:effectLst/>
              <a:latin typeface="Calibri" panose="020F0502020204030204" pitchFamily="34" charset="0"/>
              <a:ea typeface="Calibri" panose="020F0502020204030204" pitchFamily="34" charset="0"/>
              <a:cs typeface="Calibri" panose="020F0502020204030204" pitchFamily="34" charset="0"/>
            </a:endParaRPr>
          </a:p>
          <a:p>
            <a:pPr marR="0" lvl="0">
              <a:spcBef>
                <a:spcPts val="0"/>
              </a:spcBef>
              <a:spcAft>
                <a:spcPts val="0"/>
              </a:spcAft>
            </a:pPr>
            <a:endParaRPr lang="en-US" sz="2000" dirty="0">
              <a:latin typeface="Calibri" panose="020F0502020204030204" pitchFamily="34" charset="0"/>
              <a:ea typeface="Calibri" panose="020F0502020204030204" pitchFamily="34" charset="0"/>
              <a:cs typeface="Calibri" panose="020F0502020204030204" pitchFamily="34" charset="0"/>
            </a:endParaRPr>
          </a:p>
          <a:p>
            <a:pPr marR="0" lvl="0">
              <a:spcBef>
                <a:spcPts val="0"/>
              </a:spcBef>
              <a:spcAft>
                <a:spcPts val="0"/>
              </a:spcAft>
            </a:pPr>
            <a:r>
              <a:rPr lang="en-US" sz="2000" dirty="0">
                <a:effectLst/>
                <a:latin typeface="Calibri" panose="020F0502020204030204" pitchFamily="34" charset="0"/>
                <a:ea typeface="Calibri" panose="020F0502020204030204" pitchFamily="34" charset="0"/>
                <a:cs typeface="Calibri" panose="020F0502020204030204" pitchFamily="34" charset="0"/>
              </a:rPr>
              <a:t>The poor and humble feel perfectly at ease with such a church.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R="0" lvl="0">
              <a:spcBef>
                <a:spcPts val="0"/>
              </a:spcBef>
              <a:spcAft>
                <a:spcPts val="0"/>
              </a:spcAft>
            </a:pPr>
            <a:r>
              <a:rPr lang="en-US" sz="2000" dirty="0">
                <a:effectLst/>
                <a:latin typeface="Calibri" panose="020F0502020204030204" pitchFamily="34" charset="0"/>
                <a:ea typeface="Calibri" panose="020F0502020204030204" pitchFamily="34" charset="0"/>
                <a:cs typeface="Calibri" panose="020F0502020204030204" pitchFamily="34" charset="0"/>
              </a:rPr>
              <a:t>They are never seeking their own, but they are always seeking the good of others.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R="0" lvl="0">
              <a:spcBef>
                <a:spcPts val="0"/>
              </a:spcBef>
              <a:spcAft>
                <a:spcPts val="1000"/>
              </a:spcAft>
            </a:pPr>
            <a:r>
              <a:rPr lang="en-US" sz="2000" dirty="0">
                <a:effectLst/>
                <a:latin typeface="Calibri" panose="020F0502020204030204" pitchFamily="34" charset="0"/>
                <a:ea typeface="Calibri" panose="020F0502020204030204" pitchFamily="34" charset="0"/>
                <a:cs typeface="Calibri" panose="020F0502020204030204" pitchFamily="34" charset="0"/>
              </a:rPr>
              <a:t>May the dear Lord help us to earnestly strive to make each congregation a glorious church, so that we may be part of that glorious church in the sweet afterwhile.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AB1EC22C-5AB4-2ABA-4C4F-0675B66E18E3}"/>
              </a:ext>
            </a:extLst>
          </p:cNvPr>
          <p:cNvSpPr txBox="1"/>
          <p:nvPr/>
        </p:nvSpPr>
        <p:spPr>
          <a:xfrm>
            <a:off x="0" y="837077"/>
            <a:ext cx="9135609" cy="584775"/>
          </a:xfrm>
          <a:prstGeom prst="rect">
            <a:avLst/>
          </a:prstGeom>
          <a:noFill/>
        </p:spPr>
        <p:txBody>
          <a:bodyPr wrap="square">
            <a:spAutoFit/>
          </a:bodyPr>
          <a:lstStyle/>
          <a:p>
            <a:pPr marL="0" marR="0" algn="ctr">
              <a:spcBef>
                <a:spcPts val="0"/>
              </a:spcBef>
              <a:spcAft>
                <a:spcPts val="1000"/>
              </a:spcAft>
            </a:pPr>
            <a:r>
              <a:rPr lang="en-US" sz="32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5. A glorious church </a:t>
            </a:r>
            <a:r>
              <a:rPr lang="en-US" sz="3200" b="1" u="sng"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is humble and unselfish</a:t>
            </a:r>
            <a:r>
              <a:rPr lang="en-US" sz="32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 </a:t>
            </a:r>
            <a:endParaRPr lang="en-US" sz="32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268824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5FD543D-5F38-BC77-B1C0-94E95ABADDC6}"/>
              </a:ext>
            </a:extLst>
          </p:cNvPr>
          <p:cNvSpPr txBox="1"/>
          <p:nvPr/>
        </p:nvSpPr>
        <p:spPr>
          <a:xfrm>
            <a:off x="-8391" y="2496"/>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A Glorious Church   Eph.5:27</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6" name="TextBox 5">
            <a:extLst>
              <a:ext uri="{FF2B5EF4-FFF2-40B4-BE49-F238E27FC236}">
                <a16:creationId xmlns:a16="http://schemas.microsoft.com/office/drawing/2014/main" id="{AB1EC22C-5AB4-2ABA-4C4F-0675B66E18E3}"/>
              </a:ext>
            </a:extLst>
          </p:cNvPr>
          <p:cNvSpPr txBox="1"/>
          <p:nvPr/>
        </p:nvSpPr>
        <p:spPr>
          <a:xfrm>
            <a:off x="0" y="837077"/>
            <a:ext cx="9135609" cy="584775"/>
          </a:xfrm>
          <a:prstGeom prst="rect">
            <a:avLst/>
          </a:prstGeom>
          <a:noFill/>
        </p:spPr>
        <p:txBody>
          <a:bodyPr wrap="square">
            <a:spAutoFit/>
          </a:bodyPr>
          <a:lstStyle/>
          <a:p>
            <a:pPr marL="0" marR="0" algn="ctr">
              <a:spcBef>
                <a:spcPts val="0"/>
              </a:spcBef>
              <a:spcAft>
                <a:spcPts val="1000"/>
              </a:spcAft>
            </a:pPr>
            <a:r>
              <a:rPr lang="en-US" sz="32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5. A glorious church </a:t>
            </a:r>
            <a:r>
              <a:rPr lang="en-US" sz="3200" b="1" u="sng"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is humble and unselfish</a:t>
            </a:r>
            <a:r>
              <a:rPr lang="en-US" sz="32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 </a:t>
            </a:r>
            <a:endParaRPr lang="en-US" sz="32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918C01D3-0889-2849-A7AE-A701087F31A1}"/>
              </a:ext>
            </a:extLst>
          </p:cNvPr>
          <p:cNvSpPr txBox="1"/>
          <p:nvPr/>
        </p:nvSpPr>
        <p:spPr>
          <a:xfrm>
            <a:off x="604298" y="1610102"/>
            <a:ext cx="8150087" cy="5663089"/>
          </a:xfrm>
          <a:prstGeom prst="rect">
            <a:avLst/>
          </a:prstGeom>
          <a:noFill/>
        </p:spPr>
        <p:txBody>
          <a:bodyPr wrap="square">
            <a:spAutoFit/>
          </a:bodyPr>
          <a:lstStyle/>
          <a:p>
            <a:r>
              <a:rPr lang="en-US" sz="2800" b="1" dirty="0">
                <a:solidFill>
                  <a:srgbClr val="0070C0"/>
                </a:solidFill>
              </a:rPr>
              <a:t>Phil. 2:6 </a:t>
            </a:r>
            <a:r>
              <a:rPr lang="en-US" sz="2200" dirty="0"/>
              <a:t>who, being in the form of God, did not consider it robbery to be equal with God, 7 but made Himself of no reputation, taking the form of a bondservant, and coming in the likeness of men.</a:t>
            </a:r>
          </a:p>
          <a:p>
            <a:r>
              <a:rPr lang="en-US" sz="2200" dirty="0"/>
              <a:t>8 And being found in appearance as a man, </a:t>
            </a:r>
            <a:r>
              <a:rPr lang="en-US" sz="2200" u="sng" dirty="0"/>
              <a:t>He humbled Himself and became obedient to the point of death, even the death of the cross</a:t>
            </a:r>
            <a:r>
              <a:rPr lang="en-US" sz="2200" dirty="0"/>
              <a:t>.</a:t>
            </a:r>
          </a:p>
          <a:p>
            <a:endParaRPr lang="en-US" sz="2200" dirty="0"/>
          </a:p>
          <a:p>
            <a:r>
              <a:rPr lang="en-US" sz="2800" b="1" dirty="0">
                <a:solidFill>
                  <a:srgbClr val="0070C0"/>
                </a:solidFill>
              </a:rPr>
              <a:t>Lam. 3:39 </a:t>
            </a:r>
            <a:r>
              <a:rPr lang="en-US" sz="2200" dirty="0"/>
              <a:t>Why should a living man complain, A man for the punishment of his sins? 40 Let us search out and examine our ways, And turn back to the LORD; 41 Let us lift our hearts and hands To God in heaven.</a:t>
            </a:r>
          </a:p>
          <a:p>
            <a:endParaRPr lang="en-US" sz="2200" dirty="0"/>
          </a:p>
          <a:p>
            <a:r>
              <a:rPr lang="en-US" sz="2800" b="1" dirty="0">
                <a:solidFill>
                  <a:srgbClr val="0070C0"/>
                </a:solidFill>
              </a:rPr>
              <a:t>Prov. 16:18 </a:t>
            </a:r>
            <a:r>
              <a:rPr lang="en-US" sz="2200" dirty="0"/>
              <a:t>Pride goes before destruction, And a haughty spirit before a fall.</a:t>
            </a:r>
          </a:p>
          <a:p>
            <a:endParaRPr lang="en-US" sz="2200" dirty="0"/>
          </a:p>
          <a:p>
            <a:endParaRPr lang="en-US" dirty="0"/>
          </a:p>
          <a:p>
            <a:endParaRPr lang="en-US" dirty="0"/>
          </a:p>
        </p:txBody>
      </p:sp>
    </p:spTree>
    <p:extLst>
      <p:ext uri="{BB962C8B-B14F-4D97-AF65-F5344CB8AC3E}">
        <p14:creationId xmlns:p14="http://schemas.microsoft.com/office/powerpoint/2010/main" val="19520996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5FD543D-5F38-BC77-B1C0-94E95ABADDC6}"/>
              </a:ext>
            </a:extLst>
          </p:cNvPr>
          <p:cNvSpPr txBox="1"/>
          <p:nvPr/>
        </p:nvSpPr>
        <p:spPr>
          <a:xfrm>
            <a:off x="-8391" y="2496"/>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A Glorious Church   Eph.5:27</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3" name="TextBox 2">
            <a:extLst>
              <a:ext uri="{FF2B5EF4-FFF2-40B4-BE49-F238E27FC236}">
                <a16:creationId xmlns:a16="http://schemas.microsoft.com/office/drawing/2014/main" id="{A59A50CE-CC99-2C91-80E5-FF3A931465CF}"/>
              </a:ext>
            </a:extLst>
          </p:cNvPr>
          <p:cNvSpPr txBox="1"/>
          <p:nvPr/>
        </p:nvSpPr>
        <p:spPr>
          <a:xfrm>
            <a:off x="214686" y="842842"/>
            <a:ext cx="8802094" cy="5909310"/>
          </a:xfrm>
          <a:prstGeom prst="rect">
            <a:avLst/>
          </a:prstGeom>
          <a:noFill/>
        </p:spPr>
        <p:txBody>
          <a:bodyPr wrap="square">
            <a:spAutoFit/>
          </a:bodyPr>
          <a:lstStyle/>
          <a:p>
            <a:pPr marL="0" marR="0">
              <a:lnSpc>
                <a:spcPct val="200000"/>
              </a:lnSpc>
              <a:spcBef>
                <a:spcPts val="0"/>
              </a:spcBef>
              <a:spcAft>
                <a:spcPts val="0"/>
              </a:spcAft>
            </a:pPr>
            <a:r>
              <a:rPr lang="en-US" sz="3200" dirty="0">
                <a:effectLst/>
                <a:latin typeface="Calibri" panose="020F0502020204030204" pitchFamily="34" charset="0"/>
                <a:ea typeface="Calibri" panose="020F0502020204030204" pitchFamily="34" charset="0"/>
                <a:cs typeface="Calibri" panose="020F0502020204030204" pitchFamily="34" charset="0"/>
              </a:rPr>
              <a:t>1. A glorious church is </a:t>
            </a:r>
            <a:r>
              <a:rPr lang="en-US" sz="3600" u="sng" dirty="0">
                <a:effectLst/>
                <a:latin typeface="Aharoni" panose="02010803020104030203" pitchFamily="2" charset="-79"/>
                <a:ea typeface="Calibri" panose="020F0502020204030204" pitchFamily="34" charset="0"/>
                <a:cs typeface="Aharoni" panose="02010803020104030203" pitchFamily="2" charset="-79"/>
              </a:rPr>
              <a:t>a clean church</a:t>
            </a:r>
            <a:r>
              <a:rPr lang="en-US" sz="3600" dirty="0">
                <a:effectLst/>
                <a:latin typeface="Calibri" panose="020F0502020204030204" pitchFamily="34" charset="0"/>
                <a:ea typeface="Calibri" panose="020F0502020204030204" pitchFamily="34" charset="0"/>
                <a:cs typeface="Calibri" panose="020F0502020204030204" pitchFamily="34" charset="0"/>
              </a:rPr>
              <a:t>. </a:t>
            </a:r>
            <a:endParaRPr lang="en-US" sz="3600" dirty="0">
              <a:solidFill>
                <a:srgbClr val="FF0000"/>
              </a:solidFill>
              <a:latin typeface="Calibri" panose="020F0502020204030204" pitchFamily="34" charset="0"/>
              <a:ea typeface="Calibri" panose="020F0502020204030204" pitchFamily="34" charset="0"/>
              <a:cs typeface="Calibri" panose="020F0502020204030204" pitchFamily="34" charset="0"/>
            </a:endParaRPr>
          </a:p>
          <a:p>
            <a:pPr>
              <a:lnSpc>
                <a:spcPct val="200000"/>
              </a:lnSpc>
            </a:pPr>
            <a:r>
              <a:rPr lang="en-US" sz="3200" dirty="0">
                <a:effectLst/>
                <a:latin typeface="Calibri" panose="020F0502020204030204" pitchFamily="34" charset="0"/>
                <a:ea typeface="Calibri" panose="020F0502020204030204" pitchFamily="34" charset="0"/>
                <a:cs typeface="Calibri" panose="020F0502020204030204" pitchFamily="34" charset="0"/>
              </a:rPr>
              <a:t>2. A glorious church is </a:t>
            </a:r>
            <a:r>
              <a:rPr lang="en-US" sz="3600" u="sng" dirty="0">
                <a:effectLst/>
                <a:latin typeface="Aharoni" panose="02010803020104030203" pitchFamily="2" charset="-79"/>
                <a:ea typeface="Calibri" panose="020F0502020204030204" pitchFamily="34" charset="0"/>
                <a:cs typeface="Aharoni" panose="02010803020104030203" pitchFamily="2" charset="-79"/>
              </a:rPr>
              <a:t>a faithful church</a:t>
            </a:r>
            <a:r>
              <a:rPr lang="en-US" sz="3600" dirty="0">
                <a:effectLst/>
                <a:latin typeface="Aharoni" panose="02010803020104030203" pitchFamily="2" charset="-79"/>
                <a:ea typeface="Calibri" panose="020F0502020204030204" pitchFamily="34" charset="0"/>
                <a:cs typeface="Aharoni" panose="02010803020104030203" pitchFamily="2" charset="-79"/>
              </a:rPr>
              <a:t>. </a:t>
            </a:r>
          </a:p>
          <a:p>
            <a:pPr>
              <a:lnSpc>
                <a:spcPct val="200000"/>
              </a:lnSpc>
            </a:pPr>
            <a:r>
              <a:rPr lang="en-US" sz="3200" dirty="0">
                <a:effectLst/>
                <a:latin typeface="Calibri" panose="020F0502020204030204" pitchFamily="34" charset="0"/>
                <a:ea typeface="Calibri" panose="020F0502020204030204" pitchFamily="34" charset="0"/>
                <a:cs typeface="Calibri" panose="020F0502020204030204" pitchFamily="34" charset="0"/>
              </a:rPr>
              <a:t>3. A glorious church is </a:t>
            </a:r>
            <a:r>
              <a:rPr lang="en-US" sz="3600" u="sng" dirty="0">
                <a:effectLst/>
                <a:latin typeface="Aharoni" panose="02010803020104030203" pitchFamily="2" charset="-79"/>
                <a:ea typeface="Calibri" panose="020F0502020204030204" pitchFamily="34" charset="0"/>
                <a:cs typeface="Aharoni" panose="02010803020104030203" pitchFamily="2" charset="-79"/>
              </a:rPr>
              <a:t>a working church</a:t>
            </a:r>
            <a:r>
              <a:rPr lang="en-US" sz="3600" dirty="0">
                <a:effectLst/>
                <a:latin typeface="Aharoni" panose="02010803020104030203" pitchFamily="2" charset="-79"/>
                <a:ea typeface="Calibri" panose="020F0502020204030204" pitchFamily="34" charset="0"/>
                <a:cs typeface="Aharoni" panose="02010803020104030203" pitchFamily="2" charset="-79"/>
              </a:rPr>
              <a:t>. </a:t>
            </a:r>
            <a:endParaRPr lang="en-US" sz="3600" dirty="0">
              <a:latin typeface="Aharoni" panose="02010803020104030203" pitchFamily="2" charset="-79"/>
              <a:ea typeface="Calibri" panose="020F0502020204030204" pitchFamily="34" charset="0"/>
              <a:cs typeface="Aharoni" panose="02010803020104030203" pitchFamily="2" charset="-79"/>
            </a:endParaRPr>
          </a:p>
          <a:p>
            <a:pPr>
              <a:lnSpc>
                <a:spcPct val="200000"/>
              </a:lnSpc>
            </a:pPr>
            <a:r>
              <a:rPr lang="en-US" sz="3200" dirty="0">
                <a:effectLst/>
                <a:latin typeface="Calibri" panose="020F0502020204030204" pitchFamily="34" charset="0"/>
                <a:ea typeface="Calibri" panose="020F0502020204030204" pitchFamily="34" charset="0"/>
                <a:cs typeface="Calibri" panose="020F0502020204030204" pitchFamily="34" charset="0"/>
              </a:rPr>
              <a:t>4. A glorious church is </a:t>
            </a:r>
            <a:r>
              <a:rPr lang="en-US" sz="3600" u="sng" dirty="0">
                <a:effectLst/>
                <a:latin typeface="Aharoni" panose="02010803020104030203" pitchFamily="2" charset="-79"/>
                <a:ea typeface="Calibri" panose="020F0502020204030204" pitchFamily="34" charset="0"/>
                <a:cs typeface="Aharoni" panose="02010803020104030203" pitchFamily="2" charset="-79"/>
              </a:rPr>
              <a:t>a loving church</a:t>
            </a:r>
            <a:r>
              <a:rPr lang="en-US" sz="3600" dirty="0">
                <a:effectLst/>
                <a:latin typeface="Aharoni" panose="02010803020104030203" pitchFamily="2" charset="-79"/>
                <a:ea typeface="Calibri" panose="020F0502020204030204" pitchFamily="34" charset="0"/>
                <a:cs typeface="Aharoni" panose="02010803020104030203" pitchFamily="2" charset="-79"/>
              </a:rPr>
              <a:t>. </a:t>
            </a:r>
          </a:p>
          <a:p>
            <a:pPr>
              <a:lnSpc>
                <a:spcPct val="200000"/>
              </a:lnSpc>
            </a:pPr>
            <a:r>
              <a:rPr lang="en-US" sz="3200" dirty="0">
                <a:latin typeface="Calibri" panose="020F0502020204030204" pitchFamily="34" charset="0"/>
                <a:ea typeface="Calibri" panose="020F0502020204030204" pitchFamily="34" charset="0"/>
                <a:cs typeface="Calibri" panose="020F0502020204030204" pitchFamily="34" charset="0"/>
              </a:rPr>
              <a:t>5. A </a:t>
            </a:r>
            <a:r>
              <a:rPr lang="en-US" sz="3200" dirty="0">
                <a:effectLst/>
                <a:latin typeface="Calibri" panose="020F0502020204030204" pitchFamily="34" charset="0"/>
                <a:ea typeface="Calibri" panose="020F0502020204030204" pitchFamily="34" charset="0"/>
                <a:cs typeface="Calibri" panose="020F0502020204030204" pitchFamily="34" charset="0"/>
              </a:rPr>
              <a:t>glorious church </a:t>
            </a:r>
            <a:r>
              <a:rPr lang="en-US" sz="3200" u="sng" dirty="0">
                <a:effectLst/>
                <a:latin typeface="Calibri" panose="020F0502020204030204" pitchFamily="34" charset="0"/>
                <a:ea typeface="Calibri" panose="020F0502020204030204" pitchFamily="34" charset="0"/>
                <a:cs typeface="Calibri" panose="020F0502020204030204" pitchFamily="34" charset="0"/>
              </a:rPr>
              <a:t>is </a:t>
            </a:r>
            <a:r>
              <a:rPr lang="en-US" sz="3600" u="sng" dirty="0">
                <a:effectLst/>
                <a:latin typeface="Aharoni" panose="02010803020104030203" pitchFamily="2" charset="-79"/>
                <a:ea typeface="Calibri" panose="020F0502020204030204" pitchFamily="34" charset="0"/>
                <a:cs typeface="Aharoni" panose="02010803020104030203" pitchFamily="2" charset="-79"/>
              </a:rPr>
              <a:t>humble and unselfish</a:t>
            </a:r>
            <a:r>
              <a:rPr lang="en-US" sz="3600" dirty="0">
                <a:effectLst/>
                <a:latin typeface="Aharoni" panose="02010803020104030203" pitchFamily="2" charset="-79"/>
                <a:ea typeface="Calibri" panose="020F0502020204030204" pitchFamily="34" charset="0"/>
                <a:cs typeface="Aharoni" panose="02010803020104030203" pitchFamily="2" charset="-79"/>
              </a:rPr>
              <a:t>. </a:t>
            </a:r>
          </a:p>
          <a:p>
            <a:pPr marL="0" marR="0">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7738938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5FD543D-5F38-BC77-B1C0-94E95ABADDC6}"/>
              </a:ext>
            </a:extLst>
          </p:cNvPr>
          <p:cNvSpPr txBox="1"/>
          <p:nvPr/>
        </p:nvSpPr>
        <p:spPr>
          <a:xfrm>
            <a:off x="-8391" y="2496"/>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A Glorious Church   Eph.5:27</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pic>
        <p:nvPicPr>
          <p:cNvPr id="2" name="Picture 1">
            <a:extLst>
              <a:ext uri="{FF2B5EF4-FFF2-40B4-BE49-F238E27FC236}">
                <a16:creationId xmlns:a16="http://schemas.microsoft.com/office/drawing/2014/main" id="{0F1AC8A5-0214-2D26-576F-EC40C148BF70}"/>
              </a:ext>
            </a:extLst>
          </p:cNvPr>
          <p:cNvPicPr>
            <a:picLocks noChangeAspect="1"/>
          </p:cNvPicPr>
          <p:nvPr/>
        </p:nvPicPr>
        <p:blipFill>
          <a:blip r:embed="rId2"/>
          <a:stretch>
            <a:fillRect/>
          </a:stretch>
        </p:blipFill>
        <p:spPr>
          <a:xfrm>
            <a:off x="2441050" y="948092"/>
            <a:ext cx="4079020" cy="2719346"/>
          </a:xfrm>
          <a:prstGeom prst="rect">
            <a:avLst/>
          </a:prstGeom>
          <a:ln w="88900" cap="sq" cmpd="thickThin">
            <a:solidFill>
              <a:srgbClr val="000000"/>
            </a:solidFill>
            <a:prstDash val="solid"/>
            <a:miter lim="800000"/>
          </a:ln>
          <a:effectLst>
            <a:innerShdw blurRad="76200">
              <a:srgbClr val="000000"/>
            </a:innerShdw>
          </a:effectLst>
        </p:spPr>
      </p:pic>
      <p:sp>
        <p:nvSpPr>
          <p:cNvPr id="7" name="TextBox 6">
            <a:extLst>
              <a:ext uri="{FF2B5EF4-FFF2-40B4-BE49-F238E27FC236}">
                <a16:creationId xmlns:a16="http://schemas.microsoft.com/office/drawing/2014/main" id="{ED668ED7-3899-B482-448A-A41990855519}"/>
              </a:ext>
            </a:extLst>
          </p:cNvPr>
          <p:cNvSpPr txBox="1"/>
          <p:nvPr/>
        </p:nvSpPr>
        <p:spPr>
          <a:xfrm>
            <a:off x="826936" y="4130155"/>
            <a:ext cx="7951303" cy="2062103"/>
          </a:xfrm>
          <a:prstGeom prst="rect">
            <a:avLst/>
          </a:prstGeom>
          <a:noFill/>
          <a:ln w="19050">
            <a:solidFill>
              <a:schemeClr val="tx1"/>
            </a:solidFill>
          </a:ln>
        </p:spPr>
        <p:txBody>
          <a:bodyPr wrap="square">
            <a:spAutoFit/>
          </a:bodyPr>
          <a:lstStyle/>
          <a:p>
            <a:r>
              <a:rPr kumimoji="0" lang="en-US" sz="3200" b="1" i="0" u="none" strike="noStrike" kern="1200" cap="none" spc="0" normalizeH="0" baseline="0" noProof="0" dirty="0">
                <a:ln>
                  <a:noFill/>
                </a:ln>
                <a:solidFill>
                  <a:srgbClr val="0070C0"/>
                </a:solidFill>
                <a:effectLst/>
                <a:uLnTx/>
                <a:uFillTx/>
                <a:latin typeface="Calibri" panose="020F0502020204030204"/>
                <a:ea typeface="+mn-ea"/>
                <a:cs typeface="+mn-cs"/>
              </a:rPr>
              <a:t>Eph. 5:27 </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that He might present </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her</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to Himself       </a:t>
            </a:r>
            <a:r>
              <a:rPr kumimoji="0" lang="en-US" sz="3200" b="0" i="0" u="sng" strike="noStrike" kern="1200" cap="none" spc="0" normalizeH="0" baseline="0" noProof="0" dirty="0">
                <a:ln>
                  <a:noFill/>
                </a:ln>
                <a:solidFill>
                  <a:prstClr val="black"/>
                </a:solidFill>
                <a:effectLst/>
                <a:uLnTx/>
                <a:uFillTx/>
                <a:latin typeface="Aharoni" panose="02010803020104030203" pitchFamily="2" charset="-79"/>
                <a:ea typeface="+mn-ea"/>
                <a:cs typeface="Aharoni" panose="02010803020104030203" pitchFamily="2" charset="-79"/>
              </a:rPr>
              <a:t>a glorious church</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sng" strike="noStrike" kern="1200" cap="none" spc="0" normalizeH="0" baseline="0" noProof="0" dirty="0">
                <a:ln>
                  <a:noFill/>
                </a:ln>
                <a:solidFill>
                  <a:prstClr val="black"/>
                </a:solidFill>
                <a:effectLst/>
                <a:uLnTx/>
                <a:uFillTx/>
                <a:latin typeface="Calibri" panose="020F0502020204030204"/>
                <a:ea typeface="+mn-ea"/>
                <a:cs typeface="+mn-cs"/>
              </a:rPr>
              <a:t>not having spot</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or </a:t>
            </a:r>
            <a:r>
              <a:rPr kumimoji="0" lang="en-US" sz="3200" b="0" i="0" u="sng" strike="noStrike" kern="1200" cap="none" spc="0" normalizeH="0" baseline="0" noProof="0" dirty="0">
                <a:ln>
                  <a:noFill/>
                </a:ln>
                <a:solidFill>
                  <a:prstClr val="black"/>
                </a:solidFill>
                <a:effectLst/>
                <a:uLnTx/>
                <a:uFillTx/>
                <a:latin typeface="Calibri" panose="020F0502020204030204"/>
                <a:ea typeface="+mn-ea"/>
                <a:cs typeface="+mn-cs"/>
              </a:rPr>
              <a:t>wrinkle</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or </a:t>
            </a:r>
            <a:r>
              <a:rPr kumimoji="0" lang="en-US" sz="3200" b="0" i="0" u="sng" strike="noStrike" kern="1200" cap="none" spc="0" normalizeH="0" baseline="0" noProof="0" dirty="0">
                <a:ln>
                  <a:noFill/>
                </a:ln>
                <a:solidFill>
                  <a:prstClr val="black"/>
                </a:solidFill>
                <a:effectLst/>
                <a:uLnTx/>
                <a:uFillTx/>
                <a:latin typeface="Calibri" panose="020F0502020204030204"/>
                <a:ea typeface="+mn-ea"/>
                <a:cs typeface="+mn-cs"/>
              </a:rPr>
              <a:t>any such thing</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but that she should be </a:t>
            </a:r>
            <a:r>
              <a:rPr kumimoji="0" lang="en-US" sz="3200" b="0" i="0" u="sng" strike="noStrike" kern="1200" cap="none" spc="0" normalizeH="0" baseline="0" noProof="0" dirty="0">
                <a:ln>
                  <a:noFill/>
                </a:ln>
                <a:solidFill>
                  <a:prstClr val="black"/>
                </a:solidFill>
                <a:effectLst/>
                <a:uLnTx/>
                <a:uFillTx/>
                <a:latin typeface="Calibri" panose="020F0502020204030204"/>
                <a:ea typeface="+mn-ea"/>
                <a:cs typeface="+mn-cs"/>
              </a:rPr>
              <a:t>holy and without blemish</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t>
            </a:r>
            <a:endParaRPr lang="en-US" dirty="0"/>
          </a:p>
        </p:txBody>
      </p:sp>
    </p:spTree>
    <p:extLst>
      <p:ext uri="{BB962C8B-B14F-4D97-AF65-F5344CB8AC3E}">
        <p14:creationId xmlns:p14="http://schemas.microsoft.com/office/powerpoint/2010/main" val="22285261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5FD543D-5F38-BC77-B1C0-94E95ABADDC6}"/>
              </a:ext>
            </a:extLst>
          </p:cNvPr>
          <p:cNvSpPr txBox="1"/>
          <p:nvPr/>
        </p:nvSpPr>
        <p:spPr>
          <a:xfrm>
            <a:off x="-8391" y="2496"/>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A Glorious Church   Eph.5:27</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6" name="TextBox 5">
            <a:extLst>
              <a:ext uri="{FF2B5EF4-FFF2-40B4-BE49-F238E27FC236}">
                <a16:creationId xmlns:a16="http://schemas.microsoft.com/office/drawing/2014/main" id="{9CC7344F-6C05-85F1-B95E-2D7566937C63}"/>
              </a:ext>
            </a:extLst>
          </p:cNvPr>
          <p:cNvSpPr txBox="1"/>
          <p:nvPr/>
        </p:nvSpPr>
        <p:spPr>
          <a:xfrm>
            <a:off x="365760" y="985963"/>
            <a:ext cx="8261406" cy="5293757"/>
          </a:xfrm>
          <a:prstGeom prst="rect">
            <a:avLst/>
          </a:prstGeom>
          <a:noFill/>
        </p:spPr>
        <p:txBody>
          <a:bodyPr wrap="square">
            <a:spAutoFit/>
          </a:bodyPr>
          <a:lstStyle/>
          <a:p>
            <a:pPr marR="0" lvl="0">
              <a:spcBef>
                <a:spcPts val="0"/>
              </a:spcBef>
              <a:spcAft>
                <a:spcPts val="0"/>
              </a:spcAft>
            </a:pPr>
            <a:r>
              <a:rPr lang="en-US" sz="2600" dirty="0">
                <a:ea typeface="Calibri" panose="020F0502020204030204" pitchFamily="34" charset="0"/>
                <a:cs typeface="Times New Roman" panose="02020603050405020304" pitchFamily="18" charset="0"/>
              </a:rPr>
              <a:t>In </a:t>
            </a:r>
            <a:r>
              <a:rPr lang="en-US" sz="2600" dirty="0">
                <a:effectLst/>
                <a:ea typeface="Calibri" panose="020F0502020204030204" pitchFamily="34" charset="0"/>
                <a:cs typeface="Times New Roman" panose="02020603050405020304" pitchFamily="18" charset="0"/>
              </a:rPr>
              <a:t> </a:t>
            </a:r>
            <a:r>
              <a:rPr lang="en-US" sz="2600" b="1" dirty="0">
                <a:solidFill>
                  <a:srgbClr val="0070C0"/>
                </a:solidFill>
                <a:effectLst/>
                <a:ea typeface="Calibri" panose="020F0502020204030204" pitchFamily="34" charset="0"/>
                <a:cs typeface="Times New Roman" panose="02020603050405020304" pitchFamily="18" charset="0"/>
              </a:rPr>
              <a:t>Eph. 5:27 </a:t>
            </a:r>
            <a:r>
              <a:rPr lang="en-US" sz="2600" dirty="0">
                <a:effectLst/>
                <a:ea typeface="Calibri" panose="020F0502020204030204" pitchFamily="34" charset="0"/>
                <a:cs typeface="Times New Roman" panose="02020603050405020304" pitchFamily="18" charset="0"/>
              </a:rPr>
              <a:t>we have the church spoken of as "a glorious church.“</a:t>
            </a:r>
          </a:p>
          <a:p>
            <a:pPr marR="0" lvl="0">
              <a:spcBef>
                <a:spcPts val="0"/>
              </a:spcBef>
              <a:spcAft>
                <a:spcPts val="0"/>
              </a:spcAft>
            </a:pPr>
            <a:endParaRPr lang="en-US" sz="2600" dirty="0">
              <a:ea typeface="Calibri" panose="020F0502020204030204" pitchFamily="34" charset="0"/>
              <a:cs typeface="Times New Roman" panose="02020603050405020304" pitchFamily="18" charset="0"/>
            </a:endParaRPr>
          </a:p>
          <a:p>
            <a:pPr marR="0" lvl="0">
              <a:spcBef>
                <a:spcPts val="0"/>
              </a:spcBef>
              <a:spcAft>
                <a:spcPts val="0"/>
              </a:spcAft>
            </a:pPr>
            <a:r>
              <a:rPr lang="en-US" sz="2600" dirty="0">
                <a:effectLst/>
                <a:ea typeface="Calibri" panose="020F0502020204030204" pitchFamily="34" charset="0"/>
                <a:cs typeface="Times New Roman" panose="02020603050405020304" pitchFamily="18" charset="0"/>
              </a:rPr>
              <a:t>This "glorious church" does not have "spot, or wrinkle, or any such thing." </a:t>
            </a:r>
          </a:p>
          <a:p>
            <a:pPr marR="0" lvl="0">
              <a:spcBef>
                <a:spcPts val="0"/>
              </a:spcBef>
              <a:spcAft>
                <a:spcPts val="0"/>
              </a:spcAft>
            </a:pPr>
            <a:endParaRPr lang="en-US" sz="2600" dirty="0">
              <a:effectLst/>
              <a:ea typeface="Calibri" panose="020F0502020204030204" pitchFamily="34" charset="0"/>
              <a:cs typeface="Times New Roman" panose="02020603050405020304" pitchFamily="18" charset="0"/>
            </a:endParaRPr>
          </a:p>
          <a:p>
            <a:pPr marR="0" lvl="0">
              <a:spcBef>
                <a:spcPts val="0"/>
              </a:spcBef>
              <a:spcAft>
                <a:spcPts val="0"/>
              </a:spcAft>
            </a:pPr>
            <a:r>
              <a:rPr lang="en-US" sz="2600" dirty="0">
                <a:effectLst/>
                <a:ea typeface="Calibri" panose="020F0502020204030204" pitchFamily="34" charset="0"/>
                <a:cs typeface="Times New Roman" panose="02020603050405020304" pitchFamily="18" charset="0"/>
              </a:rPr>
              <a:t>In the New Testament the glory of the church is represented under various heads. </a:t>
            </a:r>
          </a:p>
          <a:p>
            <a:pPr marR="0" lvl="0">
              <a:spcBef>
                <a:spcPts val="0"/>
              </a:spcBef>
              <a:spcAft>
                <a:spcPts val="0"/>
              </a:spcAft>
            </a:pPr>
            <a:endParaRPr lang="en-US" sz="2600" dirty="0">
              <a:effectLst/>
              <a:ea typeface="Calibri" panose="020F0502020204030204" pitchFamily="34" charset="0"/>
              <a:cs typeface="Times New Roman" panose="02020603050405020304" pitchFamily="18" charset="0"/>
            </a:endParaRPr>
          </a:p>
          <a:p>
            <a:pPr marR="0" lvl="0">
              <a:spcBef>
                <a:spcPts val="0"/>
              </a:spcBef>
              <a:spcAft>
                <a:spcPts val="1000"/>
              </a:spcAft>
            </a:pPr>
            <a:r>
              <a:rPr lang="en-US" sz="2600" dirty="0">
                <a:effectLst/>
                <a:ea typeface="Calibri" panose="020F0502020204030204" pitchFamily="34" charset="0"/>
                <a:cs typeface="Times New Roman" panose="02020603050405020304" pitchFamily="18" charset="0"/>
              </a:rPr>
              <a:t>The glory has been represented by a bride. The inspired John saw the church: "And I John saw the holy city, new Jerusalem, coming down from God out of heaven, </a:t>
            </a:r>
            <a:r>
              <a:rPr lang="en-US" sz="2600" u="sng" dirty="0">
                <a:effectLst/>
                <a:ea typeface="Calibri" panose="020F0502020204030204" pitchFamily="34" charset="0"/>
                <a:cs typeface="Times New Roman" panose="02020603050405020304" pitchFamily="18" charset="0"/>
              </a:rPr>
              <a:t>prepared as a bride adorned for her husband</a:t>
            </a:r>
            <a:r>
              <a:rPr lang="en-US" sz="2600" dirty="0">
                <a:effectLst/>
                <a:ea typeface="Calibri" panose="020F0502020204030204" pitchFamily="34" charset="0"/>
                <a:cs typeface="Times New Roman" panose="02020603050405020304" pitchFamily="18" charset="0"/>
              </a:rPr>
              <a:t>." (</a:t>
            </a:r>
            <a:r>
              <a:rPr lang="en-US" sz="2600" b="1" dirty="0">
                <a:solidFill>
                  <a:srgbClr val="0070C0"/>
                </a:solidFill>
                <a:effectLst/>
                <a:ea typeface="Calibri" panose="020F0502020204030204" pitchFamily="34" charset="0"/>
                <a:cs typeface="Times New Roman" panose="02020603050405020304" pitchFamily="18" charset="0"/>
              </a:rPr>
              <a:t>Rev. 21:2.)</a:t>
            </a:r>
          </a:p>
        </p:txBody>
      </p:sp>
    </p:spTree>
    <p:extLst>
      <p:ext uri="{BB962C8B-B14F-4D97-AF65-F5344CB8AC3E}">
        <p14:creationId xmlns:p14="http://schemas.microsoft.com/office/powerpoint/2010/main" val="35384608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5FD543D-5F38-BC77-B1C0-94E95ABADDC6}"/>
              </a:ext>
            </a:extLst>
          </p:cNvPr>
          <p:cNvSpPr txBox="1"/>
          <p:nvPr/>
        </p:nvSpPr>
        <p:spPr>
          <a:xfrm>
            <a:off x="-8391" y="2496"/>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A Glorious Church   Eph.5:27</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2" name="TextBox 1">
            <a:extLst>
              <a:ext uri="{FF2B5EF4-FFF2-40B4-BE49-F238E27FC236}">
                <a16:creationId xmlns:a16="http://schemas.microsoft.com/office/drawing/2014/main" id="{544A6B9E-D4DA-91A3-3296-8445367E06DC}"/>
              </a:ext>
            </a:extLst>
          </p:cNvPr>
          <p:cNvSpPr txBox="1"/>
          <p:nvPr/>
        </p:nvSpPr>
        <p:spPr>
          <a:xfrm>
            <a:off x="453223" y="1011506"/>
            <a:ext cx="8086477" cy="5570756"/>
          </a:xfrm>
          <a:prstGeom prst="rect">
            <a:avLst/>
          </a:prstGeom>
          <a:noFill/>
        </p:spPr>
        <p:txBody>
          <a:bodyPr wrap="square">
            <a:spAutoFit/>
          </a:bodyPr>
          <a:lstStyle/>
          <a:p>
            <a:pPr marR="7200" rtl="0"/>
            <a:r>
              <a:rPr lang="en-US" sz="2400" dirty="0"/>
              <a:t>The life of the church is her head, who is Christ. </a:t>
            </a:r>
            <a:r>
              <a:rPr lang="en-US" sz="2400" u="sng" dirty="0">
                <a:solidFill>
                  <a:srgbClr val="0070C0"/>
                </a:solidFill>
              </a:rPr>
              <a:t>The true fulfillment of the wife is in her husband</a:t>
            </a:r>
            <a:r>
              <a:rPr lang="en-US" sz="2400" dirty="0">
                <a:solidFill>
                  <a:srgbClr val="0070C0"/>
                </a:solidFill>
              </a:rPr>
              <a:t>.</a:t>
            </a:r>
            <a:r>
              <a:rPr lang="en-US" sz="2400" dirty="0"/>
              <a:t> This is the Bible view of the family. </a:t>
            </a:r>
            <a:r>
              <a:rPr lang="en-US" sz="2400" b="1" u="sng" dirty="0">
                <a:solidFill>
                  <a:srgbClr val="C00000"/>
                </a:solidFill>
              </a:rPr>
              <a:t>The true fulfillment of the Christian is in Christ!</a:t>
            </a:r>
          </a:p>
          <a:p>
            <a:pPr marR="7200" rtl="0"/>
            <a:endParaRPr lang="en-US" sz="2400" dirty="0"/>
          </a:p>
          <a:p>
            <a:pPr marR="7200" rtl="0"/>
            <a:r>
              <a:rPr lang="en-US" sz="2400" dirty="0"/>
              <a:t>The current social unrest could indicate that this ideal will be overturned; but if it is ever replaced by another, women will not in any sense gain by the change. </a:t>
            </a:r>
          </a:p>
          <a:p>
            <a:pPr marR="7200" rtl="0"/>
            <a:endParaRPr lang="en-US" sz="2400" dirty="0"/>
          </a:p>
          <a:p>
            <a:pPr marR="7200" rtl="0"/>
            <a:r>
              <a:rPr lang="en-US" sz="2400" dirty="0"/>
              <a:t>Apart from the teachings of Christ and the apostles, the status of woman in society has tended to be lower and lower; and there can be no doubt  that if woman should reject her place in the Bible home, the same forces which in the past destroyed and degraded her in practically every society on earth would do the same again. </a:t>
            </a:r>
          </a:p>
          <a:p>
            <a:pPr marR="7200" rtl="0"/>
            <a:endParaRPr lang="en-US" sz="2000" dirty="0"/>
          </a:p>
        </p:txBody>
      </p:sp>
    </p:spTree>
    <p:extLst>
      <p:ext uri="{BB962C8B-B14F-4D97-AF65-F5344CB8AC3E}">
        <p14:creationId xmlns:p14="http://schemas.microsoft.com/office/powerpoint/2010/main" val="40313725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5FD543D-5F38-BC77-B1C0-94E95ABADDC6}"/>
              </a:ext>
            </a:extLst>
          </p:cNvPr>
          <p:cNvSpPr txBox="1"/>
          <p:nvPr/>
        </p:nvSpPr>
        <p:spPr>
          <a:xfrm>
            <a:off x="-8391" y="2496"/>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A Glorious Church   Eph.5:27</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2" name="TextBox 1">
            <a:extLst>
              <a:ext uri="{FF2B5EF4-FFF2-40B4-BE49-F238E27FC236}">
                <a16:creationId xmlns:a16="http://schemas.microsoft.com/office/drawing/2014/main" id="{6D8151E0-67AA-6B3E-5A9A-693D24E404A5}"/>
              </a:ext>
            </a:extLst>
          </p:cNvPr>
          <p:cNvSpPr txBox="1"/>
          <p:nvPr/>
        </p:nvSpPr>
        <p:spPr>
          <a:xfrm>
            <a:off x="596348" y="1025718"/>
            <a:ext cx="7975158" cy="5570756"/>
          </a:xfrm>
          <a:prstGeom prst="rect">
            <a:avLst/>
          </a:prstGeom>
          <a:noFill/>
        </p:spPr>
        <p:txBody>
          <a:bodyPr wrap="square">
            <a:spAutoFit/>
          </a:bodyPr>
          <a:lstStyle/>
          <a:p>
            <a:pPr marR="7200" rtl="0"/>
            <a:r>
              <a:rPr lang="en-US" sz="2800" b="1" dirty="0">
                <a:solidFill>
                  <a:srgbClr val="0070C0"/>
                </a:solidFill>
              </a:rPr>
              <a:t>Eph. 5:25 </a:t>
            </a:r>
            <a:r>
              <a:rPr lang="en-US" sz="2800" dirty="0"/>
              <a:t>Husbands, love your wives, even as Christ also loved the church, </a:t>
            </a:r>
            <a:r>
              <a:rPr lang="en-US" sz="2800" u="sng" dirty="0"/>
              <a:t>and gave himself up for it</a:t>
            </a:r>
            <a:r>
              <a:rPr lang="en-US" sz="2800" dirty="0"/>
              <a:t>; that he might sanctify it, having cleansed it by the washing of the water with the word.</a:t>
            </a:r>
          </a:p>
          <a:p>
            <a:pPr rtl="0"/>
            <a:endParaRPr lang="en-US" sz="2800" dirty="0"/>
          </a:p>
          <a:p>
            <a:pPr rtl="0"/>
            <a:r>
              <a:rPr lang="en-US" sz="2800" dirty="0">
                <a:solidFill>
                  <a:srgbClr val="C00000"/>
                </a:solidFill>
              </a:rPr>
              <a:t>The measure of love that husbands are commanded to give their wives is that of Christ’s love of the church. </a:t>
            </a:r>
            <a:r>
              <a:rPr lang="en-US" sz="2800" u="sng" dirty="0">
                <a:solidFill>
                  <a:srgbClr val="C00000"/>
                </a:solidFill>
                <a:latin typeface="Aharoni" panose="02010803020104030203" pitchFamily="2" charset="-79"/>
                <a:cs typeface="Aharoni" panose="02010803020104030203" pitchFamily="2" charset="-79"/>
              </a:rPr>
              <a:t>A love that would die for the beloved</a:t>
            </a:r>
            <a:r>
              <a:rPr lang="en-US" sz="2800" dirty="0">
                <a:solidFill>
                  <a:srgbClr val="C00000"/>
                </a:solidFill>
                <a:latin typeface="Aharoni" panose="02010803020104030203" pitchFamily="2" charset="-79"/>
                <a:cs typeface="Aharoni" panose="02010803020104030203" pitchFamily="2" charset="-79"/>
              </a:rPr>
              <a:t>! </a:t>
            </a:r>
            <a:r>
              <a:rPr lang="en-US" sz="2800" u="sng" dirty="0"/>
              <a:t>Any submission or subjection that a devoted wife might give to her husband would be more than rewarded and justified by such a love as that</a:t>
            </a:r>
            <a:r>
              <a:rPr lang="en-US" sz="2800" dirty="0"/>
              <a:t>.         “More excellent love than this is inconceivable.”</a:t>
            </a:r>
          </a:p>
          <a:p>
            <a:pPr lvl="1"/>
            <a:r>
              <a:rPr lang="en-US" sz="2000" dirty="0"/>
              <a:t> </a:t>
            </a:r>
            <a:endParaRPr lang="en-US" sz="2000" b="0" i="0" u="none" strike="noStrike" baseline="0" dirty="0">
              <a:solidFill>
                <a:srgbClr val="0000FF"/>
              </a:solidFill>
              <a:hlinkClick r:id="rId2"/>
            </a:endParaRPr>
          </a:p>
        </p:txBody>
      </p:sp>
    </p:spTree>
    <p:extLst>
      <p:ext uri="{BB962C8B-B14F-4D97-AF65-F5344CB8AC3E}">
        <p14:creationId xmlns:p14="http://schemas.microsoft.com/office/powerpoint/2010/main" val="10735273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5FD543D-5F38-BC77-B1C0-94E95ABADDC6}"/>
              </a:ext>
            </a:extLst>
          </p:cNvPr>
          <p:cNvSpPr txBox="1"/>
          <p:nvPr/>
        </p:nvSpPr>
        <p:spPr>
          <a:xfrm>
            <a:off x="-8391" y="2496"/>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A Glorious Church   Eph.5:27</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2" name="TextBox 1">
            <a:extLst>
              <a:ext uri="{FF2B5EF4-FFF2-40B4-BE49-F238E27FC236}">
                <a16:creationId xmlns:a16="http://schemas.microsoft.com/office/drawing/2014/main" id="{05279BB3-D87C-AF7A-47C4-88B5144D5A94}"/>
              </a:ext>
            </a:extLst>
          </p:cNvPr>
          <p:cNvSpPr txBox="1"/>
          <p:nvPr/>
        </p:nvSpPr>
        <p:spPr>
          <a:xfrm>
            <a:off x="636104" y="1009814"/>
            <a:ext cx="8094428" cy="5606671"/>
          </a:xfrm>
          <a:prstGeom prst="rect">
            <a:avLst/>
          </a:prstGeom>
          <a:noFill/>
        </p:spPr>
        <p:txBody>
          <a:bodyPr wrap="square">
            <a:spAutoFit/>
          </a:bodyPr>
          <a:lstStyle/>
          <a:p>
            <a:pPr marR="7200" rtl="0"/>
            <a:r>
              <a:rPr lang="en-US" sz="3000" b="1" dirty="0">
                <a:solidFill>
                  <a:srgbClr val="0070C0"/>
                </a:solidFill>
              </a:rPr>
              <a:t>Eph.5:27 </a:t>
            </a:r>
            <a:r>
              <a:rPr lang="en-US" sz="3000" dirty="0"/>
              <a:t>That he might present the church to himself a glorious church, not having spot or wrinkle or any such thing; but that it should be holy and without blemish.</a:t>
            </a:r>
          </a:p>
          <a:p>
            <a:pPr rtl="0"/>
            <a:endParaRPr lang="en-US" sz="3000" dirty="0"/>
          </a:p>
          <a:p>
            <a:pPr rtl="0"/>
            <a:r>
              <a:rPr lang="en-US" sz="3000" dirty="0"/>
              <a:t>The absolute perfection of the church is stated here.</a:t>
            </a:r>
          </a:p>
          <a:p>
            <a:pPr rtl="0"/>
            <a:endParaRPr lang="en-US" sz="3000" dirty="0"/>
          </a:p>
          <a:p>
            <a:pPr rtl="0"/>
            <a:r>
              <a:rPr lang="en-US" sz="3000" b="1" dirty="0">
                <a:solidFill>
                  <a:srgbClr val="0070C0"/>
                </a:solidFill>
              </a:rPr>
              <a:t>Eph.1:4 </a:t>
            </a:r>
            <a:r>
              <a:rPr lang="en-US" sz="3000" dirty="0"/>
              <a:t>just as He chose us in Him before the foundation of the world, that we should be </a:t>
            </a:r>
            <a:r>
              <a:rPr lang="en-US" sz="3000" u="sng" dirty="0"/>
              <a:t>holy and without blame</a:t>
            </a:r>
            <a:r>
              <a:rPr lang="en-US" sz="3000" dirty="0"/>
              <a:t> before Him </a:t>
            </a:r>
            <a:r>
              <a:rPr lang="en-US" sz="3000" u="sng" dirty="0"/>
              <a:t>in love</a:t>
            </a:r>
            <a:r>
              <a:rPr lang="en-US" sz="3000" dirty="0"/>
              <a:t>,</a:t>
            </a:r>
          </a:p>
          <a:p>
            <a:pPr lvl="1"/>
            <a:r>
              <a:rPr lang="en-US" dirty="0"/>
              <a:t> </a:t>
            </a:r>
            <a:endParaRPr lang="en-US" b="0" i="0" u="none" strike="noStrike" baseline="0" dirty="0">
              <a:solidFill>
                <a:srgbClr val="0000FF"/>
              </a:solidFill>
              <a:hlinkClick r:id="rId2"/>
            </a:endParaRPr>
          </a:p>
        </p:txBody>
      </p:sp>
      <p:sp>
        <p:nvSpPr>
          <p:cNvPr id="3" name="Rectangle 2">
            <a:extLst>
              <a:ext uri="{FF2B5EF4-FFF2-40B4-BE49-F238E27FC236}">
                <a16:creationId xmlns:a16="http://schemas.microsoft.com/office/drawing/2014/main" id="{FCE1311D-35EF-01CE-DED3-E35AA57A4B61}"/>
              </a:ext>
            </a:extLst>
          </p:cNvPr>
          <p:cNvSpPr/>
          <p:nvPr/>
        </p:nvSpPr>
        <p:spPr>
          <a:xfrm>
            <a:off x="365760" y="985962"/>
            <a:ext cx="8412480" cy="2051436"/>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539107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5FD543D-5F38-BC77-B1C0-94E95ABADDC6}"/>
              </a:ext>
            </a:extLst>
          </p:cNvPr>
          <p:cNvSpPr txBox="1"/>
          <p:nvPr/>
        </p:nvSpPr>
        <p:spPr>
          <a:xfrm>
            <a:off x="-8391" y="2496"/>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A Glorious Church   Eph.5:27</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3" name="TextBox 2">
            <a:extLst>
              <a:ext uri="{FF2B5EF4-FFF2-40B4-BE49-F238E27FC236}">
                <a16:creationId xmlns:a16="http://schemas.microsoft.com/office/drawing/2014/main" id="{BE1327FA-130C-B9E8-8088-086D983A617C}"/>
              </a:ext>
            </a:extLst>
          </p:cNvPr>
          <p:cNvSpPr txBox="1"/>
          <p:nvPr/>
        </p:nvSpPr>
        <p:spPr>
          <a:xfrm>
            <a:off x="644056" y="1192696"/>
            <a:ext cx="7688912" cy="4708981"/>
          </a:xfrm>
          <a:prstGeom prst="rect">
            <a:avLst/>
          </a:prstGeom>
          <a:noFill/>
        </p:spPr>
        <p:txBody>
          <a:bodyPr wrap="square">
            <a:spAutoFit/>
          </a:bodyPr>
          <a:lstStyle/>
          <a:p>
            <a:pPr marR="0" lvl="0">
              <a:spcBef>
                <a:spcPts val="0"/>
              </a:spcBef>
              <a:spcAft>
                <a:spcPts val="0"/>
              </a:spcAft>
            </a:pPr>
            <a:r>
              <a:rPr lang="en-US" sz="3000" dirty="0">
                <a:effectLst/>
                <a:ea typeface="Calibri" panose="020F0502020204030204" pitchFamily="34" charset="0"/>
                <a:cs typeface="Times New Roman" panose="02020603050405020304" pitchFamily="18" charset="0"/>
              </a:rPr>
              <a:t>This is a beautiful picture. What is more beautiful than a bride adorned for her husband? </a:t>
            </a:r>
          </a:p>
          <a:p>
            <a:pPr marR="0" lvl="0">
              <a:spcBef>
                <a:spcPts val="0"/>
              </a:spcBef>
              <a:spcAft>
                <a:spcPts val="0"/>
              </a:spcAft>
            </a:pPr>
            <a:endParaRPr lang="en-US" sz="3000" dirty="0">
              <a:effectLst/>
              <a:ea typeface="Calibri" panose="020F0502020204030204" pitchFamily="34" charset="0"/>
              <a:cs typeface="Times New Roman" panose="02020603050405020304" pitchFamily="18" charset="0"/>
            </a:endParaRPr>
          </a:p>
          <a:p>
            <a:pPr marR="0" lvl="0">
              <a:spcBef>
                <a:spcPts val="0"/>
              </a:spcBef>
              <a:spcAft>
                <a:spcPts val="0"/>
              </a:spcAft>
            </a:pPr>
            <a:r>
              <a:rPr lang="en-US" sz="3000" u="sng" dirty="0">
                <a:effectLst/>
                <a:ea typeface="Calibri" panose="020F0502020204030204" pitchFamily="34" charset="0"/>
                <a:cs typeface="Times New Roman" panose="02020603050405020304" pitchFamily="18" charset="0"/>
              </a:rPr>
              <a:t>The church is the bride of Christ</a:t>
            </a:r>
            <a:r>
              <a:rPr lang="en-US" sz="3000" dirty="0">
                <a:effectLst/>
                <a:ea typeface="Calibri" panose="020F0502020204030204" pitchFamily="34" charset="0"/>
                <a:cs typeface="Times New Roman" panose="02020603050405020304" pitchFamily="18" charset="0"/>
              </a:rPr>
              <a:t>. Some day he is going to claim his bride. </a:t>
            </a:r>
          </a:p>
          <a:p>
            <a:pPr marR="0" lvl="0">
              <a:spcBef>
                <a:spcPts val="0"/>
              </a:spcBef>
              <a:spcAft>
                <a:spcPts val="0"/>
              </a:spcAft>
            </a:pPr>
            <a:endParaRPr lang="en-US" sz="3000" dirty="0">
              <a:effectLst/>
              <a:ea typeface="Calibri" panose="020F0502020204030204" pitchFamily="34" charset="0"/>
              <a:cs typeface="Times New Roman" panose="02020603050405020304" pitchFamily="18" charset="0"/>
            </a:endParaRPr>
          </a:p>
          <a:p>
            <a:pPr marR="0" lvl="0">
              <a:spcBef>
                <a:spcPts val="0"/>
              </a:spcBef>
              <a:spcAft>
                <a:spcPts val="1000"/>
              </a:spcAft>
            </a:pPr>
            <a:r>
              <a:rPr lang="en-US" sz="3000" dirty="0">
                <a:effectLst/>
                <a:ea typeface="Calibri" panose="020F0502020204030204" pitchFamily="34" charset="0"/>
                <a:cs typeface="Times New Roman" panose="02020603050405020304" pitchFamily="18" charset="0"/>
              </a:rPr>
              <a:t>We must be </a:t>
            </a:r>
            <a:r>
              <a:rPr lang="en-US" sz="3000" u="sng" dirty="0">
                <a:effectLst/>
                <a:ea typeface="Calibri" panose="020F0502020204030204" pitchFamily="34" charset="0"/>
                <a:cs typeface="Times New Roman" panose="02020603050405020304" pitchFamily="18" charset="0"/>
              </a:rPr>
              <a:t>adorned</a:t>
            </a:r>
            <a:r>
              <a:rPr lang="en-US" sz="3000" dirty="0">
                <a:effectLst/>
                <a:ea typeface="Calibri" panose="020F0502020204030204" pitchFamily="34" charset="0"/>
                <a:cs typeface="Times New Roman" panose="02020603050405020304" pitchFamily="18" charset="0"/>
              </a:rPr>
              <a:t> for this. When we think of a bride, we do not think of </a:t>
            </a:r>
            <a:r>
              <a:rPr lang="en-US" sz="3000" u="sng" dirty="0">
                <a:effectLst/>
                <a:ea typeface="Calibri" panose="020F0502020204030204" pitchFamily="34" charset="0"/>
                <a:cs typeface="Times New Roman" panose="02020603050405020304" pitchFamily="18" charset="0"/>
              </a:rPr>
              <a:t>spots</a:t>
            </a:r>
            <a:r>
              <a:rPr lang="en-US" sz="3000" dirty="0">
                <a:effectLst/>
                <a:ea typeface="Calibri" panose="020F0502020204030204" pitchFamily="34" charset="0"/>
                <a:cs typeface="Times New Roman" panose="02020603050405020304" pitchFamily="18" charset="0"/>
              </a:rPr>
              <a:t>, </a:t>
            </a:r>
            <a:r>
              <a:rPr lang="en-US" sz="3000" u="sng" dirty="0">
                <a:effectLst/>
                <a:ea typeface="Calibri" panose="020F0502020204030204" pitchFamily="34" charset="0"/>
                <a:cs typeface="Times New Roman" panose="02020603050405020304" pitchFamily="18" charset="0"/>
              </a:rPr>
              <a:t>wrinkles</a:t>
            </a:r>
            <a:r>
              <a:rPr lang="en-US" sz="3000" dirty="0">
                <a:effectLst/>
                <a:ea typeface="Calibri" panose="020F0502020204030204" pitchFamily="34" charset="0"/>
                <a:cs typeface="Times New Roman" panose="02020603050405020304" pitchFamily="18" charset="0"/>
              </a:rPr>
              <a:t>, and such things; but we do think of </a:t>
            </a:r>
            <a:r>
              <a:rPr lang="en-US" sz="3000" u="sng" dirty="0">
                <a:effectLst/>
                <a:ea typeface="Calibri" panose="020F0502020204030204" pitchFamily="34" charset="0"/>
                <a:cs typeface="Times New Roman" panose="02020603050405020304" pitchFamily="18" charset="0"/>
              </a:rPr>
              <a:t>purity</a:t>
            </a:r>
            <a:r>
              <a:rPr lang="en-US" sz="3000" dirty="0">
                <a:effectLst/>
                <a:ea typeface="Calibri" panose="020F0502020204030204" pitchFamily="34" charset="0"/>
                <a:cs typeface="Times New Roman" panose="02020603050405020304" pitchFamily="18" charset="0"/>
              </a:rPr>
              <a:t>, </a:t>
            </a:r>
            <a:r>
              <a:rPr lang="en-US" sz="3000" u="sng" dirty="0">
                <a:effectLst/>
                <a:ea typeface="Calibri" panose="020F0502020204030204" pitchFamily="34" charset="0"/>
                <a:cs typeface="Times New Roman" panose="02020603050405020304" pitchFamily="18" charset="0"/>
              </a:rPr>
              <a:t>sweetness</a:t>
            </a:r>
            <a:r>
              <a:rPr lang="en-US" sz="3000" dirty="0">
                <a:effectLst/>
                <a:ea typeface="Calibri" panose="020F0502020204030204" pitchFamily="34" charset="0"/>
                <a:cs typeface="Times New Roman" panose="02020603050405020304" pitchFamily="18" charset="0"/>
              </a:rPr>
              <a:t>, and </a:t>
            </a:r>
            <a:r>
              <a:rPr lang="en-US" sz="3000" u="sng" dirty="0">
                <a:effectLst/>
                <a:ea typeface="Calibri" panose="020F0502020204030204" pitchFamily="34" charset="0"/>
                <a:cs typeface="Times New Roman" panose="02020603050405020304" pitchFamily="18" charset="0"/>
              </a:rPr>
              <a:t>cleanliness</a:t>
            </a:r>
            <a:r>
              <a:rPr lang="en-US" sz="3000" dirty="0">
                <a:effectLst/>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33643735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9AD395B4-309C-0C78-6327-CD9693FF66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1000"/>
            <a:ext cx="9144000" cy="60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53670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E5AF8ED-B15B-89E8-C87A-49334C42BFD1}"/>
              </a:ext>
            </a:extLst>
          </p:cNvPr>
          <p:cNvPicPr>
            <a:picLocks noChangeAspect="1"/>
          </p:cNvPicPr>
          <p:nvPr/>
        </p:nvPicPr>
        <p:blipFill>
          <a:blip r:embed="rId2"/>
          <a:stretch>
            <a:fillRect/>
          </a:stretch>
        </p:blipFill>
        <p:spPr>
          <a:xfrm>
            <a:off x="270344" y="1703566"/>
            <a:ext cx="4079020" cy="2719346"/>
          </a:xfrm>
          <a:prstGeom prst="rect">
            <a:avLst/>
          </a:prstGeom>
        </p:spPr>
      </p:pic>
      <p:pic>
        <p:nvPicPr>
          <p:cNvPr id="3" name="Picture 2">
            <a:extLst>
              <a:ext uri="{FF2B5EF4-FFF2-40B4-BE49-F238E27FC236}">
                <a16:creationId xmlns:a16="http://schemas.microsoft.com/office/drawing/2014/main" id="{66E8729C-E150-F61C-5B24-E34B0518C8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317" y="1679710"/>
            <a:ext cx="4177415" cy="278494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436B6BA-C4A8-D7D3-5AB2-21733D082B9B}"/>
              </a:ext>
            </a:extLst>
          </p:cNvPr>
          <p:cNvSpPr txBox="1"/>
          <p:nvPr/>
        </p:nvSpPr>
        <p:spPr>
          <a:xfrm>
            <a:off x="1" y="357806"/>
            <a:ext cx="9144000" cy="646331"/>
          </a:xfrm>
          <a:prstGeom prst="rect">
            <a:avLst/>
          </a:prstGeom>
          <a:noFill/>
        </p:spPr>
        <p:txBody>
          <a:bodyPr wrap="square" rtlCol="0">
            <a:spAutoFit/>
          </a:bodyPr>
          <a:lstStyle/>
          <a:p>
            <a:pPr algn="ctr"/>
            <a:r>
              <a:rPr lang="en-US" sz="3600" dirty="0">
                <a:solidFill>
                  <a:schemeClr val="bg1"/>
                </a:solidFill>
              </a:rPr>
              <a:t>Spots, wrinkles, blemishes?</a:t>
            </a:r>
          </a:p>
        </p:txBody>
      </p:sp>
      <p:sp>
        <p:nvSpPr>
          <p:cNvPr id="6" name="TextBox 5">
            <a:extLst>
              <a:ext uri="{FF2B5EF4-FFF2-40B4-BE49-F238E27FC236}">
                <a16:creationId xmlns:a16="http://schemas.microsoft.com/office/drawing/2014/main" id="{237DE98E-D25E-D8AF-8CD1-CB120517EB0D}"/>
              </a:ext>
            </a:extLst>
          </p:cNvPr>
          <p:cNvSpPr txBox="1"/>
          <p:nvPr/>
        </p:nvSpPr>
        <p:spPr>
          <a:xfrm>
            <a:off x="652007" y="5077067"/>
            <a:ext cx="8134184" cy="1200329"/>
          </a:xfrm>
          <a:prstGeom prst="rect">
            <a:avLst/>
          </a:prstGeom>
          <a:noFill/>
        </p:spPr>
        <p:txBody>
          <a:bodyPr wrap="square">
            <a:spAutoFit/>
          </a:bodyPr>
          <a:lstStyle/>
          <a:p>
            <a:r>
              <a:rPr lang="en-US" dirty="0"/>
              <a:t> </a:t>
            </a:r>
            <a:r>
              <a:rPr lang="en-US" sz="2400" dirty="0">
                <a:solidFill>
                  <a:schemeClr val="bg1"/>
                </a:solidFill>
              </a:rPr>
              <a:t>James 1:25 But he who looks into the perfect law of liberty and continues in it, and is not a forgetful hearer but </a:t>
            </a:r>
            <a:r>
              <a:rPr lang="en-US" sz="2400" u="sng" dirty="0">
                <a:solidFill>
                  <a:schemeClr val="bg1"/>
                </a:solidFill>
              </a:rPr>
              <a:t>a doer of the work</a:t>
            </a:r>
            <a:r>
              <a:rPr lang="en-US" sz="2400" dirty="0">
                <a:solidFill>
                  <a:schemeClr val="bg1"/>
                </a:solidFill>
              </a:rPr>
              <a:t>, this one will be blessed in what he does</a:t>
            </a:r>
          </a:p>
        </p:txBody>
      </p:sp>
    </p:spTree>
    <p:extLst>
      <p:ext uri="{BB962C8B-B14F-4D97-AF65-F5344CB8AC3E}">
        <p14:creationId xmlns:p14="http://schemas.microsoft.com/office/powerpoint/2010/main" val="1807798996"/>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410</TotalTime>
  <Words>2377</Words>
  <Application>Microsoft Office PowerPoint</Application>
  <PresentationFormat>On-screen Show (4:3)</PresentationFormat>
  <Paragraphs>177</Paragraphs>
  <Slides>26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26</vt:i4>
      </vt:variant>
    </vt:vector>
  </HeadingPairs>
  <TitlesOfParts>
    <vt:vector size="35" baseType="lpstr">
      <vt:lpstr>Aharoni</vt:lpstr>
      <vt:lpstr>Arial</vt:lpstr>
      <vt:lpstr>Arial Black</vt:lpstr>
      <vt:lpstr>Arial Unicode MS</vt:lpstr>
      <vt:lpstr>Calibri</vt:lpstr>
      <vt:lpstr>Calibri Light</vt:lpstr>
      <vt:lpstr>HP Simplified</vt:lpstr>
      <vt:lpstr>Ink Free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New Lebanon church of Christ</dc:creator>
  <cp:lastModifiedBy>New Lebanon church of Christ</cp:lastModifiedBy>
  <cp:revision>9</cp:revision>
  <dcterms:created xsi:type="dcterms:W3CDTF">2024-10-03T10:03:20Z</dcterms:created>
  <dcterms:modified xsi:type="dcterms:W3CDTF">2024-10-12T09:06:55Z</dcterms:modified>
</cp:coreProperties>
</file>