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265" r:id="rId4"/>
    <p:sldId id="258" r:id="rId5"/>
    <p:sldId id="555" r:id="rId6"/>
    <p:sldId id="851" r:id="rId7"/>
    <p:sldId id="859" r:id="rId8"/>
    <p:sldId id="860" r:id="rId9"/>
    <p:sldId id="854" r:id="rId10"/>
    <p:sldId id="861" r:id="rId11"/>
    <p:sldId id="852" r:id="rId12"/>
    <p:sldId id="862" r:id="rId13"/>
    <p:sldId id="855" r:id="rId14"/>
    <p:sldId id="863" r:id="rId15"/>
    <p:sldId id="857" r:id="rId16"/>
    <p:sldId id="864" r:id="rId17"/>
    <p:sldId id="947" r:id="rId18"/>
    <p:sldId id="951" r:id="rId19"/>
    <p:sldId id="865" r:id="rId20"/>
    <p:sldId id="868" r:id="rId21"/>
    <p:sldId id="853" r:id="rId22"/>
    <p:sldId id="858" r:id="rId23"/>
    <p:sldId id="950" r:id="rId24"/>
    <p:sldId id="952" r:id="rId25"/>
    <p:sldId id="948" r:id="rId26"/>
    <p:sldId id="949" r:id="rId27"/>
    <p:sldId id="946" r:id="rId28"/>
    <p:sldId id="943" r:id="rId29"/>
    <p:sldId id="942" r:id="rId30"/>
    <p:sldId id="95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K3NZYD4FYjYyT8KDXUNyw==" hashData="zPAn+xYZL79EbrXo+dcyav7EGiFKE3z9+jl8rexpKU/AE4DaJuiplicxeCn4Gc6lm5/xW4NS08NULUVfWTuzz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4640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8980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6192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85DD75-52F3-4139-A5B2-6A7BE25762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08992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EB6A69-808A-43F3-B77F-78576FF6F4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21058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5A0E27-6FBF-4504-B3E4-1DF9622B893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94992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907C4F-5E1A-47C5-9F95-D02C56BB39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191033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1BFF96-023A-4046-BF68-306BF9D4E96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21036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3E94380-22CF-4955-83A9-C775FF98E5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8915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213C375-D8D1-44A2-B830-58616541ED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44103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EF4F57-76B5-4DDE-B21D-866ADB390D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65529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39493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69EF1E-8978-43F6-B4F0-4A0AA68BC2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78294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E145BD-1C96-401E-8D89-3673A59799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36189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33C28A-4FA7-4A82-A453-85EDB2BADD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359411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6DA778-CD18-4F8B-ABEA-3A9EC7CB40B9}" type="slidenum">
              <a:rPr lang="en-US"/>
              <a:pPr>
                <a:defRPr/>
              </a:pPr>
              <a:t>‹#›</a:t>
            </a:fld>
            <a:endParaRPr lang="en-US" dirty="0"/>
          </a:p>
        </p:txBody>
      </p:sp>
    </p:spTree>
    <p:extLst>
      <p:ext uri="{BB962C8B-B14F-4D97-AF65-F5344CB8AC3E}">
        <p14:creationId xmlns:p14="http://schemas.microsoft.com/office/powerpoint/2010/main" val="16919878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84AE4C-8F1C-466D-AFFA-DFC79D2C1DEE}" type="slidenum">
              <a:rPr lang="en-US"/>
              <a:pPr>
                <a:defRPr/>
              </a:pPr>
              <a:t>‹#›</a:t>
            </a:fld>
            <a:endParaRPr lang="en-US" dirty="0"/>
          </a:p>
        </p:txBody>
      </p:sp>
    </p:spTree>
    <p:extLst>
      <p:ext uri="{BB962C8B-B14F-4D97-AF65-F5344CB8AC3E}">
        <p14:creationId xmlns:p14="http://schemas.microsoft.com/office/powerpoint/2010/main" val="2234113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2988EA2-3DDE-4A29-B650-2E440D88E7AD}" type="slidenum">
              <a:rPr lang="en-US"/>
              <a:pPr>
                <a:defRPr/>
              </a:pPr>
              <a:t>‹#›</a:t>
            </a:fld>
            <a:endParaRPr lang="en-US" dirty="0"/>
          </a:p>
        </p:txBody>
      </p:sp>
    </p:spTree>
    <p:extLst>
      <p:ext uri="{BB962C8B-B14F-4D97-AF65-F5344CB8AC3E}">
        <p14:creationId xmlns:p14="http://schemas.microsoft.com/office/powerpoint/2010/main" val="86257222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7E691E2-4242-453A-A6BB-4CF8C066486C}" type="slidenum">
              <a:rPr lang="en-US"/>
              <a:pPr>
                <a:defRPr/>
              </a:pPr>
              <a:t>‹#›</a:t>
            </a:fld>
            <a:endParaRPr lang="en-US" dirty="0"/>
          </a:p>
        </p:txBody>
      </p:sp>
    </p:spTree>
    <p:extLst>
      <p:ext uri="{BB962C8B-B14F-4D97-AF65-F5344CB8AC3E}">
        <p14:creationId xmlns:p14="http://schemas.microsoft.com/office/powerpoint/2010/main" val="39421728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0A612C1-1A5C-4F1F-AD61-E7400F48B227}" type="slidenum">
              <a:rPr lang="en-US"/>
              <a:pPr>
                <a:defRPr/>
              </a:pPr>
              <a:t>‹#›</a:t>
            </a:fld>
            <a:endParaRPr lang="en-US" dirty="0"/>
          </a:p>
        </p:txBody>
      </p:sp>
    </p:spTree>
    <p:extLst>
      <p:ext uri="{BB962C8B-B14F-4D97-AF65-F5344CB8AC3E}">
        <p14:creationId xmlns:p14="http://schemas.microsoft.com/office/powerpoint/2010/main" val="168868360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871B1B6-1621-4BDF-B38B-12ACF373D319}" type="slidenum">
              <a:rPr lang="en-US"/>
              <a:pPr>
                <a:defRPr/>
              </a:pPr>
              <a:t>‹#›</a:t>
            </a:fld>
            <a:endParaRPr lang="en-US" dirty="0"/>
          </a:p>
        </p:txBody>
      </p:sp>
    </p:spTree>
    <p:extLst>
      <p:ext uri="{BB962C8B-B14F-4D97-AF65-F5344CB8AC3E}">
        <p14:creationId xmlns:p14="http://schemas.microsoft.com/office/powerpoint/2010/main" val="170653069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C6AE223-B3CA-41C0-B993-7A2DE8E039AE}" type="slidenum">
              <a:rPr lang="en-US"/>
              <a:pPr>
                <a:defRPr/>
              </a:pPr>
              <a:t>‹#›</a:t>
            </a:fld>
            <a:endParaRPr lang="en-US" dirty="0"/>
          </a:p>
        </p:txBody>
      </p:sp>
    </p:spTree>
    <p:extLst>
      <p:ext uri="{BB962C8B-B14F-4D97-AF65-F5344CB8AC3E}">
        <p14:creationId xmlns:p14="http://schemas.microsoft.com/office/powerpoint/2010/main" val="34268865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6695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D7C757-A174-49BD-A70D-9C3FEB54CBEC}" type="slidenum">
              <a:rPr lang="en-US"/>
              <a:pPr>
                <a:defRPr/>
              </a:pPr>
              <a:t>‹#›</a:t>
            </a:fld>
            <a:endParaRPr lang="en-US" dirty="0"/>
          </a:p>
        </p:txBody>
      </p:sp>
    </p:spTree>
    <p:extLst>
      <p:ext uri="{BB962C8B-B14F-4D97-AF65-F5344CB8AC3E}">
        <p14:creationId xmlns:p14="http://schemas.microsoft.com/office/powerpoint/2010/main" val="3236032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498204D-6123-49B5-B5A6-DD2FB7830604}" type="slidenum">
              <a:rPr lang="en-US"/>
              <a:pPr>
                <a:defRPr/>
              </a:pPr>
              <a:t>‹#›</a:t>
            </a:fld>
            <a:endParaRPr lang="en-US" dirty="0"/>
          </a:p>
        </p:txBody>
      </p:sp>
    </p:spTree>
    <p:extLst>
      <p:ext uri="{BB962C8B-B14F-4D97-AF65-F5344CB8AC3E}">
        <p14:creationId xmlns:p14="http://schemas.microsoft.com/office/powerpoint/2010/main" val="149241324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EA9204-F237-4AEC-9AA2-E03A0B46C122}" type="slidenum">
              <a:rPr lang="en-US"/>
              <a:pPr>
                <a:defRPr/>
              </a:pPr>
              <a:t>‹#›</a:t>
            </a:fld>
            <a:endParaRPr lang="en-US" dirty="0"/>
          </a:p>
        </p:txBody>
      </p:sp>
    </p:spTree>
    <p:extLst>
      <p:ext uri="{BB962C8B-B14F-4D97-AF65-F5344CB8AC3E}">
        <p14:creationId xmlns:p14="http://schemas.microsoft.com/office/powerpoint/2010/main" val="52817349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22367C-0A6E-41A1-8D5F-F0746E78296A}" type="slidenum">
              <a:rPr lang="en-US"/>
              <a:pPr>
                <a:defRPr/>
              </a:pPr>
              <a:t>‹#›</a:t>
            </a:fld>
            <a:endParaRPr lang="en-US" dirty="0"/>
          </a:p>
        </p:txBody>
      </p:sp>
    </p:spTree>
    <p:extLst>
      <p:ext uri="{BB962C8B-B14F-4D97-AF65-F5344CB8AC3E}">
        <p14:creationId xmlns:p14="http://schemas.microsoft.com/office/powerpoint/2010/main" val="27179799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3314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9/15/2024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0927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9/15/2024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2967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9/15/2024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9775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9562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5983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9/15/2024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58575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F27C66E3-81D6-47A2-A0A0-CEA70471C6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2816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4D3F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a:defRPr/>
            </a:pPr>
            <a:fld id="{F17A0FB5-E72B-4DBA-A111-5C561132C67A}" type="slidenum">
              <a:rPr lang="en-US"/>
              <a:pPr>
                <a:defRPr/>
              </a:pPr>
              <a:t>‹#›</a:t>
            </a:fld>
            <a:endParaRPr lang="en-US" dirty="0"/>
          </a:p>
        </p:txBody>
      </p:sp>
    </p:spTree>
    <p:extLst>
      <p:ext uri="{BB962C8B-B14F-4D97-AF65-F5344CB8AC3E}">
        <p14:creationId xmlns:p14="http://schemas.microsoft.com/office/powerpoint/2010/main" val="12291892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D5CBD75C-2F5C-1933-C2EC-6A4E826AF644}"/>
              </a:ext>
            </a:extLst>
          </p:cNvPr>
          <p:cNvSpPr txBox="1"/>
          <p:nvPr/>
        </p:nvSpPr>
        <p:spPr>
          <a:xfrm>
            <a:off x="652007" y="2295130"/>
            <a:ext cx="7911548" cy="2062103"/>
          </a:xfrm>
          <a:prstGeom prst="rect">
            <a:avLst/>
          </a:prstGeom>
          <a:noFill/>
          <a:ln w="38100">
            <a:solidFill>
              <a:schemeClr val="tx1"/>
            </a:solidFill>
          </a:ln>
        </p:spPr>
        <p:txBody>
          <a:bodyPr wrap="square">
            <a:spAutoFit/>
          </a:bodyPr>
          <a:lstStyle/>
          <a:p>
            <a:pPr marL="0" marR="0">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8:12 </a:t>
            </a:r>
            <a:r>
              <a:rPr lang="en-US" sz="3200" kern="0" dirty="0">
                <a:effectLst/>
                <a:latin typeface="Calibri" panose="020F0502020204030204" pitchFamily="34" charset="0"/>
                <a:ea typeface="Calibri" panose="020F0502020204030204" pitchFamily="34" charset="0"/>
                <a:cs typeface="Calibri" panose="020F0502020204030204" pitchFamily="34" charset="0"/>
              </a:rPr>
              <a:t>Then Jesus spoke to them again, saying, "I am the light of the world.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He who follows Me </a:t>
            </a:r>
            <a:r>
              <a:rPr lang="en-US" sz="3200" kern="0" dirty="0">
                <a:effectLst/>
                <a:latin typeface="Calibri" panose="020F0502020204030204" pitchFamily="34" charset="0"/>
                <a:ea typeface="Calibri" panose="020F0502020204030204" pitchFamily="34" charset="0"/>
                <a:cs typeface="Calibri" panose="020F0502020204030204" pitchFamily="34" charset="0"/>
              </a:rPr>
              <a:t>shall not walk in darkness, but have the light of life." </a:t>
            </a:r>
          </a:p>
        </p:txBody>
      </p:sp>
      <p:sp>
        <p:nvSpPr>
          <p:cNvPr id="10" name="TextBox 9">
            <a:extLst>
              <a:ext uri="{FF2B5EF4-FFF2-40B4-BE49-F238E27FC236}">
                <a16:creationId xmlns:a16="http://schemas.microsoft.com/office/drawing/2014/main" id="{8B5E2DDE-F2E6-E8D8-352D-AE649BA0CBF7}"/>
              </a:ext>
            </a:extLst>
          </p:cNvPr>
          <p:cNvSpPr txBox="1"/>
          <p:nvPr/>
        </p:nvSpPr>
        <p:spPr>
          <a:xfrm>
            <a:off x="548640" y="906449"/>
            <a:ext cx="6209968"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He Is Before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2">
            <a:extLst>
              <a:ext uri="{FF2B5EF4-FFF2-40B4-BE49-F238E27FC236}">
                <a16:creationId xmlns:a16="http://schemas.microsoft.com/office/drawing/2014/main" id="{D504223F-129A-A852-C5B3-C186C18F8E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186" b="25683"/>
          <a:stretch/>
        </p:blipFill>
        <p:spPr bwMode="auto">
          <a:xfrm flipV="1">
            <a:off x="4786685" y="960121"/>
            <a:ext cx="2910177"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a:extLst>
              <a:ext uri="{FF2B5EF4-FFF2-40B4-BE49-F238E27FC236}">
                <a16:creationId xmlns:a16="http://schemas.microsoft.com/office/drawing/2014/main" id="{9F6AE1F9-638F-47BB-5C11-758D53E41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996" y="4522072"/>
            <a:ext cx="2190163" cy="219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78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54B9E71D-53AB-97A0-4B65-19BCCFCF0519}"/>
              </a:ext>
            </a:extLst>
          </p:cNvPr>
          <p:cNvSpPr txBox="1"/>
          <p:nvPr/>
        </p:nvSpPr>
        <p:spPr>
          <a:xfrm>
            <a:off x="556593" y="2042260"/>
            <a:ext cx="8181892" cy="4355038"/>
          </a:xfrm>
          <a:prstGeom prst="rect">
            <a:avLst/>
          </a:prstGeom>
          <a:noFill/>
          <a:ln w="38100">
            <a:solidFill>
              <a:schemeClr val="tx1"/>
            </a:solidFill>
          </a:ln>
        </p:spPr>
        <p:txBody>
          <a:bodyPr wrap="square">
            <a:spAutoFit/>
          </a:bodyPr>
          <a:lstStyle/>
          <a:p>
            <a:pPr marL="0" marR="0">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Exodus 14:19 </a:t>
            </a:r>
            <a:r>
              <a:rPr lang="en-US" sz="3200" kern="0" dirty="0">
                <a:effectLst/>
                <a:latin typeface="Calibri" panose="020F0502020204030204" pitchFamily="34" charset="0"/>
                <a:ea typeface="Calibri" panose="020F0502020204030204" pitchFamily="34" charset="0"/>
                <a:cs typeface="Calibri" panose="020F0502020204030204" pitchFamily="34" charset="0"/>
              </a:rPr>
              <a:t>And the Angel of God, who went before the camp of Israel, moved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and went behind them</a:t>
            </a:r>
            <a:r>
              <a:rPr lang="en-US" sz="3200" kern="0" dirty="0">
                <a:effectLst/>
                <a:latin typeface="Calibri" panose="020F0502020204030204" pitchFamily="34" charset="0"/>
                <a:ea typeface="Calibri" panose="020F0502020204030204" pitchFamily="34" charset="0"/>
                <a:cs typeface="Calibri" panose="020F0502020204030204" pitchFamily="34" charset="0"/>
              </a:rPr>
              <a:t>; and the pillar of cloud went from before them and stood behind them.</a:t>
            </a:r>
          </a:p>
          <a:p>
            <a:pPr marL="0" marR="0">
              <a:spcBef>
                <a:spcPts val="0"/>
              </a:spcBef>
              <a:spcAft>
                <a:spcPts val="300"/>
              </a:spcAft>
            </a:pPr>
            <a:endParaRPr lang="en-US" sz="1600" kern="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Isaiah 30:21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Your ears shall hear a word behind you, saying</a:t>
            </a:r>
            <a:r>
              <a:rPr lang="en-US" sz="3200" kern="0" dirty="0">
                <a:effectLst/>
                <a:latin typeface="Calibri" panose="020F0502020204030204" pitchFamily="34" charset="0"/>
                <a:ea typeface="Calibri" panose="020F0502020204030204" pitchFamily="34" charset="0"/>
                <a:cs typeface="Calibri" panose="020F0502020204030204" pitchFamily="34" charset="0"/>
              </a:rPr>
              <a:t>, "This is the way, walk in it," Whenever you turn to the right hand Or whenever you turn to the left.</a:t>
            </a:r>
          </a:p>
        </p:txBody>
      </p:sp>
      <p:sp>
        <p:nvSpPr>
          <p:cNvPr id="8" name="TextBox 7">
            <a:extLst>
              <a:ext uri="{FF2B5EF4-FFF2-40B4-BE49-F238E27FC236}">
                <a16:creationId xmlns:a16="http://schemas.microsoft.com/office/drawing/2014/main" id="{C60878C9-72B4-2DF4-0D0B-4A07A170FEA4}"/>
              </a:ext>
            </a:extLst>
          </p:cNvPr>
          <p:cNvSpPr txBox="1"/>
          <p:nvPr/>
        </p:nvSpPr>
        <p:spPr>
          <a:xfrm>
            <a:off x="373711" y="932732"/>
            <a:ext cx="4579950"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He Is Behind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6" descr="In Several Directions Free Stock Photo - Public Domain Pictures">
            <a:extLst>
              <a:ext uri="{FF2B5EF4-FFF2-40B4-BE49-F238E27FC236}">
                <a16:creationId xmlns:a16="http://schemas.microsoft.com/office/drawing/2014/main" id="{584AE054-7FCD-E5EC-82ED-D8E03083E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609" y="834965"/>
            <a:ext cx="2051437" cy="107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46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54B9E71D-53AB-97A0-4B65-19BCCFCF0519}"/>
              </a:ext>
            </a:extLst>
          </p:cNvPr>
          <p:cNvSpPr txBox="1"/>
          <p:nvPr/>
        </p:nvSpPr>
        <p:spPr>
          <a:xfrm>
            <a:off x="588397" y="1819624"/>
            <a:ext cx="8181892" cy="2554545"/>
          </a:xfrm>
          <a:prstGeom prst="rect">
            <a:avLst/>
          </a:prstGeom>
          <a:noFill/>
          <a:ln w="38100">
            <a:solidFill>
              <a:schemeClr val="tx1"/>
            </a:solidFill>
          </a:ln>
        </p:spPr>
        <p:txBody>
          <a:bodyPr wrap="square">
            <a:spAutoFit/>
          </a:bodyPr>
          <a:lstStyle/>
          <a:p>
            <a:pPr marL="0" marR="0">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Isaiah 58:8</a:t>
            </a:r>
            <a:r>
              <a:rPr lang="en-US" sz="3200" kern="0" dirty="0">
                <a:effectLst/>
                <a:latin typeface="Calibri" panose="020F0502020204030204" pitchFamily="34" charset="0"/>
                <a:ea typeface="Calibri" panose="020F0502020204030204" pitchFamily="34" charset="0"/>
                <a:cs typeface="Calibri" panose="020F0502020204030204" pitchFamily="34" charset="0"/>
              </a:rPr>
              <a:t> Then your light shall break forth like the morning, Your healing shall spring forth speedily, And your righteousness shall go before you;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The glory of the LORD shall be your rear guard</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60878C9-72B4-2DF4-0D0B-4A07A170FEA4}"/>
              </a:ext>
            </a:extLst>
          </p:cNvPr>
          <p:cNvSpPr txBox="1"/>
          <p:nvPr/>
        </p:nvSpPr>
        <p:spPr>
          <a:xfrm>
            <a:off x="373711" y="932732"/>
            <a:ext cx="4579950"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He Is Behind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6" descr="In Several Directions Free Stock Photo - Public Domain Pictures">
            <a:extLst>
              <a:ext uri="{FF2B5EF4-FFF2-40B4-BE49-F238E27FC236}">
                <a16:creationId xmlns:a16="http://schemas.microsoft.com/office/drawing/2014/main" id="{6A83B95B-40A1-B44C-380A-581672343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846" y="4480760"/>
            <a:ext cx="3617844" cy="189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3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99B4EAE-8479-CEDA-074D-BC4BC92E4FA9}"/>
              </a:ext>
            </a:extLst>
          </p:cNvPr>
          <p:cNvSpPr txBox="1"/>
          <p:nvPr/>
        </p:nvSpPr>
        <p:spPr>
          <a:xfrm>
            <a:off x="381663" y="1564360"/>
            <a:ext cx="8476089" cy="5009064"/>
          </a:xfrm>
          <a:prstGeom prst="rect">
            <a:avLst/>
          </a:prstGeom>
          <a:noFill/>
          <a:ln w="38100">
            <a:solidFill>
              <a:schemeClr val="tx1"/>
            </a:solidFill>
          </a:ln>
        </p:spPr>
        <p:txBody>
          <a:bodyPr wrap="square">
            <a:spAutoFit/>
          </a:bodyPr>
          <a:lstStyle/>
          <a:p>
            <a:pPr marL="0" marR="0">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Deut. 33:27 </a:t>
            </a:r>
            <a:r>
              <a:rPr lang="en-US" sz="3200" kern="0" dirty="0">
                <a:effectLst/>
                <a:latin typeface="Calibri" panose="020F0502020204030204" pitchFamily="34" charset="0"/>
                <a:ea typeface="Calibri" panose="020F0502020204030204" pitchFamily="34" charset="0"/>
                <a:cs typeface="Calibri" panose="020F0502020204030204" pitchFamily="34" charset="0"/>
              </a:rPr>
              <a:t>The eternal God is your refuge,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And underneath are the everlasting </a:t>
            </a:r>
            <a:r>
              <a:rPr lang="en-US" sz="3200" kern="0" dirty="0">
                <a:effectLst/>
                <a:latin typeface="Calibri" panose="020F0502020204030204" pitchFamily="34" charset="0"/>
                <a:ea typeface="Calibri" panose="020F0502020204030204" pitchFamily="34" charset="0"/>
                <a:cs typeface="Calibri" panose="020F0502020204030204" pitchFamily="34" charset="0"/>
              </a:rPr>
              <a:t>arms; He will thrust out the enemy from before you, And will say, 'Destroy!' </a:t>
            </a:r>
          </a:p>
          <a:p>
            <a:pPr marL="0" marR="0">
              <a:spcBef>
                <a:spcPts val="0"/>
              </a:spcBef>
              <a:spcAft>
                <a:spcPts val="300"/>
              </a:spcAft>
            </a:pPr>
            <a:endParaRPr lang="en-US" sz="3200" kern="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Tim. 2:19 </a:t>
            </a:r>
            <a:r>
              <a:rPr lang="en-US" sz="3200" kern="0" dirty="0">
                <a:effectLst/>
                <a:latin typeface="Calibri" panose="020F0502020204030204" pitchFamily="34" charset="0"/>
                <a:ea typeface="Calibri" panose="020F0502020204030204" pitchFamily="34" charset="0"/>
                <a:cs typeface="Calibri" panose="020F0502020204030204" pitchFamily="34" charset="0"/>
              </a:rPr>
              <a:t>Nevertheless the solid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foundation of God </a:t>
            </a:r>
            <a:r>
              <a:rPr lang="en-US" sz="3200" kern="0" dirty="0">
                <a:effectLst/>
                <a:latin typeface="Calibri" panose="020F0502020204030204" pitchFamily="34" charset="0"/>
                <a:ea typeface="Calibri" panose="020F0502020204030204" pitchFamily="34" charset="0"/>
                <a:cs typeface="Calibri" panose="020F0502020204030204" pitchFamily="34" charset="0"/>
              </a:rPr>
              <a:t>stands, having this seal: "The Lord knows those who are His," and, "Let everyone who names the name of Christ depart from iniquity."</a:t>
            </a:r>
          </a:p>
          <a:p>
            <a:pPr marL="0" marR="0">
              <a:spcBef>
                <a:spcPts val="0"/>
              </a:spcBef>
              <a:spcAft>
                <a:spcPts val="30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8B71DC5-4BDA-CBCA-6845-F009C43212C7}"/>
              </a:ext>
            </a:extLst>
          </p:cNvPr>
          <p:cNvSpPr txBox="1"/>
          <p:nvPr/>
        </p:nvSpPr>
        <p:spPr>
          <a:xfrm>
            <a:off x="572494" y="905525"/>
            <a:ext cx="4579950"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He Is Beneath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330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99B4EAE-8479-CEDA-074D-BC4BC92E4FA9}"/>
              </a:ext>
            </a:extLst>
          </p:cNvPr>
          <p:cNvSpPr txBox="1"/>
          <p:nvPr/>
        </p:nvSpPr>
        <p:spPr>
          <a:xfrm>
            <a:off x="811032" y="2107097"/>
            <a:ext cx="7832035" cy="3577903"/>
          </a:xfrm>
          <a:prstGeom prst="rect">
            <a:avLst/>
          </a:prstGeom>
          <a:noFill/>
          <a:ln w="38100">
            <a:solidFill>
              <a:schemeClr val="tx1"/>
            </a:solidFill>
          </a:ln>
        </p:spPr>
        <p:txBody>
          <a:bodyPr wrap="square">
            <a:spAutoFit/>
          </a:bodyPr>
          <a:lstStyle/>
          <a:p>
            <a:pPr marL="0" marR="0">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Jude 24, 25</a:t>
            </a:r>
            <a:r>
              <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a:effectLst/>
                <a:latin typeface="Calibri" panose="020F0502020204030204" pitchFamily="34" charset="0"/>
                <a:ea typeface="Calibri" panose="020F0502020204030204" pitchFamily="34" charset="0"/>
                <a:cs typeface="Calibri" panose="020F0502020204030204" pitchFamily="34" charset="0"/>
              </a:rPr>
              <a:t>Now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to Him who is able to keep you from stumbling</a:t>
            </a:r>
            <a:r>
              <a:rPr lang="en-US" sz="3200" kern="0" dirty="0">
                <a:effectLst/>
                <a:latin typeface="Calibri" panose="020F0502020204030204" pitchFamily="34" charset="0"/>
                <a:ea typeface="Calibri" panose="020F0502020204030204" pitchFamily="34" charset="0"/>
                <a:cs typeface="Calibri" panose="020F0502020204030204" pitchFamily="34" charset="0"/>
              </a:rPr>
              <a:t>, And to present you faultless Before the presence of His glory with exceeding joy,</a:t>
            </a:r>
          </a:p>
          <a:p>
            <a:pPr marL="0" marR="0">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 25 To God our Savior, Who alone is wise, Be glory and majesty, Dominion and power, Both now and forever. Amen.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8B71DC5-4BDA-CBCA-6845-F009C43212C7}"/>
              </a:ext>
            </a:extLst>
          </p:cNvPr>
          <p:cNvSpPr txBox="1"/>
          <p:nvPr/>
        </p:nvSpPr>
        <p:spPr>
          <a:xfrm>
            <a:off x="572494" y="905525"/>
            <a:ext cx="4579950"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He Is Beneath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8" descr="Arrow Turn Left · Free vector graphic on Pixabay">
            <a:extLst>
              <a:ext uri="{FF2B5EF4-FFF2-40B4-BE49-F238E27FC236}">
                <a16:creationId xmlns:a16="http://schemas.microsoft.com/office/drawing/2014/main" id="{2AB79CA9-E363-4C59-7F8D-4495F5356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750" y="4933510"/>
            <a:ext cx="3005960" cy="150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37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7D972FF-1BAF-05CB-8583-B7B6CB538ECD}"/>
              </a:ext>
            </a:extLst>
          </p:cNvPr>
          <p:cNvSpPr txBox="1"/>
          <p:nvPr/>
        </p:nvSpPr>
        <p:spPr>
          <a:xfrm>
            <a:off x="2162755" y="5502305"/>
            <a:ext cx="4699220" cy="1045223"/>
          </a:xfrm>
          <a:prstGeom prst="rect">
            <a:avLst/>
          </a:prstGeom>
          <a:noFill/>
        </p:spPr>
        <p:txBody>
          <a:bodyPr wrap="square">
            <a:spAutoFit/>
          </a:bodyPr>
          <a:lstStyle/>
          <a:p>
            <a:pPr marL="228600" marR="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p>
          <a:p>
            <a:pPr marL="228600" marR="0">
              <a:lnSpc>
                <a:spcPct val="107000"/>
              </a:lnSpc>
              <a:spcBef>
                <a:spcPts val="0"/>
              </a:spcBef>
              <a:spcAft>
                <a:spcPts val="300"/>
              </a:spcAft>
            </a:pP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a:p>
            <a:pPr marL="228600" marR="0">
              <a:lnSpc>
                <a:spcPct val="107000"/>
              </a:lnSpc>
              <a:spcBef>
                <a:spcPts val="0"/>
              </a:spcBef>
              <a:spcAft>
                <a:spcPts val="300"/>
              </a:spcAft>
            </a:pP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C235915-61BC-B0B2-CF53-9F4C1ABCDC26}"/>
              </a:ext>
            </a:extLst>
          </p:cNvPr>
          <p:cNvSpPr txBox="1"/>
          <p:nvPr/>
        </p:nvSpPr>
        <p:spPr>
          <a:xfrm>
            <a:off x="738975" y="881675"/>
            <a:ext cx="4579950"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6. He Is With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206BC7B-D0FB-0ED8-9D5B-B6B9DC4663E5}"/>
              </a:ext>
            </a:extLst>
          </p:cNvPr>
          <p:cNvSpPr txBox="1"/>
          <p:nvPr/>
        </p:nvSpPr>
        <p:spPr>
          <a:xfrm>
            <a:off x="675862" y="1733383"/>
            <a:ext cx="7903596" cy="1815882"/>
          </a:xfrm>
          <a:prstGeom prst="rect">
            <a:avLst/>
          </a:prstGeom>
          <a:noFill/>
        </p:spPr>
        <p:txBody>
          <a:bodyPr wrap="square">
            <a:spAutoFit/>
          </a:bodyPr>
          <a:lstStyle/>
          <a:p>
            <a:r>
              <a:rPr lang="en-US" sz="2800" b="1" dirty="0">
                <a:solidFill>
                  <a:srgbClr val="0070C0"/>
                </a:solidFill>
              </a:rPr>
              <a:t>Genesis 28:15 </a:t>
            </a:r>
            <a:r>
              <a:rPr lang="en-US" sz="2800" dirty="0"/>
              <a:t>"Behold, </a:t>
            </a:r>
            <a:r>
              <a:rPr lang="en-US" sz="2800" u="sng" dirty="0"/>
              <a:t>I am with you </a:t>
            </a:r>
            <a:r>
              <a:rPr lang="en-US" sz="2800" dirty="0"/>
              <a:t>and will keep you wherever you go, and will bring you back to this land; for I will not leave you until I have done what I have spoken to you."</a:t>
            </a:r>
          </a:p>
        </p:txBody>
      </p:sp>
      <p:sp>
        <p:nvSpPr>
          <p:cNvPr id="14" name="TextBox 13">
            <a:extLst>
              <a:ext uri="{FF2B5EF4-FFF2-40B4-BE49-F238E27FC236}">
                <a16:creationId xmlns:a16="http://schemas.microsoft.com/office/drawing/2014/main" id="{B5849F4B-FF7A-E539-0C39-92ADC02C7876}"/>
              </a:ext>
            </a:extLst>
          </p:cNvPr>
          <p:cNvSpPr txBox="1"/>
          <p:nvPr/>
        </p:nvSpPr>
        <p:spPr>
          <a:xfrm>
            <a:off x="747423" y="4031311"/>
            <a:ext cx="7553737" cy="2246769"/>
          </a:xfrm>
          <a:prstGeom prst="rect">
            <a:avLst/>
          </a:prstGeom>
          <a:noFill/>
        </p:spPr>
        <p:txBody>
          <a:bodyPr wrap="square">
            <a:spAutoFit/>
          </a:bodyPr>
          <a:lstStyle/>
          <a:p>
            <a:r>
              <a:rPr lang="en-US" sz="2800" b="1" dirty="0">
                <a:solidFill>
                  <a:srgbClr val="0070C0"/>
                </a:solidFill>
              </a:rPr>
              <a:t>Isaiah 43:2 </a:t>
            </a:r>
            <a:r>
              <a:rPr lang="en-US" sz="2800" dirty="0"/>
              <a:t>When you pass through the waters, </a:t>
            </a:r>
            <a:r>
              <a:rPr lang="en-US" sz="2800" u="sng" dirty="0"/>
              <a:t>I will be with you</a:t>
            </a:r>
            <a:r>
              <a:rPr lang="en-US" sz="2800" dirty="0"/>
              <a:t>; And through the rivers, they shall not overflow you. When you walk through the fire, you shall not be burned, Nor shall the flame scorch you. </a:t>
            </a:r>
            <a:r>
              <a:rPr lang="en-US" sz="2800" dirty="0">
                <a:solidFill>
                  <a:srgbClr val="FF0000"/>
                </a:solidFill>
              </a:rPr>
              <a:t>(Red Sea, Jordan River, furnace)</a:t>
            </a:r>
          </a:p>
        </p:txBody>
      </p:sp>
      <p:pic>
        <p:nvPicPr>
          <p:cNvPr id="2" name="Picture 16" descr="Forward Left North · Free vector graphic on Pixabay">
            <a:extLst>
              <a:ext uri="{FF2B5EF4-FFF2-40B4-BE49-F238E27FC236}">
                <a16:creationId xmlns:a16="http://schemas.microsoft.com/office/drawing/2014/main" id="{1456CF94-FC72-3ED7-EDBF-465FA57FC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623" y="5866936"/>
            <a:ext cx="958129" cy="95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11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7D972FF-1BAF-05CB-8583-B7B6CB538ECD}"/>
              </a:ext>
            </a:extLst>
          </p:cNvPr>
          <p:cNvSpPr txBox="1"/>
          <p:nvPr/>
        </p:nvSpPr>
        <p:spPr>
          <a:xfrm>
            <a:off x="2162755" y="5502305"/>
            <a:ext cx="4699220" cy="1045223"/>
          </a:xfrm>
          <a:prstGeom prst="rect">
            <a:avLst/>
          </a:prstGeom>
          <a:noFill/>
        </p:spPr>
        <p:txBody>
          <a:bodyPr wrap="square">
            <a:spAutoFit/>
          </a:bodyPr>
          <a:lstStyle/>
          <a:p>
            <a:pPr marL="228600" marR="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p>
          <a:p>
            <a:pPr marL="228600" marR="0">
              <a:lnSpc>
                <a:spcPct val="107000"/>
              </a:lnSpc>
              <a:spcBef>
                <a:spcPts val="0"/>
              </a:spcBef>
              <a:spcAft>
                <a:spcPts val="300"/>
              </a:spcAft>
            </a:pP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a:p>
            <a:pPr marL="228600" marR="0">
              <a:lnSpc>
                <a:spcPct val="107000"/>
              </a:lnSpc>
              <a:spcBef>
                <a:spcPts val="0"/>
              </a:spcBef>
              <a:spcAft>
                <a:spcPts val="300"/>
              </a:spcAft>
            </a:pP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C235915-61BC-B0B2-CF53-9F4C1ABCDC26}"/>
              </a:ext>
            </a:extLst>
          </p:cNvPr>
          <p:cNvSpPr txBox="1"/>
          <p:nvPr/>
        </p:nvSpPr>
        <p:spPr>
          <a:xfrm>
            <a:off x="738975" y="881675"/>
            <a:ext cx="4579950"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6. He Is With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BB65EE0-7CD4-E6A0-C6C8-A10379E0052D}"/>
              </a:ext>
            </a:extLst>
          </p:cNvPr>
          <p:cNvSpPr txBox="1"/>
          <p:nvPr/>
        </p:nvSpPr>
        <p:spPr>
          <a:xfrm>
            <a:off x="352425" y="1525544"/>
            <a:ext cx="8572500" cy="4770537"/>
          </a:xfrm>
          <a:prstGeom prst="rect">
            <a:avLst/>
          </a:prstGeom>
          <a:noFill/>
        </p:spPr>
        <p:txBody>
          <a:bodyPr wrap="square">
            <a:spAutoFit/>
          </a:bodyPr>
          <a:lstStyle/>
          <a:p>
            <a:r>
              <a:rPr lang="en-US" sz="2400" b="1" dirty="0">
                <a:solidFill>
                  <a:srgbClr val="0070C0"/>
                </a:solidFill>
              </a:rPr>
              <a:t>Daniel 3:20 </a:t>
            </a:r>
            <a:r>
              <a:rPr lang="en-US" sz="2000" dirty="0"/>
              <a:t>And he commanded certain mighty men of valor who were in his army to bind Shadrach, Meshach, and Abed-Nego, and cast them into the burning fiery furnace. 21 Then these men were bound in their coats, their trousers, their turbans, and their other garments, and were cast into the midst of the burning fiery furnace.</a:t>
            </a:r>
          </a:p>
          <a:p>
            <a:r>
              <a:rPr lang="en-US" sz="2000" dirty="0"/>
              <a:t>22 Therefore, because the king's command was urgent, and the furnace exceedingly hot, the flame of the fire killed those men who took up Shadrach, Meshach, and Abed-Nego.</a:t>
            </a:r>
          </a:p>
          <a:p>
            <a:r>
              <a:rPr lang="en-US" sz="2000" dirty="0"/>
              <a:t>23 And these three men, Shadrach, Meshach, and Abed-Nego, fell down bound into the midst of the burning fiery furnace.</a:t>
            </a:r>
          </a:p>
          <a:p>
            <a:r>
              <a:rPr lang="en-US" sz="2000" b="1" dirty="0">
                <a:solidFill>
                  <a:srgbClr val="FF0000"/>
                </a:solidFill>
              </a:rPr>
              <a:t>24 Then King Nebuchadnezzar was astonished; and he rose in haste and spoke, saying to his counselors, "Did we not cast three men bound into the midst of the fire?" They answered and said to the king, "True, O king.“25 "Look!" he answered, "I see four men loose, walking in the midst of the fire; and they are not hurt, and the form of the fourth is like the Son of God."</a:t>
            </a:r>
          </a:p>
        </p:txBody>
      </p:sp>
      <p:pic>
        <p:nvPicPr>
          <p:cNvPr id="2" name="Picture 16" descr="Forward Left North · Free vector graphic on Pixabay">
            <a:extLst>
              <a:ext uri="{FF2B5EF4-FFF2-40B4-BE49-F238E27FC236}">
                <a16:creationId xmlns:a16="http://schemas.microsoft.com/office/drawing/2014/main" id="{FE4D57DF-0184-A392-BDF6-F8B83E7E6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9906" y="6016801"/>
            <a:ext cx="784798" cy="78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5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7D972FF-1BAF-05CB-8583-B7B6CB538ECD}"/>
              </a:ext>
            </a:extLst>
          </p:cNvPr>
          <p:cNvSpPr txBox="1"/>
          <p:nvPr/>
        </p:nvSpPr>
        <p:spPr>
          <a:xfrm>
            <a:off x="2162755" y="5502305"/>
            <a:ext cx="4699220" cy="1045223"/>
          </a:xfrm>
          <a:prstGeom prst="rect">
            <a:avLst/>
          </a:prstGeom>
          <a:noFill/>
        </p:spPr>
        <p:txBody>
          <a:bodyPr wrap="square">
            <a:spAutoFit/>
          </a:bodyPr>
          <a:lstStyle/>
          <a:p>
            <a:pPr marL="228600" marR="0">
              <a:lnSpc>
                <a:spcPct val="107000"/>
              </a:lnSpc>
              <a:spcBef>
                <a:spcPts val="0"/>
              </a:spcBef>
              <a:spcAft>
                <a:spcPts val="30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p>
          <a:p>
            <a:pPr marL="228600" marR="0">
              <a:lnSpc>
                <a:spcPct val="107000"/>
              </a:lnSpc>
              <a:spcBef>
                <a:spcPts val="0"/>
              </a:spcBef>
              <a:spcAft>
                <a:spcPts val="300"/>
              </a:spcAft>
            </a:pP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a:p>
            <a:pPr marL="228600" marR="0">
              <a:lnSpc>
                <a:spcPct val="107000"/>
              </a:lnSpc>
              <a:spcBef>
                <a:spcPts val="0"/>
              </a:spcBef>
              <a:spcAft>
                <a:spcPts val="300"/>
              </a:spcAft>
            </a:pP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C235915-61BC-B0B2-CF53-9F4C1ABCDC26}"/>
              </a:ext>
            </a:extLst>
          </p:cNvPr>
          <p:cNvSpPr txBox="1"/>
          <p:nvPr/>
        </p:nvSpPr>
        <p:spPr>
          <a:xfrm>
            <a:off x="738975" y="881675"/>
            <a:ext cx="4579950"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6. He Is With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690C26A-DE69-BC9E-4362-AFE47F2C4C5D}"/>
              </a:ext>
            </a:extLst>
          </p:cNvPr>
          <p:cNvSpPr txBox="1"/>
          <p:nvPr/>
        </p:nvSpPr>
        <p:spPr>
          <a:xfrm>
            <a:off x="738974" y="1717510"/>
            <a:ext cx="7625797" cy="1384995"/>
          </a:xfrm>
          <a:prstGeom prst="rect">
            <a:avLst/>
          </a:prstGeom>
          <a:noFill/>
        </p:spPr>
        <p:txBody>
          <a:bodyPr wrap="square">
            <a:spAutoFit/>
          </a:bodyPr>
          <a:lstStyle/>
          <a:p>
            <a:r>
              <a:rPr lang="en-US" sz="2800" b="1" dirty="0">
                <a:solidFill>
                  <a:srgbClr val="0070C0"/>
                </a:solidFill>
              </a:rPr>
              <a:t>Mt 28:20 </a:t>
            </a:r>
            <a:r>
              <a:rPr lang="en-US" sz="2800" dirty="0"/>
              <a:t>"teaching them to observe all things that I have commanded you; and lo, </a:t>
            </a:r>
            <a:r>
              <a:rPr lang="en-US" sz="2800" u="sng" dirty="0"/>
              <a:t>I am with you always, even to the end of the age</a:t>
            </a:r>
            <a:r>
              <a:rPr lang="en-US" sz="2800" dirty="0"/>
              <a:t>." Amen.</a:t>
            </a:r>
          </a:p>
        </p:txBody>
      </p:sp>
      <p:sp>
        <p:nvSpPr>
          <p:cNvPr id="12" name="TextBox 11">
            <a:extLst>
              <a:ext uri="{FF2B5EF4-FFF2-40B4-BE49-F238E27FC236}">
                <a16:creationId xmlns:a16="http://schemas.microsoft.com/office/drawing/2014/main" id="{DE076738-322A-B71A-BA90-8F9683A439DF}"/>
              </a:ext>
            </a:extLst>
          </p:cNvPr>
          <p:cNvSpPr txBox="1"/>
          <p:nvPr/>
        </p:nvSpPr>
        <p:spPr>
          <a:xfrm>
            <a:off x="826440" y="3429000"/>
            <a:ext cx="7625797" cy="2677656"/>
          </a:xfrm>
          <a:prstGeom prst="rect">
            <a:avLst/>
          </a:prstGeom>
          <a:noFill/>
        </p:spPr>
        <p:txBody>
          <a:bodyPr wrap="square">
            <a:spAutoFit/>
          </a:bodyPr>
          <a:lstStyle/>
          <a:p>
            <a:r>
              <a:rPr lang="en-US" sz="2800" b="1" dirty="0">
                <a:solidFill>
                  <a:srgbClr val="0070C0"/>
                </a:solidFill>
              </a:rPr>
              <a:t>Heb 13:5 </a:t>
            </a:r>
            <a:r>
              <a:rPr lang="en-US" sz="2800" dirty="0"/>
              <a:t>Let your conduct be without covetousness; be content with such things as you have. For He Himself has said, "</a:t>
            </a:r>
            <a:r>
              <a:rPr lang="en-US" sz="2800" u="sng" dirty="0"/>
              <a:t>I will never leave you nor forsake you.</a:t>
            </a:r>
            <a:r>
              <a:rPr lang="en-US" sz="2800" dirty="0"/>
              <a:t>"</a:t>
            </a:r>
          </a:p>
          <a:p>
            <a:r>
              <a:rPr lang="en-US" sz="2800" dirty="0"/>
              <a:t>6 So we may boldly say: "The LORD is my helper; I will not fear. What can man do to me?"</a:t>
            </a:r>
          </a:p>
        </p:txBody>
      </p:sp>
      <p:pic>
        <p:nvPicPr>
          <p:cNvPr id="2" name="Picture 16" descr="Forward Left North · Free vector graphic on Pixabay">
            <a:extLst>
              <a:ext uri="{FF2B5EF4-FFF2-40B4-BE49-F238E27FC236}">
                <a16:creationId xmlns:a16="http://schemas.microsoft.com/office/drawing/2014/main" id="{DA0EF26F-8FB3-8BE4-CEBE-8ED69E233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331" y="5821353"/>
            <a:ext cx="898872" cy="90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7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BBE9B7E-A0F0-3437-CA06-594E80992BAD}"/>
              </a:ext>
            </a:extLst>
          </p:cNvPr>
          <p:cNvSpPr txBox="1"/>
          <p:nvPr/>
        </p:nvSpPr>
        <p:spPr>
          <a:xfrm>
            <a:off x="675861" y="1683468"/>
            <a:ext cx="7944263" cy="4893647"/>
          </a:xfrm>
          <a:prstGeom prst="rect">
            <a:avLst/>
          </a:prstGeom>
          <a:noFill/>
        </p:spPr>
        <p:txBody>
          <a:bodyPr wrap="square">
            <a:spAutoFit/>
          </a:bodyPr>
          <a:lstStyle/>
          <a:p>
            <a:r>
              <a:rPr lang="en-US" sz="2100" b="1" kern="0" dirty="0">
                <a:solidFill>
                  <a:srgbClr val="0070C0"/>
                </a:solidFill>
                <a:effectLst/>
                <a:latin typeface="Calibri" panose="020F0502020204030204" pitchFamily="34" charset="0"/>
                <a:ea typeface="Calibri" panose="020F0502020204030204" pitchFamily="34" charset="0"/>
              </a:rPr>
              <a:t>John 14:26, 27</a:t>
            </a:r>
            <a:r>
              <a:rPr lang="en-US" sz="2100" kern="0" dirty="0">
                <a:effectLst/>
                <a:latin typeface="Calibri" panose="020F0502020204030204" pitchFamily="34" charset="0"/>
                <a:ea typeface="Calibri" panose="020F0502020204030204" pitchFamily="34" charset="0"/>
              </a:rPr>
              <a:t>, "But the Helper, the Holy Spirit, whom the Father will send in My name, He will teach you all things, and bring to your remembrance all things that I said to you.</a:t>
            </a:r>
          </a:p>
          <a:p>
            <a:r>
              <a:rPr lang="en-US" sz="2100" kern="0" dirty="0">
                <a:effectLst/>
                <a:latin typeface="Calibri" panose="020F0502020204030204" pitchFamily="34" charset="0"/>
                <a:ea typeface="Calibri" panose="020F0502020204030204" pitchFamily="34" charset="0"/>
              </a:rPr>
              <a:t>27 "Peace I leave with you, My peace I give to you; not as the world gives do I give to you. Let not your heart be troubled, neither let it be afraid.;</a:t>
            </a:r>
          </a:p>
          <a:p>
            <a:endParaRPr lang="en-US" sz="2100" kern="0" dirty="0">
              <a:latin typeface="Calibri" panose="020F0502020204030204" pitchFamily="34" charset="0"/>
              <a:ea typeface="Calibri" panose="020F0502020204030204" pitchFamily="34" charset="0"/>
            </a:endParaRPr>
          </a:p>
          <a:p>
            <a:r>
              <a:rPr lang="en-US" sz="2100" b="1" kern="0" dirty="0">
                <a:solidFill>
                  <a:srgbClr val="0070C0"/>
                </a:solidFill>
                <a:effectLst/>
                <a:latin typeface="Calibri" panose="020F0502020204030204" pitchFamily="34" charset="0"/>
                <a:ea typeface="Calibri" panose="020F0502020204030204" pitchFamily="34" charset="0"/>
              </a:rPr>
              <a:t>1 Cor. 6:19</a:t>
            </a:r>
            <a:r>
              <a:rPr lang="en-US" sz="2100" kern="0" dirty="0">
                <a:effectLst/>
                <a:latin typeface="Calibri" panose="020F0502020204030204" pitchFamily="34" charset="0"/>
                <a:ea typeface="Calibri" panose="020F0502020204030204" pitchFamily="34" charset="0"/>
              </a:rPr>
              <a:t>; Or do you not know that your body i</a:t>
            </a:r>
            <a:r>
              <a:rPr lang="en-US" sz="2100" u="sng" kern="0" dirty="0">
                <a:effectLst/>
                <a:latin typeface="Calibri" panose="020F0502020204030204" pitchFamily="34" charset="0"/>
                <a:ea typeface="Calibri" panose="020F0502020204030204" pitchFamily="34" charset="0"/>
              </a:rPr>
              <a:t>s the temple of the Holy Spirit who is in you</a:t>
            </a:r>
            <a:r>
              <a:rPr lang="en-US" sz="2100" kern="0" dirty="0">
                <a:effectLst/>
                <a:latin typeface="Calibri" panose="020F0502020204030204" pitchFamily="34" charset="0"/>
                <a:ea typeface="Calibri" panose="020F0502020204030204" pitchFamily="34" charset="0"/>
              </a:rPr>
              <a:t>, whom you have from God, and you are not your own?</a:t>
            </a:r>
          </a:p>
          <a:p>
            <a:endParaRPr lang="en-US" sz="2100" kern="0" dirty="0">
              <a:effectLst/>
              <a:latin typeface="Calibri" panose="020F0502020204030204" pitchFamily="34" charset="0"/>
              <a:ea typeface="Calibri" panose="020F0502020204030204" pitchFamily="34" charset="0"/>
            </a:endParaRPr>
          </a:p>
          <a:p>
            <a:r>
              <a:rPr lang="en-US" sz="2100" b="1" kern="0" dirty="0">
                <a:solidFill>
                  <a:srgbClr val="0070C0"/>
                </a:solidFill>
                <a:effectLst/>
                <a:latin typeface="Calibri" panose="020F0502020204030204" pitchFamily="34" charset="0"/>
                <a:ea typeface="Calibri" panose="020F0502020204030204" pitchFamily="34" charset="0"/>
              </a:rPr>
              <a:t>Col. 1:27</a:t>
            </a:r>
            <a:r>
              <a:rPr lang="en-US" sz="2100" kern="0" dirty="0">
                <a:effectLst/>
                <a:latin typeface="Calibri" panose="020F0502020204030204" pitchFamily="34" charset="0"/>
                <a:ea typeface="Calibri" panose="020F0502020204030204" pitchFamily="34" charset="0"/>
              </a:rPr>
              <a:t>; To them God willed to make known what are the riches of the glory of this mystery among the Gentiles: </a:t>
            </a:r>
            <a:r>
              <a:rPr lang="en-US" sz="2100" u="sng" kern="0" dirty="0">
                <a:effectLst/>
                <a:latin typeface="Calibri" panose="020F0502020204030204" pitchFamily="34" charset="0"/>
                <a:ea typeface="Calibri" panose="020F0502020204030204" pitchFamily="34" charset="0"/>
              </a:rPr>
              <a:t>which is Christ in you</a:t>
            </a:r>
            <a:r>
              <a:rPr lang="en-US" sz="2100" kern="0" dirty="0">
                <a:effectLst/>
                <a:latin typeface="Calibri" panose="020F0502020204030204" pitchFamily="34" charset="0"/>
                <a:ea typeface="Calibri" panose="020F0502020204030204" pitchFamily="34" charset="0"/>
              </a:rPr>
              <a:t>, the hope of glory.</a:t>
            </a:r>
          </a:p>
          <a:p>
            <a:endParaRPr lang="en-US" sz="1800" kern="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E1C624C5-D551-A2E1-481A-E1A9915BAC64}"/>
              </a:ext>
            </a:extLst>
          </p:cNvPr>
          <p:cNvSpPr txBox="1"/>
          <p:nvPr/>
        </p:nvSpPr>
        <p:spPr>
          <a:xfrm>
            <a:off x="675861" y="929382"/>
            <a:ext cx="4579950"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7. He Is Within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8291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BBE9B7E-A0F0-3437-CA06-594E80992BAD}"/>
              </a:ext>
            </a:extLst>
          </p:cNvPr>
          <p:cNvSpPr txBox="1"/>
          <p:nvPr/>
        </p:nvSpPr>
        <p:spPr>
          <a:xfrm>
            <a:off x="222637" y="1447163"/>
            <a:ext cx="8690775" cy="5078313"/>
          </a:xfrm>
          <a:prstGeom prst="rect">
            <a:avLst/>
          </a:prstGeom>
          <a:noFill/>
        </p:spPr>
        <p:txBody>
          <a:bodyPr wrap="square">
            <a:spAutoFit/>
          </a:bodyPr>
          <a:lstStyle/>
          <a:p>
            <a:r>
              <a:rPr lang="en-US" sz="2400" b="1" kern="0" dirty="0">
                <a:solidFill>
                  <a:srgbClr val="0070C0"/>
                </a:solidFill>
                <a:effectLst/>
                <a:latin typeface="Calibri" panose="020F0502020204030204" pitchFamily="34" charset="0"/>
                <a:ea typeface="Calibri" panose="020F0502020204030204" pitchFamily="34" charset="0"/>
              </a:rPr>
              <a:t>Eph 3:14</a:t>
            </a:r>
            <a:r>
              <a:rPr lang="en-US" sz="2000" kern="0" dirty="0">
                <a:effectLst/>
                <a:latin typeface="Calibri" panose="020F0502020204030204" pitchFamily="34" charset="0"/>
                <a:ea typeface="Calibri" panose="020F0502020204030204" pitchFamily="34" charset="0"/>
              </a:rPr>
              <a:t> For this reason I bow my knees to the Father of our Lord Jesus Christ, 15 from whom the whole family in heaven and earth is named, 16 that He would grant you, according to the riches of His glory, to be strengthened with might through His Spirit in the inner man,17 </a:t>
            </a:r>
            <a:r>
              <a:rPr lang="en-US" sz="2000" u="sng" kern="0" dirty="0">
                <a:effectLst/>
                <a:latin typeface="Calibri" panose="020F0502020204030204" pitchFamily="34" charset="0"/>
                <a:ea typeface="Calibri" panose="020F0502020204030204" pitchFamily="34" charset="0"/>
              </a:rPr>
              <a:t>that Christ may dwell in your hearts through faith</a:t>
            </a:r>
            <a:r>
              <a:rPr lang="en-US" sz="2000" kern="0" dirty="0">
                <a:effectLst/>
                <a:latin typeface="Calibri" panose="020F0502020204030204" pitchFamily="34" charset="0"/>
                <a:ea typeface="Calibri" panose="020F0502020204030204" pitchFamily="34" charset="0"/>
              </a:rPr>
              <a:t>; that you, being rooted and grounded in love,</a:t>
            </a:r>
          </a:p>
          <a:p>
            <a:endParaRPr lang="en-US" sz="2000" kern="0" dirty="0">
              <a:effectLst/>
              <a:latin typeface="Calibri" panose="020F0502020204030204" pitchFamily="34" charset="0"/>
              <a:ea typeface="Calibri" panose="020F0502020204030204" pitchFamily="34" charset="0"/>
            </a:endParaRPr>
          </a:p>
          <a:p>
            <a:r>
              <a:rPr lang="en-US" sz="2000" kern="0" dirty="0">
                <a:effectLst/>
                <a:latin typeface="Calibri" panose="020F0502020204030204" pitchFamily="34" charset="0"/>
                <a:ea typeface="Calibri" panose="020F0502020204030204" pitchFamily="34" charset="0"/>
              </a:rPr>
              <a:t>18 may be able to comprehend with all the saints what is the </a:t>
            </a:r>
            <a:r>
              <a:rPr lang="en-US" sz="2000" b="1" u="sng" kern="0" dirty="0">
                <a:effectLst/>
                <a:latin typeface="Calibri" panose="020F0502020204030204" pitchFamily="34" charset="0"/>
                <a:ea typeface="Calibri" panose="020F0502020204030204" pitchFamily="34" charset="0"/>
              </a:rPr>
              <a:t>width</a:t>
            </a:r>
            <a:r>
              <a:rPr lang="en-US" sz="2000" kern="0" dirty="0">
                <a:effectLst/>
                <a:latin typeface="Calibri" panose="020F0502020204030204" pitchFamily="34" charset="0"/>
                <a:ea typeface="Calibri" panose="020F0502020204030204" pitchFamily="34" charset="0"/>
              </a:rPr>
              <a:t> and </a:t>
            </a:r>
            <a:r>
              <a:rPr lang="en-US" sz="2000" b="1" u="sng" kern="0" dirty="0">
                <a:effectLst/>
                <a:latin typeface="Calibri" panose="020F0502020204030204" pitchFamily="34" charset="0"/>
                <a:ea typeface="Calibri" panose="020F0502020204030204" pitchFamily="34" charset="0"/>
              </a:rPr>
              <a:t>length</a:t>
            </a:r>
            <a:r>
              <a:rPr lang="en-US" sz="2000" kern="0" dirty="0">
                <a:effectLst/>
                <a:latin typeface="Calibri" panose="020F0502020204030204" pitchFamily="34" charset="0"/>
                <a:ea typeface="Calibri" panose="020F0502020204030204" pitchFamily="34" charset="0"/>
              </a:rPr>
              <a:t> and </a:t>
            </a:r>
            <a:r>
              <a:rPr lang="en-US" sz="2000" b="1" u="sng" kern="0" dirty="0">
                <a:effectLst/>
                <a:latin typeface="Calibri" panose="020F0502020204030204" pitchFamily="34" charset="0"/>
                <a:ea typeface="Calibri" panose="020F0502020204030204" pitchFamily="34" charset="0"/>
              </a:rPr>
              <a:t>depth</a:t>
            </a:r>
            <a:r>
              <a:rPr lang="en-US" sz="2000" b="1" kern="0" dirty="0">
                <a:effectLst/>
                <a:latin typeface="Calibri" panose="020F0502020204030204" pitchFamily="34" charset="0"/>
                <a:ea typeface="Calibri" panose="020F0502020204030204" pitchFamily="34" charset="0"/>
              </a:rPr>
              <a:t> </a:t>
            </a:r>
            <a:r>
              <a:rPr lang="en-US" sz="2000" kern="0" dirty="0">
                <a:effectLst/>
                <a:latin typeface="Calibri" panose="020F0502020204030204" pitchFamily="34" charset="0"/>
                <a:ea typeface="Calibri" panose="020F0502020204030204" pitchFamily="34" charset="0"/>
              </a:rPr>
              <a:t>and </a:t>
            </a:r>
            <a:r>
              <a:rPr lang="en-US" sz="2000" b="1" u="sng" kern="0" dirty="0">
                <a:effectLst/>
                <a:latin typeface="Calibri" panose="020F0502020204030204" pitchFamily="34" charset="0"/>
                <a:ea typeface="Calibri" panose="020F0502020204030204" pitchFamily="34" charset="0"/>
              </a:rPr>
              <a:t>heigh</a:t>
            </a:r>
            <a:r>
              <a:rPr lang="en-US" sz="2000" b="1" kern="0" dirty="0">
                <a:effectLst/>
                <a:latin typeface="Calibri" panose="020F0502020204030204" pitchFamily="34" charset="0"/>
                <a:ea typeface="Calibri" panose="020F0502020204030204" pitchFamily="34" charset="0"/>
              </a:rPr>
              <a:t>t</a:t>
            </a:r>
            <a:r>
              <a:rPr lang="en-US" sz="2000" kern="0" dirty="0">
                <a:effectLst/>
                <a:latin typeface="Calibri" panose="020F0502020204030204" pitchFamily="34" charset="0"/>
                <a:ea typeface="Calibri" panose="020F0502020204030204" pitchFamily="34" charset="0"/>
              </a:rPr>
              <a:t>—</a:t>
            </a:r>
          </a:p>
          <a:p>
            <a:endParaRPr lang="en-US" sz="2000" kern="0" dirty="0">
              <a:latin typeface="Calibri" panose="020F0502020204030204" pitchFamily="34" charset="0"/>
              <a:ea typeface="Calibri" panose="020F0502020204030204" pitchFamily="34" charset="0"/>
            </a:endParaRPr>
          </a:p>
          <a:p>
            <a:endParaRPr lang="en-US" sz="2000" kern="0" dirty="0">
              <a:effectLst/>
              <a:latin typeface="Calibri" panose="020F0502020204030204" pitchFamily="34" charset="0"/>
              <a:ea typeface="Calibri" panose="020F0502020204030204" pitchFamily="34" charset="0"/>
            </a:endParaRPr>
          </a:p>
          <a:p>
            <a:endParaRPr lang="en-US" sz="2000" kern="0" dirty="0">
              <a:effectLst/>
              <a:latin typeface="Calibri" panose="020F0502020204030204" pitchFamily="34" charset="0"/>
              <a:ea typeface="Calibri" panose="020F0502020204030204" pitchFamily="34" charset="0"/>
            </a:endParaRPr>
          </a:p>
          <a:p>
            <a:r>
              <a:rPr lang="en-US" sz="2000" kern="0" dirty="0">
                <a:effectLst/>
                <a:latin typeface="Calibri" panose="020F0502020204030204" pitchFamily="34" charset="0"/>
                <a:ea typeface="Calibri" panose="020F0502020204030204" pitchFamily="34" charset="0"/>
              </a:rPr>
              <a:t>19 to know the love of Christ which passes knowledge; that you may be filled with all the fullness of God. 20 Now to Him who is able to do exceedingly abundantly above all that we ask or think, according to the power that works in us,</a:t>
            </a:r>
          </a:p>
          <a:p>
            <a:r>
              <a:rPr lang="en-US" sz="2000" kern="0" dirty="0">
                <a:effectLst/>
                <a:latin typeface="Calibri" panose="020F0502020204030204" pitchFamily="34" charset="0"/>
                <a:ea typeface="Calibri" panose="020F0502020204030204" pitchFamily="34" charset="0"/>
              </a:rPr>
              <a:t>21 to Him be glory in the church by Christ Jesus to all generations, forever and ever. Amen.</a:t>
            </a:r>
            <a:endParaRPr lang="en-US" sz="2000" dirty="0"/>
          </a:p>
        </p:txBody>
      </p:sp>
      <p:sp>
        <p:nvSpPr>
          <p:cNvPr id="8" name="TextBox 7">
            <a:extLst>
              <a:ext uri="{FF2B5EF4-FFF2-40B4-BE49-F238E27FC236}">
                <a16:creationId xmlns:a16="http://schemas.microsoft.com/office/drawing/2014/main" id="{E1C624C5-D551-A2E1-481A-E1A9915BAC64}"/>
              </a:ext>
            </a:extLst>
          </p:cNvPr>
          <p:cNvSpPr txBox="1"/>
          <p:nvPr/>
        </p:nvSpPr>
        <p:spPr>
          <a:xfrm>
            <a:off x="675861" y="802161"/>
            <a:ext cx="4579950"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7. He Is Within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4">
            <a:extLst>
              <a:ext uri="{FF2B5EF4-FFF2-40B4-BE49-F238E27FC236}">
                <a16:creationId xmlns:a16="http://schemas.microsoft.com/office/drawing/2014/main" id="{5AC31B6B-0C47-8D15-4E57-CEE3C2034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931" y="3632734"/>
            <a:ext cx="1327867" cy="134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49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upload.wikimedia.org/wikipedia/commons/thumb/2/2c/North_America_from_low_orbiting_satellite_Suomi_NPP.jpg/640px-North_America_from_low_orbiting_satellite_Suomi_N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980" y="86224"/>
            <a:ext cx="3381955" cy="3530916"/>
          </a:xfrm>
          <a:prstGeom prst="rect">
            <a:avLst/>
          </a:prstGeom>
          <a:noFill/>
          <a:extLst>
            <a:ext uri="{909E8E84-426E-40DD-AFC4-6F175D3DCCD1}">
              <a14:hiddenFill xmlns:a14="http://schemas.microsoft.com/office/drawing/2010/main">
                <a:solidFill>
                  <a:srgbClr val="FFFFFF"/>
                </a:solidFill>
              </a14:hiddenFill>
            </a:ext>
          </a:extLst>
        </p:spPr>
      </p:pic>
      <p:sp>
        <p:nvSpPr>
          <p:cNvPr id="2" name="4-Point Star 1"/>
          <p:cNvSpPr/>
          <p:nvPr/>
        </p:nvSpPr>
        <p:spPr bwMode="auto">
          <a:xfrm>
            <a:off x="6400800" y="11430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4-Point Star 5"/>
          <p:cNvSpPr/>
          <p:nvPr/>
        </p:nvSpPr>
        <p:spPr bwMode="auto">
          <a:xfrm>
            <a:off x="7391400" y="18288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 name="4-Point Star 6"/>
          <p:cNvSpPr/>
          <p:nvPr/>
        </p:nvSpPr>
        <p:spPr bwMode="auto">
          <a:xfrm>
            <a:off x="7772400" y="32004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 name="4-Point Star 7"/>
          <p:cNvSpPr/>
          <p:nvPr/>
        </p:nvSpPr>
        <p:spPr bwMode="auto">
          <a:xfrm>
            <a:off x="5943600" y="42672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4-Point Star 8"/>
          <p:cNvSpPr/>
          <p:nvPr/>
        </p:nvSpPr>
        <p:spPr bwMode="auto">
          <a:xfrm>
            <a:off x="6019800" y="39624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4-Point Star 9"/>
          <p:cNvSpPr/>
          <p:nvPr/>
        </p:nvSpPr>
        <p:spPr bwMode="auto">
          <a:xfrm>
            <a:off x="4800600" y="6096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4-Point Star 11"/>
          <p:cNvSpPr/>
          <p:nvPr/>
        </p:nvSpPr>
        <p:spPr bwMode="auto">
          <a:xfrm>
            <a:off x="685800" y="6858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4-Point Star 12"/>
          <p:cNvSpPr/>
          <p:nvPr/>
        </p:nvSpPr>
        <p:spPr bwMode="auto">
          <a:xfrm>
            <a:off x="8077200" y="8382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5" name="TextBox 14">
            <a:extLst>
              <a:ext uri="{FF2B5EF4-FFF2-40B4-BE49-F238E27FC236}">
                <a16:creationId xmlns:a16="http://schemas.microsoft.com/office/drawing/2014/main" id="{3AD3C62D-2041-9410-BEBA-3354CAD66E56}"/>
              </a:ext>
            </a:extLst>
          </p:cNvPr>
          <p:cNvSpPr txBox="1"/>
          <p:nvPr/>
        </p:nvSpPr>
        <p:spPr>
          <a:xfrm>
            <a:off x="762000" y="3682297"/>
            <a:ext cx="782102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a:ea typeface="+mn-ea"/>
                <a:cs typeface="+mn-cs"/>
              </a:rPr>
              <a:t>Psalm 42:10 </a:t>
            </a:r>
            <a:r>
              <a:rPr kumimoji="0" lang="en-US" sz="4000" b="0" i="0" u="none" strike="noStrike" kern="1200" cap="none" spc="0" normalizeH="0" baseline="0" noProof="0" dirty="0">
                <a:ln>
                  <a:noFill/>
                </a:ln>
                <a:solidFill>
                  <a:schemeClr val="bg1"/>
                </a:solidFill>
                <a:effectLst/>
                <a:uLnTx/>
                <a:uFillTx/>
                <a:latin typeface="Calibri" panose="020F0502020204030204"/>
                <a:ea typeface="+mn-ea"/>
                <a:cs typeface="+mn-cs"/>
              </a:rPr>
              <a:t>As with a breaking of my bones, My enemies reproach me, While they say to me all day long, </a:t>
            </a:r>
            <a:r>
              <a:rPr kumimoji="0" lang="en-US" sz="4800" b="1" i="0" u="sng" strike="noStrike" kern="1200" cap="none" spc="0" normalizeH="0" baseline="0" noProof="0" dirty="0">
                <a:ln>
                  <a:noFill/>
                </a:ln>
                <a:solidFill>
                  <a:schemeClr val="bg1"/>
                </a:solidFill>
                <a:effectLst/>
                <a:uLnTx/>
                <a:uFillTx/>
                <a:latin typeface="Calibri" panose="020F0502020204030204"/>
                <a:ea typeface="+mn-ea"/>
                <a:cs typeface="+mn-cs"/>
              </a:rPr>
              <a:t>"Where is your God?"</a:t>
            </a:r>
          </a:p>
        </p:txBody>
      </p:sp>
    </p:spTree>
    <p:extLst>
      <p:ext uri="{BB962C8B-B14F-4D97-AF65-F5344CB8AC3E}">
        <p14:creationId xmlns:p14="http://schemas.microsoft.com/office/powerpoint/2010/main" val="302528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8ED0E71-3ABE-BCB3-6442-A62A939FF0C3}"/>
              </a:ext>
            </a:extLst>
          </p:cNvPr>
          <p:cNvSpPr txBox="1"/>
          <p:nvPr/>
        </p:nvSpPr>
        <p:spPr>
          <a:xfrm>
            <a:off x="0" y="882596"/>
            <a:ext cx="9144000" cy="7055649"/>
          </a:xfrm>
          <a:prstGeom prst="rect">
            <a:avLst/>
          </a:prstGeom>
          <a:noFill/>
        </p:spPr>
        <p:txBody>
          <a:bodyPr wrap="square">
            <a:spAutoFit/>
          </a:bodyPr>
          <a:lstStyle/>
          <a:p>
            <a:pPr marR="0" algn="ctr">
              <a:lnSpc>
                <a:spcPct val="107000"/>
              </a:lnSpc>
              <a:spcBef>
                <a:spcPts val="0"/>
              </a:spcBef>
              <a:spcAft>
                <a:spcPts val="300"/>
              </a:spcAft>
            </a:pPr>
            <a:r>
              <a:rPr lang="en-US" sz="4400" kern="0" dirty="0">
                <a:effectLst/>
                <a:latin typeface="Calibri" panose="020F0502020204030204" pitchFamily="34" charset="0"/>
                <a:ea typeface="Calibri" panose="020F0502020204030204" pitchFamily="34" charset="0"/>
                <a:cs typeface="Calibri" panose="020F0502020204030204" pitchFamily="34" charset="0"/>
              </a:rPr>
              <a:t>He Is Above Us.</a:t>
            </a:r>
            <a:endParaRPr lang="en-US" sz="4400" kern="0"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300"/>
              </a:spcAft>
            </a:pPr>
            <a:r>
              <a:rPr lang="en-US" sz="4400" kern="0" dirty="0">
                <a:effectLst/>
                <a:latin typeface="Calibri" panose="020F0502020204030204" pitchFamily="34" charset="0"/>
                <a:ea typeface="Calibri" panose="020F0502020204030204" pitchFamily="34" charset="0"/>
                <a:cs typeface="Calibri" panose="020F0502020204030204" pitchFamily="34" charset="0"/>
              </a:rPr>
              <a:t>He Is Around Us.</a:t>
            </a:r>
          </a:p>
          <a:p>
            <a:pPr algn="ctr">
              <a:lnSpc>
                <a:spcPct val="107000"/>
              </a:lnSpc>
              <a:spcAft>
                <a:spcPts val="300"/>
              </a:spcAft>
            </a:pPr>
            <a:r>
              <a:rPr lang="en-US" sz="4400" kern="0" dirty="0">
                <a:effectLst/>
                <a:latin typeface="Calibri" panose="020F0502020204030204" pitchFamily="34" charset="0"/>
                <a:ea typeface="Calibri" panose="020F0502020204030204" pitchFamily="34" charset="0"/>
                <a:cs typeface="Calibri" panose="020F0502020204030204" pitchFamily="34" charset="0"/>
              </a:rPr>
              <a:t>He Is Before Us.</a:t>
            </a:r>
          </a:p>
          <a:p>
            <a:pPr algn="ctr">
              <a:lnSpc>
                <a:spcPct val="107000"/>
              </a:lnSpc>
              <a:spcAft>
                <a:spcPts val="300"/>
              </a:spcAft>
            </a:pPr>
            <a:r>
              <a:rPr lang="en-US" sz="4400" kern="0" dirty="0">
                <a:effectLst/>
                <a:latin typeface="Calibri" panose="020F0502020204030204" pitchFamily="34" charset="0"/>
                <a:ea typeface="Calibri" panose="020F0502020204030204" pitchFamily="34" charset="0"/>
                <a:cs typeface="Calibri" panose="020F0502020204030204" pitchFamily="34" charset="0"/>
              </a:rPr>
              <a:t>He Is Behind Us.</a:t>
            </a:r>
          </a:p>
          <a:p>
            <a:pPr marL="0" marR="0" algn="ctr">
              <a:lnSpc>
                <a:spcPct val="107000"/>
              </a:lnSpc>
              <a:spcBef>
                <a:spcPts val="0"/>
              </a:spcBef>
              <a:spcAft>
                <a:spcPts val="300"/>
              </a:spcAft>
            </a:pPr>
            <a:r>
              <a:rPr lang="en-US" sz="4400" kern="0" dirty="0">
                <a:effectLst/>
                <a:latin typeface="Calibri" panose="020F0502020204030204" pitchFamily="34" charset="0"/>
                <a:ea typeface="Calibri" panose="020F0502020204030204" pitchFamily="34" charset="0"/>
                <a:cs typeface="Calibri" panose="020F0502020204030204" pitchFamily="34" charset="0"/>
              </a:rPr>
              <a:t>He Is Beneath Us.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4400" kern="0" dirty="0">
                <a:effectLst/>
                <a:latin typeface="Calibri" panose="020F0502020204030204" pitchFamily="34" charset="0"/>
                <a:ea typeface="Calibri" panose="020F0502020204030204" pitchFamily="34" charset="0"/>
                <a:cs typeface="Calibri" panose="020F0502020204030204" pitchFamily="34" charset="0"/>
              </a:rPr>
              <a:t>He Is With Us.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4400" kern="0" dirty="0">
                <a:effectLst/>
                <a:latin typeface="Calibri" panose="020F0502020204030204" pitchFamily="34" charset="0"/>
                <a:ea typeface="Calibri" panose="020F0502020204030204" pitchFamily="34" charset="0"/>
                <a:cs typeface="Calibri" panose="020F0502020204030204" pitchFamily="34" charset="0"/>
              </a:rPr>
              <a:t>He Is Within Us.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300"/>
              </a:spcAft>
              <a:buAutoNum type="arabicPeriod"/>
            </a:pP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300"/>
              </a:spcAft>
              <a:buAutoNum type="arabicPeriod"/>
            </a:pP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300"/>
              </a:spcAft>
              <a:buAutoNum type="arabicPeriod"/>
            </a:pPr>
            <a:endParaRPr lang="en-US" kern="0" dirty="0">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300"/>
              </a:spcAf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904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3BE8826C-73E6-702A-B72F-6A86873AF5F7}"/>
              </a:ext>
            </a:extLst>
          </p:cNvPr>
          <p:cNvSpPr txBox="1"/>
          <p:nvPr/>
        </p:nvSpPr>
        <p:spPr>
          <a:xfrm>
            <a:off x="533400" y="1000125"/>
            <a:ext cx="8096251" cy="5169158"/>
          </a:xfrm>
          <a:prstGeom prst="rect">
            <a:avLst/>
          </a:prstGeom>
          <a:noFill/>
        </p:spPr>
        <p:txBody>
          <a:bodyPr wrap="square">
            <a:spAutoFit/>
          </a:bodyPr>
          <a:lstStyle/>
          <a:p>
            <a:r>
              <a:rPr lang="en-US" sz="3200" b="1" dirty="0">
                <a:solidFill>
                  <a:srgbClr val="0070C0"/>
                </a:solidFill>
              </a:rPr>
              <a:t>Psalm 19:1  </a:t>
            </a:r>
            <a:r>
              <a:rPr lang="en-US" sz="2400" dirty="0"/>
              <a:t>The heavens declare the glory of God; And the firmament shows His handiwork.</a:t>
            </a:r>
          </a:p>
          <a:p>
            <a:r>
              <a:rPr lang="en-US" sz="2400" dirty="0"/>
              <a:t>2 Day unto day utters speech, And night unto night reveals knowledge.</a:t>
            </a:r>
          </a:p>
          <a:p>
            <a:r>
              <a:rPr lang="en-US" sz="2400" dirty="0"/>
              <a:t>3 There is no speech nor language Where their voice is not heard.</a:t>
            </a:r>
          </a:p>
          <a:p>
            <a:r>
              <a:rPr lang="en-US" sz="2400" dirty="0"/>
              <a:t>4 Their line has gone out through all the earth, And their words to the end of the world. In them He has set a tabernacle for the sun,</a:t>
            </a:r>
          </a:p>
          <a:p>
            <a:r>
              <a:rPr lang="en-US" sz="2400" dirty="0"/>
              <a:t>5 Which is like a bridegroom coming out of his chamber, And rejoices like a strong man to run its race.</a:t>
            </a:r>
          </a:p>
          <a:p>
            <a:r>
              <a:rPr lang="en-US" sz="2400" dirty="0"/>
              <a:t>6 Its rising is from one end of heaven, And its circuit to the other end; And there is nothing hidden from its heat.</a:t>
            </a:r>
          </a:p>
        </p:txBody>
      </p:sp>
    </p:spTree>
    <p:extLst>
      <p:ext uri="{BB962C8B-B14F-4D97-AF65-F5344CB8AC3E}">
        <p14:creationId xmlns:p14="http://schemas.microsoft.com/office/powerpoint/2010/main" val="1637491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newlebanoncoc.com</a:t>
            </a:r>
          </a:p>
        </p:txBody>
      </p:sp>
      <p:sp>
        <p:nvSpPr>
          <p:cNvPr id="2" name="TextBox 1">
            <a:extLst>
              <a:ext uri="{FF2B5EF4-FFF2-40B4-BE49-F238E27FC236}">
                <a16:creationId xmlns:a16="http://schemas.microsoft.com/office/drawing/2014/main" id="{55785B8C-5CDB-0E1E-EAC5-CA1F3F03F003}"/>
              </a:ext>
            </a:extLst>
          </p:cNvPr>
          <p:cNvSpPr txBox="1"/>
          <p:nvPr/>
        </p:nvSpPr>
        <p:spPr>
          <a:xfrm>
            <a:off x="0" y="1210781"/>
            <a:ext cx="9135609" cy="4524315"/>
          </a:xfrm>
          <a:prstGeom prst="rect">
            <a:avLst/>
          </a:prstGeom>
          <a:noFill/>
        </p:spPr>
        <p:txBody>
          <a:bodyPr wrap="square" rtlCol="0">
            <a:spAutoFit/>
          </a:bodyPr>
          <a:lstStyle/>
          <a:p>
            <a:pPr algn="ctr"/>
            <a:r>
              <a:rPr lang="en-US" sz="7200" dirty="0">
                <a:solidFill>
                  <a:schemeClr val="bg1"/>
                </a:solidFill>
                <a:latin typeface="Aharoni" panose="02010803020104030203" pitchFamily="2" charset="-79"/>
                <a:cs typeface="Aharoni" panose="02010803020104030203" pitchFamily="2" charset="-79"/>
              </a:rPr>
              <a:t>Are you          pushing God        OUT                         of your life?</a:t>
            </a:r>
          </a:p>
        </p:txBody>
      </p:sp>
      <p:sp>
        <p:nvSpPr>
          <p:cNvPr id="6" name="TextBox 5">
            <a:extLst>
              <a:ext uri="{FF2B5EF4-FFF2-40B4-BE49-F238E27FC236}">
                <a16:creationId xmlns:a16="http://schemas.microsoft.com/office/drawing/2014/main" id="{DB4CFFD0-45FE-2826-E442-112E473766D7}"/>
              </a:ext>
            </a:extLst>
          </p:cNvPr>
          <p:cNvSpPr txBox="1"/>
          <p:nvPr/>
        </p:nvSpPr>
        <p:spPr>
          <a:xfrm>
            <a:off x="6202015" y="733709"/>
            <a:ext cx="3005595" cy="646331"/>
          </a:xfrm>
          <a:prstGeom prst="rect">
            <a:avLst/>
          </a:prstGeom>
          <a:noFill/>
        </p:spPr>
        <p:txBody>
          <a:bodyPr wrap="square">
            <a:spAutoFit/>
          </a:bodyPr>
          <a:lstStyle/>
          <a:p>
            <a:r>
              <a:rPr lang="en-US" sz="3600" dirty="0">
                <a:solidFill>
                  <a:srgbClr val="FF0000"/>
                </a:solidFill>
                <a:latin typeface="Aharoni" panose="02010803020104030203" pitchFamily="2" charset="-79"/>
                <a:cs typeface="Aharoni" panose="02010803020104030203" pitchFamily="2" charset="-79"/>
              </a:rPr>
              <a:t>application</a:t>
            </a:r>
          </a:p>
        </p:txBody>
      </p:sp>
    </p:spTree>
    <p:extLst>
      <p:ext uri="{BB962C8B-B14F-4D97-AF65-F5344CB8AC3E}">
        <p14:creationId xmlns:p14="http://schemas.microsoft.com/office/powerpoint/2010/main" val="664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4210B53-2564-5356-5AD9-E6842B5BEC3C}"/>
              </a:ext>
            </a:extLst>
          </p:cNvPr>
          <p:cNvSpPr txBox="1"/>
          <p:nvPr/>
        </p:nvSpPr>
        <p:spPr>
          <a:xfrm>
            <a:off x="581025" y="1323975"/>
            <a:ext cx="7728088" cy="5032147"/>
          </a:xfrm>
          <a:prstGeom prst="rect">
            <a:avLst/>
          </a:prstGeom>
          <a:noFill/>
        </p:spPr>
        <p:txBody>
          <a:bodyPr wrap="square">
            <a:spAutoFit/>
          </a:bodyPr>
          <a:lstStyle/>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J</a:t>
            </a:r>
            <a:r>
              <a:rPr lang="en-US" sz="2800" dirty="0">
                <a:effectLst/>
                <a:latin typeface="Calibri" panose="020F0502020204030204" pitchFamily="34" charset="0"/>
                <a:ea typeface="Calibri" panose="020F0502020204030204" pitchFamily="34" charset="0"/>
                <a:cs typeface="Times New Roman" panose="02020603050405020304" pitchFamily="18" charset="0"/>
              </a:rPr>
              <a:t>esus knows that who or what we worship has the ultimate authority in our lives.</a:t>
            </a:r>
          </a:p>
          <a:p>
            <a:pPr marL="0" marR="0">
              <a:spcBef>
                <a:spcPts val="0"/>
              </a:spcBef>
              <a:spcAft>
                <a:spcPts val="10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latin typeface="Calibri" panose="020F0502020204030204" pitchFamily="34" charset="0"/>
                <a:ea typeface="Calibri" panose="020F0502020204030204" pitchFamily="34" charset="0"/>
                <a:cs typeface="Times New Roman" panose="02020603050405020304" pitchFamily="18" charset="0"/>
              </a:rPr>
              <a:t>W</a:t>
            </a:r>
            <a:r>
              <a:rPr lang="en-US" sz="2800" dirty="0">
                <a:effectLst/>
                <a:latin typeface="Calibri" panose="020F0502020204030204" pitchFamily="34" charset="0"/>
                <a:ea typeface="Calibri" panose="020F0502020204030204" pitchFamily="34" charset="0"/>
                <a:cs typeface="Times New Roman" panose="02020603050405020304" pitchFamily="18" charset="0"/>
              </a:rPr>
              <a:t>e give ourselves in worship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to who or what we believe has power to meet our needs </a:t>
            </a:r>
            <a:r>
              <a:rPr lang="en-US" sz="2800" dirty="0">
                <a:effectLst/>
                <a:latin typeface="Calibri" panose="020F0502020204030204" pitchFamily="34" charset="0"/>
                <a:ea typeface="Calibri" panose="020F0502020204030204" pitchFamily="34" charset="0"/>
                <a:cs typeface="Times New Roman" panose="02020603050405020304" pitchFamily="18" charset="0"/>
              </a:rPr>
              <a:t>and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then we arrange our lives to live by </a:t>
            </a:r>
            <a:r>
              <a:rPr lang="en-US" sz="2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its rules</a:t>
            </a: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and </a:t>
            </a:r>
            <a:r>
              <a:rPr lang="en-US" sz="2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under its authority.</a:t>
            </a:r>
            <a:endParaRPr lang="en-US" sz="2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latin typeface="Calibri" panose="020F0502020204030204" pitchFamily="34" charset="0"/>
                <a:ea typeface="Calibri" panose="020F0502020204030204" pitchFamily="34" charset="0"/>
                <a:cs typeface="Times New Roman" panose="02020603050405020304" pitchFamily="18" charset="0"/>
              </a:rPr>
              <a:t>T</a:t>
            </a:r>
            <a:r>
              <a:rPr lang="en-US" sz="2800" dirty="0">
                <a:effectLst/>
                <a:latin typeface="Calibri" panose="020F0502020204030204" pitchFamily="34" charset="0"/>
                <a:ea typeface="Calibri" panose="020F0502020204030204" pitchFamily="34" charset="0"/>
                <a:cs typeface="Times New Roman" panose="02020603050405020304" pitchFamily="18" charset="0"/>
              </a:rPr>
              <a:t>his is true whether we worship </a:t>
            </a:r>
            <a:r>
              <a:rPr lang="en-US" sz="2800" dirty="0">
                <a:effectLst/>
                <a:latin typeface="Arial Black" panose="020B0A04020102020204" pitchFamily="34" charset="0"/>
                <a:ea typeface="Calibri" panose="020F0502020204030204" pitchFamily="34" charset="0"/>
                <a:cs typeface="Times New Roman" panose="02020603050405020304" pitchFamily="18" charset="0"/>
              </a:rPr>
              <a:t>money, fame, our job, education, recreation, family</a:t>
            </a:r>
            <a:r>
              <a:rPr lang="en-US" sz="2800" dirty="0">
                <a:effectLst/>
                <a:latin typeface="Calibri" panose="020F0502020204030204" pitchFamily="34" charset="0"/>
                <a:ea typeface="Calibri" panose="020F0502020204030204" pitchFamily="34" charset="0"/>
                <a:cs typeface="Times New Roman" panose="02020603050405020304" pitchFamily="18" charset="0"/>
              </a:rPr>
              <a:t>… or God </a:t>
            </a:r>
          </a:p>
        </p:txBody>
      </p:sp>
      <p:sp>
        <p:nvSpPr>
          <p:cNvPr id="2" name="TextBox 1">
            <a:extLst>
              <a:ext uri="{FF2B5EF4-FFF2-40B4-BE49-F238E27FC236}">
                <a16:creationId xmlns:a16="http://schemas.microsoft.com/office/drawing/2014/main" id="{FB34FAA5-BFE3-B11D-B5F9-4B71BFAEEDC7}"/>
              </a:ext>
            </a:extLst>
          </p:cNvPr>
          <p:cNvSpPr txBox="1"/>
          <p:nvPr/>
        </p:nvSpPr>
        <p:spPr>
          <a:xfrm>
            <a:off x="6106600" y="723568"/>
            <a:ext cx="3086100" cy="707886"/>
          </a:xfrm>
          <a:prstGeom prst="rect">
            <a:avLst/>
          </a:prstGeom>
          <a:noFill/>
        </p:spPr>
        <p:txBody>
          <a:bodyPr wrap="square" rtlCol="0">
            <a:spAutoFit/>
          </a:bodyPr>
          <a:lstStyle/>
          <a:p>
            <a:r>
              <a:rPr lang="en-US" sz="4000" dirty="0">
                <a:solidFill>
                  <a:srgbClr val="FF0000"/>
                </a:solidFill>
                <a:latin typeface="Aharoni" panose="02010803020104030203" pitchFamily="2" charset="-79"/>
                <a:cs typeface="Aharoni" panose="02010803020104030203" pitchFamily="2" charset="-79"/>
              </a:rPr>
              <a:t>application</a:t>
            </a:r>
          </a:p>
        </p:txBody>
      </p:sp>
    </p:spTree>
    <p:extLst>
      <p:ext uri="{BB962C8B-B14F-4D97-AF65-F5344CB8AC3E}">
        <p14:creationId xmlns:p14="http://schemas.microsoft.com/office/powerpoint/2010/main" val="1310906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E6D615B8-FC14-0611-85C0-3A92382B6374}"/>
              </a:ext>
            </a:extLst>
          </p:cNvPr>
          <p:cNvSpPr txBox="1"/>
          <p:nvPr/>
        </p:nvSpPr>
        <p:spPr>
          <a:xfrm>
            <a:off x="580445" y="1049902"/>
            <a:ext cx="8094428" cy="5283498"/>
          </a:xfrm>
          <a:prstGeom prst="rect">
            <a:avLst/>
          </a:prstGeom>
          <a:noFill/>
        </p:spPr>
        <p:txBody>
          <a:bodyPr wrap="square">
            <a:spAutoFit/>
          </a:bodyPr>
          <a:lstStyle/>
          <a:p>
            <a:pPr marL="0" marR="0">
              <a:spcBef>
                <a:spcPts val="0"/>
              </a:spcBef>
              <a:spcAft>
                <a:spcPts val="10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ometimes God calms the wind and the waves other times he brings us through the storm.</a:t>
            </a:r>
          </a:p>
          <a:p>
            <a:pPr marL="0" marR="0">
              <a:spcBef>
                <a:spcPts val="0"/>
              </a:spcBef>
              <a:spcAft>
                <a:spcPts val="1000"/>
              </a:spcAft>
            </a:pPr>
            <a:r>
              <a:rPr lang="en-US" sz="4000" dirty="0">
                <a:latin typeface="Calibri" panose="020F0502020204030204" pitchFamily="34" charset="0"/>
                <a:ea typeface="Calibri" panose="020F0502020204030204" pitchFamily="34" charset="0"/>
                <a:cs typeface="Times New Roman" panose="02020603050405020304" pitchFamily="18" charset="0"/>
              </a:rPr>
              <a:t>E</a:t>
            </a:r>
            <a:r>
              <a:rPr lang="en-US" sz="2400" dirty="0">
                <a:effectLst/>
                <a:latin typeface="Calibri" panose="020F0502020204030204" pitchFamily="34" charset="0"/>
                <a:ea typeface="Calibri" panose="020F0502020204030204" pitchFamily="34" charset="0"/>
                <a:cs typeface="Times New Roman" panose="02020603050405020304" pitchFamily="18" charset="0"/>
              </a:rPr>
              <a:t>very once in awhile he calls us to get out of the boat and walk with him on the water.</a:t>
            </a:r>
          </a:p>
          <a:p>
            <a:pPr marL="0" marR="0">
              <a:spcBef>
                <a:spcPts val="0"/>
              </a:spcBef>
              <a:spcAft>
                <a:spcPts val="1000"/>
              </a:spcAft>
            </a:pPr>
            <a:r>
              <a:rPr lang="en-US" sz="4000" u="sng" dirty="0">
                <a:latin typeface="Calibri" panose="020F0502020204030204" pitchFamily="34" charset="0"/>
                <a:ea typeface="Calibri" panose="020F0502020204030204" pitchFamily="34" charset="0"/>
                <a:cs typeface="Times New Roman" panose="02020603050405020304" pitchFamily="18" charset="0"/>
              </a:rPr>
              <a:t>A</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t all times Jesus cares</a:t>
            </a:r>
            <a:r>
              <a:rPr lang="en-US" sz="2400" dirty="0">
                <a:effectLst/>
                <a:latin typeface="Calibri" panose="020F0502020204030204" pitchFamily="34" charset="0"/>
                <a:ea typeface="Calibri" panose="020F0502020204030204" pitchFamily="34" charset="0"/>
                <a:cs typeface="Times New Roman" panose="02020603050405020304" pitchFamily="18" charset="0"/>
              </a:rPr>
              <a:t>. He will always give us his best. The most important thing to remember when we are experiencing a storm is that Jesus is on our side and in our boat. </a:t>
            </a:r>
          </a:p>
          <a:p>
            <a:pPr marL="0" marR="0">
              <a:spcBef>
                <a:spcPts val="0"/>
              </a:spcBef>
              <a:spcAft>
                <a:spcPts val="1000"/>
              </a:spcAft>
            </a:pPr>
            <a:r>
              <a:rPr lang="en-US"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hen we let anything other than Jesus take hold in our lives we become its slave.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 binds us and steals our peace. </a:t>
            </a:r>
          </a:p>
          <a:p>
            <a:pPr marL="0" marR="0">
              <a:spcBef>
                <a:spcPts val="0"/>
              </a:spcBef>
              <a:spcAft>
                <a:spcPts val="1000"/>
              </a:spcAft>
            </a:pP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Are you at PEACE today?</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8DDC0E-F0FA-8758-9312-979773C4D4C7}"/>
              </a:ext>
            </a:extLst>
          </p:cNvPr>
          <p:cNvSpPr txBox="1"/>
          <p:nvPr/>
        </p:nvSpPr>
        <p:spPr>
          <a:xfrm>
            <a:off x="6202015" y="733709"/>
            <a:ext cx="3005595" cy="646331"/>
          </a:xfrm>
          <a:prstGeom prst="rect">
            <a:avLst/>
          </a:prstGeom>
          <a:noFill/>
        </p:spPr>
        <p:txBody>
          <a:bodyPr wrap="square">
            <a:spAutoFit/>
          </a:bodyPr>
          <a:lstStyle/>
          <a:p>
            <a:r>
              <a:rPr lang="en-US" sz="3600" dirty="0">
                <a:solidFill>
                  <a:srgbClr val="FF0000"/>
                </a:solidFill>
                <a:latin typeface="Aharoni" panose="02010803020104030203" pitchFamily="2" charset="-79"/>
                <a:cs typeface="Aharoni" panose="02010803020104030203" pitchFamily="2" charset="-79"/>
              </a:rPr>
              <a:t>application</a:t>
            </a:r>
          </a:p>
        </p:txBody>
      </p:sp>
    </p:spTree>
    <p:extLst>
      <p:ext uri="{BB962C8B-B14F-4D97-AF65-F5344CB8AC3E}">
        <p14:creationId xmlns:p14="http://schemas.microsoft.com/office/powerpoint/2010/main" val="2220975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920AE4-64A5-E5D3-707C-5B13C8C8D7C9}"/>
              </a:ext>
            </a:extLst>
          </p:cNvPr>
          <p:cNvSpPr txBox="1"/>
          <p:nvPr/>
        </p:nvSpPr>
        <p:spPr>
          <a:xfrm>
            <a:off x="211604" y="256940"/>
            <a:ext cx="6007834" cy="1107996"/>
          </a:xfrm>
          <a:prstGeom prst="rect">
            <a:avLst/>
          </a:prstGeom>
          <a:noFill/>
        </p:spPr>
        <p:txBody>
          <a:bodyPr wrap="square" rtlCol="0">
            <a:spAutoFit/>
          </a:bodyPr>
          <a:lstStyle/>
          <a:p>
            <a:r>
              <a:rPr lang="en-US" sz="6600" dirty="0">
                <a:latin typeface="Aharoni" panose="02010803020104030203" pitchFamily="2" charset="-79"/>
                <a:cs typeface="Aharoni" panose="02010803020104030203" pitchFamily="2" charset="-79"/>
              </a:rPr>
              <a:t>Live To Please</a:t>
            </a:r>
          </a:p>
        </p:txBody>
      </p:sp>
      <p:sp>
        <p:nvSpPr>
          <p:cNvPr id="3" name="TextBox 2">
            <a:extLst>
              <a:ext uri="{FF2B5EF4-FFF2-40B4-BE49-F238E27FC236}">
                <a16:creationId xmlns:a16="http://schemas.microsoft.com/office/drawing/2014/main" id="{4651B9D9-5F68-8BA8-06C9-3DFFFB5E72A1}"/>
              </a:ext>
            </a:extLst>
          </p:cNvPr>
          <p:cNvSpPr txBox="1"/>
          <p:nvPr/>
        </p:nvSpPr>
        <p:spPr>
          <a:xfrm>
            <a:off x="137831" y="1006343"/>
            <a:ext cx="7328594" cy="1107996"/>
          </a:xfrm>
          <a:prstGeom prst="rect">
            <a:avLst/>
          </a:prstGeom>
          <a:noFill/>
        </p:spPr>
        <p:txBody>
          <a:bodyPr wrap="square" rtlCol="0">
            <a:spAutoFit/>
          </a:bodyPr>
          <a:lstStyle/>
          <a:p>
            <a:r>
              <a:rPr lang="en-US" sz="6600" u="sng" dirty="0">
                <a:latin typeface="Aharoni" panose="02010803020104030203" pitchFamily="2" charset="-79"/>
                <a:cs typeface="Aharoni" panose="02010803020104030203" pitchFamily="2" charset="-79"/>
              </a:rPr>
              <a:t>God</a:t>
            </a:r>
            <a:r>
              <a:rPr lang="en-US" sz="6600" dirty="0">
                <a:latin typeface="Aharoni" panose="02010803020104030203" pitchFamily="2" charset="-79"/>
                <a:cs typeface="Aharoni" panose="02010803020104030203" pitchFamily="2" charset="-79"/>
              </a:rPr>
              <a:t> Not People.</a:t>
            </a:r>
          </a:p>
        </p:txBody>
      </p:sp>
      <p:sp>
        <p:nvSpPr>
          <p:cNvPr id="4" name="TextBox 3">
            <a:extLst>
              <a:ext uri="{FF2B5EF4-FFF2-40B4-BE49-F238E27FC236}">
                <a16:creationId xmlns:a16="http://schemas.microsoft.com/office/drawing/2014/main" id="{D04C9B40-4E00-796C-BDD0-E3A106E41E72}"/>
              </a:ext>
            </a:extLst>
          </p:cNvPr>
          <p:cNvSpPr txBox="1"/>
          <p:nvPr/>
        </p:nvSpPr>
        <p:spPr>
          <a:xfrm>
            <a:off x="191452" y="2119442"/>
            <a:ext cx="8438670" cy="1107996"/>
          </a:xfrm>
          <a:prstGeom prst="rect">
            <a:avLst/>
          </a:prstGeom>
          <a:noFill/>
        </p:spPr>
        <p:txBody>
          <a:bodyPr wrap="square" rtlCol="0">
            <a:spAutoFit/>
          </a:bodyPr>
          <a:lstStyle/>
          <a:p>
            <a:r>
              <a:rPr lang="en-US" sz="6600" dirty="0">
                <a:latin typeface="Aharoni" panose="02010803020104030203" pitchFamily="2" charset="-79"/>
                <a:cs typeface="Aharoni" panose="02010803020104030203" pitchFamily="2" charset="-79"/>
              </a:rPr>
              <a:t>One Day </a:t>
            </a:r>
            <a:r>
              <a:rPr lang="en-US" sz="6600" u="sng" dirty="0">
                <a:latin typeface="Aharoni" panose="02010803020104030203" pitchFamily="2" charset="-79"/>
                <a:cs typeface="Aharoni" panose="02010803020104030203" pitchFamily="2" charset="-79"/>
              </a:rPr>
              <a:t>You</a:t>
            </a:r>
            <a:r>
              <a:rPr lang="en-US" sz="6600" dirty="0">
                <a:latin typeface="Aharoni" panose="02010803020104030203" pitchFamily="2" charset="-79"/>
                <a:cs typeface="Aharoni" panose="02010803020104030203" pitchFamily="2" charset="-79"/>
              </a:rPr>
              <a:t> Will</a:t>
            </a:r>
          </a:p>
        </p:txBody>
      </p:sp>
      <p:sp>
        <p:nvSpPr>
          <p:cNvPr id="5" name="TextBox 4">
            <a:extLst>
              <a:ext uri="{FF2B5EF4-FFF2-40B4-BE49-F238E27FC236}">
                <a16:creationId xmlns:a16="http://schemas.microsoft.com/office/drawing/2014/main" id="{5DA4FA3B-A400-54FD-4D0B-7720C96E1429}"/>
              </a:ext>
            </a:extLst>
          </p:cNvPr>
          <p:cNvSpPr txBox="1"/>
          <p:nvPr/>
        </p:nvSpPr>
        <p:spPr>
          <a:xfrm>
            <a:off x="244351" y="2913227"/>
            <a:ext cx="8952548" cy="1107996"/>
          </a:xfrm>
          <a:prstGeom prst="rect">
            <a:avLst/>
          </a:prstGeom>
          <a:noFill/>
        </p:spPr>
        <p:txBody>
          <a:bodyPr wrap="square" rtlCol="0">
            <a:spAutoFit/>
          </a:bodyPr>
          <a:lstStyle/>
          <a:p>
            <a:r>
              <a:rPr lang="en-US" sz="6600" dirty="0">
                <a:latin typeface="Aharoni" panose="02010803020104030203" pitchFamily="2" charset="-79"/>
                <a:cs typeface="Aharoni" panose="02010803020104030203" pitchFamily="2" charset="-79"/>
              </a:rPr>
              <a:t>Stand Before </a:t>
            </a:r>
            <a:r>
              <a:rPr lang="en-US" sz="6600" u="sng" dirty="0">
                <a:latin typeface="Aharoni" panose="02010803020104030203" pitchFamily="2" charset="-79"/>
                <a:cs typeface="Aharoni" panose="02010803020104030203" pitchFamily="2" charset="-79"/>
              </a:rPr>
              <a:t>Him</a:t>
            </a:r>
            <a:r>
              <a:rPr lang="en-US" sz="6600" dirty="0">
                <a:latin typeface="Aharoni" panose="02010803020104030203" pitchFamily="2" charset="-79"/>
                <a:cs typeface="Aharoni" panose="02010803020104030203" pitchFamily="2" charset="-79"/>
              </a:rPr>
              <a:t> </a:t>
            </a:r>
          </a:p>
        </p:txBody>
      </p:sp>
      <p:sp>
        <p:nvSpPr>
          <p:cNvPr id="6" name="TextBox 5">
            <a:extLst>
              <a:ext uri="{FF2B5EF4-FFF2-40B4-BE49-F238E27FC236}">
                <a16:creationId xmlns:a16="http://schemas.microsoft.com/office/drawing/2014/main" id="{D86730C6-4E4E-3A27-033B-93BF1B3359B5}"/>
              </a:ext>
            </a:extLst>
          </p:cNvPr>
          <p:cNvSpPr txBox="1"/>
          <p:nvPr/>
        </p:nvSpPr>
        <p:spPr>
          <a:xfrm>
            <a:off x="272052" y="3715529"/>
            <a:ext cx="8607451" cy="1107996"/>
          </a:xfrm>
          <a:prstGeom prst="rect">
            <a:avLst/>
          </a:prstGeom>
          <a:noFill/>
        </p:spPr>
        <p:txBody>
          <a:bodyPr wrap="square" rtlCol="0">
            <a:spAutoFit/>
          </a:bodyPr>
          <a:lstStyle/>
          <a:p>
            <a:r>
              <a:rPr lang="en-US" sz="6600" dirty="0">
                <a:latin typeface="Aharoni" panose="02010803020104030203" pitchFamily="2" charset="-79"/>
                <a:cs typeface="Aharoni" panose="02010803020104030203" pitchFamily="2" charset="-79"/>
              </a:rPr>
              <a:t>And </a:t>
            </a:r>
            <a:r>
              <a:rPr lang="en-US" sz="6600" u="sng" dirty="0">
                <a:latin typeface="Aharoni" panose="02010803020104030203" pitchFamily="2" charset="-79"/>
                <a:cs typeface="Aharoni" panose="02010803020104030203" pitchFamily="2" charset="-79"/>
              </a:rPr>
              <a:t>They</a:t>
            </a:r>
            <a:r>
              <a:rPr lang="en-US" sz="6600" dirty="0">
                <a:latin typeface="Aharoni" panose="02010803020104030203" pitchFamily="2" charset="-79"/>
                <a:cs typeface="Aharoni" panose="02010803020104030203" pitchFamily="2" charset="-79"/>
              </a:rPr>
              <a:t> Will Not Be </a:t>
            </a:r>
          </a:p>
        </p:txBody>
      </p:sp>
      <p:sp>
        <p:nvSpPr>
          <p:cNvPr id="7" name="TextBox 6">
            <a:extLst>
              <a:ext uri="{FF2B5EF4-FFF2-40B4-BE49-F238E27FC236}">
                <a16:creationId xmlns:a16="http://schemas.microsoft.com/office/drawing/2014/main" id="{03501199-8B36-9832-A055-2B41ACD0CE8B}"/>
              </a:ext>
            </a:extLst>
          </p:cNvPr>
          <p:cNvSpPr txBox="1"/>
          <p:nvPr/>
        </p:nvSpPr>
        <p:spPr>
          <a:xfrm>
            <a:off x="308588" y="4563173"/>
            <a:ext cx="6007834" cy="1107996"/>
          </a:xfrm>
          <a:prstGeom prst="rect">
            <a:avLst/>
          </a:prstGeom>
          <a:noFill/>
        </p:spPr>
        <p:txBody>
          <a:bodyPr wrap="square" rtlCol="0">
            <a:spAutoFit/>
          </a:bodyPr>
          <a:lstStyle/>
          <a:p>
            <a:r>
              <a:rPr lang="en-US" sz="6600" dirty="0">
                <a:latin typeface="Aharoni" panose="02010803020104030203" pitchFamily="2" charset="-79"/>
                <a:cs typeface="Aharoni" panose="02010803020104030203" pitchFamily="2" charset="-79"/>
              </a:rPr>
              <a:t>There.</a:t>
            </a:r>
          </a:p>
        </p:txBody>
      </p:sp>
      <p:sp>
        <p:nvSpPr>
          <p:cNvPr id="9" name="TextBox 8">
            <a:extLst>
              <a:ext uri="{FF2B5EF4-FFF2-40B4-BE49-F238E27FC236}">
                <a16:creationId xmlns:a16="http://schemas.microsoft.com/office/drawing/2014/main" id="{47188552-CEA7-3CDF-3ECA-D79330D78D1B}"/>
              </a:ext>
            </a:extLst>
          </p:cNvPr>
          <p:cNvSpPr txBox="1"/>
          <p:nvPr/>
        </p:nvSpPr>
        <p:spPr>
          <a:xfrm>
            <a:off x="3015253" y="4821382"/>
            <a:ext cx="6007834" cy="1938992"/>
          </a:xfrm>
          <a:prstGeom prst="rect">
            <a:avLst/>
          </a:prstGeom>
          <a:noFill/>
          <a:ln w="38100">
            <a:solidFill>
              <a:schemeClr val="tx1"/>
            </a:solidFill>
          </a:ln>
        </p:spPr>
        <p:txBody>
          <a:bodyPr wrap="square">
            <a:spAutoFit/>
          </a:bodyPr>
          <a:lstStyle/>
          <a:p>
            <a:r>
              <a:rPr lang="en-US" sz="2400" b="1" dirty="0">
                <a:solidFill>
                  <a:srgbClr val="0070C0"/>
                </a:solidFill>
              </a:rPr>
              <a:t>Exodus 20:3 </a:t>
            </a:r>
            <a:r>
              <a:rPr lang="en-US" sz="2400" dirty="0"/>
              <a:t>"You shall have no other gods before Me.</a:t>
            </a:r>
          </a:p>
          <a:p>
            <a:r>
              <a:rPr lang="en-US" sz="2400" b="1" dirty="0">
                <a:solidFill>
                  <a:srgbClr val="0070C0"/>
                </a:solidFill>
              </a:rPr>
              <a:t>Exodus 34:14 </a:t>
            </a:r>
            <a:r>
              <a:rPr lang="en-US" sz="2400" dirty="0"/>
              <a:t>For thou shalt worship no other god: for the LORD, whose name is Jealous, is a jealous God:</a:t>
            </a:r>
          </a:p>
        </p:txBody>
      </p:sp>
      <p:sp>
        <p:nvSpPr>
          <p:cNvPr id="8" name="TextBox 7">
            <a:extLst>
              <a:ext uri="{FF2B5EF4-FFF2-40B4-BE49-F238E27FC236}">
                <a16:creationId xmlns:a16="http://schemas.microsoft.com/office/drawing/2014/main" id="{DBD39D40-E186-67FE-D1E1-A3A3C7F6F6E0}"/>
              </a:ext>
            </a:extLst>
          </p:cNvPr>
          <p:cNvSpPr txBox="1"/>
          <p:nvPr/>
        </p:nvSpPr>
        <p:spPr>
          <a:xfrm>
            <a:off x="6130451" y="232777"/>
            <a:ext cx="3005595" cy="646331"/>
          </a:xfrm>
          <a:prstGeom prst="rect">
            <a:avLst/>
          </a:prstGeom>
          <a:noFill/>
        </p:spPr>
        <p:txBody>
          <a:bodyPr wrap="square">
            <a:spAutoFit/>
          </a:bodyPr>
          <a:lstStyle/>
          <a:p>
            <a:r>
              <a:rPr lang="en-US" sz="3600" dirty="0">
                <a:solidFill>
                  <a:srgbClr val="FF0000"/>
                </a:solidFill>
                <a:latin typeface="Aharoni" panose="02010803020104030203" pitchFamily="2" charset="-79"/>
                <a:cs typeface="Aharoni" panose="02010803020104030203" pitchFamily="2" charset="-79"/>
              </a:rPr>
              <a:t>application</a:t>
            </a:r>
          </a:p>
        </p:txBody>
      </p:sp>
    </p:spTree>
    <p:extLst>
      <p:ext uri="{BB962C8B-B14F-4D97-AF65-F5344CB8AC3E}">
        <p14:creationId xmlns:p14="http://schemas.microsoft.com/office/powerpoint/2010/main" val="284325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newlebanoncoc.com</a:t>
            </a:r>
          </a:p>
        </p:txBody>
      </p:sp>
      <p:sp>
        <p:nvSpPr>
          <p:cNvPr id="2" name="TextBox 1">
            <a:extLst>
              <a:ext uri="{FF2B5EF4-FFF2-40B4-BE49-F238E27FC236}">
                <a16:creationId xmlns:a16="http://schemas.microsoft.com/office/drawing/2014/main" id="{55785B8C-5CDB-0E1E-EAC5-CA1F3F03F003}"/>
              </a:ext>
            </a:extLst>
          </p:cNvPr>
          <p:cNvSpPr txBox="1"/>
          <p:nvPr/>
        </p:nvSpPr>
        <p:spPr>
          <a:xfrm>
            <a:off x="0" y="1210781"/>
            <a:ext cx="9135609" cy="4524315"/>
          </a:xfrm>
          <a:prstGeom prst="rect">
            <a:avLst/>
          </a:prstGeom>
          <a:noFill/>
        </p:spPr>
        <p:txBody>
          <a:bodyPr wrap="square" rtlCol="0">
            <a:spAutoFit/>
          </a:bodyPr>
          <a:lstStyle/>
          <a:p>
            <a:pPr algn="ctr"/>
            <a:r>
              <a:rPr lang="en-US" sz="7200" dirty="0">
                <a:solidFill>
                  <a:schemeClr val="bg1"/>
                </a:solidFill>
                <a:latin typeface="Aharoni" panose="02010803020104030203" pitchFamily="2" charset="-79"/>
                <a:cs typeface="Aharoni" panose="02010803020104030203" pitchFamily="2" charset="-79"/>
              </a:rPr>
              <a:t>Are you          pushing God        OUT                         of your life?</a:t>
            </a:r>
          </a:p>
        </p:txBody>
      </p:sp>
      <p:sp>
        <p:nvSpPr>
          <p:cNvPr id="6" name="TextBox 5">
            <a:extLst>
              <a:ext uri="{FF2B5EF4-FFF2-40B4-BE49-F238E27FC236}">
                <a16:creationId xmlns:a16="http://schemas.microsoft.com/office/drawing/2014/main" id="{DB4CFFD0-45FE-2826-E442-112E473766D7}"/>
              </a:ext>
            </a:extLst>
          </p:cNvPr>
          <p:cNvSpPr txBox="1"/>
          <p:nvPr/>
        </p:nvSpPr>
        <p:spPr>
          <a:xfrm>
            <a:off x="6202015" y="733709"/>
            <a:ext cx="3005595" cy="646331"/>
          </a:xfrm>
          <a:prstGeom prst="rect">
            <a:avLst/>
          </a:prstGeom>
          <a:noFill/>
        </p:spPr>
        <p:txBody>
          <a:bodyPr wrap="square">
            <a:spAutoFit/>
          </a:bodyPr>
          <a:lstStyle/>
          <a:p>
            <a:r>
              <a:rPr lang="en-US" sz="3600" dirty="0">
                <a:solidFill>
                  <a:srgbClr val="FF0000"/>
                </a:solidFill>
                <a:latin typeface="Aharoni" panose="02010803020104030203" pitchFamily="2" charset="-79"/>
                <a:cs typeface="Aharoni" panose="02010803020104030203" pitchFamily="2" charset="-79"/>
              </a:rPr>
              <a:t>application</a:t>
            </a:r>
          </a:p>
        </p:txBody>
      </p:sp>
    </p:spTree>
    <p:extLst>
      <p:ext uri="{BB962C8B-B14F-4D97-AF65-F5344CB8AC3E}">
        <p14:creationId xmlns:p14="http://schemas.microsoft.com/office/powerpoint/2010/main" val="3102328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A556FA-4575-A699-AE32-A792350A5676}"/>
              </a:ext>
            </a:extLst>
          </p:cNvPr>
          <p:cNvSpPr txBox="1"/>
          <p:nvPr/>
        </p:nvSpPr>
        <p:spPr>
          <a:xfrm>
            <a:off x="7620" y="82168"/>
            <a:ext cx="914399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Aharoni" panose="02010803020104030203" pitchFamily="2" charset="-79"/>
                <a:ea typeface="+mn-ea"/>
                <a:cs typeface="Aharoni" panose="02010803020104030203" pitchFamily="2" charset="-79"/>
              </a:rPr>
              <a:t>Lukewarm</a:t>
            </a:r>
          </a:p>
        </p:txBody>
      </p:sp>
      <p:sp>
        <p:nvSpPr>
          <p:cNvPr id="3" name="TextBox 2">
            <a:extLst>
              <a:ext uri="{FF2B5EF4-FFF2-40B4-BE49-F238E27FC236}">
                <a16:creationId xmlns:a16="http://schemas.microsoft.com/office/drawing/2014/main" id="{1D321A07-90CF-740C-AD7C-443A11BECF15}"/>
              </a:ext>
            </a:extLst>
          </p:cNvPr>
          <p:cNvSpPr txBox="1"/>
          <p:nvPr/>
        </p:nvSpPr>
        <p:spPr>
          <a:xfrm>
            <a:off x="0" y="1800835"/>
            <a:ext cx="914399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Aharoni" panose="02010803020104030203" pitchFamily="2" charset="-79"/>
                <a:ea typeface="+mn-ea"/>
                <a:cs typeface="Aharoni" panose="02010803020104030203" pitchFamily="2" charset="-79"/>
              </a:rPr>
              <a:t>Backsliders</a:t>
            </a:r>
          </a:p>
        </p:txBody>
      </p:sp>
      <p:sp>
        <p:nvSpPr>
          <p:cNvPr id="4" name="TextBox 3">
            <a:extLst>
              <a:ext uri="{FF2B5EF4-FFF2-40B4-BE49-F238E27FC236}">
                <a16:creationId xmlns:a16="http://schemas.microsoft.com/office/drawing/2014/main" id="{DE5B2345-9590-6F28-94DF-D490916CCA4D}"/>
              </a:ext>
            </a:extLst>
          </p:cNvPr>
          <p:cNvSpPr txBox="1"/>
          <p:nvPr/>
        </p:nvSpPr>
        <p:spPr>
          <a:xfrm>
            <a:off x="0" y="3425842"/>
            <a:ext cx="914399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Aharoni" panose="02010803020104030203" pitchFamily="2" charset="-79"/>
                <a:ea typeface="+mn-ea"/>
                <a:cs typeface="Aharoni" panose="02010803020104030203" pitchFamily="2" charset="-79"/>
              </a:rPr>
              <a:t>Unbelievers</a:t>
            </a:r>
          </a:p>
        </p:txBody>
      </p:sp>
      <p:sp>
        <p:nvSpPr>
          <p:cNvPr id="5" name="TextBox 4">
            <a:extLst>
              <a:ext uri="{FF2B5EF4-FFF2-40B4-BE49-F238E27FC236}">
                <a16:creationId xmlns:a16="http://schemas.microsoft.com/office/drawing/2014/main" id="{548030A8-573D-9751-16B3-093CD892BFF6}"/>
              </a:ext>
            </a:extLst>
          </p:cNvPr>
          <p:cNvSpPr txBox="1"/>
          <p:nvPr/>
        </p:nvSpPr>
        <p:spPr>
          <a:xfrm>
            <a:off x="0" y="5143864"/>
            <a:ext cx="914399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Aharoni" panose="02010803020104030203" pitchFamily="2" charset="-79"/>
                <a:ea typeface="+mn-ea"/>
                <a:cs typeface="Aharoni" panose="02010803020104030203" pitchFamily="2" charset="-79"/>
              </a:rPr>
              <a:t>Believers</a:t>
            </a:r>
          </a:p>
        </p:txBody>
      </p:sp>
      <p:sp>
        <p:nvSpPr>
          <p:cNvPr id="6" name="TextBox 5">
            <a:extLst>
              <a:ext uri="{FF2B5EF4-FFF2-40B4-BE49-F238E27FC236}">
                <a16:creationId xmlns:a16="http://schemas.microsoft.com/office/drawing/2014/main" id="{DC3D33B1-45B7-9330-14C5-B90D1D07B778}"/>
              </a:ext>
            </a:extLst>
          </p:cNvPr>
          <p:cNvSpPr txBox="1"/>
          <p:nvPr/>
        </p:nvSpPr>
        <p:spPr>
          <a:xfrm>
            <a:off x="0" y="5789627"/>
            <a:ext cx="914399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a:ea typeface="+mn-ea"/>
                <a:cs typeface="+mn-cs"/>
              </a:rPr>
              <a:t>Stay encouraged, keep the Faith.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Our Redemption draws near!</a:t>
            </a:r>
          </a:p>
        </p:txBody>
      </p:sp>
      <p:sp>
        <p:nvSpPr>
          <p:cNvPr id="7" name="TextBox 6">
            <a:extLst>
              <a:ext uri="{FF2B5EF4-FFF2-40B4-BE49-F238E27FC236}">
                <a16:creationId xmlns:a16="http://schemas.microsoft.com/office/drawing/2014/main" id="{2F3D3196-E242-E373-1EA2-FA9A99B4FC5E}"/>
              </a:ext>
            </a:extLst>
          </p:cNvPr>
          <p:cNvSpPr txBox="1"/>
          <p:nvPr/>
        </p:nvSpPr>
        <p:spPr>
          <a:xfrm>
            <a:off x="0" y="4141754"/>
            <a:ext cx="914399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a:ea typeface="+mn-ea"/>
                <a:cs typeface="+mn-cs"/>
              </a:rPr>
              <a:t>It’s time to REPENT and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surrender your lives to God</a:t>
            </a:r>
          </a:p>
        </p:txBody>
      </p:sp>
      <p:sp>
        <p:nvSpPr>
          <p:cNvPr id="8" name="TextBox 7">
            <a:extLst>
              <a:ext uri="{FF2B5EF4-FFF2-40B4-BE49-F238E27FC236}">
                <a16:creationId xmlns:a16="http://schemas.microsoft.com/office/drawing/2014/main" id="{81C8FA53-7137-DAEF-21A7-48DCD2AEC1D7}"/>
              </a:ext>
            </a:extLst>
          </p:cNvPr>
          <p:cNvSpPr txBox="1"/>
          <p:nvPr/>
        </p:nvSpPr>
        <p:spPr>
          <a:xfrm>
            <a:off x="15240" y="2485453"/>
            <a:ext cx="914399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a:ea typeface="+mn-ea"/>
                <a:cs typeface="+mn-cs"/>
              </a:rPr>
              <a:t>It’s time to REPENT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and come back home!                                              </a:t>
            </a:r>
          </a:p>
        </p:txBody>
      </p:sp>
      <p:sp>
        <p:nvSpPr>
          <p:cNvPr id="9" name="TextBox 8">
            <a:extLst>
              <a:ext uri="{FF2B5EF4-FFF2-40B4-BE49-F238E27FC236}">
                <a16:creationId xmlns:a16="http://schemas.microsoft.com/office/drawing/2014/main" id="{C8584735-EAF4-691C-3CE2-F50A7FC7D86E}"/>
              </a:ext>
            </a:extLst>
          </p:cNvPr>
          <p:cNvSpPr txBox="1"/>
          <p:nvPr/>
        </p:nvSpPr>
        <p:spPr>
          <a:xfrm>
            <a:off x="7620" y="773531"/>
            <a:ext cx="914399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a:ea typeface="+mn-ea"/>
                <a:cs typeface="+mn-cs"/>
              </a:rPr>
              <a:t>It’s time to pick your side NOW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Jesus or the world?                                              </a:t>
            </a:r>
          </a:p>
        </p:txBody>
      </p:sp>
    </p:spTree>
    <p:extLst>
      <p:ext uri="{BB962C8B-B14F-4D97-AF65-F5344CB8AC3E}">
        <p14:creationId xmlns:p14="http://schemas.microsoft.com/office/powerpoint/2010/main" val="52493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May be an image of text">
            <a:extLst>
              <a:ext uri="{FF2B5EF4-FFF2-40B4-BE49-F238E27FC236}">
                <a16:creationId xmlns:a16="http://schemas.microsoft.com/office/drawing/2014/main" id="{99F4B387-4AF7-E0A4-8C76-AAC5F5A78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9773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1EE5165-734D-F265-7DE0-E02CF2A7DDEB}"/>
              </a:ext>
            </a:extLst>
          </p:cNvPr>
          <p:cNvSpPr txBox="1"/>
          <p:nvPr/>
        </p:nvSpPr>
        <p:spPr>
          <a:xfrm>
            <a:off x="469339" y="3196353"/>
            <a:ext cx="8270060" cy="2953437"/>
          </a:xfrm>
          <a:prstGeom prst="rect">
            <a:avLst/>
          </a:prstGeom>
          <a:noFill/>
          <a:ln w="38100">
            <a:solidFill>
              <a:schemeClr val="tx1"/>
            </a:solidFill>
          </a:ln>
        </p:spPr>
        <p:txBody>
          <a:bodyPr wrap="square">
            <a:spAutoFit/>
          </a:bodyPr>
          <a:lstStyle/>
          <a:p>
            <a:pPr marL="228600" marR="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This is the enemy mocking a follower of God</a:t>
            </a:r>
          </a:p>
          <a:p>
            <a:pPr marL="228600" marR="0">
              <a:lnSpc>
                <a:spcPct val="107000"/>
              </a:lnSpc>
              <a:spcBef>
                <a:spcPts val="0"/>
              </a:spcBef>
              <a:spcAft>
                <a:spcPts val="300"/>
              </a:spcAft>
            </a:pP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Many times the devil says to the believer, struggling with temptation, “Where is your God?” </a:t>
            </a:r>
          </a:p>
          <a:p>
            <a:pPr marL="228600" marR="0">
              <a:lnSpc>
                <a:spcPct val="107000"/>
              </a:lnSpc>
              <a:spcBef>
                <a:spcPts val="0"/>
              </a:spcBef>
              <a:spcAft>
                <a:spcPts val="300"/>
              </a:spcAft>
            </a:pP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Many times the </a:t>
            </a:r>
            <a:r>
              <a:rPr lang="en-US" sz="28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world</a:t>
            </a: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says it, and </a:t>
            </a:r>
            <a:r>
              <a:rPr lang="en-US" sz="28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sorrow</a:t>
            </a: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says it, and </a:t>
            </a:r>
            <a:r>
              <a:rPr lang="en-US" sz="28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fear</a:t>
            </a: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says it.</a:t>
            </a:r>
          </a:p>
          <a:p>
            <a:pPr marL="228600" marR="0">
              <a:lnSpc>
                <a:spcPct val="107000"/>
              </a:lnSpc>
              <a:spcBef>
                <a:spcPts val="0"/>
              </a:spcBef>
              <a:spcAft>
                <a:spcPts val="300"/>
              </a:spcAft>
            </a:pPr>
            <a:r>
              <a:rPr lang="en-US" sz="2800" kern="0" dirty="0">
                <a:solidFill>
                  <a:srgbClr val="00B0F0"/>
                </a:solidFill>
                <a:latin typeface="Calibri" panose="020F0502020204030204" pitchFamily="34" charset="0"/>
                <a:ea typeface="Calibri" panose="020F0502020204030204" pitchFamily="34" charset="0"/>
                <a:cs typeface="Calibri" panose="020F0502020204030204" pitchFamily="34" charset="0"/>
              </a:rPr>
              <a:t>I</a:t>
            </a:r>
            <a:r>
              <a:rPr lang="en-US" sz="2800" kern="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t is good to answer the question by the word of God.</a:t>
            </a:r>
            <a:endParaRPr lang="en-US" sz="2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FD57DC3-D954-7E99-42B6-ADCE1562F49D}"/>
              </a:ext>
            </a:extLst>
          </p:cNvPr>
          <p:cNvSpPr txBox="1"/>
          <p:nvPr/>
        </p:nvSpPr>
        <p:spPr>
          <a:xfrm>
            <a:off x="922351" y="1280160"/>
            <a:ext cx="7211833" cy="1384995"/>
          </a:xfrm>
          <a:prstGeom prst="rect">
            <a:avLst/>
          </a:prstGeom>
          <a:noFill/>
          <a:ln w="38100">
            <a:solidFill>
              <a:schemeClr val="tx1"/>
            </a:solidFill>
          </a:ln>
        </p:spPr>
        <p:txBody>
          <a:bodyPr wrap="square">
            <a:spAutoFit/>
          </a:bodyPr>
          <a:lstStyle/>
          <a:p>
            <a:r>
              <a:rPr lang="en-US" sz="2800" b="1" dirty="0">
                <a:solidFill>
                  <a:srgbClr val="0070C0"/>
                </a:solidFill>
              </a:rPr>
              <a:t>Psalm 42:10 </a:t>
            </a:r>
            <a:r>
              <a:rPr lang="en-US" sz="2800" dirty="0"/>
              <a:t>As with a breaking of my bones, My enemies reproach me, While they say to me all day long, "Where is your God?"</a:t>
            </a:r>
          </a:p>
        </p:txBody>
      </p:sp>
    </p:spTree>
    <p:extLst>
      <p:ext uri="{BB962C8B-B14F-4D97-AF65-F5344CB8AC3E}">
        <p14:creationId xmlns:p14="http://schemas.microsoft.com/office/powerpoint/2010/main" val="15630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2C6BD93-E3E4-7B24-0B08-5C2002F977D4}"/>
              </a:ext>
            </a:extLst>
          </p:cNvPr>
          <p:cNvSpPr txBox="1"/>
          <p:nvPr/>
        </p:nvSpPr>
        <p:spPr>
          <a:xfrm>
            <a:off x="628155" y="1932167"/>
            <a:ext cx="7506030" cy="2176750"/>
          </a:xfrm>
          <a:prstGeom prst="rect">
            <a:avLst/>
          </a:prstGeom>
          <a:noFill/>
          <a:ln w="38100">
            <a:solidFill>
              <a:schemeClr val="tx1"/>
            </a:solidFill>
          </a:ln>
        </p:spPr>
        <p:txBody>
          <a:bodyPr wrap="square">
            <a:spAutoFit/>
          </a:bodyPr>
          <a:lstStyle/>
          <a:p>
            <a:pPr marL="0" marR="0">
              <a:lnSpc>
                <a:spcPct val="107000"/>
              </a:lnSpc>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Deut. 4:39</a:t>
            </a:r>
            <a:r>
              <a:rPr lang="en-US" sz="3200" kern="0" dirty="0">
                <a:effectLst/>
                <a:latin typeface="Calibri" panose="020F0502020204030204" pitchFamily="34" charset="0"/>
                <a:ea typeface="Calibri" panose="020F0502020204030204" pitchFamily="34" charset="0"/>
                <a:cs typeface="Calibri" panose="020F0502020204030204" pitchFamily="34" charset="0"/>
              </a:rPr>
              <a:t> "Therefore know this day, and consider it in your heart, that the LORD Himself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is God in heaven above </a:t>
            </a:r>
            <a:r>
              <a:rPr lang="en-US" sz="3200" kern="0" dirty="0">
                <a:effectLst/>
                <a:latin typeface="Calibri" panose="020F0502020204030204" pitchFamily="34" charset="0"/>
                <a:ea typeface="Calibri" panose="020F0502020204030204" pitchFamily="34" charset="0"/>
                <a:cs typeface="Calibri" panose="020F0502020204030204" pitchFamily="34" charset="0"/>
              </a:rPr>
              <a:t>and on the earth beneath; there is no other.</a:t>
            </a:r>
          </a:p>
        </p:txBody>
      </p:sp>
      <p:sp>
        <p:nvSpPr>
          <p:cNvPr id="8" name="TextBox 7">
            <a:extLst>
              <a:ext uri="{FF2B5EF4-FFF2-40B4-BE49-F238E27FC236}">
                <a16:creationId xmlns:a16="http://schemas.microsoft.com/office/drawing/2014/main" id="{27581952-24FB-E854-3403-C38A4DB7A9F0}"/>
              </a:ext>
            </a:extLst>
          </p:cNvPr>
          <p:cNvSpPr txBox="1"/>
          <p:nvPr/>
        </p:nvSpPr>
        <p:spPr>
          <a:xfrm>
            <a:off x="628154" y="890543"/>
            <a:ext cx="6217919" cy="784702"/>
          </a:xfrm>
          <a:prstGeom prst="rect">
            <a:avLst/>
          </a:prstGeom>
          <a:noFill/>
        </p:spPr>
        <p:txBody>
          <a:bodyPr wrap="square">
            <a:spAutoFit/>
          </a:bodyPr>
          <a:lstStyle/>
          <a:p>
            <a:pPr marL="0" marR="0">
              <a:lnSpc>
                <a:spcPct val="107000"/>
              </a:lnSpc>
              <a:spcBef>
                <a:spcPts val="0"/>
              </a:spcBef>
              <a:spcAft>
                <a:spcPts val="30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a:t>
            </a:r>
            <a:r>
              <a:rPr lang="en-US" sz="4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He Is Above Us.</a:t>
            </a:r>
            <a:endParaRPr lang="en-US" sz="4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0" descr="Arrow Blue Right · Free vector graphic on Pixabay">
            <a:extLst>
              <a:ext uri="{FF2B5EF4-FFF2-40B4-BE49-F238E27FC236}">
                <a16:creationId xmlns:a16="http://schemas.microsoft.com/office/drawing/2014/main" id="{8D1020DD-66E7-CC13-B89E-5605416F9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176069" y="5179327"/>
            <a:ext cx="1509134" cy="137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06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2C6BD93-E3E4-7B24-0B08-5C2002F977D4}"/>
              </a:ext>
            </a:extLst>
          </p:cNvPr>
          <p:cNvSpPr txBox="1"/>
          <p:nvPr/>
        </p:nvSpPr>
        <p:spPr>
          <a:xfrm>
            <a:off x="628154" y="1820848"/>
            <a:ext cx="8006963" cy="2703689"/>
          </a:xfrm>
          <a:prstGeom prst="rect">
            <a:avLst/>
          </a:prstGeom>
          <a:noFill/>
          <a:ln w="38100">
            <a:solidFill>
              <a:schemeClr val="tx1"/>
            </a:solidFill>
          </a:ln>
        </p:spPr>
        <p:txBody>
          <a:bodyPr wrap="square">
            <a:spAutoFit/>
          </a:bodyPr>
          <a:lstStyle/>
          <a:p>
            <a:pPr marL="0" marR="0">
              <a:lnSpc>
                <a:spcPct val="107000"/>
              </a:lnSpc>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Joshua 2:11</a:t>
            </a:r>
            <a:r>
              <a:rPr lang="en-US" sz="3200" kern="0" dirty="0">
                <a:effectLst/>
                <a:latin typeface="Calibri" panose="020F0502020204030204" pitchFamily="34" charset="0"/>
                <a:ea typeface="Calibri" panose="020F0502020204030204" pitchFamily="34" charset="0"/>
                <a:cs typeface="Calibri" panose="020F0502020204030204" pitchFamily="34" charset="0"/>
              </a:rPr>
              <a:t> "And as soon as we heard these things, our hearts melted; neither did there remain any more courage in anyone because of you, for the LORD your God,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He is God in heaven above</a:t>
            </a:r>
            <a:r>
              <a:rPr lang="en-US" sz="3200" kern="0" dirty="0">
                <a:effectLst/>
                <a:latin typeface="Calibri" panose="020F0502020204030204" pitchFamily="34" charset="0"/>
                <a:ea typeface="Calibri" panose="020F0502020204030204" pitchFamily="34" charset="0"/>
                <a:cs typeface="Calibri" panose="020F0502020204030204" pitchFamily="34" charset="0"/>
              </a:rPr>
              <a:t> and on earth beneath.</a:t>
            </a: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7581952-24FB-E854-3403-C38A4DB7A9F0}"/>
              </a:ext>
            </a:extLst>
          </p:cNvPr>
          <p:cNvSpPr txBox="1"/>
          <p:nvPr/>
        </p:nvSpPr>
        <p:spPr>
          <a:xfrm>
            <a:off x="628154" y="890543"/>
            <a:ext cx="6217919"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He Is Above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10" descr="Arrow Blue Right · Free vector graphic on Pixabay">
            <a:extLst>
              <a:ext uri="{FF2B5EF4-FFF2-40B4-BE49-F238E27FC236}">
                <a16:creationId xmlns:a16="http://schemas.microsoft.com/office/drawing/2014/main" id="{6206F3A2-7BBC-9239-8615-408DC693F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176069" y="5179327"/>
            <a:ext cx="1509134" cy="13771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8D9AAA-5D8F-C99A-C3E4-5C55E7333652}"/>
              </a:ext>
            </a:extLst>
          </p:cNvPr>
          <p:cNvSpPr txBox="1"/>
          <p:nvPr/>
        </p:nvSpPr>
        <p:spPr>
          <a:xfrm>
            <a:off x="1121134" y="4778734"/>
            <a:ext cx="5629523" cy="369332"/>
          </a:xfrm>
          <a:prstGeom prst="rect">
            <a:avLst/>
          </a:prstGeom>
          <a:noFill/>
        </p:spPr>
        <p:txBody>
          <a:bodyPr wrap="square" rtlCol="0">
            <a:spAutoFit/>
          </a:bodyPr>
          <a:lstStyle/>
          <a:p>
            <a:r>
              <a:rPr lang="en-US" b="1" dirty="0">
                <a:solidFill>
                  <a:srgbClr val="FF0000"/>
                </a:solidFill>
              </a:rPr>
              <a:t>(Rahab and spies – Exodus – Red Sea – </a:t>
            </a:r>
            <a:r>
              <a:rPr lang="en-US" b="1" dirty="0" err="1">
                <a:solidFill>
                  <a:srgbClr val="FF0000"/>
                </a:solidFill>
              </a:rPr>
              <a:t>Sihon</a:t>
            </a:r>
            <a:r>
              <a:rPr lang="en-US" b="1" dirty="0">
                <a:solidFill>
                  <a:srgbClr val="FF0000"/>
                </a:solidFill>
              </a:rPr>
              <a:t> and Og)</a:t>
            </a:r>
          </a:p>
        </p:txBody>
      </p:sp>
    </p:spTree>
    <p:extLst>
      <p:ext uri="{BB962C8B-B14F-4D97-AF65-F5344CB8AC3E}">
        <p14:creationId xmlns:p14="http://schemas.microsoft.com/office/powerpoint/2010/main" val="372014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2C6BD93-E3E4-7B24-0B08-5C2002F977D4}"/>
              </a:ext>
            </a:extLst>
          </p:cNvPr>
          <p:cNvSpPr txBox="1"/>
          <p:nvPr/>
        </p:nvSpPr>
        <p:spPr>
          <a:xfrm>
            <a:off x="524787" y="1796995"/>
            <a:ext cx="8189843" cy="4047262"/>
          </a:xfrm>
          <a:prstGeom prst="rect">
            <a:avLst/>
          </a:prstGeom>
          <a:noFill/>
          <a:ln w="38100">
            <a:solidFill>
              <a:schemeClr val="tx1"/>
            </a:solidFill>
          </a:ln>
        </p:spPr>
        <p:txBody>
          <a:bodyPr wrap="square">
            <a:spAutoFit/>
          </a:bodyPr>
          <a:lstStyle/>
          <a:p>
            <a:pPr marL="0" marR="0">
              <a:spcBef>
                <a:spcPts val="0"/>
              </a:spcBef>
              <a:spcAft>
                <a:spcPts val="30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1:19–21</a:t>
            </a: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and what is the exceeding greatness of His power toward us who believe, according to the working of His mighty power</a:t>
            </a:r>
          </a:p>
          <a:p>
            <a:pPr marL="0" marR="0">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20 which He worked in Christ when He raised Him from the dead and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seated Him at His right hand in the heavenly places</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21 far above all principality and power and might and dominion, and every name that is named, not only in this age but also in that which is to come.</a:t>
            </a:r>
          </a:p>
        </p:txBody>
      </p:sp>
      <p:sp>
        <p:nvSpPr>
          <p:cNvPr id="8" name="TextBox 7">
            <a:extLst>
              <a:ext uri="{FF2B5EF4-FFF2-40B4-BE49-F238E27FC236}">
                <a16:creationId xmlns:a16="http://schemas.microsoft.com/office/drawing/2014/main" id="{27581952-24FB-E854-3403-C38A4DB7A9F0}"/>
              </a:ext>
            </a:extLst>
          </p:cNvPr>
          <p:cNvSpPr txBox="1"/>
          <p:nvPr/>
        </p:nvSpPr>
        <p:spPr>
          <a:xfrm>
            <a:off x="628154" y="890543"/>
            <a:ext cx="6217919"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He Is Above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0" descr="Arrow Blue Right · Free vector graphic on Pixabay">
            <a:extLst>
              <a:ext uri="{FF2B5EF4-FFF2-40B4-BE49-F238E27FC236}">
                <a16:creationId xmlns:a16="http://schemas.microsoft.com/office/drawing/2014/main" id="{8E4F9AF8-ED01-F03E-31C5-17BDFAAA3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176068" y="5389688"/>
            <a:ext cx="1509134" cy="137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3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949CA44-01E0-0907-14E9-45B3E9C20C7C}"/>
              </a:ext>
            </a:extLst>
          </p:cNvPr>
          <p:cNvSpPr txBox="1"/>
          <p:nvPr/>
        </p:nvSpPr>
        <p:spPr>
          <a:xfrm>
            <a:off x="516835" y="1892437"/>
            <a:ext cx="8229600" cy="3307572"/>
          </a:xfrm>
          <a:prstGeom prst="rect">
            <a:avLst/>
          </a:prstGeom>
          <a:noFill/>
          <a:ln w="38100">
            <a:solidFill>
              <a:schemeClr val="tx1"/>
            </a:solidFill>
          </a:ln>
        </p:spPr>
        <p:txBody>
          <a:bodyPr wrap="square">
            <a:spAutoFit/>
          </a:bodyPr>
          <a:lstStyle/>
          <a:p>
            <a:pPr marL="0" marR="0">
              <a:lnSpc>
                <a:spcPct val="107000"/>
              </a:lnSpc>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34:7</a:t>
            </a:r>
            <a:r>
              <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a:effectLst/>
                <a:latin typeface="Calibri" panose="020F0502020204030204" pitchFamily="34" charset="0"/>
                <a:ea typeface="Calibri" panose="020F0502020204030204" pitchFamily="34" charset="0"/>
                <a:cs typeface="Calibri" panose="020F0502020204030204" pitchFamily="34" charset="0"/>
              </a:rPr>
              <a:t>The angel of the LORD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encamps all around those who fear Him</a:t>
            </a:r>
            <a:r>
              <a:rPr lang="en-US" sz="3200" kern="0" dirty="0">
                <a:effectLst/>
                <a:latin typeface="Calibri" panose="020F0502020204030204" pitchFamily="34" charset="0"/>
                <a:ea typeface="Calibri" panose="020F0502020204030204" pitchFamily="34" charset="0"/>
                <a:cs typeface="Calibri" panose="020F0502020204030204" pitchFamily="34" charset="0"/>
              </a:rPr>
              <a:t>, And delivers them.</a:t>
            </a:r>
          </a:p>
          <a:p>
            <a:pPr marL="0" marR="0">
              <a:lnSpc>
                <a:spcPct val="107000"/>
              </a:lnSpc>
              <a:spcBef>
                <a:spcPts val="0"/>
              </a:spcBef>
              <a:spcAft>
                <a:spcPts val="300"/>
              </a:spcAft>
            </a:pPr>
            <a:endParaRPr lang="en-US" sz="3200" kern="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125:2</a:t>
            </a:r>
            <a:r>
              <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3200" kern="0" dirty="0">
                <a:effectLst/>
                <a:latin typeface="Calibri" panose="020F0502020204030204" pitchFamily="34" charset="0"/>
                <a:ea typeface="Calibri" panose="020F0502020204030204" pitchFamily="34" charset="0"/>
                <a:cs typeface="Calibri" panose="020F0502020204030204" pitchFamily="34" charset="0"/>
              </a:rPr>
              <a:t> As the mountains surround Jerusalem, So the LORD surrounds His people From this time forth and forever.</a:t>
            </a:r>
            <a:endParaRPr lang="en-US" sz="1400" kern="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4727ACF-C47F-F171-4589-3B7809EC8BAE}"/>
              </a:ext>
            </a:extLst>
          </p:cNvPr>
          <p:cNvSpPr txBox="1"/>
          <p:nvPr/>
        </p:nvSpPr>
        <p:spPr>
          <a:xfrm>
            <a:off x="405517" y="905528"/>
            <a:ext cx="4579950"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He Is Around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4">
            <a:extLst>
              <a:ext uri="{FF2B5EF4-FFF2-40B4-BE49-F238E27FC236}">
                <a16:creationId xmlns:a16="http://schemas.microsoft.com/office/drawing/2014/main" id="{AE0086A2-C1C0-D38C-BF6E-86521710A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167" y="4650500"/>
            <a:ext cx="1820848" cy="184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35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949CA44-01E0-0907-14E9-45B3E9C20C7C}"/>
              </a:ext>
            </a:extLst>
          </p:cNvPr>
          <p:cNvSpPr txBox="1"/>
          <p:nvPr/>
        </p:nvSpPr>
        <p:spPr>
          <a:xfrm>
            <a:off x="453225" y="1979901"/>
            <a:ext cx="8229600" cy="3046988"/>
          </a:xfrm>
          <a:prstGeom prst="rect">
            <a:avLst/>
          </a:prstGeom>
          <a:noFill/>
          <a:ln w="38100">
            <a:solidFill>
              <a:schemeClr val="tx1"/>
            </a:solidFill>
          </a:ln>
        </p:spPr>
        <p:txBody>
          <a:bodyPr wrap="square">
            <a:spAutoFit/>
          </a:bodyPr>
          <a:lstStyle/>
          <a:p>
            <a:pPr marL="0" marR="0">
              <a:spcBef>
                <a:spcPts val="0"/>
              </a:spcBef>
              <a:spcAft>
                <a:spcPts val="30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Kings 6:17  </a:t>
            </a:r>
            <a:r>
              <a:rPr lang="en-US" sz="3200" kern="0" dirty="0">
                <a:effectLst/>
                <a:latin typeface="Calibri" panose="020F0502020204030204" pitchFamily="34" charset="0"/>
                <a:ea typeface="Calibri" panose="020F0502020204030204" pitchFamily="34" charset="0"/>
                <a:cs typeface="Calibri" panose="020F0502020204030204" pitchFamily="34" charset="0"/>
              </a:rPr>
              <a:t>And Elisha prayed, and said, "LORD, I pray, open his eyes that he may see." Then the LORD opened the eyes of the young man, and he saw. And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behold, the mountain was full of</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horses</a:t>
            </a:r>
            <a:r>
              <a:rPr lang="en-US" sz="3200" kern="0" dirty="0">
                <a:effectLst/>
                <a:latin typeface="Calibri" panose="020F0502020204030204" pitchFamily="34" charset="0"/>
                <a:ea typeface="Calibri" panose="020F0502020204030204" pitchFamily="34" charset="0"/>
                <a:cs typeface="Calibri" panose="020F0502020204030204" pitchFamily="34" charset="0"/>
              </a:rPr>
              <a:t> and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chariots of fire </a:t>
            </a:r>
            <a:r>
              <a:rPr lang="en-US" sz="3200" kern="0" dirty="0">
                <a:effectLst/>
                <a:latin typeface="Calibri" panose="020F0502020204030204" pitchFamily="34" charset="0"/>
                <a:ea typeface="Calibri" panose="020F0502020204030204" pitchFamily="34" charset="0"/>
                <a:cs typeface="Calibri" panose="020F0502020204030204" pitchFamily="34" charset="0"/>
              </a:rPr>
              <a:t>all around Elisha</a:t>
            </a:r>
          </a:p>
        </p:txBody>
      </p:sp>
      <p:sp>
        <p:nvSpPr>
          <p:cNvPr id="8" name="TextBox 7">
            <a:extLst>
              <a:ext uri="{FF2B5EF4-FFF2-40B4-BE49-F238E27FC236}">
                <a16:creationId xmlns:a16="http://schemas.microsoft.com/office/drawing/2014/main" id="{F4727ACF-C47F-F171-4589-3B7809EC8BAE}"/>
              </a:ext>
            </a:extLst>
          </p:cNvPr>
          <p:cNvSpPr txBox="1"/>
          <p:nvPr/>
        </p:nvSpPr>
        <p:spPr>
          <a:xfrm>
            <a:off x="405517" y="905528"/>
            <a:ext cx="4579950"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He Is Around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4">
            <a:extLst>
              <a:ext uri="{FF2B5EF4-FFF2-40B4-BE49-F238E27FC236}">
                <a16:creationId xmlns:a16="http://schemas.microsoft.com/office/drawing/2014/main" id="{010D81F1-031E-C758-0B17-32E1A4B15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167" y="4650500"/>
            <a:ext cx="1820848" cy="184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9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Where Is Your God?    Psalm 42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D5CBD75C-2F5C-1933-C2EC-6A4E826AF644}"/>
              </a:ext>
            </a:extLst>
          </p:cNvPr>
          <p:cNvSpPr txBox="1"/>
          <p:nvPr/>
        </p:nvSpPr>
        <p:spPr>
          <a:xfrm>
            <a:off x="461176" y="1836751"/>
            <a:ext cx="8102379" cy="4262705"/>
          </a:xfrm>
          <a:prstGeom prst="rect">
            <a:avLst/>
          </a:prstGeom>
          <a:noFill/>
          <a:ln w="38100">
            <a:solidFill>
              <a:schemeClr val="tx1"/>
            </a:solidFill>
          </a:ln>
        </p:spPr>
        <p:txBody>
          <a:bodyPr wrap="square">
            <a:spAutoFit/>
          </a:bodyPr>
          <a:lstStyle/>
          <a:p>
            <a:pPr marL="0" marR="0">
              <a:spcBef>
                <a:spcPts val="0"/>
              </a:spcBef>
              <a:spcAft>
                <a:spcPts val="30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Exodus 13:21 </a:t>
            </a:r>
            <a:r>
              <a:rPr lang="en-US" sz="2800" kern="0" dirty="0">
                <a:effectLst/>
                <a:latin typeface="Calibri" panose="020F0502020204030204" pitchFamily="34" charset="0"/>
                <a:ea typeface="Calibri" panose="020F0502020204030204" pitchFamily="34" charset="0"/>
                <a:cs typeface="Calibri" panose="020F0502020204030204" pitchFamily="34" charset="0"/>
              </a:rPr>
              <a:t>And the LORD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went before them by day in a pillar of cloud</a:t>
            </a:r>
            <a:r>
              <a:rPr lang="en-US" sz="2800" kern="0" dirty="0">
                <a:effectLst/>
                <a:latin typeface="Calibri" panose="020F0502020204030204" pitchFamily="34" charset="0"/>
                <a:ea typeface="Calibri" panose="020F0502020204030204" pitchFamily="34" charset="0"/>
                <a:cs typeface="Calibri" panose="020F0502020204030204" pitchFamily="34" charset="0"/>
              </a:rPr>
              <a:t> to lead the way, and by night in a pillar of fire to give them light, so as to go by day and night.</a:t>
            </a:r>
          </a:p>
          <a:p>
            <a:pPr marL="0" marR="0">
              <a:spcBef>
                <a:spcPts val="0"/>
              </a:spcBef>
              <a:spcAft>
                <a:spcPts val="300"/>
              </a:spcAft>
            </a:pPr>
            <a:endParaRPr lang="en-US" sz="1400" kern="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30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68:7, 8</a:t>
            </a:r>
            <a:r>
              <a:rPr lang="en-US" sz="2800" kern="0" dirty="0">
                <a:effectLst/>
                <a:latin typeface="Calibri" panose="020F0502020204030204" pitchFamily="34" charset="0"/>
                <a:ea typeface="Calibri" panose="020F0502020204030204" pitchFamily="34" charset="0"/>
                <a:cs typeface="Calibri" panose="020F0502020204030204" pitchFamily="34" charset="0"/>
              </a:rPr>
              <a:t>. O God,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when You went out before Your people</a:t>
            </a:r>
            <a:r>
              <a:rPr lang="en-US" sz="2800" kern="0" dirty="0">
                <a:effectLst/>
                <a:latin typeface="Calibri" panose="020F0502020204030204" pitchFamily="34" charset="0"/>
                <a:ea typeface="Calibri" panose="020F0502020204030204" pitchFamily="34" charset="0"/>
                <a:cs typeface="Calibri" panose="020F0502020204030204" pitchFamily="34" charset="0"/>
              </a:rPr>
              <a:t>, When You marched through the wilderness, Selah. 8 The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earth shook</a:t>
            </a:r>
            <a:r>
              <a:rPr lang="en-US" sz="2800" kern="0" dirty="0">
                <a:effectLst/>
                <a:latin typeface="Calibri" panose="020F0502020204030204" pitchFamily="34" charset="0"/>
                <a:ea typeface="Calibri" panose="020F0502020204030204" pitchFamily="34" charset="0"/>
                <a:cs typeface="Calibri" panose="020F0502020204030204" pitchFamily="34" charset="0"/>
              </a:rPr>
              <a:t>; The heavens also dropped rain at the presence of God;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Sinai itself was moved </a:t>
            </a:r>
            <a:r>
              <a:rPr lang="en-US" sz="2800" kern="0" dirty="0">
                <a:effectLst/>
                <a:latin typeface="Calibri" panose="020F0502020204030204" pitchFamily="34" charset="0"/>
                <a:ea typeface="Calibri" panose="020F0502020204030204" pitchFamily="34" charset="0"/>
                <a:cs typeface="Calibri" panose="020F0502020204030204" pitchFamily="34" charset="0"/>
              </a:rPr>
              <a:t>at the presence of God, the God of Israel. </a:t>
            </a:r>
            <a:r>
              <a:rPr lang="en-US" sz="1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(Sinai and the crucifixion)</a:t>
            </a:r>
            <a:endParaRPr lang="en-US" sz="1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B5E2DDE-F2E6-E8D8-352D-AE649BA0CBF7}"/>
              </a:ext>
            </a:extLst>
          </p:cNvPr>
          <p:cNvSpPr txBox="1"/>
          <p:nvPr/>
        </p:nvSpPr>
        <p:spPr>
          <a:xfrm>
            <a:off x="548640" y="906449"/>
            <a:ext cx="6209968" cy="721736"/>
          </a:xfrm>
          <a:prstGeom prst="rect">
            <a:avLst/>
          </a:prstGeom>
          <a:noFill/>
        </p:spPr>
        <p:txBody>
          <a:bodyPr wrap="square">
            <a:spAutoFit/>
          </a:bodyPr>
          <a:lstStyle/>
          <a:p>
            <a:pPr marL="0" marR="0">
              <a:lnSpc>
                <a:spcPct val="107000"/>
              </a:lnSpc>
              <a:spcBef>
                <a:spcPts val="0"/>
              </a:spcBef>
              <a:spcAft>
                <a:spcPts val="30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He Is Before Us.</a:t>
            </a:r>
            <a:endPar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2">
            <a:extLst>
              <a:ext uri="{FF2B5EF4-FFF2-40B4-BE49-F238E27FC236}">
                <a16:creationId xmlns:a16="http://schemas.microsoft.com/office/drawing/2014/main" id="{4D9C9D3B-9365-6C1D-CA98-82B73AAEBD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186" b="25683"/>
          <a:stretch/>
        </p:blipFill>
        <p:spPr bwMode="auto">
          <a:xfrm flipV="1">
            <a:off x="4786685" y="960121"/>
            <a:ext cx="2910177"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9902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805</TotalTime>
  <Words>2393</Words>
  <Application>Microsoft Office PowerPoint</Application>
  <PresentationFormat>On-screen Show (4:3)</PresentationFormat>
  <Paragraphs>171</Paragraphs>
  <Slides>28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Aharoni</vt:lpstr>
      <vt:lpstr>Arial</vt:lpstr>
      <vt:lpstr>Arial Black</vt:lpstr>
      <vt:lpstr>Arial Unicode MS</vt:lpstr>
      <vt:lpstr>Calibri</vt:lpstr>
      <vt:lpstr>Calibri Light</vt:lpstr>
      <vt:lpstr>Ink Free</vt:lpstr>
      <vt:lpstr>Times New Roman</vt:lpstr>
      <vt:lpstr>1_Office Theme</vt:lpstr>
      <vt:lpstr>8_Default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17</cp:revision>
  <dcterms:created xsi:type="dcterms:W3CDTF">2024-09-07T09:53:52Z</dcterms:created>
  <dcterms:modified xsi:type="dcterms:W3CDTF">2024-09-15T10:26:09Z</dcterms:modified>
</cp:coreProperties>
</file>