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0"/>
  </p:notesMasterIdLst>
  <p:sldIdLst>
    <p:sldId id="265" r:id="rId5"/>
    <p:sldId id="555" r:id="rId6"/>
    <p:sldId id="557" r:id="rId7"/>
    <p:sldId id="559" r:id="rId8"/>
    <p:sldId id="558" r:id="rId9"/>
    <p:sldId id="556" r:id="rId10"/>
    <p:sldId id="560" r:id="rId11"/>
    <p:sldId id="562" r:id="rId12"/>
    <p:sldId id="561" r:id="rId13"/>
    <p:sldId id="563" r:id="rId14"/>
    <p:sldId id="565" r:id="rId15"/>
    <p:sldId id="573" r:id="rId16"/>
    <p:sldId id="566" r:id="rId17"/>
    <p:sldId id="564" r:id="rId18"/>
    <p:sldId id="257" r:id="rId19"/>
    <p:sldId id="568" r:id="rId20"/>
    <p:sldId id="574" r:id="rId21"/>
    <p:sldId id="569" r:id="rId22"/>
    <p:sldId id="264" r:id="rId23"/>
    <p:sldId id="567" r:id="rId24"/>
    <p:sldId id="571" r:id="rId25"/>
    <p:sldId id="570" r:id="rId26"/>
    <p:sldId id="572" r:id="rId27"/>
    <p:sldId id="850" r:id="rId28"/>
    <p:sldId id="2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1a5kAfnBEoL6HNac+23WHQ==" hashData="5oR7mivW2ntzk49xzIi5S+CytzyrCtRkxwM78njIqrx2Z4ZrxAHDFYEeovWuayqJCV0gpnwmtLAmkLOHhOK6R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4660"/>
  </p:normalViewPr>
  <p:slideViewPr>
    <p:cSldViewPr snapToGrid="0">
      <p:cViewPr varScale="1">
        <p:scale>
          <a:sx n="120" d="100"/>
          <a:sy n="120" d="100"/>
        </p:scale>
        <p:origin x="558"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78ED4-2465-4DDE-B6D2-DB1A6224BF3B}" type="datetimeFigureOut">
              <a:rPr lang="en-US" smtClean="0"/>
              <a:t>9/7/2024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274BE-6183-4220-9AF1-F0FEE663284E}" type="slidenum">
              <a:rPr lang="en-US" smtClean="0"/>
              <a:t>‹#›</a:t>
            </a:fld>
            <a:endParaRPr lang="en-US"/>
          </a:p>
        </p:txBody>
      </p:sp>
    </p:spTree>
    <p:extLst>
      <p:ext uri="{BB962C8B-B14F-4D97-AF65-F5344CB8AC3E}">
        <p14:creationId xmlns:p14="http://schemas.microsoft.com/office/powerpoint/2010/main" val="173489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D274BE-6183-4220-9AF1-F0FEE663284E}" type="slidenum">
              <a:rPr lang="en-US" smtClean="0"/>
              <a:t>12</a:t>
            </a:fld>
            <a:endParaRPr lang="en-US"/>
          </a:p>
        </p:txBody>
      </p:sp>
    </p:spTree>
    <p:extLst>
      <p:ext uri="{BB962C8B-B14F-4D97-AF65-F5344CB8AC3E}">
        <p14:creationId xmlns:p14="http://schemas.microsoft.com/office/powerpoint/2010/main" val="210426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D274BE-6183-4220-9AF1-F0FEE663284E}" type="slidenum">
              <a:rPr lang="en-US" smtClean="0"/>
              <a:t>13</a:t>
            </a:fld>
            <a:endParaRPr lang="en-US"/>
          </a:p>
        </p:txBody>
      </p:sp>
    </p:spTree>
    <p:extLst>
      <p:ext uri="{BB962C8B-B14F-4D97-AF65-F5344CB8AC3E}">
        <p14:creationId xmlns:p14="http://schemas.microsoft.com/office/powerpoint/2010/main" val="3934396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268A-FF87-B821-AFD7-9E6999ED8D7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5C9C2C-7CF3-5742-F998-EA1B87B1AF9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00F332-E105-35B2-B689-6B629D32BF05}"/>
              </a:ext>
            </a:extLst>
          </p:cNvPr>
          <p:cNvSpPr>
            <a:spLocks noGrp="1"/>
          </p:cNvSpPr>
          <p:nvPr>
            <p:ph type="dt" sz="half" idx="10"/>
          </p:nvPr>
        </p:nvSpPr>
        <p:spPr/>
        <p:txBody>
          <a:bodyPr/>
          <a:lstStyle/>
          <a:p>
            <a:fld id="{01C9EEFB-0277-4901-9F32-0F2A6AD6D73A}" type="datetimeFigureOut">
              <a:rPr lang="en-US" smtClean="0"/>
              <a:t>9/7/2024</a:t>
            </a:fld>
            <a:endParaRPr lang="en-US"/>
          </a:p>
        </p:txBody>
      </p:sp>
      <p:sp>
        <p:nvSpPr>
          <p:cNvPr id="5" name="Footer Placeholder 4">
            <a:extLst>
              <a:ext uri="{FF2B5EF4-FFF2-40B4-BE49-F238E27FC236}">
                <a16:creationId xmlns:a16="http://schemas.microsoft.com/office/drawing/2014/main" id="{A97D35A8-0AB8-F95A-3EC8-F5D1D12DA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07FDD-BC26-B706-6F02-4D8DD9C732D4}"/>
              </a:ext>
            </a:extLst>
          </p:cNvPr>
          <p:cNvSpPr>
            <a:spLocks noGrp="1"/>
          </p:cNvSpPr>
          <p:nvPr>
            <p:ph type="sldNum" sz="quarter" idx="12"/>
          </p:nvPr>
        </p:nvSpPr>
        <p:spPr/>
        <p:txBody>
          <a:bodyPr/>
          <a:lstStyle/>
          <a:p>
            <a:fld id="{908993A1-EED3-4DC2-83FF-94F5A763BF00}" type="slidenum">
              <a:rPr lang="en-US" smtClean="0"/>
              <a:t>‹#›</a:t>
            </a:fld>
            <a:endParaRPr lang="en-US"/>
          </a:p>
        </p:txBody>
      </p:sp>
    </p:spTree>
    <p:extLst>
      <p:ext uri="{BB962C8B-B14F-4D97-AF65-F5344CB8AC3E}">
        <p14:creationId xmlns:p14="http://schemas.microsoft.com/office/powerpoint/2010/main" val="53147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B91A5-2DAD-D039-EB1A-3E751D230B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14B464-4FD5-5CA8-E713-3F7FBF5F61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EC4D5-33B0-5D95-ABC0-500B818C2908}"/>
              </a:ext>
            </a:extLst>
          </p:cNvPr>
          <p:cNvSpPr>
            <a:spLocks noGrp="1"/>
          </p:cNvSpPr>
          <p:nvPr>
            <p:ph type="dt" sz="half" idx="10"/>
          </p:nvPr>
        </p:nvSpPr>
        <p:spPr/>
        <p:txBody>
          <a:bodyPr/>
          <a:lstStyle/>
          <a:p>
            <a:fld id="{01C9EEFB-0277-4901-9F32-0F2A6AD6D73A}" type="datetimeFigureOut">
              <a:rPr lang="en-US" smtClean="0"/>
              <a:t>9/7/2024</a:t>
            </a:fld>
            <a:endParaRPr lang="en-US"/>
          </a:p>
        </p:txBody>
      </p:sp>
      <p:sp>
        <p:nvSpPr>
          <p:cNvPr id="5" name="Footer Placeholder 4">
            <a:extLst>
              <a:ext uri="{FF2B5EF4-FFF2-40B4-BE49-F238E27FC236}">
                <a16:creationId xmlns:a16="http://schemas.microsoft.com/office/drawing/2014/main" id="{C3DB9613-5D06-FD88-4C9E-AB892141F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E2AA0-2659-7D6D-498F-7CD61F5DFFF0}"/>
              </a:ext>
            </a:extLst>
          </p:cNvPr>
          <p:cNvSpPr>
            <a:spLocks noGrp="1"/>
          </p:cNvSpPr>
          <p:nvPr>
            <p:ph type="sldNum" sz="quarter" idx="12"/>
          </p:nvPr>
        </p:nvSpPr>
        <p:spPr/>
        <p:txBody>
          <a:bodyPr/>
          <a:lstStyle/>
          <a:p>
            <a:fld id="{908993A1-EED3-4DC2-83FF-94F5A763BF00}" type="slidenum">
              <a:rPr lang="en-US" smtClean="0"/>
              <a:t>‹#›</a:t>
            </a:fld>
            <a:endParaRPr lang="en-US"/>
          </a:p>
        </p:txBody>
      </p:sp>
    </p:spTree>
    <p:extLst>
      <p:ext uri="{BB962C8B-B14F-4D97-AF65-F5344CB8AC3E}">
        <p14:creationId xmlns:p14="http://schemas.microsoft.com/office/powerpoint/2010/main" val="2264308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C16E31-2650-B231-45A5-01DC3DA79F0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0B555C-9B85-E904-38CE-961E25638BC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7D993E-3D7E-9C59-A8AC-D685C1CE6DDB}"/>
              </a:ext>
            </a:extLst>
          </p:cNvPr>
          <p:cNvSpPr>
            <a:spLocks noGrp="1"/>
          </p:cNvSpPr>
          <p:nvPr>
            <p:ph type="dt" sz="half" idx="10"/>
          </p:nvPr>
        </p:nvSpPr>
        <p:spPr/>
        <p:txBody>
          <a:bodyPr/>
          <a:lstStyle/>
          <a:p>
            <a:fld id="{01C9EEFB-0277-4901-9F32-0F2A6AD6D73A}" type="datetimeFigureOut">
              <a:rPr lang="en-US" smtClean="0"/>
              <a:t>9/7/2024</a:t>
            </a:fld>
            <a:endParaRPr lang="en-US"/>
          </a:p>
        </p:txBody>
      </p:sp>
      <p:sp>
        <p:nvSpPr>
          <p:cNvPr id="5" name="Footer Placeholder 4">
            <a:extLst>
              <a:ext uri="{FF2B5EF4-FFF2-40B4-BE49-F238E27FC236}">
                <a16:creationId xmlns:a16="http://schemas.microsoft.com/office/drawing/2014/main" id="{B3018B2B-ECDE-708C-3912-BD19AE341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8BE55-71C6-2A23-633E-C0EB9D3BDAAE}"/>
              </a:ext>
            </a:extLst>
          </p:cNvPr>
          <p:cNvSpPr>
            <a:spLocks noGrp="1"/>
          </p:cNvSpPr>
          <p:nvPr>
            <p:ph type="sldNum" sz="quarter" idx="12"/>
          </p:nvPr>
        </p:nvSpPr>
        <p:spPr/>
        <p:txBody>
          <a:bodyPr/>
          <a:lstStyle/>
          <a:p>
            <a:fld id="{908993A1-EED3-4DC2-83FF-94F5A763BF00}" type="slidenum">
              <a:rPr lang="en-US" smtClean="0"/>
              <a:t>‹#›</a:t>
            </a:fld>
            <a:endParaRPr lang="en-US"/>
          </a:p>
        </p:txBody>
      </p:sp>
    </p:spTree>
    <p:extLst>
      <p:ext uri="{BB962C8B-B14F-4D97-AF65-F5344CB8AC3E}">
        <p14:creationId xmlns:p14="http://schemas.microsoft.com/office/powerpoint/2010/main" val="1788384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67646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12899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40671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60097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43199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60514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98304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5330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E266-A3C5-5EDE-850C-EF496759D1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E87EFF-1D77-6BD5-8398-4841B02B52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A6842-31FF-86D9-6F0D-87B7884F41DC}"/>
              </a:ext>
            </a:extLst>
          </p:cNvPr>
          <p:cNvSpPr>
            <a:spLocks noGrp="1"/>
          </p:cNvSpPr>
          <p:nvPr>
            <p:ph type="dt" sz="half" idx="10"/>
          </p:nvPr>
        </p:nvSpPr>
        <p:spPr/>
        <p:txBody>
          <a:bodyPr/>
          <a:lstStyle/>
          <a:p>
            <a:fld id="{01C9EEFB-0277-4901-9F32-0F2A6AD6D73A}" type="datetimeFigureOut">
              <a:rPr lang="en-US" smtClean="0"/>
              <a:t>9/7/2024</a:t>
            </a:fld>
            <a:endParaRPr lang="en-US"/>
          </a:p>
        </p:txBody>
      </p:sp>
      <p:sp>
        <p:nvSpPr>
          <p:cNvPr id="5" name="Footer Placeholder 4">
            <a:extLst>
              <a:ext uri="{FF2B5EF4-FFF2-40B4-BE49-F238E27FC236}">
                <a16:creationId xmlns:a16="http://schemas.microsoft.com/office/drawing/2014/main" id="{3E350DE9-1D7A-BC0B-038C-AAE2C7BFE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9AB47-C8AF-E2DC-5DF4-C5D67855EC5E}"/>
              </a:ext>
            </a:extLst>
          </p:cNvPr>
          <p:cNvSpPr>
            <a:spLocks noGrp="1"/>
          </p:cNvSpPr>
          <p:nvPr>
            <p:ph type="sldNum" sz="quarter" idx="12"/>
          </p:nvPr>
        </p:nvSpPr>
        <p:spPr/>
        <p:txBody>
          <a:bodyPr/>
          <a:lstStyle/>
          <a:p>
            <a:fld id="{908993A1-EED3-4DC2-83FF-94F5A763BF00}" type="slidenum">
              <a:rPr lang="en-US" smtClean="0"/>
              <a:t>‹#›</a:t>
            </a:fld>
            <a:endParaRPr lang="en-US"/>
          </a:p>
        </p:txBody>
      </p:sp>
    </p:spTree>
    <p:extLst>
      <p:ext uri="{BB962C8B-B14F-4D97-AF65-F5344CB8AC3E}">
        <p14:creationId xmlns:p14="http://schemas.microsoft.com/office/powerpoint/2010/main" val="898596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44892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7093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11084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5CE097-EA66-44F1-B6E4-7FB05216B3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5693952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596E68-E92F-4B9C-9F2F-8DA9BFF061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0257315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6DFC60-92E1-42EC-ACD7-2F8732CC81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13222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C44111-8993-4EA0-BF6D-9CCE5285D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862814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A1CFC8-5B3D-466B-8E8E-A775875811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042759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B72D51-9E02-4E6F-BA7F-811A398022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02776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BC7BFF-140E-4F3E-AA7C-4D51343A00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6504969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2FE1-27C9-1DB5-7139-7FDB7770C59E}"/>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04012C-BE2A-BC74-2F56-02974682BD08}"/>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22BBE8-E574-C2C6-BE04-DA8053492C95}"/>
              </a:ext>
            </a:extLst>
          </p:cNvPr>
          <p:cNvSpPr>
            <a:spLocks noGrp="1"/>
          </p:cNvSpPr>
          <p:nvPr>
            <p:ph type="dt" sz="half" idx="10"/>
          </p:nvPr>
        </p:nvSpPr>
        <p:spPr/>
        <p:txBody>
          <a:bodyPr/>
          <a:lstStyle/>
          <a:p>
            <a:fld id="{01C9EEFB-0277-4901-9F32-0F2A6AD6D73A}" type="datetimeFigureOut">
              <a:rPr lang="en-US" smtClean="0"/>
              <a:t>9/7/2024</a:t>
            </a:fld>
            <a:endParaRPr lang="en-US"/>
          </a:p>
        </p:txBody>
      </p:sp>
      <p:sp>
        <p:nvSpPr>
          <p:cNvPr id="5" name="Footer Placeholder 4">
            <a:extLst>
              <a:ext uri="{FF2B5EF4-FFF2-40B4-BE49-F238E27FC236}">
                <a16:creationId xmlns:a16="http://schemas.microsoft.com/office/drawing/2014/main" id="{9C7B98CB-ECF4-867C-3FDE-1284BD85F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51678-33AC-FB81-3707-A9BF3C6AC569}"/>
              </a:ext>
            </a:extLst>
          </p:cNvPr>
          <p:cNvSpPr>
            <a:spLocks noGrp="1"/>
          </p:cNvSpPr>
          <p:nvPr>
            <p:ph type="sldNum" sz="quarter" idx="12"/>
          </p:nvPr>
        </p:nvSpPr>
        <p:spPr/>
        <p:txBody>
          <a:bodyPr/>
          <a:lstStyle/>
          <a:p>
            <a:fld id="{908993A1-EED3-4DC2-83FF-94F5A763BF00}" type="slidenum">
              <a:rPr lang="en-US" smtClean="0"/>
              <a:t>‹#›</a:t>
            </a:fld>
            <a:endParaRPr lang="en-US"/>
          </a:p>
        </p:txBody>
      </p:sp>
    </p:spTree>
    <p:extLst>
      <p:ext uri="{BB962C8B-B14F-4D97-AF65-F5344CB8AC3E}">
        <p14:creationId xmlns:p14="http://schemas.microsoft.com/office/powerpoint/2010/main" val="3881301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C78BC6-DE8D-4B63-A36D-A69A33368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801781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B1B937-C9D4-4D5D-A41E-7BBAEE2AFB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090870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9FBE0-04D5-489F-8620-E8470E4A5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6959910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100843-8768-42FE-ABC9-EBAC00B153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6286855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12B2C2-A74F-4DC0-A3C5-99F3A356DFC4}"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0C276-00AD-416C-A9CB-6E1354E73B25}" type="slidenum">
              <a:rPr lang="en-US" smtClean="0"/>
              <a:t>‹#›</a:t>
            </a:fld>
            <a:endParaRPr lang="en-US"/>
          </a:p>
        </p:txBody>
      </p:sp>
    </p:spTree>
    <p:extLst>
      <p:ext uri="{BB962C8B-B14F-4D97-AF65-F5344CB8AC3E}">
        <p14:creationId xmlns:p14="http://schemas.microsoft.com/office/powerpoint/2010/main" val="3247320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12B2C2-A74F-4DC0-A3C5-99F3A356DFC4}"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0C276-00AD-416C-A9CB-6E1354E73B25}" type="slidenum">
              <a:rPr lang="en-US" smtClean="0"/>
              <a:t>‹#›</a:t>
            </a:fld>
            <a:endParaRPr lang="en-US"/>
          </a:p>
        </p:txBody>
      </p:sp>
    </p:spTree>
    <p:extLst>
      <p:ext uri="{BB962C8B-B14F-4D97-AF65-F5344CB8AC3E}">
        <p14:creationId xmlns:p14="http://schemas.microsoft.com/office/powerpoint/2010/main" val="4035529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12B2C2-A74F-4DC0-A3C5-99F3A356DFC4}"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0C276-00AD-416C-A9CB-6E1354E73B25}" type="slidenum">
              <a:rPr lang="en-US" smtClean="0"/>
              <a:t>‹#›</a:t>
            </a:fld>
            <a:endParaRPr lang="en-US"/>
          </a:p>
        </p:txBody>
      </p:sp>
    </p:spTree>
    <p:extLst>
      <p:ext uri="{BB962C8B-B14F-4D97-AF65-F5344CB8AC3E}">
        <p14:creationId xmlns:p14="http://schemas.microsoft.com/office/powerpoint/2010/main" val="4917573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12B2C2-A74F-4DC0-A3C5-99F3A356DFC4}"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0C276-00AD-416C-A9CB-6E1354E73B25}" type="slidenum">
              <a:rPr lang="en-US" smtClean="0"/>
              <a:t>‹#›</a:t>
            </a:fld>
            <a:endParaRPr lang="en-US"/>
          </a:p>
        </p:txBody>
      </p:sp>
    </p:spTree>
    <p:extLst>
      <p:ext uri="{BB962C8B-B14F-4D97-AF65-F5344CB8AC3E}">
        <p14:creationId xmlns:p14="http://schemas.microsoft.com/office/powerpoint/2010/main" val="3562581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12B2C2-A74F-4DC0-A3C5-99F3A356DFC4}" type="datetimeFigureOut">
              <a:rPr lang="en-US" smtClean="0"/>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0C276-00AD-416C-A9CB-6E1354E73B25}" type="slidenum">
              <a:rPr lang="en-US" smtClean="0"/>
              <a:t>‹#›</a:t>
            </a:fld>
            <a:endParaRPr lang="en-US"/>
          </a:p>
        </p:txBody>
      </p:sp>
    </p:spTree>
    <p:extLst>
      <p:ext uri="{BB962C8B-B14F-4D97-AF65-F5344CB8AC3E}">
        <p14:creationId xmlns:p14="http://schemas.microsoft.com/office/powerpoint/2010/main" val="2897660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12B2C2-A74F-4DC0-A3C5-99F3A356DFC4}" type="datetimeFigureOut">
              <a:rPr lang="en-US" smtClean="0"/>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0C276-00AD-416C-A9CB-6E1354E73B25}" type="slidenum">
              <a:rPr lang="en-US" smtClean="0"/>
              <a:t>‹#›</a:t>
            </a:fld>
            <a:endParaRPr lang="en-US"/>
          </a:p>
        </p:txBody>
      </p:sp>
    </p:spTree>
    <p:extLst>
      <p:ext uri="{BB962C8B-B14F-4D97-AF65-F5344CB8AC3E}">
        <p14:creationId xmlns:p14="http://schemas.microsoft.com/office/powerpoint/2010/main" val="327513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C5D5A-55C0-ACB7-C67C-7A69F66D29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55285-31BB-F725-DFC8-73EEA6ED095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E3CC8F-86B7-5B73-AC60-CE4CBA60CAB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1BC3C5-CC9D-CE03-9C62-4739ABF2E429}"/>
              </a:ext>
            </a:extLst>
          </p:cNvPr>
          <p:cNvSpPr>
            <a:spLocks noGrp="1"/>
          </p:cNvSpPr>
          <p:nvPr>
            <p:ph type="dt" sz="half" idx="10"/>
          </p:nvPr>
        </p:nvSpPr>
        <p:spPr/>
        <p:txBody>
          <a:bodyPr/>
          <a:lstStyle/>
          <a:p>
            <a:fld id="{01C9EEFB-0277-4901-9F32-0F2A6AD6D73A}" type="datetimeFigureOut">
              <a:rPr lang="en-US" smtClean="0"/>
              <a:t>9/7/2024</a:t>
            </a:fld>
            <a:endParaRPr lang="en-US"/>
          </a:p>
        </p:txBody>
      </p:sp>
      <p:sp>
        <p:nvSpPr>
          <p:cNvPr id="6" name="Footer Placeholder 5">
            <a:extLst>
              <a:ext uri="{FF2B5EF4-FFF2-40B4-BE49-F238E27FC236}">
                <a16:creationId xmlns:a16="http://schemas.microsoft.com/office/drawing/2014/main" id="{93F91D96-0636-BB6A-756C-690A44DCBB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C97BBD-DD68-737B-B694-50812484CDF7}"/>
              </a:ext>
            </a:extLst>
          </p:cNvPr>
          <p:cNvSpPr>
            <a:spLocks noGrp="1"/>
          </p:cNvSpPr>
          <p:nvPr>
            <p:ph type="sldNum" sz="quarter" idx="12"/>
          </p:nvPr>
        </p:nvSpPr>
        <p:spPr/>
        <p:txBody>
          <a:bodyPr/>
          <a:lstStyle/>
          <a:p>
            <a:fld id="{908993A1-EED3-4DC2-83FF-94F5A763BF00}" type="slidenum">
              <a:rPr lang="en-US" smtClean="0"/>
              <a:t>‹#›</a:t>
            </a:fld>
            <a:endParaRPr lang="en-US"/>
          </a:p>
        </p:txBody>
      </p:sp>
    </p:spTree>
    <p:extLst>
      <p:ext uri="{BB962C8B-B14F-4D97-AF65-F5344CB8AC3E}">
        <p14:creationId xmlns:p14="http://schemas.microsoft.com/office/powerpoint/2010/main" val="1743390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2B2C2-A74F-4DC0-A3C5-99F3A356DFC4}" type="datetimeFigureOut">
              <a:rPr lang="en-US" smtClean="0"/>
              <a:t>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0C276-00AD-416C-A9CB-6E1354E73B25}" type="slidenum">
              <a:rPr lang="en-US" smtClean="0"/>
              <a:t>‹#›</a:t>
            </a:fld>
            <a:endParaRPr lang="en-US"/>
          </a:p>
        </p:txBody>
      </p:sp>
    </p:spTree>
    <p:extLst>
      <p:ext uri="{BB962C8B-B14F-4D97-AF65-F5344CB8AC3E}">
        <p14:creationId xmlns:p14="http://schemas.microsoft.com/office/powerpoint/2010/main" val="3718412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12B2C2-A74F-4DC0-A3C5-99F3A356DFC4}"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0C276-00AD-416C-A9CB-6E1354E73B25}" type="slidenum">
              <a:rPr lang="en-US" smtClean="0"/>
              <a:t>‹#›</a:t>
            </a:fld>
            <a:endParaRPr lang="en-US"/>
          </a:p>
        </p:txBody>
      </p:sp>
    </p:spTree>
    <p:extLst>
      <p:ext uri="{BB962C8B-B14F-4D97-AF65-F5344CB8AC3E}">
        <p14:creationId xmlns:p14="http://schemas.microsoft.com/office/powerpoint/2010/main" val="24060760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12B2C2-A74F-4DC0-A3C5-99F3A356DFC4}"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0C276-00AD-416C-A9CB-6E1354E73B25}" type="slidenum">
              <a:rPr lang="en-US" smtClean="0"/>
              <a:t>‹#›</a:t>
            </a:fld>
            <a:endParaRPr lang="en-US"/>
          </a:p>
        </p:txBody>
      </p:sp>
    </p:spTree>
    <p:extLst>
      <p:ext uri="{BB962C8B-B14F-4D97-AF65-F5344CB8AC3E}">
        <p14:creationId xmlns:p14="http://schemas.microsoft.com/office/powerpoint/2010/main" val="224540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12B2C2-A74F-4DC0-A3C5-99F3A356DFC4}"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0C276-00AD-416C-A9CB-6E1354E73B25}" type="slidenum">
              <a:rPr lang="en-US" smtClean="0"/>
              <a:t>‹#›</a:t>
            </a:fld>
            <a:endParaRPr lang="en-US"/>
          </a:p>
        </p:txBody>
      </p:sp>
    </p:spTree>
    <p:extLst>
      <p:ext uri="{BB962C8B-B14F-4D97-AF65-F5344CB8AC3E}">
        <p14:creationId xmlns:p14="http://schemas.microsoft.com/office/powerpoint/2010/main" val="93570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12B2C2-A74F-4DC0-A3C5-99F3A356DFC4}"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0C276-00AD-416C-A9CB-6E1354E73B25}" type="slidenum">
              <a:rPr lang="en-US" smtClean="0"/>
              <a:t>‹#›</a:t>
            </a:fld>
            <a:endParaRPr lang="en-US"/>
          </a:p>
        </p:txBody>
      </p:sp>
    </p:spTree>
    <p:extLst>
      <p:ext uri="{BB962C8B-B14F-4D97-AF65-F5344CB8AC3E}">
        <p14:creationId xmlns:p14="http://schemas.microsoft.com/office/powerpoint/2010/main" val="316869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6C9D-6E8D-EE06-E102-41B289B7D9C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C7B972-C562-86E0-5563-D9F2624B546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7B28FC-8922-2E3D-675F-F4DDFE627F0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6E6C88-1655-7BD9-7D22-7ABDDD8C9A0D}"/>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563F66-C84E-F488-37E1-57D49E324C6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250BD3-F8CF-0380-C578-83932589CEB5}"/>
              </a:ext>
            </a:extLst>
          </p:cNvPr>
          <p:cNvSpPr>
            <a:spLocks noGrp="1"/>
          </p:cNvSpPr>
          <p:nvPr>
            <p:ph type="dt" sz="half" idx="10"/>
          </p:nvPr>
        </p:nvSpPr>
        <p:spPr/>
        <p:txBody>
          <a:bodyPr/>
          <a:lstStyle/>
          <a:p>
            <a:fld id="{01C9EEFB-0277-4901-9F32-0F2A6AD6D73A}" type="datetimeFigureOut">
              <a:rPr lang="en-US" smtClean="0"/>
              <a:t>9/7/2024</a:t>
            </a:fld>
            <a:endParaRPr lang="en-US"/>
          </a:p>
        </p:txBody>
      </p:sp>
      <p:sp>
        <p:nvSpPr>
          <p:cNvPr id="8" name="Footer Placeholder 7">
            <a:extLst>
              <a:ext uri="{FF2B5EF4-FFF2-40B4-BE49-F238E27FC236}">
                <a16:creationId xmlns:a16="http://schemas.microsoft.com/office/drawing/2014/main" id="{1539B404-636C-7CE0-53A9-B5D2C70993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C297F0-7AC5-2E94-767A-1949C6FDA774}"/>
              </a:ext>
            </a:extLst>
          </p:cNvPr>
          <p:cNvSpPr>
            <a:spLocks noGrp="1"/>
          </p:cNvSpPr>
          <p:nvPr>
            <p:ph type="sldNum" sz="quarter" idx="12"/>
          </p:nvPr>
        </p:nvSpPr>
        <p:spPr/>
        <p:txBody>
          <a:bodyPr/>
          <a:lstStyle/>
          <a:p>
            <a:fld id="{908993A1-EED3-4DC2-83FF-94F5A763BF00}" type="slidenum">
              <a:rPr lang="en-US" smtClean="0"/>
              <a:t>‹#›</a:t>
            </a:fld>
            <a:endParaRPr lang="en-US"/>
          </a:p>
        </p:txBody>
      </p:sp>
    </p:spTree>
    <p:extLst>
      <p:ext uri="{BB962C8B-B14F-4D97-AF65-F5344CB8AC3E}">
        <p14:creationId xmlns:p14="http://schemas.microsoft.com/office/powerpoint/2010/main" val="2427628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0A40-7B9E-740B-6E4A-D1E0184A6B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7746FD-BC08-48FC-418E-B61F3DCCDCA0}"/>
              </a:ext>
            </a:extLst>
          </p:cNvPr>
          <p:cNvSpPr>
            <a:spLocks noGrp="1"/>
          </p:cNvSpPr>
          <p:nvPr>
            <p:ph type="dt" sz="half" idx="10"/>
          </p:nvPr>
        </p:nvSpPr>
        <p:spPr/>
        <p:txBody>
          <a:bodyPr/>
          <a:lstStyle/>
          <a:p>
            <a:fld id="{01C9EEFB-0277-4901-9F32-0F2A6AD6D73A}" type="datetimeFigureOut">
              <a:rPr lang="en-US" smtClean="0"/>
              <a:t>9/7/2024</a:t>
            </a:fld>
            <a:endParaRPr lang="en-US"/>
          </a:p>
        </p:txBody>
      </p:sp>
      <p:sp>
        <p:nvSpPr>
          <p:cNvPr id="4" name="Footer Placeholder 3">
            <a:extLst>
              <a:ext uri="{FF2B5EF4-FFF2-40B4-BE49-F238E27FC236}">
                <a16:creationId xmlns:a16="http://schemas.microsoft.com/office/drawing/2014/main" id="{F79D7A6A-74AE-1536-688A-B1632F44F3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D89AD6-81DC-6BC2-5272-9451ADDF5B33}"/>
              </a:ext>
            </a:extLst>
          </p:cNvPr>
          <p:cNvSpPr>
            <a:spLocks noGrp="1"/>
          </p:cNvSpPr>
          <p:nvPr>
            <p:ph type="sldNum" sz="quarter" idx="12"/>
          </p:nvPr>
        </p:nvSpPr>
        <p:spPr/>
        <p:txBody>
          <a:bodyPr/>
          <a:lstStyle/>
          <a:p>
            <a:fld id="{908993A1-EED3-4DC2-83FF-94F5A763BF00}" type="slidenum">
              <a:rPr lang="en-US" smtClean="0"/>
              <a:t>‹#›</a:t>
            </a:fld>
            <a:endParaRPr lang="en-US"/>
          </a:p>
        </p:txBody>
      </p:sp>
    </p:spTree>
    <p:extLst>
      <p:ext uri="{BB962C8B-B14F-4D97-AF65-F5344CB8AC3E}">
        <p14:creationId xmlns:p14="http://schemas.microsoft.com/office/powerpoint/2010/main" val="288123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BAE43B-8AC8-C263-4CE9-6CF9A2C2A897}"/>
              </a:ext>
            </a:extLst>
          </p:cNvPr>
          <p:cNvSpPr>
            <a:spLocks noGrp="1"/>
          </p:cNvSpPr>
          <p:nvPr>
            <p:ph type="dt" sz="half" idx="10"/>
          </p:nvPr>
        </p:nvSpPr>
        <p:spPr/>
        <p:txBody>
          <a:bodyPr/>
          <a:lstStyle/>
          <a:p>
            <a:fld id="{01C9EEFB-0277-4901-9F32-0F2A6AD6D73A}" type="datetimeFigureOut">
              <a:rPr lang="en-US" smtClean="0"/>
              <a:t>9/7/2024</a:t>
            </a:fld>
            <a:endParaRPr lang="en-US"/>
          </a:p>
        </p:txBody>
      </p:sp>
      <p:sp>
        <p:nvSpPr>
          <p:cNvPr id="3" name="Footer Placeholder 2">
            <a:extLst>
              <a:ext uri="{FF2B5EF4-FFF2-40B4-BE49-F238E27FC236}">
                <a16:creationId xmlns:a16="http://schemas.microsoft.com/office/drawing/2014/main" id="{47AE5AEE-2C6D-4714-346D-465C2B7C43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C40BE3-CF57-3FF6-3362-5DB8AD063B35}"/>
              </a:ext>
            </a:extLst>
          </p:cNvPr>
          <p:cNvSpPr>
            <a:spLocks noGrp="1"/>
          </p:cNvSpPr>
          <p:nvPr>
            <p:ph type="sldNum" sz="quarter" idx="12"/>
          </p:nvPr>
        </p:nvSpPr>
        <p:spPr/>
        <p:txBody>
          <a:bodyPr/>
          <a:lstStyle/>
          <a:p>
            <a:fld id="{908993A1-EED3-4DC2-83FF-94F5A763BF00}" type="slidenum">
              <a:rPr lang="en-US" smtClean="0"/>
              <a:t>‹#›</a:t>
            </a:fld>
            <a:endParaRPr lang="en-US"/>
          </a:p>
        </p:txBody>
      </p:sp>
    </p:spTree>
    <p:extLst>
      <p:ext uri="{BB962C8B-B14F-4D97-AF65-F5344CB8AC3E}">
        <p14:creationId xmlns:p14="http://schemas.microsoft.com/office/powerpoint/2010/main" val="31532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724B-9C55-6386-93E8-C9F8C033D45D}"/>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452C45-4F0F-B992-C510-93099CB9BE3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A08B14-A96C-D2DF-709C-EABC0DB4FA7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87422-F854-61AE-DB8A-87762CAF6067}"/>
              </a:ext>
            </a:extLst>
          </p:cNvPr>
          <p:cNvSpPr>
            <a:spLocks noGrp="1"/>
          </p:cNvSpPr>
          <p:nvPr>
            <p:ph type="dt" sz="half" idx="10"/>
          </p:nvPr>
        </p:nvSpPr>
        <p:spPr/>
        <p:txBody>
          <a:bodyPr/>
          <a:lstStyle/>
          <a:p>
            <a:fld id="{01C9EEFB-0277-4901-9F32-0F2A6AD6D73A}" type="datetimeFigureOut">
              <a:rPr lang="en-US" smtClean="0"/>
              <a:t>9/7/2024</a:t>
            </a:fld>
            <a:endParaRPr lang="en-US"/>
          </a:p>
        </p:txBody>
      </p:sp>
      <p:sp>
        <p:nvSpPr>
          <p:cNvPr id="6" name="Footer Placeholder 5">
            <a:extLst>
              <a:ext uri="{FF2B5EF4-FFF2-40B4-BE49-F238E27FC236}">
                <a16:creationId xmlns:a16="http://schemas.microsoft.com/office/drawing/2014/main" id="{14F27ED5-B6A3-5F82-1276-D947A5B35B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C687B5-A576-E7B4-6D09-DDAC9652EBE8}"/>
              </a:ext>
            </a:extLst>
          </p:cNvPr>
          <p:cNvSpPr>
            <a:spLocks noGrp="1"/>
          </p:cNvSpPr>
          <p:nvPr>
            <p:ph type="sldNum" sz="quarter" idx="12"/>
          </p:nvPr>
        </p:nvSpPr>
        <p:spPr/>
        <p:txBody>
          <a:bodyPr/>
          <a:lstStyle/>
          <a:p>
            <a:fld id="{908993A1-EED3-4DC2-83FF-94F5A763BF00}" type="slidenum">
              <a:rPr lang="en-US" smtClean="0"/>
              <a:t>‹#›</a:t>
            </a:fld>
            <a:endParaRPr lang="en-US"/>
          </a:p>
        </p:txBody>
      </p:sp>
    </p:spTree>
    <p:extLst>
      <p:ext uri="{BB962C8B-B14F-4D97-AF65-F5344CB8AC3E}">
        <p14:creationId xmlns:p14="http://schemas.microsoft.com/office/powerpoint/2010/main" val="33175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76FEF-E941-82F9-EF15-B838A46610E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82D96F-909B-4AA7-1D6A-05234E0D573C}"/>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863092-E4E1-CC59-B620-5C2414F7867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89345-64BB-1DC3-6C36-8A31BB55ABDF}"/>
              </a:ext>
            </a:extLst>
          </p:cNvPr>
          <p:cNvSpPr>
            <a:spLocks noGrp="1"/>
          </p:cNvSpPr>
          <p:nvPr>
            <p:ph type="dt" sz="half" idx="10"/>
          </p:nvPr>
        </p:nvSpPr>
        <p:spPr/>
        <p:txBody>
          <a:bodyPr/>
          <a:lstStyle/>
          <a:p>
            <a:fld id="{01C9EEFB-0277-4901-9F32-0F2A6AD6D73A}" type="datetimeFigureOut">
              <a:rPr lang="en-US" smtClean="0"/>
              <a:t>9/7/2024</a:t>
            </a:fld>
            <a:endParaRPr lang="en-US"/>
          </a:p>
        </p:txBody>
      </p:sp>
      <p:sp>
        <p:nvSpPr>
          <p:cNvPr id="6" name="Footer Placeholder 5">
            <a:extLst>
              <a:ext uri="{FF2B5EF4-FFF2-40B4-BE49-F238E27FC236}">
                <a16:creationId xmlns:a16="http://schemas.microsoft.com/office/drawing/2014/main" id="{604E4DEE-EEE7-26AE-E1C4-ECFD2B568E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A71E63-037D-C0AE-C64D-BC3DE48A9303}"/>
              </a:ext>
            </a:extLst>
          </p:cNvPr>
          <p:cNvSpPr>
            <a:spLocks noGrp="1"/>
          </p:cNvSpPr>
          <p:nvPr>
            <p:ph type="sldNum" sz="quarter" idx="12"/>
          </p:nvPr>
        </p:nvSpPr>
        <p:spPr/>
        <p:txBody>
          <a:bodyPr/>
          <a:lstStyle/>
          <a:p>
            <a:fld id="{908993A1-EED3-4DC2-83FF-94F5A763BF00}" type="slidenum">
              <a:rPr lang="en-US" smtClean="0"/>
              <a:t>‹#›</a:t>
            </a:fld>
            <a:endParaRPr lang="en-US"/>
          </a:p>
        </p:txBody>
      </p:sp>
    </p:spTree>
    <p:extLst>
      <p:ext uri="{BB962C8B-B14F-4D97-AF65-F5344CB8AC3E}">
        <p14:creationId xmlns:p14="http://schemas.microsoft.com/office/powerpoint/2010/main" val="42294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4C9AFE-97D9-D3D3-ED71-423E0BB82CE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AC8065-AF51-02B9-F018-359F915D255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E80760-1734-395B-2F53-70032DC27CA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9EEFB-0277-4901-9F32-0F2A6AD6D73A}" type="datetimeFigureOut">
              <a:rPr lang="en-US" smtClean="0"/>
              <a:t>9/7/2024</a:t>
            </a:fld>
            <a:endParaRPr lang="en-US"/>
          </a:p>
        </p:txBody>
      </p:sp>
      <p:sp>
        <p:nvSpPr>
          <p:cNvPr id="5" name="Footer Placeholder 4">
            <a:extLst>
              <a:ext uri="{FF2B5EF4-FFF2-40B4-BE49-F238E27FC236}">
                <a16:creationId xmlns:a16="http://schemas.microsoft.com/office/drawing/2014/main" id="{9BF1CD23-BBE5-83BA-D756-42363B4DE24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0C7195-C945-44D9-22BE-DDC1A86E975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993A1-EED3-4DC2-83FF-94F5A763BF00}" type="slidenum">
              <a:rPr lang="en-US" smtClean="0"/>
              <a:t>‹#›</a:t>
            </a:fld>
            <a:endParaRPr lang="en-US"/>
          </a:p>
        </p:txBody>
      </p:sp>
    </p:spTree>
    <p:extLst>
      <p:ext uri="{BB962C8B-B14F-4D97-AF65-F5344CB8AC3E}">
        <p14:creationId xmlns:p14="http://schemas.microsoft.com/office/powerpoint/2010/main" val="210284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9/7/2024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78952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02EEB5B-0C57-473B-A1BF-11CA541A658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3880758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2B2C2-A74F-4DC0-A3C5-99F3A356DFC4}" type="datetimeFigureOut">
              <a:rPr lang="en-US" smtClean="0"/>
              <a:t>9/7/2024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0C276-00AD-416C-A9CB-6E1354E73B25}" type="slidenum">
              <a:rPr lang="en-US" smtClean="0"/>
              <a:t>‹#›</a:t>
            </a:fld>
            <a:endParaRPr lang="en-US"/>
          </a:p>
        </p:txBody>
      </p:sp>
    </p:spTree>
    <p:extLst>
      <p:ext uri="{BB962C8B-B14F-4D97-AF65-F5344CB8AC3E}">
        <p14:creationId xmlns:p14="http://schemas.microsoft.com/office/powerpoint/2010/main" val="42107297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F52225A-3117-7187-9802-2E46FB7DCCE6}"/>
              </a:ext>
            </a:extLst>
          </p:cNvPr>
          <p:cNvSpPr txBox="1"/>
          <p:nvPr/>
        </p:nvSpPr>
        <p:spPr>
          <a:xfrm>
            <a:off x="452846" y="940308"/>
            <a:ext cx="8218543" cy="5673586"/>
          </a:xfrm>
          <a:prstGeom prst="rect">
            <a:avLst/>
          </a:prstGeom>
          <a:noFill/>
        </p:spPr>
        <p:txBody>
          <a:bodyPr wrap="square">
            <a:spAutoFit/>
          </a:bodyPr>
          <a:lstStyle/>
          <a:p>
            <a:pPr marL="0" marR="0">
              <a:spcBef>
                <a:spcPts val="0"/>
              </a:spcBef>
              <a:spcAft>
                <a:spcPts val="0"/>
              </a:spcAft>
            </a:pPr>
            <a:r>
              <a:rPr lang="en-US" sz="3200" dirty="0">
                <a:effectLst/>
                <a:latin typeface="Calibri" panose="020F0502020204030204" pitchFamily="34" charset="0"/>
                <a:ea typeface="Times New Roman" panose="02020603050405020304" pitchFamily="18" charset="0"/>
              </a:rPr>
              <a:t>People  are  lost  and  are  looking  for  the  truth.  If  I  stand  up  here  and  just  tell  stories  and  get  you  worked  up  emotionally  so  that  you  feel  good  when  you  leave – then  I  have  failed. </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effectLst/>
                <a:latin typeface="Calibri" panose="020F0502020204030204" pitchFamily="34"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effectLst/>
                <a:latin typeface="Calibri" panose="020F0502020204030204" pitchFamily="34" charset="0"/>
                <a:ea typeface="Times New Roman" panose="02020603050405020304" pitchFamily="18" charset="0"/>
              </a:rPr>
              <a:t>If  that  is  what  I  do  then  I  have  wasted  my  time,  I  have  wasted  your  time,  and  I  have  shunned  to  declare  the  whole  counsel  of  God.  And  I  have  given  Satan  the  advantage  in  the  battle  of  our  souls.</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753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D705372D-4F05-37CB-8E64-B222B29DD270}"/>
              </a:ext>
            </a:extLst>
          </p:cNvPr>
          <p:cNvSpPr txBox="1"/>
          <p:nvPr/>
        </p:nvSpPr>
        <p:spPr>
          <a:xfrm>
            <a:off x="554804" y="1222625"/>
            <a:ext cx="8034392" cy="5078313"/>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Times New Roman" panose="02020603050405020304" pitchFamily="18" charset="0"/>
              </a:rPr>
              <a:t>God’s  word  is  a  </a:t>
            </a:r>
            <a:r>
              <a:rPr lang="en-US" sz="3600" u="sng" dirty="0">
                <a:effectLst/>
                <a:latin typeface="Calibri" panose="020F0502020204030204" pitchFamily="34" charset="0"/>
                <a:ea typeface="Times New Roman" panose="02020603050405020304" pitchFamily="18" charset="0"/>
              </a:rPr>
              <a:t>hammer</a:t>
            </a:r>
            <a:r>
              <a:rPr lang="en-US" sz="3600" dirty="0">
                <a:effectLst/>
                <a:latin typeface="Calibri" panose="020F0502020204030204" pitchFamily="34" charset="0"/>
                <a:ea typeface="Times New Roman" panose="02020603050405020304" pitchFamily="18" charset="0"/>
              </a:rPr>
              <a:t>. And  when  the  word  of  God  richly  dwells  within  us – we  become  a  </a:t>
            </a:r>
            <a:r>
              <a:rPr lang="en-US" sz="3600" u="sng" dirty="0">
                <a:effectLst/>
                <a:latin typeface="Calibri" panose="020F0502020204030204" pitchFamily="34" charset="0"/>
                <a:ea typeface="Times New Roman" panose="02020603050405020304" pitchFamily="18" charset="0"/>
              </a:rPr>
              <a:t>hammer</a:t>
            </a:r>
            <a:r>
              <a:rPr lang="en-US" sz="3600" dirty="0">
                <a:effectLst/>
                <a:latin typeface="Calibri" panose="020F0502020204030204" pitchFamily="34"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Times New Roman" panose="02020603050405020304" pitchFamily="18" charset="0"/>
              </a:rPr>
              <a:t>A  </a:t>
            </a:r>
            <a:r>
              <a:rPr lang="en-US" sz="3600" u="sng" dirty="0">
                <a:effectLst/>
                <a:latin typeface="Calibri" panose="020F0502020204030204" pitchFamily="34" charset="0"/>
                <a:ea typeface="Times New Roman" panose="02020603050405020304" pitchFamily="18" charset="0"/>
              </a:rPr>
              <a:t>hammer</a:t>
            </a:r>
            <a:r>
              <a:rPr lang="en-US" sz="3600" dirty="0">
                <a:effectLst/>
                <a:latin typeface="Calibri" panose="020F0502020204030204" pitchFamily="34" charset="0"/>
                <a:ea typeface="Times New Roman" panose="02020603050405020304" pitchFamily="18" charset="0"/>
              </a:rPr>
              <a:t>  that  strikes  hard  and  sure.</a:t>
            </a:r>
          </a:p>
          <a:p>
            <a:pPr marL="342900" marR="0" lvl="0" indent="-342900">
              <a:spcBef>
                <a:spcPts val="0"/>
              </a:spcBef>
              <a:spcAft>
                <a:spcPts val="0"/>
              </a:spcAft>
              <a:buFont typeface="Symbol" panose="05050102010706020507" pitchFamily="18" charset="2"/>
              <a:buChar char=""/>
            </a:pPr>
            <a:endParaRPr lang="en-US" sz="3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Times New Roman" panose="02020603050405020304" pitchFamily="18" charset="0"/>
              </a:rPr>
              <a:t>And  we  ought  to  USE  this  </a:t>
            </a:r>
            <a:r>
              <a:rPr lang="en-US" sz="3600" u="sng" dirty="0">
                <a:effectLst/>
                <a:latin typeface="Calibri" panose="020F0502020204030204" pitchFamily="34" charset="0"/>
                <a:ea typeface="Times New Roman" panose="02020603050405020304" pitchFamily="18" charset="0"/>
              </a:rPr>
              <a:t>hammer</a:t>
            </a:r>
            <a:r>
              <a:rPr lang="en-US" sz="3600" dirty="0">
                <a:effectLst/>
                <a:latin typeface="Calibri" panose="020F0502020204030204" pitchFamily="34" charset="0"/>
                <a:ea typeface="Times New Roman" panose="02020603050405020304" pitchFamily="18" charset="0"/>
              </a:rPr>
              <a:t>  to  teach  and  admonish  in  no  uncertain  terms,  because  the  eternity  of  our  souls  is  at  stake.</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84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8" name="TextBox 7">
            <a:extLst>
              <a:ext uri="{FF2B5EF4-FFF2-40B4-BE49-F238E27FC236}">
                <a16:creationId xmlns:a16="http://schemas.microsoft.com/office/drawing/2014/main" id="{25690C04-689F-8A8E-0E0A-A8D06BC5A8D9}"/>
              </a:ext>
            </a:extLst>
          </p:cNvPr>
          <p:cNvSpPr txBox="1"/>
          <p:nvPr/>
        </p:nvSpPr>
        <p:spPr>
          <a:xfrm>
            <a:off x="437321" y="906448"/>
            <a:ext cx="7490129" cy="1138773"/>
          </a:xfrm>
          <a:prstGeom prst="rect">
            <a:avLst/>
          </a:prstGeom>
          <a:noFill/>
        </p:spPr>
        <p:txBody>
          <a:bodyPr wrap="square">
            <a:spAutoFit/>
          </a:bodyPr>
          <a:lstStyle/>
          <a:p>
            <a:r>
              <a:rPr lang="en-US" sz="2400" dirty="0"/>
              <a:t>What is the word of God?........The word of God is a:</a:t>
            </a:r>
          </a:p>
          <a:p>
            <a:r>
              <a:rPr lang="en-US" sz="4400" b="1" dirty="0">
                <a:solidFill>
                  <a:srgbClr val="0070C0"/>
                </a:solidFill>
              </a:rPr>
              <a:t>Mirror</a:t>
            </a:r>
            <a:r>
              <a:rPr lang="en-US" sz="4400" b="1" dirty="0"/>
              <a:t>    James  1:23-25</a:t>
            </a:r>
            <a:r>
              <a:rPr lang="en-US" sz="4400" dirty="0"/>
              <a:t>	</a:t>
            </a:r>
          </a:p>
        </p:txBody>
      </p:sp>
      <p:sp>
        <p:nvSpPr>
          <p:cNvPr id="10" name="TextBox 9">
            <a:extLst>
              <a:ext uri="{FF2B5EF4-FFF2-40B4-BE49-F238E27FC236}">
                <a16:creationId xmlns:a16="http://schemas.microsoft.com/office/drawing/2014/main" id="{1F735A68-85DC-54DE-355E-A7988F9AE98A}"/>
              </a:ext>
            </a:extLst>
          </p:cNvPr>
          <p:cNvSpPr txBox="1"/>
          <p:nvPr/>
        </p:nvSpPr>
        <p:spPr>
          <a:xfrm>
            <a:off x="4460678" y="2015727"/>
            <a:ext cx="4492489" cy="4801314"/>
          </a:xfrm>
          <a:prstGeom prst="rect">
            <a:avLst/>
          </a:prstGeom>
          <a:noFill/>
        </p:spPr>
        <p:txBody>
          <a:bodyPr wrap="square">
            <a:spAutoFit/>
          </a:bodyPr>
          <a:lstStyle/>
          <a:p>
            <a:r>
              <a:rPr lang="en-US" sz="2350" b="1" dirty="0">
                <a:solidFill>
                  <a:srgbClr val="0070C0"/>
                </a:solidFill>
              </a:rPr>
              <a:t>James 1:23 </a:t>
            </a:r>
            <a:r>
              <a:rPr lang="en-US" sz="2350" dirty="0"/>
              <a:t>For if anyone is a hearer of the word and not a doer, he is like a man observing his natural face in a </a:t>
            </a:r>
            <a:r>
              <a:rPr lang="en-US" sz="2350" u="sng" dirty="0"/>
              <a:t>mirror</a:t>
            </a:r>
            <a:r>
              <a:rPr lang="en-US" sz="2350" dirty="0"/>
              <a:t>; 24 for he observes himself, goes away, and immediately forgets what kind of man he was.</a:t>
            </a:r>
          </a:p>
          <a:p>
            <a:r>
              <a:rPr lang="en-US" sz="2350" dirty="0"/>
              <a:t> 25 But he who looks into the perfect law of liberty and continues in it, and is not a forgetful hearer but a doer of the work, this one will be blessed in what he does.</a:t>
            </a:r>
          </a:p>
          <a:p>
            <a:r>
              <a:rPr lang="en-US" sz="2400" dirty="0">
                <a:solidFill>
                  <a:srgbClr val="FF0000"/>
                </a:solidFill>
              </a:rPr>
              <a:t> </a:t>
            </a:r>
          </a:p>
        </p:txBody>
      </p:sp>
      <p:pic>
        <p:nvPicPr>
          <p:cNvPr id="2" name="Picture 2" descr="Girl At The Mirror Norman Rockwell">
            <a:extLst>
              <a:ext uri="{FF2B5EF4-FFF2-40B4-BE49-F238E27FC236}">
                <a16:creationId xmlns:a16="http://schemas.microsoft.com/office/drawing/2014/main" id="{B6616031-8F21-C0DF-4A00-D9CCF5F380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564541" y="2045220"/>
            <a:ext cx="3745065" cy="43068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68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AE820BCE-94E8-9848-9CEE-59B1946FE5D9}"/>
              </a:ext>
            </a:extLst>
          </p:cNvPr>
          <p:cNvSpPr txBox="1"/>
          <p:nvPr/>
        </p:nvSpPr>
        <p:spPr>
          <a:xfrm>
            <a:off x="437321" y="2045221"/>
            <a:ext cx="4134679" cy="4401205"/>
          </a:xfrm>
          <a:prstGeom prst="rect">
            <a:avLst/>
          </a:prstGeom>
          <a:noFill/>
        </p:spPr>
        <p:txBody>
          <a:bodyPr wrap="square">
            <a:spAutoFit/>
          </a:bodyPr>
          <a:lstStyle/>
          <a:p>
            <a:r>
              <a:rPr lang="en-US" sz="2000" dirty="0"/>
              <a:t>Why  is  the  word  of  God  a  </a:t>
            </a:r>
            <a:r>
              <a:rPr lang="en-US" sz="2000" u="sng" dirty="0"/>
              <a:t>mirror</a:t>
            </a:r>
            <a:r>
              <a:rPr lang="en-US" sz="2000" dirty="0"/>
              <a:t>?</a:t>
            </a:r>
          </a:p>
          <a:p>
            <a:r>
              <a:rPr lang="en-US" sz="2000" dirty="0"/>
              <a:t>• This  is  a  very  simple,  but  deep  metaphor.  </a:t>
            </a:r>
          </a:p>
          <a:p>
            <a:r>
              <a:rPr lang="en-US" sz="2000" dirty="0"/>
              <a:t>• When  we  hear  the  doctrine  of  God,  we  cannot  help  but  discover  our  own  character  and  short  comings.  </a:t>
            </a:r>
          </a:p>
          <a:p>
            <a:r>
              <a:rPr lang="en-US" sz="2000" dirty="0"/>
              <a:t>• And,  when  we  STOP  looking  in  the  perfect  law  of  liberty…we  FORGET  what  manner  of  man  he  was.  </a:t>
            </a:r>
          </a:p>
          <a:p>
            <a:r>
              <a:rPr lang="en-US" sz="2000" dirty="0"/>
              <a:t>• This  is  a  G I A N T warning  for  us.  We  must  continually,  daily  look  into  this  </a:t>
            </a:r>
            <a:r>
              <a:rPr lang="en-US" sz="2000" u="sng" dirty="0"/>
              <a:t>mirror</a:t>
            </a:r>
            <a:r>
              <a:rPr lang="en-US" sz="2000" dirty="0"/>
              <a:t>,  God’s  word.</a:t>
            </a:r>
          </a:p>
        </p:txBody>
      </p:sp>
      <p:sp>
        <p:nvSpPr>
          <p:cNvPr id="8" name="TextBox 7">
            <a:extLst>
              <a:ext uri="{FF2B5EF4-FFF2-40B4-BE49-F238E27FC236}">
                <a16:creationId xmlns:a16="http://schemas.microsoft.com/office/drawing/2014/main" id="{25690C04-689F-8A8E-0E0A-A8D06BC5A8D9}"/>
              </a:ext>
            </a:extLst>
          </p:cNvPr>
          <p:cNvSpPr txBox="1"/>
          <p:nvPr/>
        </p:nvSpPr>
        <p:spPr>
          <a:xfrm>
            <a:off x="437321" y="906448"/>
            <a:ext cx="7490129" cy="1138773"/>
          </a:xfrm>
          <a:prstGeom prst="rect">
            <a:avLst/>
          </a:prstGeom>
          <a:noFill/>
        </p:spPr>
        <p:txBody>
          <a:bodyPr wrap="square">
            <a:spAutoFit/>
          </a:bodyPr>
          <a:lstStyle/>
          <a:p>
            <a:r>
              <a:rPr lang="en-US" sz="2400" dirty="0"/>
              <a:t>What is the word of God?........The word of God is a:</a:t>
            </a:r>
          </a:p>
          <a:p>
            <a:r>
              <a:rPr lang="en-US" sz="4400" b="1" dirty="0">
                <a:solidFill>
                  <a:srgbClr val="0070C0"/>
                </a:solidFill>
              </a:rPr>
              <a:t>Mirror</a:t>
            </a:r>
            <a:r>
              <a:rPr lang="en-US" sz="4400" b="1" dirty="0"/>
              <a:t>    James  1:23-25</a:t>
            </a:r>
            <a:r>
              <a:rPr lang="en-US" sz="4400" dirty="0"/>
              <a:t>	</a:t>
            </a:r>
          </a:p>
        </p:txBody>
      </p:sp>
      <p:pic>
        <p:nvPicPr>
          <p:cNvPr id="11" name="Picture 2" descr="Girl At The Mirror Norman Rockwell">
            <a:extLst>
              <a:ext uri="{FF2B5EF4-FFF2-40B4-BE49-F238E27FC236}">
                <a16:creationId xmlns:a16="http://schemas.microsoft.com/office/drawing/2014/main" id="{B7F670D9-485D-0A3A-1567-9469A3C7BB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5017271" y="2045221"/>
            <a:ext cx="3745065" cy="43068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5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55B9567-21B9-C0A5-7F05-ECDF73BCAE8C}"/>
              </a:ext>
            </a:extLst>
          </p:cNvPr>
          <p:cNvSpPr txBox="1"/>
          <p:nvPr/>
        </p:nvSpPr>
        <p:spPr>
          <a:xfrm>
            <a:off x="620202" y="914401"/>
            <a:ext cx="7180027" cy="1138773"/>
          </a:xfrm>
          <a:prstGeom prst="rect">
            <a:avLst/>
          </a:prstGeom>
          <a:noFill/>
        </p:spPr>
        <p:txBody>
          <a:bodyPr wrap="square">
            <a:spAutoFit/>
          </a:bodyPr>
          <a:lstStyle/>
          <a:p>
            <a:r>
              <a:rPr lang="en-US" sz="2400" dirty="0"/>
              <a:t>What is the word of God?........The word of God is a:</a:t>
            </a:r>
          </a:p>
          <a:p>
            <a:r>
              <a:rPr lang="en-US" sz="4400" b="1" dirty="0">
                <a:solidFill>
                  <a:srgbClr val="0070C0"/>
                </a:solidFill>
              </a:rPr>
              <a:t>Sword </a:t>
            </a:r>
            <a:r>
              <a:rPr lang="en-US" sz="4400" b="1" dirty="0"/>
              <a:t>    Heb. 4:12	</a:t>
            </a:r>
            <a:r>
              <a:rPr lang="en-US" dirty="0"/>
              <a:t>	</a:t>
            </a:r>
          </a:p>
        </p:txBody>
      </p:sp>
      <p:sp>
        <p:nvSpPr>
          <p:cNvPr id="8" name="TextBox 7">
            <a:extLst>
              <a:ext uri="{FF2B5EF4-FFF2-40B4-BE49-F238E27FC236}">
                <a16:creationId xmlns:a16="http://schemas.microsoft.com/office/drawing/2014/main" id="{A785954D-FFEA-F76F-2D5D-1232C70D69C2}"/>
              </a:ext>
            </a:extLst>
          </p:cNvPr>
          <p:cNvSpPr txBox="1"/>
          <p:nvPr/>
        </p:nvSpPr>
        <p:spPr>
          <a:xfrm>
            <a:off x="369870" y="2188396"/>
            <a:ext cx="5270643" cy="3908762"/>
          </a:xfrm>
          <a:prstGeom prst="rect">
            <a:avLst/>
          </a:prstGeom>
          <a:noFill/>
        </p:spPr>
        <p:txBody>
          <a:bodyPr wrap="square">
            <a:spAutoFit/>
          </a:bodyPr>
          <a:lstStyle/>
          <a:p>
            <a:r>
              <a:rPr lang="en-US" sz="3200" b="1" dirty="0">
                <a:solidFill>
                  <a:srgbClr val="0070C0"/>
                </a:solidFill>
              </a:rPr>
              <a:t>Heb 4:12 </a:t>
            </a:r>
            <a:r>
              <a:rPr lang="en-US" sz="2400" dirty="0"/>
              <a:t>For the word of God is </a:t>
            </a:r>
            <a:r>
              <a:rPr lang="en-US" sz="2400" u="sng" dirty="0"/>
              <a:t>living</a:t>
            </a:r>
            <a:r>
              <a:rPr lang="en-US" sz="2400" dirty="0"/>
              <a:t> and </a:t>
            </a:r>
            <a:r>
              <a:rPr lang="en-US" sz="2400" u="sng" dirty="0"/>
              <a:t>powerful</a:t>
            </a:r>
            <a:r>
              <a:rPr lang="en-US" sz="2400" dirty="0"/>
              <a:t>, and </a:t>
            </a:r>
            <a:r>
              <a:rPr lang="en-US" sz="2400" u="sng" dirty="0"/>
              <a:t>sharper</a:t>
            </a:r>
            <a:r>
              <a:rPr lang="en-US" sz="2400" dirty="0"/>
              <a:t> than any </a:t>
            </a:r>
            <a:r>
              <a:rPr lang="en-US" sz="2400" u="sng" dirty="0"/>
              <a:t>two-edged sword</a:t>
            </a:r>
            <a:r>
              <a:rPr lang="en-US" sz="2400" dirty="0"/>
              <a:t>, piercing even to the </a:t>
            </a:r>
            <a:r>
              <a:rPr lang="en-US" sz="2400" u="sng" dirty="0"/>
              <a:t>division of soul and spirit</a:t>
            </a:r>
            <a:r>
              <a:rPr lang="en-US" sz="2400" dirty="0"/>
              <a:t>, and of </a:t>
            </a:r>
            <a:r>
              <a:rPr lang="en-US" sz="2400" u="sng" dirty="0"/>
              <a:t>joints</a:t>
            </a:r>
            <a:r>
              <a:rPr lang="en-US" sz="2400" dirty="0"/>
              <a:t> </a:t>
            </a:r>
            <a:r>
              <a:rPr lang="en-US" sz="2400" u="sng" dirty="0"/>
              <a:t>and marrow</a:t>
            </a:r>
            <a:r>
              <a:rPr lang="en-US" sz="2400" dirty="0"/>
              <a:t>, and is </a:t>
            </a:r>
            <a:r>
              <a:rPr lang="en-US" sz="2400" u="sng" dirty="0"/>
              <a:t>a discerner of the thoughts and intents of the heart</a:t>
            </a:r>
            <a:r>
              <a:rPr lang="en-US" sz="2400" dirty="0"/>
              <a:t>.</a:t>
            </a:r>
          </a:p>
          <a:p>
            <a:r>
              <a:rPr lang="en-US" sz="2400" dirty="0"/>
              <a:t> 13 And there is no creature hidden from His sight, but all things are naked and open to the eyes of Him to whom we must give account.</a:t>
            </a:r>
          </a:p>
        </p:txBody>
      </p:sp>
      <p:pic>
        <p:nvPicPr>
          <p:cNvPr id="9" name="Picture 2">
            <a:extLst>
              <a:ext uri="{FF2B5EF4-FFF2-40B4-BE49-F238E27FC236}">
                <a16:creationId xmlns:a16="http://schemas.microsoft.com/office/drawing/2014/main" id="{33CDCDA9-0C7E-8913-797D-2E2C1065D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867" y="2840332"/>
            <a:ext cx="2728861" cy="2728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354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8BB355-17C5-477B-819A-E62ECCF33272}"/>
              </a:ext>
            </a:extLst>
          </p:cNvPr>
          <p:cNvPicPr>
            <a:picLocks noChangeAspect="1"/>
          </p:cNvPicPr>
          <p:nvPr/>
        </p:nvPicPr>
        <p:blipFill rotWithShape="1">
          <a:blip r:embed="rId2"/>
          <a:srcRect l="17330" t="30460" r="36617" b="24859"/>
          <a:stretch/>
        </p:blipFill>
        <p:spPr>
          <a:xfrm>
            <a:off x="0" y="979161"/>
            <a:ext cx="9139193" cy="4987685"/>
          </a:xfrm>
          <a:prstGeom prst="rect">
            <a:avLst/>
          </a:prstGeom>
        </p:spPr>
      </p:pic>
    </p:spTree>
    <p:extLst>
      <p:ext uri="{BB962C8B-B14F-4D97-AF65-F5344CB8AC3E}">
        <p14:creationId xmlns:p14="http://schemas.microsoft.com/office/powerpoint/2010/main" val="42107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3731C484-850B-FFE2-AA66-532D383E978D}"/>
              </a:ext>
            </a:extLst>
          </p:cNvPr>
          <p:cNvSpPr txBox="1"/>
          <p:nvPr/>
        </p:nvSpPr>
        <p:spPr>
          <a:xfrm>
            <a:off x="328773" y="825785"/>
            <a:ext cx="8342616" cy="5693866"/>
          </a:xfrm>
          <a:prstGeom prst="rect">
            <a:avLst/>
          </a:prstGeom>
          <a:noFill/>
        </p:spPr>
        <p:txBody>
          <a:bodyPr wrap="square">
            <a:spAutoFit/>
          </a:bodyPr>
          <a:lstStyle/>
          <a:p>
            <a:r>
              <a:rPr lang="en-US" sz="2800" dirty="0"/>
              <a:t>A  </a:t>
            </a:r>
            <a:r>
              <a:rPr lang="en-US" sz="2800" u="sng" dirty="0"/>
              <a:t>sword</a:t>
            </a:r>
            <a:r>
              <a:rPr lang="en-US" sz="2800" dirty="0"/>
              <a:t>  is……..Powerful….Sharp…..Piercing</a:t>
            </a:r>
          </a:p>
          <a:p>
            <a:r>
              <a:rPr lang="en-US" sz="2800" dirty="0"/>
              <a:t>It  is  a  discerner  not  only  of  my  THOUGHTS,  but  also  of  my  INTENTIONS.</a:t>
            </a:r>
          </a:p>
          <a:p>
            <a:endParaRPr lang="en-US" sz="2800" dirty="0"/>
          </a:p>
          <a:p>
            <a:r>
              <a:rPr lang="en-US" sz="2800" dirty="0"/>
              <a:t>• God’s  word  is  a  </a:t>
            </a:r>
            <a:r>
              <a:rPr lang="en-US" sz="2800" u="sng" dirty="0"/>
              <a:t>sword</a:t>
            </a:r>
            <a:r>
              <a:rPr lang="en-US" sz="2800" dirty="0"/>
              <a:t>.  And  when  the  word  of  God  richly  dwells  within  us,  that  </a:t>
            </a:r>
            <a:r>
              <a:rPr lang="en-US" sz="2800" u="sng" dirty="0"/>
              <a:t>sword</a:t>
            </a:r>
            <a:r>
              <a:rPr lang="en-US" sz="2800" dirty="0"/>
              <a:t>   will  cut  us  to the  heart. </a:t>
            </a:r>
          </a:p>
          <a:p>
            <a:r>
              <a:rPr lang="en-US" sz="2800" dirty="0"/>
              <a:t>	</a:t>
            </a:r>
          </a:p>
          <a:p>
            <a:r>
              <a:rPr lang="en-US" sz="2800" dirty="0"/>
              <a:t>• It  will  open  us  up  and  we  will  be  laid  bare.  </a:t>
            </a:r>
          </a:p>
          <a:p>
            <a:r>
              <a:rPr lang="en-US" sz="2800" dirty="0"/>
              <a:t>	</a:t>
            </a:r>
          </a:p>
          <a:p>
            <a:r>
              <a:rPr lang="en-US" sz="2800" dirty="0"/>
              <a:t>• And  we  ought  to  USE  this  sword  to  teach  and  admonish   in  no  uncertain  terms,  because  the  eternity  of  our  souls  is  at  stake.</a:t>
            </a:r>
          </a:p>
        </p:txBody>
      </p:sp>
    </p:spTree>
    <p:extLst>
      <p:ext uri="{BB962C8B-B14F-4D97-AF65-F5344CB8AC3E}">
        <p14:creationId xmlns:p14="http://schemas.microsoft.com/office/powerpoint/2010/main" val="314809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8" name="TextBox 7">
            <a:extLst>
              <a:ext uri="{FF2B5EF4-FFF2-40B4-BE49-F238E27FC236}">
                <a16:creationId xmlns:a16="http://schemas.microsoft.com/office/drawing/2014/main" id="{A849EEF4-3C30-7785-470A-27E08011147D}"/>
              </a:ext>
            </a:extLst>
          </p:cNvPr>
          <p:cNvSpPr txBox="1"/>
          <p:nvPr/>
        </p:nvSpPr>
        <p:spPr>
          <a:xfrm>
            <a:off x="373713" y="914399"/>
            <a:ext cx="7633253" cy="1138773"/>
          </a:xfrm>
          <a:prstGeom prst="rect">
            <a:avLst/>
          </a:prstGeom>
          <a:noFill/>
        </p:spPr>
        <p:txBody>
          <a:bodyPr wrap="square">
            <a:spAutoFit/>
          </a:bodyPr>
          <a:lstStyle/>
          <a:p>
            <a:r>
              <a:rPr lang="en-US" sz="2400" dirty="0"/>
              <a:t>What is the word of God?........The word of God is a:</a:t>
            </a:r>
          </a:p>
          <a:p>
            <a:r>
              <a:rPr lang="en-US" sz="4400" b="1" dirty="0">
                <a:solidFill>
                  <a:srgbClr val="0070C0"/>
                </a:solidFill>
              </a:rPr>
              <a:t>Diet</a:t>
            </a:r>
            <a:r>
              <a:rPr lang="en-US" sz="4400" b="1" dirty="0"/>
              <a:t>   1 Pet 2: 1-3</a:t>
            </a:r>
          </a:p>
        </p:txBody>
      </p:sp>
      <p:sp>
        <p:nvSpPr>
          <p:cNvPr id="10" name="TextBox 9">
            <a:extLst>
              <a:ext uri="{FF2B5EF4-FFF2-40B4-BE49-F238E27FC236}">
                <a16:creationId xmlns:a16="http://schemas.microsoft.com/office/drawing/2014/main" id="{AEB9B8D7-0E3E-0CB3-329A-A70E2F2C8B82}"/>
              </a:ext>
            </a:extLst>
          </p:cNvPr>
          <p:cNvSpPr txBox="1"/>
          <p:nvPr/>
        </p:nvSpPr>
        <p:spPr>
          <a:xfrm>
            <a:off x="3981679" y="1983503"/>
            <a:ext cx="4528490" cy="4524315"/>
          </a:xfrm>
          <a:prstGeom prst="rect">
            <a:avLst/>
          </a:prstGeom>
          <a:noFill/>
        </p:spPr>
        <p:txBody>
          <a:bodyPr wrap="square">
            <a:spAutoFit/>
          </a:bodyPr>
          <a:lstStyle/>
          <a:p>
            <a:r>
              <a:rPr lang="en-US" sz="3200" b="1" dirty="0">
                <a:solidFill>
                  <a:srgbClr val="0070C0"/>
                </a:solidFill>
              </a:rPr>
              <a:t>1Peter 2:1 </a:t>
            </a:r>
            <a:r>
              <a:rPr lang="en-US" sz="3000" dirty="0"/>
              <a:t>Therefore, laying aside all malice, all deceit, hypocrisy, envy, and all evil speaking,</a:t>
            </a:r>
          </a:p>
          <a:p>
            <a:r>
              <a:rPr lang="en-US" sz="3000" dirty="0"/>
              <a:t> 2 as newborn babes, </a:t>
            </a:r>
            <a:r>
              <a:rPr lang="en-US" sz="3000" u="sng" dirty="0"/>
              <a:t>desire the pure milk of the word</a:t>
            </a:r>
            <a:r>
              <a:rPr lang="en-US" sz="3000" dirty="0"/>
              <a:t>, that you may grow thereby,</a:t>
            </a:r>
          </a:p>
          <a:p>
            <a:r>
              <a:rPr lang="en-US" sz="3000" dirty="0"/>
              <a:t>3 if indeed you have </a:t>
            </a:r>
            <a:r>
              <a:rPr lang="en-US" sz="3000" u="sng" dirty="0"/>
              <a:t>tasted</a:t>
            </a:r>
            <a:r>
              <a:rPr lang="en-US" sz="3000" dirty="0"/>
              <a:t> that the Lord is gracious.</a:t>
            </a:r>
          </a:p>
          <a:p>
            <a:r>
              <a:rPr lang="en-US" dirty="0"/>
              <a:t> </a:t>
            </a:r>
          </a:p>
        </p:txBody>
      </p:sp>
      <p:pic>
        <p:nvPicPr>
          <p:cNvPr id="2" name="Picture 2" descr="The Perfect Balanced Diet">
            <a:extLst>
              <a:ext uri="{FF2B5EF4-FFF2-40B4-BE49-F238E27FC236}">
                <a16:creationId xmlns:a16="http://schemas.microsoft.com/office/drawing/2014/main" id="{A9AAEB82-6F40-5B1C-2C44-FB1F5CE90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13" y="2166599"/>
            <a:ext cx="3360443" cy="224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273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92F6A94E-24CC-56A9-6CE0-01E6D2B77AC3}"/>
              </a:ext>
            </a:extLst>
          </p:cNvPr>
          <p:cNvSpPr txBox="1"/>
          <p:nvPr/>
        </p:nvSpPr>
        <p:spPr>
          <a:xfrm>
            <a:off x="4798031" y="2042732"/>
            <a:ext cx="3657600" cy="4031873"/>
          </a:xfrm>
          <a:prstGeom prst="rect">
            <a:avLst/>
          </a:prstGeom>
          <a:noFill/>
        </p:spPr>
        <p:txBody>
          <a:bodyPr wrap="square">
            <a:spAutoFit/>
          </a:bodyPr>
          <a:lstStyle/>
          <a:p>
            <a:r>
              <a:rPr lang="en-US" sz="3200" b="1" dirty="0">
                <a:solidFill>
                  <a:srgbClr val="0070C0"/>
                </a:solidFill>
              </a:rPr>
              <a:t>Heb  5:12-14</a:t>
            </a:r>
            <a:r>
              <a:rPr lang="en-US" sz="2800" dirty="0"/>
              <a:t>…. For though by this time you ought to be teachers, you need someone to teach you again the first principles of the oracles of God; and you have come </a:t>
            </a:r>
            <a:r>
              <a:rPr lang="en-US" sz="2800" u="sng" dirty="0"/>
              <a:t>to need milk and not solid food</a:t>
            </a:r>
            <a:r>
              <a:rPr lang="en-US" sz="2800" dirty="0"/>
              <a:t>.</a:t>
            </a:r>
          </a:p>
        </p:txBody>
      </p:sp>
      <p:sp>
        <p:nvSpPr>
          <p:cNvPr id="8" name="TextBox 7">
            <a:extLst>
              <a:ext uri="{FF2B5EF4-FFF2-40B4-BE49-F238E27FC236}">
                <a16:creationId xmlns:a16="http://schemas.microsoft.com/office/drawing/2014/main" id="{A849EEF4-3C30-7785-470A-27E08011147D}"/>
              </a:ext>
            </a:extLst>
          </p:cNvPr>
          <p:cNvSpPr txBox="1"/>
          <p:nvPr/>
        </p:nvSpPr>
        <p:spPr>
          <a:xfrm>
            <a:off x="373713" y="914399"/>
            <a:ext cx="7633253" cy="1138773"/>
          </a:xfrm>
          <a:prstGeom prst="rect">
            <a:avLst/>
          </a:prstGeom>
          <a:noFill/>
        </p:spPr>
        <p:txBody>
          <a:bodyPr wrap="square">
            <a:spAutoFit/>
          </a:bodyPr>
          <a:lstStyle/>
          <a:p>
            <a:r>
              <a:rPr lang="en-US" sz="2400" dirty="0"/>
              <a:t>What is the word of God?........The word of God is a:</a:t>
            </a:r>
          </a:p>
          <a:p>
            <a:r>
              <a:rPr lang="en-US" sz="4400" b="1" dirty="0">
                <a:solidFill>
                  <a:srgbClr val="0070C0"/>
                </a:solidFill>
              </a:rPr>
              <a:t>Diet</a:t>
            </a:r>
            <a:r>
              <a:rPr lang="en-US" sz="4400" b="1" dirty="0"/>
              <a:t>   1 Pet 2: 1-3</a:t>
            </a:r>
          </a:p>
        </p:txBody>
      </p:sp>
      <p:pic>
        <p:nvPicPr>
          <p:cNvPr id="11" name="Picture 2" descr="The Perfect Balanced Diet">
            <a:extLst>
              <a:ext uri="{FF2B5EF4-FFF2-40B4-BE49-F238E27FC236}">
                <a16:creationId xmlns:a16="http://schemas.microsoft.com/office/drawing/2014/main" id="{65E0341E-328C-1ED3-4F48-59EFF06FA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13" y="2166599"/>
            <a:ext cx="3957346" cy="263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267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late of food&#10;&#10;Description automatically generated">
            <a:extLst>
              <a:ext uri="{FF2B5EF4-FFF2-40B4-BE49-F238E27FC236}">
                <a16:creationId xmlns:a16="http://schemas.microsoft.com/office/drawing/2014/main" id="{6B028142-B8B8-43BD-B72E-74C8E47049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376" y="3626605"/>
            <a:ext cx="5968818" cy="3231395"/>
          </a:xfrm>
          <a:prstGeom prst="rect">
            <a:avLst/>
          </a:prstGeom>
        </p:spPr>
      </p:pic>
      <p:pic>
        <p:nvPicPr>
          <p:cNvPr id="5" name="Picture 4" descr="A close up of a bottle&#10;&#10;Description automatically generated">
            <a:extLst>
              <a:ext uri="{FF2B5EF4-FFF2-40B4-BE49-F238E27FC236}">
                <a16:creationId xmlns:a16="http://schemas.microsoft.com/office/drawing/2014/main" id="{A05A28EC-915C-414B-9BEB-8E69993209B7}"/>
              </a:ext>
            </a:extLst>
          </p:cNvPr>
          <p:cNvPicPr>
            <a:picLocks noChangeAspect="1"/>
          </p:cNvPicPr>
          <p:nvPr/>
        </p:nvPicPr>
        <p:blipFill rotWithShape="1">
          <a:blip r:embed="rId3">
            <a:extLst>
              <a:ext uri="{28A0092B-C50C-407E-A947-70E740481C1C}">
                <a14:useLocalDpi xmlns:a14="http://schemas.microsoft.com/office/drawing/2010/main" val="0"/>
              </a:ext>
            </a:extLst>
          </a:blip>
          <a:srcRect l="30809" r="32503"/>
          <a:stretch/>
        </p:blipFill>
        <p:spPr>
          <a:xfrm>
            <a:off x="-75621" y="1025756"/>
            <a:ext cx="2642328" cy="5745534"/>
          </a:xfrm>
          <a:prstGeom prst="rect">
            <a:avLst/>
          </a:prstGeom>
        </p:spPr>
      </p:pic>
      <p:sp>
        <p:nvSpPr>
          <p:cNvPr id="6" name="TextBox 5">
            <a:extLst>
              <a:ext uri="{FF2B5EF4-FFF2-40B4-BE49-F238E27FC236}">
                <a16:creationId xmlns:a16="http://schemas.microsoft.com/office/drawing/2014/main" id="{FDC785A8-A5F6-4834-A3A0-293A266DF7C4}"/>
              </a:ext>
            </a:extLst>
          </p:cNvPr>
          <p:cNvSpPr txBox="1"/>
          <p:nvPr/>
        </p:nvSpPr>
        <p:spPr>
          <a:xfrm>
            <a:off x="2940672" y="-252649"/>
            <a:ext cx="7694908"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0" normalizeH="0" baseline="0" noProof="0" dirty="0">
                <a:ln>
                  <a:noFill/>
                </a:ln>
                <a:solidFill>
                  <a:srgbClr val="00B0F0"/>
                </a:solidFill>
                <a:effectLst/>
                <a:uLnTx/>
                <a:uFillTx/>
                <a:latin typeface="Calibri" panose="020F0502020204030204"/>
                <a:ea typeface="+mn-ea"/>
                <a:cs typeface="+mn-cs"/>
              </a:rPr>
              <a:t>The </a:t>
            </a:r>
            <a:r>
              <a:rPr kumimoji="0" lang="en-US" sz="12000" b="1" i="0" u="none" strike="noStrike" kern="1200" cap="none" spc="0" normalizeH="0" baseline="0" noProof="0" dirty="0">
                <a:ln>
                  <a:noFill/>
                </a:ln>
                <a:solidFill>
                  <a:srgbClr val="00B0F0"/>
                </a:solidFill>
                <a:effectLst/>
                <a:uLnTx/>
                <a:uFillTx/>
                <a:latin typeface="Calibri" panose="020F0502020204030204"/>
                <a:ea typeface="+mn-ea"/>
                <a:cs typeface="+mn-cs"/>
              </a:rPr>
              <a:t>Milk</a:t>
            </a:r>
          </a:p>
        </p:txBody>
      </p:sp>
      <p:sp>
        <p:nvSpPr>
          <p:cNvPr id="7" name="TextBox 6">
            <a:extLst>
              <a:ext uri="{FF2B5EF4-FFF2-40B4-BE49-F238E27FC236}">
                <a16:creationId xmlns:a16="http://schemas.microsoft.com/office/drawing/2014/main" id="{0CF55F46-5C64-4AB7-AC19-6101F9114E2A}"/>
              </a:ext>
            </a:extLst>
          </p:cNvPr>
          <p:cNvSpPr txBox="1"/>
          <p:nvPr/>
        </p:nvSpPr>
        <p:spPr>
          <a:xfrm>
            <a:off x="2664378" y="1127226"/>
            <a:ext cx="6306207"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0" normalizeH="0" baseline="0" noProof="0" dirty="0">
                <a:ln>
                  <a:noFill/>
                </a:ln>
                <a:solidFill>
                  <a:srgbClr val="C00000"/>
                </a:solidFill>
                <a:effectLst/>
                <a:uLnTx/>
                <a:uFillTx/>
                <a:latin typeface="Calibri" panose="020F0502020204030204"/>
                <a:ea typeface="+mn-ea"/>
                <a:cs typeface="+mn-cs"/>
              </a:rPr>
              <a:t>and </a:t>
            </a:r>
            <a:r>
              <a:rPr kumimoji="0" lang="en-US" sz="12000" b="1" i="0" u="none" strike="noStrike" kern="1200" cap="none" spc="0" normalizeH="0" baseline="0" noProof="0" dirty="0">
                <a:ln>
                  <a:noFill/>
                </a:ln>
                <a:solidFill>
                  <a:srgbClr val="C00000"/>
                </a:solidFill>
                <a:effectLst/>
                <a:uLnTx/>
                <a:uFillTx/>
                <a:latin typeface="Calibri" panose="020F0502020204030204"/>
                <a:ea typeface="+mn-ea"/>
                <a:cs typeface="+mn-cs"/>
              </a:rPr>
              <a:t>Meat</a:t>
            </a:r>
          </a:p>
        </p:txBody>
      </p:sp>
      <p:sp>
        <p:nvSpPr>
          <p:cNvPr id="8" name="TextBox 7">
            <a:extLst>
              <a:ext uri="{FF2B5EF4-FFF2-40B4-BE49-F238E27FC236}">
                <a16:creationId xmlns:a16="http://schemas.microsoft.com/office/drawing/2014/main" id="{5C18C591-1670-4063-AD10-72573D0EF525}"/>
              </a:ext>
            </a:extLst>
          </p:cNvPr>
          <p:cNvSpPr txBox="1"/>
          <p:nvPr/>
        </p:nvSpPr>
        <p:spPr>
          <a:xfrm>
            <a:off x="2790499" y="2435229"/>
            <a:ext cx="6329856"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black"/>
                </a:solidFill>
                <a:effectLst/>
                <a:uLnTx/>
                <a:uFillTx/>
                <a:latin typeface="Calibri" panose="020F0502020204030204"/>
                <a:ea typeface="+mn-ea"/>
                <a:cs typeface="+mn-cs"/>
              </a:rPr>
              <a:t>of the word</a:t>
            </a:r>
          </a:p>
        </p:txBody>
      </p:sp>
    </p:spTree>
    <p:extLst>
      <p:ext uri="{BB962C8B-B14F-4D97-AF65-F5344CB8AC3E}">
        <p14:creationId xmlns:p14="http://schemas.microsoft.com/office/powerpoint/2010/main" val="138291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8" name="TextBox 7">
            <a:extLst>
              <a:ext uri="{FF2B5EF4-FFF2-40B4-BE49-F238E27FC236}">
                <a16:creationId xmlns:a16="http://schemas.microsoft.com/office/drawing/2014/main" id="{C6B980BD-DCC8-8543-159B-67C0779C1FB8}"/>
              </a:ext>
            </a:extLst>
          </p:cNvPr>
          <p:cNvSpPr txBox="1"/>
          <p:nvPr/>
        </p:nvSpPr>
        <p:spPr>
          <a:xfrm>
            <a:off x="493160" y="1340729"/>
            <a:ext cx="8106310" cy="4524315"/>
          </a:xfrm>
          <a:prstGeom prst="rect">
            <a:avLst/>
          </a:prstGeom>
          <a:noFill/>
        </p:spPr>
        <p:txBody>
          <a:bodyPr wrap="square">
            <a:spAutoFit/>
          </a:bodyPr>
          <a:lstStyle/>
          <a:p>
            <a:r>
              <a:rPr lang="en-US" sz="3200" b="1" dirty="0">
                <a:solidFill>
                  <a:srgbClr val="0070C0"/>
                </a:solidFill>
              </a:rPr>
              <a:t>Col 3:16 </a:t>
            </a:r>
            <a:r>
              <a:rPr lang="en-US" sz="3200" dirty="0"/>
              <a:t>Let the word of Christ dwell in you richly in all wisdom, teaching and admonishing one another in psalms and hymns and spiritual songs, singing with grace in your hearts to the Lord.</a:t>
            </a:r>
          </a:p>
          <a:p>
            <a:endParaRPr lang="en-US" sz="3200" dirty="0"/>
          </a:p>
          <a:p>
            <a:r>
              <a:rPr lang="en-US" sz="3200" dirty="0"/>
              <a:t> 17 And whatever you do in word or deed, do all in the name of the Lord Jesus, giving thanks to God the Father through Him.</a:t>
            </a:r>
          </a:p>
        </p:txBody>
      </p:sp>
    </p:spTree>
    <p:extLst>
      <p:ext uri="{BB962C8B-B14F-4D97-AF65-F5344CB8AC3E}">
        <p14:creationId xmlns:p14="http://schemas.microsoft.com/office/powerpoint/2010/main" val="156303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FD64DE1-DA98-F847-0D66-101378085821}"/>
              </a:ext>
            </a:extLst>
          </p:cNvPr>
          <p:cNvSpPr txBox="1"/>
          <p:nvPr/>
        </p:nvSpPr>
        <p:spPr>
          <a:xfrm>
            <a:off x="534256" y="1284271"/>
            <a:ext cx="7828908" cy="4893647"/>
          </a:xfrm>
          <a:prstGeom prst="rect">
            <a:avLst/>
          </a:prstGeom>
          <a:noFill/>
        </p:spPr>
        <p:txBody>
          <a:bodyPr wrap="square">
            <a:spAutoFit/>
          </a:bodyPr>
          <a:lstStyle/>
          <a:p>
            <a:r>
              <a:rPr lang="en-US" sz="3200" b="1" u="sng" dirty="0">
                <a:solidFill>
                  <a:srgbClr val="0070C0"/>
                </a:solidFill>
              </a:rPr>
              <a:t>1Peter 5:1-3  </a:t>
            </a:r>
            <a:r>
              <a:rPr lang="en-US" sz="2800" u="sng" dirty="0"/>
              <a:t>Shepherds  that  FEED  the  flock</a:t>
            </a:r>
            <a:r>
              <a:rPr lang="en-US" sz="2800" dirty="0"/>
              <a:t>… The elders who are among you I exhort, I who am a fellow elder and a witness of the sufferings of Christ, and also a partaker of the glory that will be revealed:</a:t>
            </a:r>
          </a:p>
          <a:p>
            <a:endParaRPr lang="en-US" sz="2800" dirty="0"/>
          </a:p>
          <a:p>
            <a:r>
              <a:rPr lang="en-US" sz="2800" dirty="0"/>
              <a:t>2 Shepherd the flock of God which is among you, serving as overseers, not by compulsion but willingly, not for dishonest gain but eagerly;</a:t>
            </a:r>
          </a:p>
          <a:p>
            <a:endParaRPr lang="en-US" sz="2800" dirty="0"/>
          </a:p>
          <a:p>
            <a:r>
              <a:rPr lang="en-US" sz="2800" dirty="0"/>
              <a:t>3 nor as being lords over those entrusted to you, but being examples to the flock;</a:t>
            </a:r>
          </a:p>
        </p:txBody>
      </p:sp>
    </p:spTree>
    <p:extLst>
      <p:ext uri="{BB962C8B-B14F-4D97-AF65-F5344CB8AC3E}">
        <p14:creationId xmlns:p14="http://schemas.microsoft.com/office/powerpoint/2010/main" val="1649364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2DDB748-9BB6-8427-3115-CA74630BB655}"/>
              </a:ext>
            </a:extLst>
          </p:cNvPr>
          <p:cNvSpPr txBox="1"/>
          <p:nvPr/>
        </p:nvSpPr>
        <p:spPr>
          <a:xfrm>
            <a:off x="575353" y="1078787"/>
            <a:ext cx="8003568" cy="5020878"/>
          </a:xfrm>
          <a:prstGeom prst="rect">
            <a:avLst/>
          </a:prstGeom>
          <a:noFill/>
        </p:spPr>
        <p:txBody>
          <a:bodyPr wrap="square">
            <a:spAutoFit/>
          </a:bodyPr>
          <a:lstStyle/>
          <a:p>
            <a:r>
              <a:rPr lang="en-US" sz="2800" dirty="0"/>
              <a:t>God’s  word  is  our  spiritual  FOOD,  and  just  like  with  physical  food,  </a:t>
            </a:r>
          </a:p>
          <a:p>
            <a:endParaRPr lang="en-US" sz="2800" dirty="0"/>
          </a:p>
          <a:p>
            <a:endParaRPr lang="en-US" sz="2800" dirty="0"/>
          </a:p>
          <a:p>
            <a:r>
              <a:rPr lang="en-US" sz="2800" dirty="0"/>
              <a:t>• We  must  </a:t>
            </a:r>
            <a:r>
              <a:rPr lang="en-US" sz="2800" u="sng" dirty="0"/>
              <a:t>INGEST  God’s  word</a:t>
            </a:r>
          </a:p>
          <a:p>
            <a:r>
              <a:rPr lang="en-US" sz="2800" dirty="0"/>
              <a:t>• We  must  </a:t>
            </a:r>
            <a:r>
              <a:rPr lang="en-US" sz="2800" u="sng" dirty="0"/>
              <a:t>ingest  it  on  a  regular  basis</a:t>
            </a:r>
          </a:p>
          <a:p>
            <a:r>
              <a:rPr lang="en-US" sz="2800" dirty="0"/>
              <a:t>• We  must  not  only  ingest  or  take  it  in,  we  must  also  </a:t>
            </a:r>
            <a:r>
              <a:rPr lang="en-US" sz="2800" u="sng" dirty="0"/>
              <a:t>DIGEST</a:t>
            </a:r>
            <a:r>
              <a:rPr lang="en-US" sz="2800" dirty="0"/>
              <a:t>  it.</a:t>
            </a:r>
          </a:p>
          <a:p>
            <a:pPr marL="285750" indent="-285750">
              <a:buFont typeface="Arial" panose="020B0604020202020204" pitchFamily="34" charset="0"/>
              <a:buChar char="•"/>
            </a:pPr>
            <a:r>
              <a:rPr lang="en-US" sz="2800" dirty="0"/>
              <a:t>We  must  continually  take  on  more  complex  food,  break  it  down,  </a:t>
            </a:r>
          </a:p>
          <a:p>
            <a:r>
              <a:rPr lang="en-US" sz="2800" dirty="0"/>
              <a:t>• And  make  it  strengthen  and  grow  our  body.</a:t>
            </a:r>
          </a:p>
        </p:txBody>
      </p:sp>
    </p:spTree>
    <p:extLst>
      <p:ext uri="{BB962C8B-B14F-4D97-AF65-F5344CB8AC3E}">
        <p14:creationId xmlns:p14="http://schemas.microsoft.com/office/powerpoint/2010/main" val="779740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D3BC27E-F518-69FD-F421-B302F42C5996}"/>
              </a:ext>
            </a:extLst>
          </p:cNvPr>
          <p:cNvSpPr txBox="1"/>
          <p:nvPr/>
        </p:nvSpPr>
        <p:spPr>
          <a:xfrm>
            <a:off x="369870" y="863030"/>
            <a:ext cx="3554859" cy="6001643"/>
          </a:xfrm>
          <a:prstGeom prst="rect">
            <a:avLst/>
          </a:prstGeom>
          <a:noFill/>
        </p:spPr>
        <p:txBody>
          <a:bodyPr wrap="square">
            <a:spAutoFit/>
          </a:bodyPr>
          <a:lstStyle/>
          <a:p>
            <a:r>
              <a:rPr lang="en-US" sz="3200" u="sng" dirty="0"/>
              <a:t>If  we  don’t  </a:t>
            </a:r>
            <a:r>
              <a:rPr lang="en-US" sz="3200" dirty="0"/>
              <a:t>do  this,  we  can  not  GROW.</a:t>
            </a:r>
          </a:p>
          <a:p>
            <a:r>
              <a:rPr lang="en-US" sz="3200" u="sng" dirty="0"/>
              <a:t>If  we  don’t  </a:t>
            </a:r>
            <a:r>
              <a:rPr lang="en-US" sz="3200" dirty="0"/>
              <a:t>do  this,  we  can  not  be  healthy.</a:t>
            </a:r>
          </a:p>
          <a:p>
            <a:r>
              <a:rPr lang="en-US" sz="3200" u="sng" dirty="0"/>
              <a:t>If  we  don’t  </a:t>
            </a:r>
            <a:r>
              <a:rPr lang="en-US" sz="3200" dirty="0"/>
              <a:t>eat  a  BALANCED  diet,  we  are  going  to  be  lacking  what  we  need  and  we  will  become  sick.</a:t>
            </a:r>
          </a:p>
        </p:txBody>
      </p:sp>
      <p:pic>
        <p:nvPicPr>
          <p:cNvPr id="2050" name="Picture 2" descr="Starving African child eats Big Mac for the first time - YouTube">
            <a:extLst>
              <a:ext uri="{FF2B5EF4-FFF2-40B4-BE49-F238E27FC236}">
                <a16:creationId xmlns:a16="http://schemas.microsoft.com/office/drawing/2014/main" id="{A86691DB-F433-3957-A83C-E7E1B7E8D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937" y="3935002"/>
            <a:ext cx="4245639" cy="23881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97F36C7-1880-C615-E25F-28C109E71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324" y="863030"/>
            <a:ext cx="4212405" cy="281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301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pic>
        <p:nvPicPr>
          <p:cNvPr id="2" name="Picture 2" descr="Man's hand holding lantern by lake">
            <a:extLst>
              <a:ext uri="{FF2B5EF4-FFF2-40B4-BE49-F238E27FC236}">
                <a16:creationId xmlns:a16="http://schemas.microsoft.com/office/drawing/2014/main" id="{0A5096B1-375C-1715-78A1-04056BDDF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85" y="884267"/>
            <a:ext cx="2116889" cy="264611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Camp Fire Free Stock Photo - Public Domain Pictures">
            <a:extLst>
              <a:ext uri="{FF2B5EF4-FFF2-40B4-BE49-F238E27FC236}">
                <a16:creationId xmlns:a16="http://schemas.microsoft.com/office/drawing/2014/main" id="{DC259BDF-7583-9B54-6137-5DDF5DA70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735" y="1377920"/>
            <a:ext cx="2496010" cy="16588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ammer Pound Png · Free photo on Pixabay">
            <a:extLst>
              <a:ext uri="{FF2B5EF4-FFF2-40B4-BE49-F238E27FC236}">
                <a16:creationId xmlns:a16="http://schemas.microsoft.com/office/drawing/2014/main" id="{5233FA86-B598-1CA8-A202-15A7D2A8B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406" y="1509644"/>
            <a:ext cx="2883540" cy="1919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irl At The Mirror Norman Rockwell">
            <a:extLst>
              <a:ext uri="{FF2B5EF4-FFF2-40B4-BE49-F238E27FC236}">
                <a16:creationId xmlns:a16="http://schemas.microsoft.com/office/drawing/2014/main" id="{1BF40F5D-E0E7-D71C-4BD0-28F4FC0A3D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460185" y="3816375"/>
            <a:ext cx="2274072" cy="261518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BDEFA645-D567-1BDC-F7D3-DCC8ABF9DD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2874" y="4134031"/>
            <a:ext cx="2201732" cy="22017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e Perfect Balanced Diet">
            <a:extLst>
              <a:ext uri="{FF2B5EF4-FFF2-40B4-BE49-F238E27FC236}">
                <a16:creationId xmlns:a16="http://schemas.microsoft.com/office/drawing/2014/main" id="{952FE70A-2140-E63C-D2A5-DA42B73348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1954" y="3917021"/>
            <a:ext cx="3360443" cy="224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499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1752600" y="4205287"/>
            <a:ext cx="6324600" cy="2119313"/>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1 Timothy 4:16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a:t>
            </a:r>
            <a:r>
              <a:rPr kumimoji="0" lang="en-US" sz="2400" b="0" i="0" u="none" strike="noStrike" kern="1200" cap="none" spc="0" normalizeH="0" baseline="0" noProof="0" dirty="0">
                <a:ln>
                  <a:noFill/>
                </a:ln>
                <a:solidFill>
                  <a:srgbClr val="000000"/>
                </a:solidFill>
                <a:effectLst/>
                <a:uLnTx/>
                <a:uFillTx/>
                <a:latin typeface="Times New Roman"/>
                <a:ea typeface="+mj-ea"/>
                <a:cs typeface="+mj-cs"/>
              </a:rPr>
              <a:t>Take heed unto thyself, and unto the doctrine; continue in them: for in doing this thou shalt both save thyself, and them that hear thee.”</a:t>
            </a:r>
            <a:endParaRPr kumimoji="0" lang="en-US" sz="2400" b="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65094"/>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Are You A New Testament Christian?</a:t>
            </a:r>
          </a:p>
        </p:txBody>
      </p:sp>
    </p:spTree>
    <p:extLst>
      <p:ext uri="{BB962C8B-B14F-4D97-AF65-F5344CB8AC3E}">
        <p14:creationId xmlns:p14="http://schemas.microsoft.com/office/powerpoint/2010/main" val="698493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79ED78-9A7B-21D3-1BF2-CA6303D58D75}"/>
              </a:ext>
            </a:extLst>
          </p:cNvPr>
          <p:cNvPicPr>
            <a:picLocks noChangeAspect="1"/>
          </p:cNvPicPr>
          <p:nvPr/>
        </p:nvPicPr>
        <p:blipFill>
          <a:blip r:embed="rId2"/>
          <a:srcRect l="54380" t="21974" r="10248" b="16318"/>
          <a:stretch/>
        </p:blipFill>
        <p:spPr>
          <a:xfrm>
            <a:off x="1155501" y="0"/>
            <a:ext cx="6985858" cy="6855279"/>
          </a:xfrm>
          <a:prstGeom prst="rect">
            <a:avLst/>
          </a:prstGeom>
        </p:spPr>
      </p:pic>
    </p:spTree>
    <p:extLst>
      <p:ext uri="{BB962C8B-B14F-4D97-AF65-F5344CB8AC3E}">
        <p14:creationId xmlns:p14="http://schemas.microsoft.com/office/powerpoint/2010/main" val="44535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8" name="TextBox 7">
            <a:extLst>
              <a:ext uri="{FF2B5EF4-FFF2-40B4-BE49-F238E27FC236}">
                <a16:creationId xmlns:a16="http://schemas.microsoft.com/office/drawing/2014/main" id="{9EBACF08-058A-6CA6-B1AF-A078749700E5}"/>
              </a:ext>
            </a:extLst>
          </p:cNvPr>
          <p:cNvSpPr txBox="1"/>
          <p:nvPr/>
        </p:nvSpPr>
        <p:spPr>
          <a:xfrm>
            <a:off x="705394" y="1149532"/>
            <a:ext cx="7750237" cy="5078313"/>
          </a:xfrm>
          <a:prstGeom prst="rect">
            <a:avLst/>
          </a:prstGeom>
          <a:noFill/>
        </p:spPr>
        <p:txBody>
          <a:bodyPr wrap="square">
            <a:spAutoFit/>
          </a:bodyPr>
          <a:lstStyle/>
          <a:p>
            <a:r>
              <a:rPr lang="en-US" sz="3600" b="1" dirty="0">
                <a:solidFill>
                  <a:srgbClr val="0070C0"/>
                </a:solidFill>
              </a:rPr>
              <a:t>John 20:30 </a:t>
            </a:r>
            <a:r>
              <a:rPr lang="en-US" sz="3600" dirty="0"/>
              <a:t>And truly Jesus did many other signs in the presence of His disciples, which are not written in this book;</a:t>
            </a:r>
          </a:p>
          <a:p>
            <a:endParaRPr lang="en-US" sz="3600" dirty="0"/>
          </a:p>
          <a:p>
            <a:r>
              <a:rPr lang="en-US" sz="3600" dirty="0"/>
              <a:t> 31 but these are written that you may believe that Jesus is the Christ, the Son of God, and that believing you may have life in His name.</a:t>
            </a:r>
          </a:p>
        </p:txBody>
      </p:sp>
    </p:spTree>
    <p:extLst>
      <p:ext uri="{BB962C8B-B14F-4D97-AF65-F5344CB8AC3E}">
        <p14:creationId xmlns:p14="http://schemas.microsoft.com/office/powerpoint/2010/main" val="207819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121DFE6F-B771-51B9-4722-09BDAFB72DDB}"/>
              </a:ext>
            </a:extLst>
          </p:cNvPr>
          <p:cNvSpPr txBox="1"/>
          <p:nvPr/>
        </p:nvSpPr>
        <p:spPr>
          <a:xfrm>
            <a:off x="462337" y="1017143"/>
            <a:ext cx="8106310" cy="5355446"/>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It is </a:t>
            </a:r>
            <a:r>
              <a:rPr lang="en-US" sz="2800" u="sng" dirty="0">
                <a:effectLst/>
                <a:latin typeface="Calibri" panose="020F0502020204030204" pitchFamily="34" charset="0"/>
                <a:ea typeface="Times New Roman" panose="02020603050405020304" pitchFamily="18" charset="0"/>
              </a:rPr>
              <a:t>the written word that reveals </a:t>
            </a:r>
            <a:r>
              <a:rPr lang="en-US" sz="2800" dirty="0">
                <a:effectLst/>
                <a:latin typeface="Calibri" panose="020F0502020204030204" pitchFamily="34" charset="0"/>
                <a:ea typeface="Times New Roman" panose="02020603050405020304" pitchFamily="18" charset="0"/>
              </a:rPr>
              <a:t>to us. There is </a:t>
            </a:r>
            <a:r>
              <a:rPr lang="en-US" sz="2800" u="sng" dirty="0">
                <a:effectLst/>
                <a:latin typeface="Calibri" panose="020F0502020204030204" pitchFamily="34" charset="0"/>
                <a:ea typeface="Times New Roman" panose="02020603050405020304" pitchFamily="18" charset="0"/>
              </a:rPr>
              <a:t>not a man living today that knows anything about God’s will, except what he learned from the written word</a:t>
            </a:r>
            <a:r>
              <a:rPr lang="en-US" sz="2800" dirty="0">
                <a:effectLst/>
                <a:latin typeface="Calibri" panose="020F0502020204030204" pitchFamily="34" charset="0"/>
                <a:ea typeface="Times New Roman" panose="02020603050405020304" pitchFamily="18" charset="0"/>
              </a:rPr>
              <a:t>. </a:t>
            </a:r>
          </a:p>
          <a:p>
            <a:pPr marL="0" marR="0">
              <a:spcBef>
                <a:spcPts val="0"/>
              </a:spcBef>
              <a:spcAft>
                <a:spcPts val="0"/>
              </a:spcAft>
            </a:pPr>
            <a:endParaRPr lang="en-US" sz="2800" dirty="0">
              <a:latin typeface="Calibri" panose="020F0502020204030204" pitchFamily="34" charset="0"/>
              <a:ea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There is </a:t>
            </a:r>
            <a:r>
              <a:rPr lang="en-US" sz="2800" u="sng" dirty="0">
                <a:effectLst/>
                <a:latin typeface="Calibri" panose="020F0502020204030204" pitchFamily="34" charset="0"/>
                <a:ea typeface="Times New Roman" panose="02020603050405020304" pitchFamily="18" charset="0"/>
              </a:rPr>
              <a:t>not a man living today that knows anything about heaven except what he learned from the written word</a:t>
            </a:r>
            <a:r>
              <a:rPr lang="en-US" sz="2800" dirty="0">
                <a:effectLst/>
                <a:latin typeface="Calibri" panose="020F050202020403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We wouldn’t know that God created the heaven and the earth, and the earth was without form, and void, and the spirit of God moved upon the waters – </a:t>
            </a:r>
            <a:r>
              <a:rPr lang="en-US" sz="2800" b="1" u="sng" dirty="0">
                <a:effectLst/>
                <a:latin typeface="Calibri" panose="020F0502020204030204" pitchFamily="34" charset="0"/>
                <a:ea typeface="Times New Roman" panose="02020603050405020304" pitchFamily="18" charset="0"/>
              </a:rPr>
              <a:t>we wouldn’t know any of this if it wasn’t written</a:t>
            </a:r>
            <a:r>
              <a:rPr lang="en-US" sz="2800" dirty="0">
                <a:effectLst/>
                <a:latin typeface="Calibri" panose="020F0502020204030204" pitchFamily="34"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014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B018C942-5718-3264-2691-423E6D43F57C}"/>
              </a:ext>
            </a:extLst>
          </p:cNvPr>
          <p:cNvSpPr txBox="1"/>
          <p:nvPr/>
        </p:nvSpPr>
        <p:spPr>
          <a:xfrm>
            <a:off x="667820" y="1171254"/>
            <a:ext cx="7849456" cy="5262979"/>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And friends, we wouldn’t know that </a:t>
            </a:r>
            <a:r>
              <a:rPr lang="en-US" sz="2800" u="sng" dirty="0">
                <a:effectLst/>
                <a:latin typeface="Calibri" panose="020F0502020204030204" pitchFamily="34" charset="0"/>
                <a:ea typeface="Times New Roman" panose="02020603050405020304" pitchFamily="18" charset="0"/>
              </a:rPr>
              <a:t>such a being</a:t>
            </a:r>
            <a:r>
              <a:rPr lang="en-US" sz="2800" dirty="0">
                <a:effectLst/>
                <a:latin typeface="Calibri" panose="020F0502020204030204" pitchFamily="34" charset="0"/>
                <a:ea typeface="Times New Roman" panose="02020603050405020304" pitchFamily="18" charset="0"/>
              </a:rPr>
              <a:t> ever made footprints upon the earth as </a:t>
            </a:r>
            <a:r>
              <a:rPr lang="en-US" sz="2800" u="sng" dirty="0">
                <a:effectLst/>
                <a:latin typeface="Calibri" panose="020F0502020204030204" pitchFamily="34" charset="0"/>
                <a:ea typeface="Times New Roman" panose="02020603050405020304" pitchFamily="18" charset="0"/>
              </a:rPr>
              <a:t>Jesus Christ</a:t>
            </a:r>
            <a:r>
              <a:rPr lang="en-US" sz="2800" dirty="0">
                <a:effectLst/>
                <a:latin typeface="Calibri" panose="020F0502020204030204" pitchFamily="34" charset="0"/>
                <a:ea typeface="Times New Roman" panose="02020603050405020304" pitchFamily="18" charset="0"/>
              </a:rPr>
              <a:t> if it had not been written; </a:t>
            </a:r>
          </a:p>
          <a:p>
            <a:pPr marL="0" marR="0">
              <a:spcBef>
                <a:spcPts val="0"/>
              </a:spcBef>
              <a:spcAft>
                <a:spcPts val="0"/>
              </a:spcAft>
            </a:pPr>
            <a:endParaRPr lang="en-US" sz="2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We wouldn’t have known that </a:t>
            </a:r>
            <a:r>
              <a:rPr lang="en-US" sz="2800" u="sng" dirty="0">
                <a:effectLst/>
                <a:latin typeface="Calibri" panose="020F0502020204030204" pitchFamily="34" charset="0"/>
                <a:ea typeface="Times New Roman" panose="02020603050405020304" pitchFamily="18" charset="0"/>
              </a:rPr>
              <a:t>He died upon the cross of Calvary</a:t>
            </a:r>
            <a:r>
              <a:rPr lang="en-US" sz="2800" dirty="0">
                <a:effectLst/>
                <a:latin typeface="Calibri" panose="020F0502020204030204" pitchFamily="34" charset="0"/>
                <a:ea typeface="Times New Roman" panose="02020603050405020304" pitchFamily="18" charset="0"/>
              </a:rPr>
              <a:t> if it hadn’t been written,</a:t>
            </a:r>
          </a:p>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and the most important thing is, we wouldn’t know that He was raised from the dead if the Bible hadn’t said so.  </a:t>
            </a:r>
          </a:p>
          <a:p>
            <a:pPr marL="0" marR="0">
              <a:spcBef>
                <a:spcPts val="0"/>
              </a:spcBef>
              <a:spcAft>
                <a:spcPts val="0"/>
              </a:spcAft>
            </a:pPr>
            <a:endParaRPr lang="en-US" sz="2800" dirty="0">
              <a:latin typeface="Calibri" panose="020F0502020204030204" pitchFamily="34" charset="0"/>
              <a:ea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That same Bible tells us how to become God’s children.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727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90B62248-7859-8FF8-2BED-DA2571E0B064}"/>
              </a:ext>
            </a:extLst>
          </p:cNvPr>
          <p:cNvSpPr txBox="1"/>
          <p:nvPr/>
        </p:nvSpPr>
        <p:spPr>
          <a:xfrm>
            <a:off x="544530" y="1099336"/>
            <a:ext cx="7921376" cy="5078313"/>
          </a:xfrm>
          <a:prstGeom prst="rect">
            <a:avLst/>
          </a:prstGeom>
          <a:noFill/>
        </p:spPr>
        <p:txBody>
          <a:bodyPr wrap="square">
            <a:spAutoFit/>
          </a:bodyPr>
          <a:lstStyle/>
          <a:p>
            <a:pPr marL="0" marR="0">
              <a:spcBef>
                <a:spcPts val="0"/>
              </a:spcBef>
              <a:spcAft>
                <a:spcPts val="0"/>
              </a:spcAft>
            </a:pPr>
            <a:r>
              <a:rPr lang="en-US" sz="3600" dirty="0">
                <a:effectLst/>
                <a:latin typeface="Calibri" panose="020F0502020204030204" pitchFamily="34" charset="0"/>
                <a:ea typeface="Times New Roman" panose="02020603050405020304" pitchFamily="18" charset="0"/>
              </a:rPr>
              <a:t>There is </a:t>
            </a:r>
            <a:r>
              <a:rPr lang="en-US" sz="3600" b="1" dirty="0">
                <a:effectLst/>
                <a:latin typeface="Calibri" panose="020F0502020204030204" pitchFamily="34" charset="0"/>
                <a:ea typeface="Times New Roman" panose="02020603050405020304" pitchFamily="18" charset="0"/>
              </a:rPr>
              <a:t>power in the written word</a:t>
            </a:r>
            <a:r>
              <a:rPr lang="en-US" sz="3600" dirty="0">
                <a:effectLst/>
                <a:latin typeface="Calibri" panose="020F050202020403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Calibri" panose="020F0502020204030204" pitchFamily="34" charset="0"/>
                <a:ea typeface="Times New Roman" panose="02020603050405020304" pitchFamily="18" charset="0"/>
              </a:rPr>
              <a:t>And  so  important is it that God  Gave  us  dozens  of  word  pictures  to  </a:t>
            </a:r>
            <a:r>
              <a:rPr lang="en-US" sz="3600" u="sng" dirty="0">
                <a:effectLst/>
                <a:latin typeface="Calibri" panose="020F0502020204030204" pitchFamily="34" charset="0"/>
                <a:ea typeface="Times New Roman" panose="02020603050405020304" pitchFamily="18" charset="0"/>
              </a:rPr>
              <a:t>help  us  understand  what  his  word  is.</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Calibri" panose="020F0502020204030204" pitchFamily="34"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Calibri" panose="020F0502020204030204" pitchFamily="34" charset="0"/>
                <a:ea typeface="Times New Roman" panose="02020603050405020304" pitchFamily="18" charset="0"/>
              </a:rPr>
              <a:t>So, ….. we’re  going  to  spend  just  a  few  short  minutes  and  look  at  </a:t>
            </a:r>
            <a:r>
              <a:rPr lang="en-US" sz="3600" b="1" u="sng" dirty="0">
                <a:effectLst/>
                <a:latin typeface="Calibri" panose="020F0502020204030204" pitchFamily="34" charset="0"/>
                <a:ea typeface="Times New Roman" panose="02020603050405020304" pitchFamily="18" charset="0"/>
              </a:rPr>
              <a:t>6 </a:t>
            </a:r>
            <a:r>
              <a:rPr lang="en-US" sz="3600" dirty="0">
                <a:effectLst/>
                <a:latin typeface="Calibri" panose="020F0502020204030204" pitchFamily="34" charset="0"/>
                <a:ea typeface="Times New Roman" panose="02020603050405020304" pitchFamily="18" charset="0"/>
              </a:rPr>
              <a:t> different  word  pictures  to  help  us  better  understand  the  word  of  God.</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622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16655165-B6D8-7797-308F-C8871EBEB9B2}"/>
              </a:ext>
            </a:extLst>
          </p:cNvPr>
          <p:cNvSpPr txBox="1"/>
          <p:nvPr/>
        </p:nvSpPr>
        <p:spPr>
          <a:xfrm>
            <a:off x="723569" y="4494971"/>
            <a:ext cx="4293704" cy="1938992"/>
          </a:xfrm>
          <a:prstGeom prst="rect">
            <a:avLst/>
          </a:prstGeom>
          <a:noFill/>
        </p:spPr>
        <p:txBody>
          <a:bodyPr wrap="square">
            <a:spAutoFit/>
          </a:bodyPr>
          <a:lstStyle/>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Why  is  the  word  of  God  a  lamp  unto  my  feet?</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It  illuminates</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It  shows  the  way.</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It  shows  where  there  are  dangers</a:t>
            </a:r>
            <a:endParaRPr lang="en-US" sz="20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43FB92E-6183-48F5-EDAD-C6C99F0C2CB1}"/>
              </a:ext>
            </a:extLst>
          </p:cNvPr>
          <p:cNvSpPr txBox="1"/>
          <p:nvPr/>
        </p:nvSpPr>
        <p:spPr>
          <a:xfrm>
            <a:off x="667912" y="922354"/>
            <a:ext cx="7028953" cy="1200329"/>
          </a:xfrm>
          <a:prstGeom prst="rect">
            <a:avLst/>
          </a:prstGeom>
          <a:noFill/>
        </p:spPr>
        <p:txBody>
          <a:bodyPr wrap="square">
            <a:spAutoFit/>
          </a:bodyPr>
          <a:lstStyle/>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What is the word of God?........The word of God is a:</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4800" b="1" dirty="0">
                <a:solidFill>
                  <a:srgbClr val="0070C0"/>
                </a:solidFill>
                <a:effectLst/>
                <a:latin typeface="Calibri" panose="020F0502020204030204" pitchFamily="34" charset="0"/>
                <a:ea typeface="Times New Roman" panose="02020603050405020304" pitchFamily="18" charset="0"/>
              </a:rPr>
              <a:t>Lamp</a:t>
            </a:r>
            <a:r>
              <a:rPr lang="en-US" sz="4800" b="1" dirty="0">
                <a:effectLst/>
                <a:latin typeface="Calibri" panose="020F0502020204030204" pitchFamily="34" charset="0"/>
                <a:ea typeface="Times New Roman" panose="02020603050405020304" pitchFamily="18" charset="0"/>
              </a:rPr>
              <a:t>  Psalm 119: 105</a:t>
            </a:r>
            <a:endParaRPr lang="en-US" sz="4800" dirty="0"/>
          </a:p>
        </p:txBody>
      </p:sp>
      <p:sp>
        <p:nvSpPr>
          <p:cNvPr id="10" name="TextBox 9">
            <a:extLst>
              <a:ext uri="{FF2B5EF4-FFF2-40B4-BE49-F238E27FC236}">
                <a16:creationId xmlns:a16="http://schemas.microsoft.com/office/drawing/2014/main" id="{0E3AE998-9566-2559-7130-FE18A8BB15D4}"/>
              </a:ext>
            </a:extLst>
          </p:cNvPr>
          <p:cNvSpPr txBox="1"/>
          <p:nvPr/>
        </p:nvSpPr>
        <p:spPr>
          <a:xfrm>
            <a:off x="691765" y="2202197"/>
            <a:ext cx="4293705" cy="2308324"/>
          </a:xfrm>
          <a:prstGeom prst="rect">
            <a:avLst/>
          </a:prstGeom>
          <a:noFill/>
          <a:ln w="38100">
            <a:solidFill>
              <a:schemeClr val="tx1"/>
            </a:solidFill>
          </a:ln>
        </p:spPr>
        <p:txBody>
          <a:bodyPr wrap="square">
            <a:spAutoFit/>
          </a:bodyPr>
          <a:lstStyle/>
          <a:p>
            <a:r>
              <a:rPr lang="en-US" sz="3600" b="1" dirty="0">
                <a:solidFill>
                  <a:srgbClr val="0070C0"/>
                </a:solidFill>
              </a:rPr>
              <a:t>Psalm 119:105</a:t>
            </a:r>
            <a:r>
              <a:rPr lang="en-US" sz="3600" dirty="0"/>
              <a:t>. Your word is a lamp to my feet And a light to my path.</a:t>
            </a:r>
          </a:p>
        </p:txBody>
      </p:sp>
      <p:pic>
        <p:nvPicPr>
          <p:cNvPr id="11" name="Picture 2" descr="Man's hand holding lantern by lake">
            <a:extLst>
              <a:ext uri="{FF2B5EF4-FFF2-40B4-BE49-F238E27FC236}">
                <a16:creationId xmlns:a16="http://schemas.microsoft.com/office/drawing/2014/main" id="{756FE7DC-F57C-3032-2451-DD177649E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846" y="2108768"/>
            <a:ext cx="3351475" cy="4189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18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10" name="TextBox 9">
            <a:extLst>
              <a:ext uri="{FF2B5EF4-FFF2-40B4-BE49-F238E27FC236}">
                <a16:creationId xmlns:a16="http://schemas.microsoft.com/office/drawing/2014/main" id="{245EFC66-7FD5-D9D4-5042-59F69875711E}"/>
              </a:ext>
            </a:extLst>
          </p:cNvPr>
          <p:cNvSpPr txBox="1"/>
          <p:nvPr/>
        </p:nvSpPr>
        <p:spPr>
          <a:xfrm>
            <a:off x="296092" y="3944984"/>
            <a:ext cx="8386354" cy="2644706"/>
          </a:xfrm>
          <a:prstGeom prst="rect">
            <a:avLst/>
          </a:prstGeom>
          <a:noFill/>
        </p:spPr>
        <p:txBody>
          <a:bodyPr wrap="square">
            <a:spAutoFit/>
          </a:bodyPr>
          <a:lstStyle/>
          <a:p>
            <a:endParaRPr lang="en-US" dirty="0"/>
          </a:p>
          <a:p>
            <a:r>
              <a:rPr lang="en-US" sz="2400" dirty="0"/>
              <a:t>Why  is  the  word  of  God  a  fire?</a:t>
            </a:r>
          </a:p>
          <a:p>
            <a:endParaRPr lang="en-US" sz="2400" dirty="0"/>
          </a:p>
          <a:p>
            <a:r>
              <a:rPr lang="en-US" sz="2400" dirty="0"/>
              <a:t>It  enlightens,  warms,  and  penetrates  and  consumes  every  part  it  has  access  to.  And  when  it  is  communicated  to  the  true  prophet – (and to us)..it  is  a  fire  shut  up  in  our  bones  that  he  cannot  contain  and  must  release…</a:t>
            </a:r>
          </a:p>
        </p:txBody>
      </p:sp>
      <p:sp>
        <p:nvSpPr>
          <p:cNvPr id="12" name="TextBox 11">
            <a:extLst>
              <a:ext uri="{FF2B5EF4-FFF2-40B4-BE49-F238E27FC236}">
                <a16:creationId xmlns:a16="http://schemas.microsoft.com/office/drawing/2014/main" id="{8D04C5C6-5F06-1DF3-3429-B6A9A4D5D696}"/>
              </a:ext>
            </a:extLst>
          </p:cNvPr>
          <p:cNvSpPr txBox="1"/>
          <p:nvPr/>
        </p:nvSpPr>
        <p:spPr>
          <a:xfrm>
            <a:off x="485030" y="913849"/>
            <a:ext cx="7378810" cy="1200329"/>
          </a:xfrm>
          <a:prstGeom prst="rect">
            <a:avLst/>
          </a:prstGeom>
          <a:noFill/>
        </p:spPr>
        <p:txBody>
          <a:bodyPr wrap="square">
            <a:spAutoFit/>
          </a:bodyPr>
          <a:lstStyle/>
          <a:p>
            <a:r>
              <a:rPr lang="en-US" sz="2400" dirty="0"/>
              <a:t>What is the word of God?........The word of God is a:</a:t>
            </a:r>
          </a:p>
          <a:p>
            <a:r>
              <a:rPr lang="en-US" sz="4800" b="1" dirty="0">
                <a:solidFill>
                  <a:srgbClr val="0070C0"/>
                </a:solidFill>
              </a:rPr>
              <a:t>Fire</a:t>
            </a:r>
            <a:r>
              <a:rPr lang="en-US" sz="4800" b="1" dirty="0"/>
              <a:t>  Jer. 23:29</a:t>
            </a:r>
          </a:p>
        </p:txBody>
      </p:sp>
      <p:sp>
        <p:nvSpPr>
          <p:cNvPr id="14" name="TextBox 13">
            <a:extLst>
              <a:ext uri="{FF2B5EF4-FFF2-40B4-BE49-F238E27FC236}">
                <a16:creationId xmlns:a16="http://schemas.microsoft.com/office/drawing/2014/main" id="{B656FAB7-6880-1C2F-B643-B1BCA5E81240}"/>
              </a:ext>
            </a:extLst>
          </p:cNvPr>
          <p:cNvSpPr txBox="1"/>
          <p:nvPr/>
        </p:nvSpPr>
        <p:spPr>
          <a:xfrm>
            <a:off x="485031" y="2003458"/>
            <a:ext cx="7291724" cy="1200329"/>
          </a:xfrm>
          <a:prstGeom prst="rect">
            <a:avLst/>
          </a:prstGeom>
          <a:noFill/>
          <a:ln w="38100">
            <a:noFill/>
          </a:ln>
        </p:spPr>
        <p:txBody>
          <a:bodyPr wrap="square">
            <a:spAutoFit/>
          </a:bodyPr>
          <a:lstStyle/>
          <a:p>
            <a:r>
              <a:rPr lang="en-US" sz="3600" b="1" dirty="0">
                <a:solidFill>
                  <a:srgbClr val="0070C0"/>
                </a:solidFill>
              </a:rPr>
              <a:t>Jer. 23:29 </a:t>
            </a:r>
            <a:r>
              <a:rPr lang="en-US" sz="3600" dirty="0"/>
              <a:t>"Is not My word like a fire?" says the LORD, </a:t>
            </a:r>
          </a:p>
        </p:txBody>
      </p:sp>
      <p:pic>
        <p:nvPicPr>
          <p:cNvPr id="15" name="Picture 4" descr="Camp Fire Free Stock Photo - Public Domain Pictures">
            <a:extLst>
              <a:ext uri="{FF2B5EF4-FFF2-40B4-BE49-F238E27FC236}">
                <a16:creationId xmlns:a16="http://schemas.microsoft.com/office/drawing/2014/main" id="{1D5BDBBA-C3B1-F7B0-82E2-142303F99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869" y="2661006"/>
            <a:ext cx="3437991" cy="228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96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What Is The Word Of God?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CB75D03-9965-4338-6CBF-05D734F5E661}"/>
              </a:ext>
            </a:extLst>
          </p:cNvPr>
          <p:cNvSpPr txBox="1"/>
          <p:nvPr/>
        </p:nvSpPr>
        <p:spPr>
          <a:xfrm>
            <a:off x="3979847" y="3842535"/>
            <a:ext cx="4640174" cy="2800767"/>
          </a:xfrm>
          <a:prstGeom prst="rect">
            <a:avLst/>
          </a:prstGeom>
          <a:noFill/>
        </p:spPr>
        <p:txBody>
          <a:bodyPr wrap="square">
            <a:spAutoFit/>
          </a:bodyPr>
          <a:lstStyle/>
          <a:p>
            <a:endParaRPr lang="en-US" dirty="0"/>
          </a:p>
          <a:p>
            <a:r>
              <a:rPr lang="en-US" sz="2800" dirty="0"/>
              <a:t>Why  is  the  word  of  God  a  hammer?</a:t>
            </a:r>
          </a:p>
          <a:p>
            <a:r>
              <a:rPr lang="en-US" sz="2800" dirty="0"/>
              <a:t>The  word  of  God  strikes  hard  and  sure,  or  at  least  it  should.</a:t>
            </a:r>
          </a:p>
          <a:p>
            <a:endParaRPr lang="en-US" dirty="0"/>
          </a:p>
        </p:txBody>
      </p:sp>
      <p:sp>
        <p:nvSpPr>
          <p:cNvPr id="10" name="TextBox 9">
            <a:extLst>
              <a:ext uri="{FF2B5EF4-FFF2-40B4-BE49-F238E27FC236}">
                <a16:creationId xmlns:a16="http://schemas.microsoft.com/office/drawing/2014/main" id="{633098BB-7127-541F-048C-CD10450710D6}"/>
              </a:ext>
            </a:extLst>
          </p:cNvPr>
          <p:cNvSpPr txBox="1"/>
          <p:nvPr/>
        </p:nvSpPr>
        <p:spPr>
          <a:xfrm>
            <a:off x="1351720" y="906447"/>
            <a:ext cx="7021003"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is the word of God?.........The word of God is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Hammer</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Jer.  23:29</a:t>
            </a:r>
            <a:endParaRPr lang="en-US" sz="4400" b="1" dirty="0"/>
          </a:p>
        </p:txBody>
      </p:sp>
      <p:sp>
        <p:nvSpPr>
          <p:cNvPr id="11" name="TextBox 10">
            <a:extLst>
              <a:ext uri="{FF2B5EF4-FFF2-40B4-BE49-F238E27FC236}">
                <a16:creationId xmlns:a16="http://schemas.microsoft.com/office/drawing/2014/main" id="{FD5B0E6C-117C-EFA0-DF3A-BCFF8F38BE41}"/>
              </a:ext>
            </a:extLst>
          </p:cNvPr>
          <p:cNvSpPr txBox="1"/>
          <p:nvPr/>
        </p:nvSpPr>
        <p:spPr>
          <a:xfrm>
            <a:off x="485030" y="2250040"/>
            <a:ext cx="8070573" cy="1754326"/>
          </a:xfrm>
          <a:prstGeom prst="rect">
            <a:avLst/>
          </a:prstGeom>
          <a:noFill/>
          <a:ln w="38100">
            <a:solidFill>
              <a:schemeClr val="tx1"/>
            </a:solidFill>
          </a:ln>
        </p:spPr>
        <p:txBody>
          <a:bodyPr wrap="square">
            <a:spAutoFit/>
          </a:bodyPr>
          <a:lstStyle/>
          <a:p>
            <a:r>
              <a:rPr lang="en-US" sz="3600" b="1" dirty="0">
                <a:solidFill>
                  <a:srgbClr val="0070C0"/>
                </a:solidFill>
              </a:rPr>
              <a:t>Jer. 23:29 </a:t>
            </a:r>
            <a:r>
              <a:rPr lang="en-US" sz="3600" dirty="0"/>
              <a:t>"Is not My word like a fire?" says the LORD, "And like a hammer that breaks the rock in pieces?</a:t>
            </a:r>
          </a:p>
        </p:txBody>
      </p:sp>
      <p:pic>
        <p:nvPicPr>
          <p:cNvPr id="12" name="Picture 2" descr="Hammer Pound Png · Free photo on Pixabay">
            <a:extLst>
              <a:ext uri="{FF2B5EF4-FFF2-40B4-BE49-F238E27FC236}">
                <a16:creationId xmlns:a16="http://schemas.microsoft.com/office/drawing/2014/main" id="{5B6AF76E-31D7-EB76-0860-021D6B156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15" y="4004366"/>
            <a:ext cx="3288083" cy="218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771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TotalTime>
  <Words>1822</Words>
  <Application>Microsoft Office PowerPoint</Application>
  <PresentationFormat>On-screen Show (4:3)</PresentationFormat>
  <Paragraphs>156</Paragraphs>
  <Slides>25</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25</vt:i4>
      </vt:variant>
    </vt:vector>
  </HeadingPairs>
  <TitlesOfParts>
    <vt:vector size="36" baseType="lpstr">
      <vt:lpstr>Arial</vt:lpstr>
      <vt:lpstr>Arial Unicode MS</vt:lpstr>
      <vt:lpstr>Calibri</vt:lpstr>
      <vt:lpstr>Calibri Light</vt:lpstr>
      <vt:lpstr>Ink Free</vt:lpstr>
      <vt:lpstr>Symbol</vt:lpstr>
      <vt:lpstr>Times New Roman</vt:lpstr>
      <vt:lpstr>Office Theme</vt:lpstr>
      <vt:lpstr>1_Office Theme</vt:lpstr>
      <vt:lpstr>14_Default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8</cp:revision>
  <dcterms:created xsi:type="dcterms:W3CDTF">2024-09-04T19:58:07Z</dcterms:created>
  <dcterms:modified xsi:type="dcterms:W3CDTF">2024-09-07T21:19:48Z</dcterms:modified>
</cp:coreProperties>
</file>