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8" r:id="rId3"/>
    <p:sldId id="294" r:id="rId4"/>
    <p:sldId id="295" r:id="rId5"/>
    <p:sldId id="284" r:id="rId6"/>
    <p:sldId id="257" r:id="rId7"/>
    <p:sldId id="263" r:id="rId8"/>
    <p:sldId id="264" r:id="rId9"/>
    <p:sldId id="265" r:id="rId10"/>
    <p:sldId id="260" r:id="rId11"/>
    <p:sldId id="267" r:id="rId12"/>
    <p:sldId id="269" r:id="rId13"/>
    <p:sldId id="270" r:id="rId14"/>
    <p:sldId id="271" r:id="rId15"/>
    <p:sldId id="261" r:id="rId16"/>
    <p:sldId id="266" r:id="rId17"/>
    <p:sldId id="272" r:id="rId18"/>
    <p:sldId id="298" r:id="rId19"/>
    <p:sldId id="273" r:id="rId20"/>
    <p:sldId id="275" r:id="rId21"/>
    <p:sldId id="276" r:id="rId22"/>
    <p:sldId id="268" r:id="rId23"/>
    <p:sldId id="274" r:id="rId24"/>
    <p:sldId id="278" r:id="rId25"/>
    <p:sldId id="279" r:id="rId26"/>
    <p:sldId id="280" r:id="rId27"/>
    <p:sldId id="281" r:id="rId28"/>
    <p:sldId id="277" r:id="rId29"/>
    <p:sldId id="282" r:id="rId30"/>
    <p:sldId id="297" r:id="rId31"/>
    <p:sldId id="283" r:id="rId32"/>
    <p:sldId id="29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dPoULHJZBOFGPR88hvFKA==" hashData="5vKNIJXOWZyDkgc1QG5Qvfsbn6n3WKJFjX7OdqCBx2dBBXK9BIVo6xw80KBv7Y/pt8C9VjixFJBBcuN+kaMXC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66"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A8D5B-4385-4867-A8F9-EBB525E16CD4}" type="datetimeFigureOut">
              <a:rPr lang="en-US" smtClean="0"/>
              <a:t>9/15/2024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A3BAD-C68D-4288-98EB-F27BB30E7C93}" type="slidenum">
              <a:rPr lang="en-US" smtClean="0"/>
              <a:t>‹#›</a:t>
            </a:fld>
            <a:endParaRPr lang="en-US"/>
          </a:p>
        </p:txBody>
      </p:sp>
    </p:spTree>
    <p:extLst>
      <p:ext uri="{BB962C8B-B14F-4D97-AF65-F5344CB8AC3E}">
        <p14:creationId xmlns:p14="http://schemas.microsoft.com/office/powerpoint/2010/main" val="2229703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3A3BAD-C68D-4288-98EB-F27BB30E7C93}" type="slidenum">
              <a:rPr lang="en-US" smtClean="0"/>
              <a:t>14</a:t>
            </a:fld>
            <a:endParaRPr lang="en-US"/>
          </a:p>
        </p:txBody>
      </p:sp>
    </p:spTree>
    <p:extLst>
      <p:ext uri="{BB962C8B-B14F-4D97-AF65-F5344CB8AC3E}">
        <p14:creationId xmlns:p14="http://schemas.microsoft.com/office/powerpoint/2010/main" val="254497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51080-F172-162D-3CEB-0FD89DC397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6729CA5-C850-0C55-F60E-2B78CA29F4B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B2D8BC9-2B21-054E-B299-EB7AE0B58C8D}"/>
              </a:ext>
            </a:extLst>
          </p:cNvPr>
          <p:cNvSpPr>
            <a:spLocks noGrp="1"/>
          </p:cNvSpPr>
          <p:nvPr>
            <p:ph type="dt" sz="half" idx="10"/>
          </p:nvPr>
        </p:nvSpPr>
        <p:spPr/>
        <p:txBody>
          <a:bodyPr/>
          <a:lstStyle/>
          <a:p>
            <a:fld id="{B8BDBC19-2394-4510-9BA4-89D3CB7A07C6}" type="datetimeFigureOut">
              <a:rPr lang="en-US" smtClean="0"/>
              <a:t>9/15/2024</a:t>
            </a:fld>
            <a:endParaRPr lang="en-US"/>
          </a:p>
        </p:txBody>
      </p:sp>
      <p:sp>
        <p:nvSpPr>
          <p:cNvPr id="5" name="Footer Placeholder 4">
            <a:extLst>
              <a:ext uri="{FF2B5EF4-FFF2-40B4-BE49-F238E27FC236}">
                <a16:creationId xmlns:a16="http://schemas.microsoft.com/office/drawing/2014/main" id="{A70C2B52-9E9D-6C5E-1AC8-E40E112DA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8140E-B37A-CB56-020A-E0BBA8FCEB61}"/>
              </a:ext>
            </a:extLst>
          </p:cNvPr>
          <p:cNvSpPr>
            <a:spLocks noGrp="1"/>
          </p:cNvSpPr>
          <p:nvPr>
            <p:ph type="sldNum" sz="quarter" idx="12"/>
          </p:nvPr>
        </p:nvSpPr>
        <p:spPr/>
        <p:txBody>
          <a:bodyPr/>
          <a:lstStyle/>
          <a:p>
            <a:fld id="{ABA2BFAB-BAD5-4C65-A3B4-D86FB317E442}" type="slidenum">
              <a:rPr lang="en-US" smtClean="0"/>
              <a:t>‹#›</a:t>
            </a:fld>
            <a:endParaRPr lang="en-US"/>
          </a:p>
        </p:txBody>
      </p:sp>
    </p:spTree>
    <p:extLst>
      <p:ext uri="{BB962C8B-B14F-4D97-AF65-F5344CB8AC3E}">
        <p14:creationId xmlns:p14="http://schemas.microsoft.com/office/powerpoint/2010/main" val="3101086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A0B16-A9A6-3244-8992-52E831B928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559B36-5979-CBC8-2049-157A8A30BD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232CD-5E86-46D6-5510-27275485EAD5}"/>
              </a:ext>
            </a:extLst>
          </p:cNvPr>
          <p:cNvSpPr>
            <a:spLocks noGrp="1"/>
          </p:cNvSpPr>
          <p:nvPr>
            <p:ph type="dt" sz="half" idx="10"/>
          </p:nvPr>
        </p:nvSpPr>
        <p:spPr/>
        <p:txBody>
          <a:bodyPr/>
          <a:lstStyle/>
          <a:p>
            <a:fld id="{B8BDBC19-2394-4510-9BA4-89D3CB7A07C6}" type="datetimeFigureOut">
              <a:rPr lang="en-US" smtClean="0"/>
              <a:t>9/15/2024</a:t>
            </a:fld>
            <a:endParaRPr lang="en-US"/>
          </a:p>
        </p:txBody>
      </p:sp>
      <p:sp>
        <p:nvSpPr>
          <p:cNvPr id="5" name="Footer Placeholder 4">
            <a:extLst>
              <a:ext uri="{FF2B5EF4-FFF2-40B4-BE49-F238E27FC236}">
                <a16:creationId xmlns:a16="http://schemas.microsoft.com/office/drawing/2014/main" id="{E9A855EE-3214-DC87-26BB-04269856D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BFE83-6096-CF28-09D6-438D9EA71353}"/>
              </a:ext>
            </a:extLst>
          </p:cNvPr>
          <p:cNvSpPr>
            <a:spLocks noGrp="1"/>
          </p:cNvSpPr>
          <p:nvPr>
            <p:ph type="sldNum" sz="quarter" idx="12"/>
          </p:nvPr>
        </p:nvSpPr>
        <p:spPr/>
        <p:txBody>
          <a:bodyPr/>
          <a:lstStyle/>
          <a:p>
            <a:fld id="{ABA2BFAB-BAD5-4C65-A3B4-D86FB317E442}" type="slidenum">
              <a:rPr lang="en-US" smtClean="0"/>
              <a:t>‹#›</a:t>
            </a:fld>
            <a:endParaRPr lang="en-US"/>
          </a:p>
        </p:txBody>
      </p:sp>
    </p:spTree>
    <p:extLst>
      <p:ext uri="{BB962C8B-B14F-4D97-AF65-F5344CB8AC3E}">
        <p14:creationId xmlns:p14="http://schemas.microsoft.com/office/powerpoint/2010/main" val="369251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337EE7-48C4-A2E5-0EA7-35EAAD9720F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960BF9-39F5-24ED-0E10-1758E895BD8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9E7F4-BD34-3139-6DB7-370D806C1CA1}"/>
              </a:ext>
            </a:extLst>
          </p:cNvPr>
          <p:cNvSpPr>
            <a:spLocks noGrp="1"/>
          </p:cNvSpPr>
          <p:nvPr>
            <p:ph type="dt" sz="half" idx="10"/>
          </p:nvPr>
        </p:nvSpPr>
        <p:spPr/>
        <p:txBody>
          <a:bodyPr/>
          <a:lstStyle/>
          <a:p>
            <a:fld id="{B8BDBC19-2394-4510-9BA4-89D3CB7A07C6}" type="datetimeFigureOut">
              <a:rPr lang="en-US" smtClean="0"/>
              <a:t>9/15/2024</a:t>
            </a:fld>
            <a:endParaRPr lang="en-US"/>
          </a:p>
        </p:txBody>
      </p:sp>
      <p:sp>
        <p:nvSpPr>
          <p:cNvPr id="5" name="Footer Placeholder 4">
            <a:extLst>
              <a:ext uri="{FF2B5EF4-FFF2-40B4-BE49-F238E27FC236}">
                <a16:creationId xmlns:a16="http://schemas.microsoft.com/office/drawing/2014/main" id="{44509242-B2A0-9CBB-6209-39609B81B1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37F0B-E9C0-A9D0-7EB3-5A55BC3A32F4}"/>
              </a:ext>
            </a:extLst>
          </p:cNvPr>
          <p:cNvSpPr>
            <a:spLocks noGrp="1"/>
          </p:cNvSpPr>
          <p:nvPr>
            <p:ph type="sldNum" sz="quarter" idx="12"/>
          </p:nvPr>
        </p:nvSpPr>
        <p:spPr/>
        <p:txBody>
          <a:bodyPr/>
          <a:lstStyle/>
          <a:p>
            <a:fld id="{ABA2BFAB-BAD5-4C65-A3B4-D86FB317E442}" type="slidenum">
              <a:rPr lang="en-US" smtClean="0"/>
              <a:t>‹#›</a:t>
            </a:fld>
            <a:endParaRPr lang="en-US"/>
          </a:p>
        </p:txBody>
      </p:sp>
    </p:spTree>
    <p:extLst>
      <p:ext uri="{BB962C8B-B14F-4D97-AF65-F5344CB8AC3E}">
        <p14:creationId xmlns:p14="http://schemas.microsoft.com/office/powerpoint/2010/main" val="154150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B35CF7-18BA-4561-AB7A-78F176F5B9CE}"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2922524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35CF7-18BA-4561-AB7A-78F176F5B9CE}"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3288065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35CF7-18BA-4561-AB7A-78F176F5B9CE}"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373221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B35CF7-18BA-4561-AB7A-78F176F5B9CE}"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793998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B35CF7-18BA-4561-AB7A-78F176F5B9CE}" type="datetimeFigureOut">
              <a:rPr lang="en-US" smtClean="0"/>
              <a:t>9/15/2024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339691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B35CF7-18BA-4561-AB7A-78F176F5B9CE}" type="datetimeFigureOut">
              <a:rPr lang="en-US" smtClean="0"/>
              <a:t>9/15/2024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1120940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35CF7-18BA-4561-AB7A-78F176F5B9CE}" type="datetimeFigureOut">
              <a:rPr lang="en-US" smtClean="0"/>
              <a:t>9/15/2024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3167378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B35CF7-18BA-4561-AB7A-78F176F5B9CE}"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71474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CBFD-2C42-B922-7C42-CD14EB944A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591DFC-148D-AF0E-D4CF-3CDD02458F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A99EA-A6B4-F584-0B48-52402F1691FD}"/>
              </a:ext>
            </a:extLst>
          </p:cNvPr>
          <p:cNvSpPr>
            <a:spLocks noGrp="1"/>
          </p:cNvSpPr>
          <p:nvPr>
            <p:ph type="dt" sz="half" idx="10"/>
          </p:nvPr>
        </p:nvSpPr>
        <p:spPr/>
        <p:txBody>
          <a:bodyPr/>
          <a:lstStyle/>
          <a:p>
            <a:fld id="{B8BDBC19-2394-4510-9BA4-89D3CB7A07C6}" type="datetimeFigureOut">
              <a:rPr lang="en-US" smtClean="0"/>
              <a:t>9/15/2024</a:t>
            </a:fld>
            <a:endParaRPr lang="en-US"/>
          </a:p>
        </p:txBody>
      </p:sp>
      <p:sp>
        <p:nvSpPr>
          <p:cNvPr id="5" name="Footer Placeholder 4">
            <a:extLst>
              <a:ext uri="{FF2B5EF4-FFF2-40B4-BE49-F238E27FC236}">
                <a16:creationId xmlns:a16="http://schemas.microsoft.com/office/drawing/2014/main" id="{304F0ADD-7E87-7522-EF3E-D6D0CCF59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337DB-FE64-3491-10CA-62E0E8DAE924}"/>
              </a:ext>
            </a:extLst>
          </p:cNvPr>
          <p:cNvSpPr>
            <a:spLocks noGrp="1"/>
          </p:cNvSpPr>
          <p:nvPr>
            <p:ph type="sldNum" sz="quarter" idx="12"/>
          </p:nvPr>
        </p:nvSpPr>
        <p:spPr/>
        <p:txBody>
          <a:bodyPr/>
          <a:lstStyle/>
          <a:p>
            <a:fld id="{ABA2BFAB-BAD5-4C65-A3B4-D86FB317E442}" type="slidenum">
              <a:rPr lang="en-US" smtClean="0"/>
              <a:t>‹#›</a:t>
            </a:fld>
            <a:endParaRPr lang="en-US"/>
          </a:p>
        </p:txBody>
      </p:sp>
    </p:spTree>
    <p:extLst>
      <p:ext uri="{BB962C8B-B14F-4D97-AF65-F5344CB8AC3E}">
        <p14:creationId xmlns:p14="http://schemas.microsoft.com/office/powerpoint/2010/main" val="2458935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B35CF7-18BA-4561-AB7A-78F176F5B9CE}"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1148087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35CF7-18BA-4561-AB7A-78F176F5B9CE}"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1334221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35CF7-18BA-4561-AB7A-78F176F5B9CE}"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40A08-3E27-46D9-B58E-E9354CC32C2E}" type="slidenum">
              <a:rPr lang="en-US" smtClean="0"/>
              <a:t>‹#›</a:t>
            </a:fld>
            <a:endParaRPr lang="en-US"/>
          </a:p>
        </p:txBody>
      </p:sp>
    </p:spTree>
    <p:extLst>
      <p:ext uri="{BB962C8B-B14F-4D97-AF65-F5344CB8AC3E}">
        <p14:creationId xmlns:p14="http://schemas.microsoft.com/office/powerpoint/2010/main" val="408710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64AD-BBC7-C548-4EAF-D096BACA1C9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E84BEDC-2BAC-25E3-DF5A-B2BE07521D9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3BE60-22EA-1A34-F2F9-40987472E2A6}"/>
              </a:ext>
            </a:extLst>
          </p:cNvPr>
          <p:cNvSpPr>
            <a:spLocks noGrp="1"/>
          </p:cNvSpPr>
          <p:nvPr>
            <p:ph type="dt" sz="half" idx="10"/>
          </p:nvPr>
        </p:nvSpPr>
        <p:spPr/>
        <p:txBody>
          <a:bodyPr/>
          <a:lstStyle/>
          <a:p>
            <a:fld id="{B8BDBC19-2394-4510-9BA4-89D3CB7A07C6}" type="datetimeFigureOut">
              <a:rPr lang="en-US" smtClean="0"/>
              <a:t>9/15/2024</a:t>
            </a:fld>
            <a:endParaRPr lang="en-US"/>
          </a:p>
        </p:txBody>
      </p:sp>
      <p:sp>
        <p:nvSpPr>
          <p:cNvPr id="5" name="Footer Placeholder 4">
            <a:extLst>
              <a:ext uri="{FF2B5EF4-FFF2-40B4-BE49-F238E27FC236}">
                <a16:creationId xmlns:a16="http://schemas.microsoft.com/office/drawing/2014/main" id="{3F4AF9D4-02A8-BAFD-4CD8-D92E0757B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D2AAF-4F2B-40B0-F222-6227B6EA6198}"/>
              </a:ext>
            </a:extLst>
          </p:cNvPr>
          <p:cNvSpPr>
            <a:spLocks noGrp="1"/>
          </p:cNvSpPr>
          <p:nvPr>
            <p:ph type="sldNum" sz="quarter" idx="12"/>
          </p:nvPr>
        </p:nvSpPr>
        <p:spPr/>
        <p:txBody>
          <a:bodyPr/>
          <a:lstStyle/>
          <a:p>
            <a:fld id="{ABA2BFAB-BAD5-4C65-A3B4-D86FB317E442}" type="slidenum">
              <a:rPr lang="en-US" smtClean="0"/>
              <a:t>‹#›</a:t>
            </a:fld>
            <a:endParaRPr lang="en-US"/>
          </a:p>
        </p:txBody>
      </p:sp>
    </p:spTree>
    <p:extLst>
      <p:ext uri="{BB962C8B-B14F-4D97-AF65-F5344CB8AC3E}">
        <p14:creationId xmlns:p14="http://schemas.microsoft.com/office/powerpoint/2010/main" val="1252641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71BD7-E059-7A22-ABB5-03BC7366D6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A7C7AE-C05C-7723-4D1C-82863208C95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DD53BB-5292-0B87-25E1-ACC888D1024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50E191-DF4F-69B5-DDD7-D6EBD58FC53D}"/>
              </a:ext>
            </a:extLst>
          </p:cNvPr>
          <p:cNvSpPr>
            <a:spLocks noGrp="1"/>
          </p:cNvSpPr>
          <p:nvPr>
            <p:ph type="dt" sz="half" idx="10"/>
          </p:nvPr>
        </p:nvSpPr>
        <p:spPr/>
        <p:txBody>
          <a:bodyPr/>
          <a:lstStyle/>
          <a:p>
            <a:fld id="{B8BDBC19-2394-4510-9BA4-89D3CB7A07C6}" type="datetimeFigureOut">
              <a:rPr lang="en-US" smtClean="0"/>
              <a:t>9/15/2024</a:t>
            </a:fld>
            <a:endParaRPr lang="en-US"/>
          </a:p>
        </p:txBody>
      </p:sp>
      <p:sp>
        <p:nvSpPr>
          <p:cNvPr id="6" name="Footer Placeholder 5">
            <a:extLst>
              <a:ext uri="{FF2B5EF4-FFF2-40B4-BE49-F238E27FC236}">
                <a16:creationId xmlns:a16="http://schemas.microsoft.com/office/drawing/2014/main" id="{AD26F0F6-36C2-CD12-6AC7-CB9C737CF4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3966CF-2AD3-5206-1ECC-497953DD2035}"/>
              </a:ext>
            </a:extLst>
          </p:cNvPr>
          <p:cNvSpPr>
            <a:spLocks noGrp="1"/>
          </p:cNvSpPr>
          <p:nvPr>
            <p:ph type="sldNum" sz="quarter" idx="12"/>
          </p:nvPr>
        </p:nvSpPr>
        <p:spPr/>
        <p:txBody>
          <a:bodyPr/>
          <a:lstStyle/>
          <a:p>
            <a:fld id="{ABA2BFAB-BAD5-4C65-A3B4-D86FB317E442}" type="slidenum">
              <a:rPr lang="en-US" smtClean="0"/>
              <a:t>‹#›</a:t>
            </a:fld>
            <a:endParaRPr lang="en-US"/>
          </a:p>
        </p:txBody>
      </p:sp>
    </p:spTree>
    <p:extLst>
      <p:ext uri="{BB962C8B-B14F-4D97-AF65-F5344CB8AC3E}">
        <p14:creationId xmlns:p14="http://schemas.microsoft.com/office/powerpoint/2010/main" val="58912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06E9-BD2B-A6B8-7422-D4CEFDEFE1F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19871C-3F5F-49F9-D544-72A62561A40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FC060DE-1073-5437-B34A-37D996875F8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BB481-170C-E77F-40E8-7B310F8EFB7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6C8B990-6156-5E01-0D8B-7ED558B36B1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76AB41-CD89-3FAD-29F1-A401466541F8}"/>
              </a:ext>
            </a:extLst>
          </p:cNvPr>
          <p:cNvSpPr>
            <a:spLocks noGrp="1"/>
          </p:cNvSpPr>
          <p:nvPr>
            <p:ph type="dt" sz="half" idx="10"/>
          </p:nvPr>
        </p:nvSpPr>
        <p:spPr/>
        <p:txBody>
          <a:bodyPr/>
          <a:lstStyle/>
          <a:p>
            <a:fld id="{B8BDBC19-2394-4510-9BA4-89D3CB7A07C6}" type="datetimeFigureOut">
              <a:rPr lang="en-US" smtClean="0"/>
              <a:t>9/15/2024</a:t>
            </a:fld>
            <a:endParaRPr lang="en-US"/>
          </a:p>
        </p:txBody>
      </p:sp>
      <p:sp>
        <p:nvSpPr>
          <p:cNvPr id="8" name="Footer Placeholder 7">
            <a:extLst>
              <a:ext uri="{FF2B5EF4-FFF2-40B4-BE49-F238E27FC236}">
                <a16:creationId xmlns:a16="http://schemas.microsoft.com/office/drawing/2014/main" id="{AFDE124A-7669-E9ED-7DD3-822CE7D699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7E9516-A656-CDE9-C14E-9DB11B15874B}"/>
              </a:ext>
            </a:extLst>
          </p:cNvPr>
          <p:cNvSpPr>
            <a:spLocks noGrp="1"/>
          </p:cNvSpPr>
          <p:nvPr>
            <p:ph type="sldNum" sz="quarter" idx="12"/>
          </p:nvPr>
        </p:nvSpPr>
        <p:spPr/>
        <p:txBody>
          <a:bodyPr/>
          <a:lstStyle/>
          <a:p>
            <a:fld id="{ABA2BFAB-BAD5-4C65-A3B4-D86FB317E442}" type="slidenum">
              <a:rPr lang="en-US" smtClean="0"/>
              <a:t>‹#›</a:t>
            </a:fld>
            <a:endParaRPr lang="en-US"/>
          </a:p>
        </p:txBody>
      </p:sp>
    </p:spTree>
    <p:extLst>
      <p:ext uri="{BB962C8B-B14F-4D97-AF65-F5344CB8AC3E}">
        <p14:creationId xmlns:p14="http://schemas.microsoft.com/office/powerpoint/2010/main" val="336358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F726-5120-249F-E084-9C53574F20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EFB73C-DFE7-9C4A-C1BD-7934770C2E7D}"/>
              </a:ext>
            </a:extLst>
          </p:cNvPr>
          <p:cNvSpPr>
            <a:spLocks noGrp="1"/>
          </p:cNvSpPr>
          <p:nvPr>
            <p:ph type="dt" sz="half" idx="10"/>
          </p:nvPr>
        </p:nvSpPr>
        <p:spPr/>
        <p:txBody>
          <a:bodyPr/>
          <a:lstStyle/>
          <a:p>
            <a:fld id="{B8BDBC19-2394-4510-9BA4-89D3CB7A07C6}" type="datetimeFigureOut">
              <a:rPr lang="en-US" smtClean="0"/>
              <a:t>9/15/2024</a:t>
            </a:fld>
            <a:endParaRPr lang="en-US"/>
          </a:p>
        </p:txBody>
      </p:sp>
      <p:sp>
        <p:nvSpPr>
          <p:cNvPr id="4" name="Footer Placeholder 3">
            <a:extLst>
              <a:ext uri="{FF2B5EF4-FFF2-40B4-BE49-F238E27FC236}">
                <a16:creationId xmlns:a16="http://schemas.microsoft.com/office/drawing/2014/main" id="{CEDDBE51-A944-5658-9273-F7971A7118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84B2C1-35D2-DC86-CD4A-1FC0668B3CE4}"/>
              </a:ext>
            </a:extLst>
          </p:cNvPr>
          <p:cNvSpPr>
            <a:spLocks noGrp="1"/>
          </p:cNvSpPr>
          <p:nvPr>
            <p:ph type="sldNum" sz="quarter" idx="12"/>
          </p:nvPr>
        </p:nvSpPr>
        <p:spPr/>
        <p:txBody>
          <a:bodyPr/>
          <a:lstStyle/>
          <a:p>
            <a:fld id="{ABA2BFAB-BAD5-4C65-A3B4-D86FB317E442}" type="slidenum">
              <a:rPr lang="en-US" smtClean="0"/>
              <a:t>‹#›</a:t>
            </a:fld>
            <a:endParaRPr lang="en-US"/>
          </a:p>
        </p:txBody>
      </p:sp>
    </p:spTree>
    <p:extLst>
      <p:ext uri="{BB962C8B-B14F-4D97-AF65-F5344CB8AC3E}">
        <p14:creationId xmlns:p14="http://schemas.microsoft.com/office/powerpoint/2010/main" val="354610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52105C-5CCE-CF4C-52FC-14AD4D22178D}"/>
              </a:ext>
            </a:extLst>
          </p:cNvPr>
          <p:cNvSpPr>
            <a:spLocks noGrp="1"/>
          </p:cNvSpPr>
          <p:nvPr>
            <p:ph type="dt" sz="half" idx="10"/>
          </p:nvPr>
        </p:nvSpPr>
        <p:spPr/>
        <p:txBody>
          <a:bodyPr/>
          <a:lstStyle/>
          <a:p>
            <a:fld id="{B8BDBC19-2394-4510-9BA4-89D3CB7A07C6}" type="datetimeFigureOut">
              <a:rPr lang="en-US" smtClean="0"/>
              <a:t>9/15/2024</a:t>
            </a:fld>
            <a:endParaRPr lang="en-US"/>
          </a:p>
        </p:txBody>
      </p:sp>
      <p:sp>
        <p:nvSpPr>
          <p:cNvPr id="3" name="Footer Placeholder 2">
            <a:extLst>
              <a:ext uri="{FF2B5EF4-FFF2-40B4-BE49-F238E27FC236}">
                <a16:creationId xmlns:a16="http://schemas.microsoft.com/office/drawing/2014/main" id="{08969E0C-EAD9-D775-2153-2CCFA29A79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FE3E-2314-93A9-86EC-E339C7B4BC40}"/>
              </a:ext>
            </a:extLst>
          </p:cNvPr>
          <p:cNvSpPr>
            <a:spLocks noGrp="1"/>
          </p:cNvSpPr>
          <p:nvPr>
            <p:ph type="sldNum" sz="quarter" idx="12"/>
          </p:nvPr>
        </p:nvSpPr>
        <p:spPr/>
        <p:txBody>
          <a:bodyPr/>
          <a:lstStyle/>
          <a:p>
            <a:fld id="{ABA2BFAB-BAD5-4C65-A3B4-D86FB317E442}" type="slidenum">
              <a:rPr lang="en-US" smtClean="0"/>
              <a:t>‹#›</a:t>
            </a:fld>
            <a:endParaRPr lang="en-US"/>
          </a:p>
        </p:txBody>
      </p:sp>
    </p:spTree>
    <p:extLst>
      <p:ext uri="{BB962C8B-B14F-4D97-AF65-F5344CB8AC3E}">
        <p14:creationId xmlns:p14="http://schemas.microsoft.com/office/powerpoint/2010/main" val="2078545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580B-74F9-60C1-9462-DC253C494E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F1DE071-EEFB-3464-2903-3D3E2227F67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DA2A45-9C81-330D-9C58-49736D51B39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DDC1295-36C6-D91E-8CEA-283F681743A6}"/>
              </a:ext>
            </a:extLst>
          </p:cNvPr>
          <p:cNvSpPr>
            <a:spLocks noGrp="1"/>
          </p:cNvSpPr>
          <p:nvPr>
            <p:ph type="dt" sz="half" idx="10"/>
          </p:nvPr>
        </p:nvSpPr>
        <p:spPr/>
        <p:txBody>
          <a:bodyPr/>
          <a:lstStyle/>
          <a:p>
            <a:fld id="{B8BDBC19-2394-4510-9BA4-89D3CB7A07C6}" type="datetimeFigureOut">
              <a:rPr lang="en-US" smtClean="0"/>
              <a:t>9/15/2024</a:t>
            </a:fld>
            <a:endParaRPr lang="en-US"/>
          </a:p>
        </p:txBody>
      </p:sp>
      <p:sp>
        <p:nvSpPr>
          <p:cNvPr id="6" name="Footer Placeholder 5">
            <a:extLst>
              <a:ext uri="{FF2B5EF4-FFF2-40B4-BE49-F238E27FC236}">
                <a16:creationId xmlns:a16="http://schemas.microsoft.com/office/drawing/2014/main" id="{B6137261-9E03-9731-6D35-93F16FBFF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B38224-1F46-EE95-208D-E4F691F0CEB7}"/>
              </a:ext>
            </a:extLst>
          </p:cNvPr>
          <p:cNvSpPr>
            <a:spLocks noGrp="1"/>
          </p:cNvSpPr>
          <p:nvPr>
            <p:ph type="sldNum" sz="quarter" idx="12"/>
          </p:nvPr>
        </p:nvSpPr>
        <p:spPr/>
        <p:txBody>
          <a:bodyPr/>
          <a:lstStyle/>
          <a:p>
            <a:fld id="{ABA2BFAB-BAD5-4C65-A3B4-D86FB317E442}" type="slidenum">
              <a:rPr lang="en-US" smtClean="0"/>
              <a:t>‹#›</a:t>
            </a:fld>
            <a:endParaRPr lang="en-US"/>
          </a:p>
        </p:txBody>
      </p:sp>
    </p:spTree>
    <p:extLst>
      <p:ext uri="{BB962C8B-B14F-4D97-AF65-F5344CB8AC3E}">
        <p14:creationId xmlns:p14="http://schemas.microsoft.com/office/powerpoint/2010/main" val="69359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8387B-7E0B-D7CF-AB90-15710D12A7E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41E13C2-7E35-C3EF-3462-EDA1A0C8CF1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81DBDA4-D0AB-A510-E967-5115C4294DC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F39EBF2-E4DA-49CD-7B2E-55A4B37DC674}"/>
              </a:ext>
            </a:extLst>
          </p:cNvPr>
          <p:cNvSpPr>
            <a:spLocks noGrp="1"/>
          </p:cNvSpPr>
          <p:nvPr>
            <p:ph type="dt" sz="half" idx="10"/>
          </p:nvPr>
        </p:nvSpPr>
        <p:spPr/>
        <p:txBody>
          <a:bodyPr/>
          <a:lstStyle/>
          <a:p>
            <a:fld id="{B8BDBC19-2394-4510-9BA4-89D3CB7A07C6}" type="datetimeFigureOut">
              <a:rPr lang="en-US" smtClean="0"/>
              <a:t>9/15/2024</a:t>
            </a:fld>
            <a:endParaRPr lang="en-US"/>
          </a:p>
        </p:txBody>
      </p:sp>
      <p:sp>
        <p:nvSpPr>
          <p:cNvPr id="6" name="Footer Placeholder 5">
            <a:extLst>
              <a:ext uri="{FF2B5EF4-FFF2-40B4-BE49-F238E27FC236}">
                <a16:creationId xmlns:a16="http://schemas.microsoft.com/office/drawing/2014/main" id="{0F022A53-E5D7-6645-FB28-E7D9C5D169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FA3BC0-256E-5ABD-5602-83CC1A805339}"/>
              </a:ext>
            </a:extLst>
          </p:cNvPr>
          <p:cNvSpPr>
            <a:spLocks noGrp="1"/>
          </p:cNvSpPr>
          <p:nvPr>
            <p:ph type="sldNum" sz="quarter" idx="12"/>
          </p:nvPr>
        </p:nvSpPr>
        <p:spPr/>
        <p:txBody>
          <a:bodyPr/>
          <a:lstStyle/>
          <a:p>
            <a:fld id="{ABA2BFAB-BAD5-4C65-A3B4-D86FB317E442}" type="slidenum">
              <a:rPr lang="en-US" smtClean="0"/>
              <a:t>‹#›</a:t>
            </a:fld>
            <a:endParaRPr lang="en-US"/>
          </a:p>
        </p:txBody>
      </p:sp>
    </p:spTree>
    <p:extLst>
      <p:ext uri="{BB962C8B-B14F-4D97-AF65-F5344CB8AC3E}">
        <p14:creationId xmlns:p14="http://schemas.microsoft.com/office/powerpoint/2010/main" val="92600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339BAF-3EA1-D828-B8DF-FB297DFFEBB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F34A4C-D5BA-4430-280C-1EE44972AD1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95CA0D-9B34-7D56-8AA0-FA649A909C2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8BDBC19-2394-4510-9BA4-89D3CB7A07C6}" type="datetimeFigureOut">
              <a:rPr lang="en-US" smtClean="0"/>
              <a:t>9/15/2024</a:t>
            </a:fld>
            <a:endParaRPr lang="en-US"/>
          </a:p>
        </p:txBody>
      </p:sp>
      <p:sp>
        <p:nvSpPr>
          <p:cNvPr id="5" name="Footer Placeholder 4">
            <a:extLst>
              <a:ext uri="{FF2B5EF4-FFF2-40B4-BE49-F238E27FC236}">
                <a16:creationId xmlns:a16="http://schemas.microsoft.com/office/drawing/2014/main" id="{643BB073-CF86-96A6-3513-0E7208AB7DC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BADD20-13D8-078B-CA1D-CA9E1C04E6E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A2BFAB-BAD5-4C65-A3B4-D86FB317E442}" type="slidenum">
              <a:rPr lang="en-US" smtClean="0"/>
              <a:t>‹#›</a:t>
            </a:fld>
            <a:endParaRPr lang="en-US"/>
          </a:p>
        </p:txBody>
      </p:sp>
    </p:spTree>
    <p:extLst>
      <p:ext uri="{BB962C8B-B14F-4D97-AF65-F5344CB8AC3E}">
        <p14:creationId xmlns:p14="http://schemas.microsoft.com/office/powerpoint/2010/main" val="2296973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35CF7-18BA-4561-AB7A-78F176F5B9CE}" type="datetimeFigureOut">
              <a:rPr lang="en-US" smtClean="0"/>
              <a:t>9/15/2024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40A08-3E27-46D9-B58E-E9354CC32C2E}" type="slidenum">
              <a:rPr lang="en-US" smtClean="0"/>
              <a:t>‹#›</a:t>
            </a:fld>
            <a:endParaRPr lang="en-US"/>
          </a:p>
        </p:txBody>
      </p:sp>
    </p:spTree>
    <p:extLst>
      <p:ext uri="{BB962C8B-B14F-4D97-AF65-F5344CB8AC3E}">
        <p14:creationId xmlns:p14="http://schemas.microsoft.com/office/powerpoint/2010/main" val="4289447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ref.ly/logosres/9781628622522?art=r19&amp;off=2058&amp;ctx=%0a++%0aAssyrian+Empire%0a~In+the+meantime%2c+Jon"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ef.ly/logosres/9781628622522?art=r19&amp;off=4322&amp;ctx=etens+your+sadness%3f%0a~2+God+Provides+a+Fi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ref.ly/logosres/9781628622522?art=r19&amp;off=5505&amp;ctx=r+sacrifices+(2%3a9)%0a%0a~The+book+of+Jonah+i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ef.ly/logosres/9781628622522?art=r19&amp;off=6152&amp;ctx=to+release+Jonah.%0a+%0a~3+God+Sends+Jonah+to"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ef.ly/logosres/9781628622522?art=r19&amp;off=6978&amp;ctx=table+and+decisive.%0a~However%2c+the+next+ve"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ef.ly/logosres/9781628622522?art=r19&amp;off=7656&amp;ctx=+not+perish%E2%80%9D+(3%3a9).%0a~The+book+of+Jonah+i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ef.ly/logosres/9781628622522?art=r19&amp;off=9320&amp;ctx=ace+and+compassion%3f%0a~There+are+at+least+t"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ef.ly/logosres/9781628622522?art=r19&amp;off=14562&amp;ctx=+Kir%3f%E2%80%99%E2%80%9D+(Amos+9%3a7).%0a~Future+Role+of+Ninev"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ref.ly/logosres/9781628622522?art=r17&amp;off=699&amp;ctx=nd+powerful+ways.%0a+%0a~JONAH+IN+BIBLICAL+HI"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ref.ly/logosres/9781628622522?art=r18&amp;off=1771&amp;ctx=++NOWHERE+TO+HIDE%0a~Attempting+to+run+away"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ref.ly/logosres/9781628622522?art=r18&amp;off=2362&amp;ctx=esence%3f+%E2%80%9D+Ps.+139%3a7%0a~In+their+desperation"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6B1A71-D598-6462-4E3E-864A0194D4F4}"/>
              </a:ext>
            </a:extLst>
          </p:cNvPr>
          <p:cNvSpPr txBox="1"/>
          <p:nvPr/>
        </p:nvSpPr>
        <p:spPr>
          <a:xfrm>
            <a:off x="604302" y="3824572"/>
            <a:ext cx="5422790" cy="2739211"/>
          </a:xfrm>
          <a:prstGeom prst="rect">
            <a:avLst/>
          </a:prstGeom>
          <a:noFill/>
        </p:spPr>
        <p:txBody>
          <a:bodyPr wrap="square">
            <a:spAutoFit/>
          </a:bodyPr>
          <a:lstStyle/>
          <a:p>
            <a:pPr algn="l" rtl="0"/>
            <a:r>
              <a:rPr lang="en-US" sz="2800" dirty="0">
                <a:solidFill>
                  <a:srgbClr val="000000"/>
                </a:solidFill>
              </a:rPr>
              <a:t>Have you ever felt anxious about having to confront someone with a truth that might cause conflict or hostility? Have you ever wanted to run from God?</a:t>
            </a:r>
          </a:p>
          <a:p>
            <a:pPr algn="l" rtl="0"/>
            <a:r>
              <a:rPr lang="en-US" sz="3200" dirty="0">
                <a:solidFill>
                  <a:srgbClr val="000000"/>
                </a:solidFill>
              </a:rPr>
              <a:t> </a:t>
            </a:r>
          </a:p>
        </p:txBody>
      </p:sp>
      <p:sp>
        <p:nvSpPr>
          <p:cNvPr id="5" name="TextBox 4">
            <a:extLst>
              <a:ext uri="{FF2B5EF4-FFF2-40B4-BE49-F238E27FC236}">
                <a16:creationId xmlns:a16="http://schemas.microsoft.com/office/drawing/2014/main" id="{B7147347-230D-22F2-58E4-DFA0752CD8BB}"/>
              </a:ext>
            </a:extLst>
          </p:cNvPr>
          <p:cNvSpPr txBox="1"/>
          <p:nvPr/>
        </p:nvSpPr>
        <p:spPr>
          <a:xfrm>
            <a:off x="616226" y="213669"/>
            <a:ext cx="8432358" cy="646331"/>
          </a:xfrm>
          <a:prstGeom prst="rect">
            <a:avLst/>
          </a:prstGeom>
          <a:noFill/>
        </p:spPr>
        <p:txBody>
          <a:bodyPr wrap="square">
            <a:spAutoFit/>
          </a:bodyPr>
          <a:lstStyle/>
          <a:p>
            <a:r>
              <a:rPr lang="en-US" sz="3600" b="1" dirty="0">
                <a:solidFill>
                  <a:srgbClr val="852327"/>
                </a:solidFill>
              </a:rPr>
              <a:t>God Revealed In The Story Of Jonah</a:t>
            </a:r>
            <a:endParaRPr lang="en-US" sz="3600" dirty="0"/>
          </a:p>
        </p:txBody>
      </p:sp>
      <p:sp>
        <p:nvSpPr>
          <p:cNvPr id="6" name="TextBox 5">
            <a:extLst>
              <a:ext uri="{FF2B5EF4-FFF2-40B4-BE49-F238E27FC236}">
                <a16:creationId xmlns:a16="http://schemas.microsoft.com/office/drawing/2014/main" id="{0DF5F1A8-CF64-A6E3-067F-93099DE85374}"/>
              </a:ext>
            </a:extLst>
          </p:cNvPr>
          <p:cNvSpPr txBox="1"/>
          <p:nvPr/>
        </p:nvSpPr>
        <p:spPr>
          <a:xfrm>
            <a:off x="616225" y="954157"/>
            <a:ext cx="8122257" cy="2369880"/>
          </a:xfrm>
          <a:prstGeom prst="rect">
            <a:avLst/>
          </a:prstGeom>
          <a:noFill/>
          <a:ln w="76200">
            <a:solidFill>
              <a:srgbClr val="0070C0"/>
            </a:solidFill>
          </a:ln>
        </p:spPr>
        <p:txBody>
          <a:bodyPr wrap="square">
            <a:spAutoFit/>
          </a:bodyPr>
          <a:lstStyle/>
          <a:p>
            <a:r>
              <a:rPr lang="en-US" sz="3600" b="1" dirty="0">
                <a:solidFill>
                  <a:srgbClr val="0070C0"/>
                </a:solidFill>
              </a:rPr>
              <a:t>Jonah 1:3 </a:t>
            </a:r>
            <a:r>
              <a:rPr lang="en-US" sz="2800" dirty="0"/>
              <a:t>But Jonah arose to flee to Tarshish from the presence of the LORD. He went down to Joppa, and found a ship going to Tarshish; so he paid the fare, and went down into it, to go with them to Tarshish from the presence of the LORD.</a:t>
            </a:r>
          </a:p>
        </p:txBody>
      </p:sp>
      <p:pic>
        <p:nvPicPr>
          <p:cNvPr id="2" name="Picture 2" descr="https://images-wixmp-ed30a86b8c4ca887773594c2.wixmp.com/f/c992cd04-3fd9-408c-93b4-6568b819de7f/db8yjyz-2278fd35-9826-4cba-8b21-1418794d7ab7.jpg/v1/fill/w_600,h_777,q_75,strp/jonah_and_the_great_fish_by_arikodi_db8yjyz-fullview.jpg?token=eyJ0eXAiOiJKV1QiLCJhbGciOiJIUzI1NiJ9.eyJzdWIiOiJ1cm46YXBwOjdlMGQxODg5ODIyNjQzNzNhNWYwZDQxNWVhMGQyNmUwIiwiaXNzIjoidXJuOmFwcDo3ZTBkMTg4OTgyMjY0MzczYTVmMGQ0MTVlYTBkMjZlMCIsIm9iaiI6W1t7ImhlaWdodCI6Ijw9Nzc3IiwicGF0aCI6IlwvZlwvYzk5MmNkMDQtM2ZkOS00MDhjLTkzYjQtNjU2OGI4MTlkZTdmXC9kYjh5anl6LTIyNzhmZDM1LTk4MjYtNGNiYS04YjIxLTE0MTg3OTRkN2FiNy5qcGciLCJ3aWR0aCI6Ijw9NjAwIn1dXSwiYXVkIjpbInVybjpzZXJ2aWNlOmltYWdlLm9wZXJhdGlvbnMiXX0.2zPXzcLkQGQiSIs5qID1DcxXQjvg42xItsUKL-nunmE">
            <a:extLst>
              <a:ext uri="{FF2B5EF4-FFF2-40B4-BE49-F238E27FC236}">
                <a16:creationId xmlns:a16="http://schemas.microsoft.com/office/drawing/2014/main" id="{7536C36A-04B5-27B2-9AF1-10487357A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931" y="2909456"/>
            <a:ext cx="3049069" cy="3948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03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1710F5-56EB-C476-2A1D-77D318C4D96E}"/>
              </a:ext>
            </a:extLst>
          </p:cNvPr>
          <p:cNvSpPr txBox="1"/>
          <p:nvPr/>
        </p:nvSpPr>
        <p:spPr>
          <a:xfrm>
            <a:off x="636103" y="159026"/>
            <a:ext cx="7761447" cy="6771084"/>
          </a:xfrm>
          <a:prstGeom prst="rect">
            <a:avLst/>
          </a:prstGeom>
          <a:noFill/>
        </p:spPr>
        <p:txBody>
          <a:bodyPr wrap="square">
            <a:spAutoFit/>
          </a:bodyPr>
          <a:lstStyle/>
          <a:p>
            <a:pPr algn="l" rtl="0"/>
            <a:r>
              <a:rPr lang="en-US" sz="2800" dirty="0"/>
              <a:t>In the meantime</a:t>
            </a:r>
            <a:r>
              <a:rPr lang="en-US" sz="2000" dirty="0"/>
              <a:t>, Jonah went to the “belly” of the ship to sleep. </a:t>
            </a:r>
            <a:r>
              <a:rPr lang="en-US" sz="2000" u="sng" dirty="0"/>
              <a:t>It was as if Jonah was “dead” asleep, as if the “belly” of the ship were the grave itself. </a:t>
            </a:r>
            <a:r>
              <a:rPr lang="en-US" sz="2000" b="1" u="sng" dirty="0">
                <a:solidFill>
                  <a:srgbClr val="FF0000"/>
                </a:solidFill>
              </a:rPr>
              <a:t>Jonah’s passiveness contrasts with the sailors’ frantic activity</a:t>
            </a:r>
            <a:r>
              <a:rPr lang="en-US" sz="2000" b="1" dirty="0">
                <a:solidFill>
                  <a:srgbClr val="FF0000"/>
                </a:solidFill>
              </a:rPr>
              <a:t>. </a:t>
            </a:r>
            <a:r>
              <a:rPr lang="en-US" sz="2000" dirty="0"/>
              <a:t>As the sailors attempted to discover the cause of their trouble, they turned to Jonah. </a:t>
            </a:r>
          </a:p>
          <a:p>
            <a:pPr algn="l" rtl="0"/>
            <a:endParaRPr lang="en-US" sz="2000" dirty="0"/>
          </a:p>
          <a:p>
            <a:pPr algn="l" rtl="0"/>
            <a:r>
              <a:rPr lang="en-US" sz="2800" dirty="0"/>
              <a:t>As he informed them </a:t>
            </a:r>
            <a:r>
              <a:rPr lang="en-US" sz="2000" dirty="0"/>
              <a:t>of his identity as a prophet, Jonah said      “</a:t>
            </a:r>
            <a:r>
              <a:rPr lang="en-US" sz="2000" b="1" u="sng" dirty="0"/>
              <a:t>I am a Hebrew and I worship the LORD, the God of heaven, who made the sea and the dry land</a:t>
            </a:r>
            <a:r>
              <a:rPr lang="en-US" sz="2000" b="1" dirty="0"/>
              <a:t>” (1:9). </a:t>
            </a:r>
            <a:r>
              <a:rPr lang="en-US" sz="2000" dirty="0"/>
              <a:t>The common expression is “the God of heaven and earth,” which means the God of the whole creation. Yet, Jonah makes a point of introducing God as creator of the dry land and sea. </a:t>
            </a:r>
            <a:r>
              <a:rPr lang="en-US" sz="2000" b="1" u="sng" dirty="0"/>
              <a:t>Jonah means God is in control of all things, even the chaos of the sea!</a:t>
            </a:r>
          </a:p>
          <a:p>
            <a:pPr algn="l" rtl="0"/>
            <a:endParaRPr lang="en-US" sz="2000" dirty="0"/>
          </a:p>
          <a:p>
            <a:pPr algn="l" rtl="0"/>
            <a:r>
              <a:rPr lang="en-US" sz="2400" dirty="0"/>
              <a:t>Jonah </a:t>
            </a:r>
            <a:r>
              <a:rPr lang="en-US" sz="2400" i="1" dirty="0"/>
              <a:t>knew these things about God, why would he try to flee at all?</a:t>
            </a:r>
          </a:p>
          <a:p>
            <a:pPr algn="l" rtl="0"/>
            <a:r>
              <a:rPr lang="en-US" sz="2400" b="1" i="1" dirty="0">
                <a:solidFill>
                  <a:srgbClr val="9E6044"/>
                </a:solidFill>
              </a:rPr>
              <a:t>One way we “flee” or “run away” from God is by pretending he’s not around to see what we do or don’t do. </a:t>
            </a:r>
          </a:p>
          <a:p>
            <a:pPr marL="342900" indent="-342900" algn="l" rtl="0">
              <a:buFont typeface="Arial" panose="020B0604020202020204" pitchFamily="34" charset="0"/>
              <a:buChar char="•"/>
            </a:pPr>
            <a:r>
              <a:rPr lang="en-US" sz="2400" b="1" i="1" dirty="0">
                <a:solidFill>
                  <a:srgbClr val="9E6044"/>
                </a:solidFill>
              </a:rPr>
              <a:t>Have you ever acted as if there were no God?</a:t>
            </a:r>
          </a:p>
          <a:p>
            <a:pPr lvl="1"/>
            <a:r>
              <a:rPr lang="en-US"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3893816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922E63-4019-49AF-D203-6CE69B52DE25}"/>
              </a:ext>
            </a:extLst>
          </p:cNvPr>
          <p:cNvSpPr txBox="1"/>
          <p:nvPr/>
        </p:nvSpPr>
        <p:spPr>
          <a:xfrm>
            <a:off x="597158" y="466531"/>
            <a:ext cx="8204935" cy="5693866"/>
          </a:xfrm>
          <a:prstGeom prst="rect">
            <a:avLst/>
          </a:prstGeom>
          <a:noFill/>
        </p:spPr>
        <p:txBody>
          <a:bodyPr wrap="square">
            <a:spAutoFit/>
          </a:bodyPr>
          <a:lstStyle/>
          <a:p>
            <a:pPr algn="l" rtl="0"/>
            <a:r>
              <a:rPr lang="en-US" sz="2800" dirty="0">
                <a:solidFill>
                  <a:srgbClr val="000000"/>
                </a:solidFill>
              </a:rPr>
              <a:t>The sea continued to be rough </a:t>
            </a:r>
            <a:r>
              <a:rPr lang="en-US" sz="2000" dirty="0">
                <a:solidFill>
                  <a:srgbClr val="000000"/>
                </a:solidFill>
              </a:rPr>
              <a:t>and the threat of drowning remained. </a:t>
            </a:r>
            <a:r>
              <a:rPr lang="en-US" sz="2000" u="sng" dirty="0">
                <a:solidFill>
                  <a:srgbClr val="000000"/>
                </a:solidFill>
              </a:rPr>
              <a:t>Jonah’s solution to the threat was to be cast over to the sea</a:t>
            </a:r>
            <a:r>
              <a:rPr lang="en-US" sz="2000" dirty="0">
                <a:solidFill>
                  <a:srgbClr val="000000"/>
                </a:solidFill>
              </a:rPr>
              <a:t>. Despite their best efforts, the sailors could not control the ship. They complied with Jonah’s request. They cast him to the sea, which became peaceful once again. </a:t>
            </a:r>
          </a:p>
          <a:p>
            <a:pPr algn="l" rtl="0"/>
            <a:endParaRPr lang="en-US" sz="2000" dirty="0">
              <a:solidFill>
                <a:srgbClr val="000000"/>
              </a:solidFill>
            </a:endParaRPr>
          </a:p>
          <a:p>
            <a:pPr algn="l" rtl="0"/>
            <a:r>
              <a:rPr lang="en-US" sz="2800" u="sng" dirty="0">
                <a:solidFill>
                  <a:srgbClr val="000000"/>
                </a:solidFill>
              </a:rPr>
              <a:t>Their lives saved,</a:t>
            </a:r>
            <a:r>
              <a:rPr lang="en-US" sz="2000" u="sng" dirty="0">
                <a:solidFill>
                  <a:srgbClr val="000000"/>
                </a:solidFill>
              </a:rPr>
              <a:t> the sailors feared the Lord, offered a sacrifice, and made vows. </a:t>
            </a:r>
            <a:r>
              <a:rPr lang="en-US" sz="2000" dirty="0">
                <a:solidFill>
                  <a:srgbClr val="000000"/>
                </a:solidFill>
              </a:rPr>
              <a:t> The Lord’s prophet should be the one fearing God, offering his obedience as sacrifice, and making vows by proclaiming God’s message. Yet, the sailors, </a:t>
            </a:r>
            <a:r>
              <a:rPr lang="en-US" sz="2000" u="sng" dirty="0">
                <a:solidFill>
                  <a:srgbClr val="000000"/>
                </a:solidFill>
              </a:rPr>
              <a:t>who had asked for help from their gods, are the ones displaying behavior that should characterize God’s people</a:t>
            </a:r>
            <a:r>
              <a:rPr lang="en-US" sz="2000" dirty="0">
                <a:solidFill>
                  <a:srgbClr val="000000"/>
                </a:solidFill>
              </a:rPr>
              <a:t>. </a:t>
            </a:r>
          </a:p>
          <a:p>
            <a:pPr algn="l" rtl="0"/>
            <a:r>
              <a:rPr lang="en-US" sz="2000" dirty="0">
                <a:solidFill>
                  <a:srgbClr val="000000"/>
                </a:solidFill>
              </a:rPr>
              <a:t>The sailors display behavior that today we’d call “conversion.” God’s miracles, along with Jonah’s testimony, produced amazing results. God’s amazing mercy can soften and transform the hardest of hearts!    (Ezek. 36:26).</a:t>
            </a:r>
          </a:p>
          <a:p>
            <a:pPr algn="l" rtl="0"/>
            <a:endParaRPr lang="en-US" sz="2000" b="1" i="1" dirty="0">
              <a:solidFill>
                <a:srgbClr val="9E6044"/>
              </a:solidFill>
            </a:endParaRPr>
          </a:p>
          <a:p>
            <a:pPr algn="l" rtl="0"/>
            <a:r>
              <a:rPr lang="en-US" sz="2800" b="1" i="1" dirty="0">
                <a:solidFill>
                  <a:srgbClr val="9E6044"/>
                </a:solidFill>
              </a:rPr>
              <a:t>Have you ever </a:t>
            </a:r>
            <a:r>
              <a:rPr lang="en-US" sz="2000" b="1" i="1" dirty="0">
                <a:solidFill>
                  <a:srgbClr val="9E6044"/>
                </a:solidFill>
              </a:rPr>
              <a:t>experienced God’s mercy in a way that melts your rebellion, soothes your pain, or sweetens your sadness?</a:t>
            </a:r>
          </a:p>
        </p:txBody>
      </p:sp>
    </p:spTree>
    <p:extLst>
      <p:ext uri="{BB962C8B-B14F-4D97-AF65-F5344CB8AC3E}">
        <p14:creationId xmlns:p14="http://schemas.microsoft.com/office/powerpoint/2010/main" val="283329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ED7FE2-7784-9AAC-2257-123192114EC3}"/>
              </a:ext>
            </a:extLst>
          </p:cNvPr>
          <p:cNvSpPr txBox="1"/>
          <p:nvPr/>
        </p:nvSpPr>
        <p:spPr>
          <a:xfrm>
            <a:off x="597159" y="475861"/>
            <a:ext cx="7791061" cy="5539978"/>
          </a:xfrm>
          <a:prstGeom prst="rect">
            <a:avLst/>
          </a:prstGeom>
          <a:noFill/>
        </p:spPr>
        <p:txBody>
          <a:bodyPr wrap="square">
            <a:spAutoFit/>
          </a:bodyPr>
          <a:lstStyle/>
          <a:p>
            <a:pPr algn="l" rtl="0"/>
            <a:r>
              <a:rPr lang="en-US" sz="2800" b="1" dirty="0">
                <a:solidFill>
                  <a:srgbClr val="000000"/>
                </a:solidFill>
              </a:rPr>
              <a:t>2 God Provides a Fish for Jonah: Jonah Prays</a:t>
            </a:r>
          </a:p>
          <a:p>
            <a:pPr algn="l" rtl="0"/>
            <a:r>
              <a:rPr lang="en-US" sz="2800" dirty="0">
                <a:solidFill>
                  <a:srgbClr val="000000"/>
                </a:solidFill>
              </a:rPr>
              <a:t>God showed </a:t>
            </a:r>
            <a:r>
              <a:rPr lang="en-US" sz="2800" u="sng" dirty="0">
                <a:solidFill>
                  <a:srgbClr val="000000"/>
                </a:solidFill>
              </a:rPr>
              <a:t>mercy to the sailors  </a:t>
            </a:r>
            <a:r>
              <a:rPr lang="en-US" sz="2800" dirty="0">
                <a:solidFill>
                  <a:srgbClr val="000000"/>
                </a:solidFill>
              </a:rPr>
              <a:t>and he also showed </a:t>
            </a:r>
            <a:r>
              <a:rPr lang="en-US" sz="2800" u="sng" dirty="0">
                <a:solidFill>
                  <a:srgbClr val="000000"/>
                </a:solidFill>
              </a:rPr>
              <a:t>mercy to Jonah</a:t>
            </a:r>
            <a:r>
              <a:rPr lang="en-US" sz="2800" dirty="0">
                <a:solidFill>
                  <a:srgbClr val="000000"/>
                </a:solidFill>
              </a:rPr>
              <a:t>: “the Lord provided a huge fish to swallow Jonah” and save him from drowning. Jonah spent </a:t>
            </a:r>
            <a:r>
              <a:rPr lang="en-US" sz="2800" u="sng" dirty="0">
                <a:solidFill>
                  <a:srgbClr val="000000"/>
                </a:solidFill>
              </a:rPr>
              <a:t>three days </a:t>
            </a:r>
            <a:r>
              <a:rPr lang="en-US" sz="2800" dirty="0">
                <a:solidFill>
                  <a:srgbClr val="000000"/>
                </a:solidFill>
              </a:rPr>
              <a:t>and three nights in the belly of the fish! </a:t>
            </a:r>
          </a:p>
          <a:p>
            <a:pPr algn="l" rtl="0"/>
            <a:endParaRPr lang="en-US" sz="2800" dirty="0">
              <a:solidFill>
                <a:srgbClr val="000000"/>
              </a:solidFill>
            </a:endParaRPr>
          </a:p>
          <a:p>
            <a:pPr algn="l" rtl="0"/>
            <a:r>
              <a:rPr lang="en-US" sz="2800" dirty="0">
                <a:solidFill>
                  <a:srgbClr val="000000"/>
                </a:solidFill>
              </a:rPr>
              <a:t>There, Jonah prayed to God. In his prayer, Jonah testifies to God’s deliverance, remembers the trouble he’s in, and vows to worship God. Jonah’s prayer has interesting connections with the actions of the sailors in chapter one.</a:t>
            </a:r>
          </a:p>
          <a:p>
            <a:pPr lvl="1"/>
            <a:r>
              <a:rPr lang="en-US" dirty="0"/>
              <a:t> </a:t>
            </a:r>
            <a:endParaRPr lang="en-US" b="0" i="0" u="none" strike="noStrike" baseline="0" dirty="0">
              <a:solidFill>
                <a:srgbClr val="0000FF"/>
              </a:solidFill>
              <a:hlinkClick r:id="rId2"/>
            </a:endParaRPr>
          </a:p>
        </p:txBody>
      </p:sp>
      <p:pic>
        <p:nvPicPr>
          <p:cNvPr id="4" name="Picture 3">
            <a:extLst>
              <a:ext uri="{FF2B5EF4-FFF2-40B4-BE49-F238E27FC236}">
                <a16:creationId xmlns:a16="http://schemas.microsoft.com/office/drawing/2014/main" id="{4E808764-53A8-96FF-E6B8-716D9415C019}"/>
              </a:ext>
            </a:extLst>
          </p:cNvPr>
          <p:cNvPicPr>
            <a:picLocks noChangeAspect="1"/>
          </p:cNvPicPr>
          <p:nvPr/>
        </p:nvPicPr>
        <p:blipFill>
          <a:blip r:embed="rId3"/>
          <a:stretch>
            <a:fillRect/>
          </a:stretch>
        </p:blipFill>
        <p:spPr>
          <a:xfrm>
            <a:off x="7162800" y="5576824"/>
            <a:ext cx="1981200" cy="1281176"/>
          </a:xfrm>
          <a:prstGeom prst="rect">
            <a:avLst/>
          </a:prstGeom>
        </p:spPr>
      </p:pic>
    </p:spTree>
    <p:extLst>
      <p:ext uri="{BB962C8B-B14F-4D97-AF65-F5344CB8AC3E}">
        <p14:creationId xmlns:p14="http://schemas.microsoft.com/office/powerpoint/2010/main" val="1870905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8AF5F8-689B-A4F4-FD11-1CCEB805905B}"/>
              </a:ext>
            </a:extLst>
          </p:cNvPr>
          <p:cNvPicPr>
            <a:picLocks noChangeAspect="1"/>
          </p:cNvPicPr>
          <p:nvPr/>
        </p:nvPicPr>
        <p:blipFill>
          <a:blip r:embed="rId2"/>
          <a:srcRect l="11653" t="40222" r="66261" b="8609"/>
          <a:stretch/>
        </p:blipFill>
        <p:spPr>
          <a:xfrm>
            <a:off x="1645919" y="40710"/>
            <a:ext cx="5200154" cy="6776580"/>
          </a:xfrm>
          <a:prstGeom prst="rect">
            <a:avLst/>
          </a:prstGeom>
        </p:spPr>
      </p:pic>
    </p:spTree>
    <p:extLst>
      <p:ext uri="{BB962C8B-B14F-4D97-AF65-F5344CB8AC3E}">
        <p14:creationId xmlns:p14="http://schemas.microsoft.com/office/powerpoint/2010/main" val="948373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8B8FB9-F4A3-270E-25E9-376A81E53009}"/>
              </a:ext>
            </a:extLst>
          </p:cNvPr>
          <p:cNvSpPr txBox="1"/>
          <p:nvPr/>
        </p:nvSpPr>
        <p:spPr>
          <a:xfrm>
            <a:off x="737118" y="573061"/>
            <a:ext cx="7921690" cy="5632311"/>
          </a:xfrm>
          <a:prstGeom prst="rect">
            <a:avLst/>
          </a:prstGeom>
          <a:noFill/>
        </p:spPr>
        <p:txBody>
          <a:bodyPr wrap="square">
            <a:spAutoFit/>
          </a:bodyPr>
          <a:lstStyle/>
          <a:p>
            <a:pPr algn="l" rtl="0"/>
            <a:r>
              <a:rPr lang="en-US" sz="2800" dirty="0">
                <a:solidFill>
                  <a:schemeClr val="bg1"/>
                </a:solidFill>
              </a:rPr>
              <a:t>The book of Jonah </a:t>
            </a:r>
            <a:r>
              <a:rPr lang="en-US" sz="2400" dirty="0">
                <a:solidFill>
                  <a:schemeClr val="bg1"/>
                </a:solidFill>
              </a:rPr>
              <a:t>is about a </a:t>
            </a:r>
            <a:r>
              <a:rPr lang="en-US" sz="2400" b="1" dirty="0">
                <a:solidFill>
                  <a:schemeClr val="bg1"/>
                </a:solidFill>
              </a:rPr>
              <a:t>compassionate and merciful God</a:t>
            </a:r>
            <a:r>
              <a:rPr lang="en-US" sz="2400" dirty="0">
                <a:solidFill>
                  <a:schemeClr val="bg1"/>
                </a:solidFill>
              </a:rPr>
              <a:t>. The experience of the sailors and Jonah show that God acts with compassion and grace to all people. </a:t>
            </a:r>
            <a:r>
              <a:rPr lang="en-US" sz="2400" u="sng" dirty="0">
                <a:solidFill>
                  <a:schemeClr val="bg1"/>
                </a:solidFill>
              </a:rPr>
              <a:t>Their experience shows that  </a:t>
            </a:r>
            <a:r>
              <a:rPr lang="en-US" sz="2400" b="1" u="sng" dirty="0">
                <a:solidFill>
                  <a:schemeClr val="bg1"/>
                </a:solidFill>
              </a:rPr>
              <a:t>prayer and repentance </a:t>
            </a:r>
            <a:r>
              <a:rPr lang="en-US" sz="2400" u="sng" dirty="0">
                <a:solidFill>
                  <a:schemeClr val="bg1"/>
                </a:solidFill>
              </a:rPr>
              <a:t>move God to compassion.</a:t>
            </a:r>
          </a:p>
          <a:p>
            <a:pPr algn="l" rtl="0"/>
            <a:endParaRPr lang="en-US" sz="2400" dirty="0">
              <a:solidFill>
                <a:schemeClr val="bg1"/>
              </a:solidFill>
            </a:endParaRPr>
          </a:p>
          <a:p>
            <a:pPr algn="l" rtl="0"/>
            <a:r>
              <a:rPr lang="en-US" sz="2400" dirty="0">
                <a:solidFill>
                  <a:schemeClr val="bg1"/>
                </a:solidFill>
              </a:rPr>
              <a:t>To the sailors, Jonah confessed that the Lord is “the God of heaven, who made the sea and the dry land” (1:9). In his prayer, Jonah makes another powerful confession: </a:t>
            </a:r>
            <a:r>
              <a:rPr lang="en-US" sz="2400" b="1" dirty="0">
                <a:solidFill>
                  <a:schemeClr val="bg1"/>
                </a:solidFill>
              </a:rPr>
              <a:t>“</a:t>
            </a:r>
            <a:r>
              <a:rPr lang="en-US" sz="2400" b="1" u="sng" dirty="0">
                <a:solidFill>
                  <a:schemeClr val="bg1"/>
                </a:solidFill>
              </a:rPr>
              <a:t>Salvation</a:t>
            </a:r>
            <a:r>
              <a:rPr lang="en-US" sz="2400" b="1" dirty="0">
                <a:solidFill>
                  <a:schemeClr val="bg1"/>
                </a:solidFill>
              </a:rPr>
              <a:t> </a:t>
            </a:r>
            <a:r>
              <a:rPr lang="en-US" sz="2400" b="1" u="sng" dirty="0">
                <a:solidFill>
                  <a:schemeClr val="bg1"/>
                </a:solidFill>
              </a:rPr>
              <a:t>comes from the LORD</a:t>
            </a:r>
            <a:r>
              <a:rPr lang="en-US" sz="2400" b="1" dirty="0">
                <a:solidFill>
                  <a:schemeClr val="bg1"/>
                </a:solidFill>
              </a:rPr>
              <a:t>” (2:9)</a:t>
            </a:r>
            <a:r>
              <a:rPr lang="en-US" sz="2400" dirty="0">
                <a:solidFill>
                  <a:schemeClr val="bg1"/>
                </a:solidFill>
              </a:rPr>
              <a:t>. Whether to pagan sailors or a rebellious prophet, God’s grace and compassion are available to all.</a:t>
            </a:r>
          </a:p>
          <a:p>
            <a:pPr algn="l" rtl="0"/>
            <a:endParaRPr lang="en-US" sz="2400" dirty="0">
              <a:solidFill>
                <a:schemeClr val="bg1"/>
              </a:solidFill>
            </a:endParaRPr>
          </a:p>
          <a:p>
            <a:pPr algn="l" rtl="0"/>
            <a:r>
              <a:rPr lang="en-US" sz="2400" dirty="0">
                <a:solidFill>
                  <a:schemeClr val="bg1"/>
                </a:solidFill>
              </a:rPr>
              <a:t>At the end of the chapter, just as God had prepared the fish, now he commands it to release Jonah.</a:t>
            </a:r>
          </a:p>
          <a:p>
            <a:pPr lvl="1"/>
            <a:r>
              <a:rPr lang="en-US" sz="2000" dirty="0">
                <a:solidFill>
                  <a:schemeClr val="bg1"/>
                </a:solidFill>
              </a:rPr>
              <a:t> </a:t>
            </a:r>
            <a:endParaRPr lang="en-US" sz="2000" b="0" i="0" u="none" strike="noStrike" baseline="0" dirty="0">
              <a:solidFill>
                <a:schemeClr val="bg1"/>
              </a:solidFill>
              <a:hlinkClick r:id="rId3">
                <a:extLst>
                  <a:ext uri="{A12FA001-AC4F-418D-AE19-62706E023703}">
                    <ahyp:hlinkClr xmlns:ahyp="http://schemas.microsoft.com/office/drawing/2018/hyperlinkcolor" val="tx"/>
                  </a:ext>
                </a:extLst>
              </a:hlinkClick>
            </a:endParaRPr>
          </a:p>
        </p:txBody>
      </p:sp>
      <p:pic>
        <p:nvPicPr>
          <p:cNvPr id="6" name="Picture 5">
            <a:extLst>
              <a:ext uri="{FF2B5EF4-FFF2-40B4-BE49-F238E27FC236}">
                <a16:creationId xmlns:a16="http://schemas.microsoft.com/office/drawing/2014/main" id="{0AFFACE6-A6A6-CE77-D974-511159C26102}"/>
              </a:ext>
            </a:extLst>
          </p:cNvPr>
          <p:cNvPicPr>
            <a:picLocks noChangeAspect="1"/>
          </p:cNvPicPr>
          <p:nvPr/>
        </p:nvPicPr>
        <p:blipFill>
          <a:blip r:embed="rId4"/>
          <a:stretch>
            <a:fillRect/>
          </a:stretch>
        </p:blipFill>
        <p:spPr>
          <a:xfrm>
            <a:off x="7162800" y="5576824"/>
            <a:ext cx="1981200" cy="1281176"/>
          </a:xfrm>
          <a:prstGeom prst="rect">
            <a:avLst/>
          </a:prstGeom>
        </p:spPr>
      </p:pic>
    </p:spTree>
    <p:extLst>
      <p:ext uri="{BB962C8B-B14F-4D97-AF65-F5344CB8AC3E}">
        <p14:creationId xmlns:p14="http://schemas.microsoft.com/office/powerpoint/2010/main" val="652032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16D1C67-3BEC-36A2-548E-1199174A4C25}"/>
              </a:ext>
            </a:extLst>
          </p:cNvPr>
          <p:cNvSpPr txBox="1"/>
          <p:nvPr/>
        </p:nvSpPr>
        <p:spPr>
          <a:xfrm>
            <a:off x="578498" y="1129004"/>
            <a:ext cx="8024326" cy="5416868"/>
          </a:xfrm>
          <a:prstGeom prst="rect">
            <a:avLst/>
          </a:prstGeom>
          <a:noFill/>
        </p:spPr>
        <p:txBody>
          <a:bodyPr wrap="square">
            <a:spAutoFit/>
          </a:bodyPr>
          <a:lstStyle/>
          <a:p>
            <a:pPr algn="l" rtl="0"/>
            <a:r>
              <a:rPr lang="en-US" sz="2400" dirty="0">
                <a:solidFill>
                  <a:srgbClr val="000000"/>
                </a:solidFill>
              </a:rPr>
              <a:t>God ordered Jonah to go to Nineveh. The instructions in chapter 3 are less specific than before:1:2</a:t>
            </a:r>
            <a:r>
              <a:rPr lang="en-US" sz="2400" dirty="0">
                <a:solidFill>
                  <a:srgbClr val="FFFFFF"/>
                </a:solidFill>
              </a:rPr>
              <a:t>)</a:t>
            </a:r>
          </a:p>
          <a:p>
            <a:pPr marR="2250" algn="l" rtl="0"/>
            <a:r>
              <a:rPr lang="en-US" sz="2400" dirty="0">
                <a:solidFill>
                  <a:srgbClr val="FFFFFF"/>
                </a:solidFill>
              </a:rPr>
              <a:t>“Go to the great city of Nineveh and proclaim to it the message )</a:t>
            </a:r>
          </a:p>
          <a:p>
            <a:pPr algn="l" rtl="0"/>
            <a:r>
              <a:rPr lang="en-US" sz="2400" u="sng" dirty="0">
                <a:solidFill>
                  <a:srgbClr val="000000"/>
                </a:solidFill>
              </a:rPr>
              <a:t>This time, Jonah goes to Nineveh in </a:t>
            </a:r>
            <a:r>
              <a:rPr lang="en-US" sz="2400" b="1" u="sng" dirty="0">
                <a:solidFill>
                  <a:srgbClr val="000000"/>
                </a:solidFill>
              </a:rPr>
              <a:t>obedience to God</a:t>
            </a:r>
            <a:r>
              <a:rPr lang="en-US" sz="2400" dirty="0">
                <a:solidFill>
                  <a:srgbClr val="000000"/>
                </a:solidFill>
              </a:rPr>
              <a:t>. The book turns its focus on the city. The text tells us that Nineveh was a “</a:t>
            </a:r>
            <a:r>
              <a:rPr lang="en-US" sz="2400" u="sng" dirty="0">
                <a:solidFill>
                  <a:srgbClr val="000000"/>
                </a:solidFill>
              </a:rPr>
              <a:t>very large city</a:t>
            </a:r>
            <a:r>
              <a:rPr lang="en-US" sz="2400" dirty="0">
                <a:solidFill>
                  <a:srgbClr val="000000"/>
                </a:solidFill>
              </a:rPr>
              <a:t>.” The description, “</a:t>
            </a:r>
            <a:r>
              <a:rPr lang="en-US" sz="2400" u="sng" dirty="0">
                <a:solidFill>
                  <a:srgbClr val="000000"/>
                </a:solidFill>
              </a:rPr>
              <a:t>it took three days to go through it” (3:3</a:t>
            </a:r>
            <a:r>
              <a:rPr lang="en-US" sz="2400" dirty="0">
                <a:solidFill>
                  <a:srgbClr val="000000"/>
                </a:solidFill>
              </a:rPr>
              <a:t>) seems to refer to the city’s size and importance. Jonah visits the city and preaches God’s announcement: “</a:t>
            </a:r>
            <a:r>
              <a:rPr lang="en-US" sz="3200" b="1" dirty="0">
                <a:solidFill>
                  <a:srgbClr val="FF0000"/>
                </a:solidFill>
              </a:rPr>
              <a:t>Forty more days and Nineveh will be overthrown” (3:4)</a:t>
            </a:r>
            <a:r>
              <a:rPr lang="en-US" sz="2400" dirty="0">
                <a:solidFill>
                  <a:srgbClr val="000000"/>
                </a:solidFill>
              </a:rPr>
              <a:t>. Jonah’s message does not seem to leave any room for discussion. God will destroy          Nineveh. It seems inevitable and decisive.</a:t>
            </a:r>
          </a:p>
          <a:p>
            <a:pPr lvl="1"/>
            <a:r>
              <a:rPr lang="en-US" dirty="0"/>
              <a:t> </a:t>
            </a:r>
            <a:endParaRPr lang="en-US" b="0" i="0" u="none" strike="noStrike" baseline="0" dirty="0">
              <a:solidFill>
                <a:srgbClr val="0000FF"/>
              </a:solidFill>
              <a:hlinkClick r:id="rId2"/>
            </a:endParaRPr>
          </a:p>
        </p:txBody>
      </p:sp>
      <p:sp>
        <p:nvSpPr>
          <p:cNvPr id="9" name="TextBox 8">
            <a:extLst>
              <a:ext uri="{FF2B5EF4-FFF2-40B4-BE49-F238E27FC236}">
                <a16:creationId xmlns:a16="http://schemas.microsoft.com/office/drawing/2014/main" id="{A3B83A33-A6DC-C29D-B028-B4B68A88D743}"/>
              </a:ext>
            </a:extLst>
          </p:cNvPr>
          <p:cNvSpPr txBox="1"/>
          <p:nvPr/>
        </p:nvSpPr>
        <p:spPr>
          <a:xfrm>
            <a:off x="247649" y="267385"/>
            <a:ext cx="8543925" cy="523220"/>
          </a:xfrm>
          <a:prstGeom prst="rect">
            <a:avLst/>
          </a:prstGeom>
          <a:noFill/>
        </p:spPr>
        <p:txBody>
          <a:bodyPr wrap="square">
            <a:spAutoFit/>
          </a:bodyPr>
          <a:lstStyle/>
          <a:p>
            <a:pPr algn="l" rtl="0"/>
            <a:r>
              <a:rPr lang="en-US" sz="2800" b="1" dirty="0">
                <a:solidFill>
                  <a:srgbClr val="000000"/>
                </a:solidFill>
              </a:rPr>
              <a:t>3 God Sends Jonah to Nineveh: Jonah Preaches</a:t>
            </a:r>
          </a:p>
        </p:txBody>
      </p:sp>
      <p:pic>
        <p:nvPicPr>
          <p:cNvPr id="10" name="Picture 9">
            <a:extLst>
              <a:ext uri="{FF2B5EF4-FFF2-40B4-BE49-F238E27FC236}">
                <a16:creationId xmlns:a16="http://schemas.microsoft.com/office/drawing/2014/main" id="{64906177-B1F1-1574-CFE4-FDB1EB716121}"/>
              </a:ext>
            </a:extLst>
          </p:cNvPr>
          <p:cNvPicPr>
            <a:picLocks noChangeAspect="1"/>
          </p:cNvPicPr>
          <p:nvPr/>
        </p:nvPicPr>
        <p:blipFill>
          <a:blip r:embed="rId3"/>
          <a:stretch>
            <a:fillRect/>
          </a:stretch>
        </p:blipFill>
        <p:spPr>
          <a:xfrm>
            <a:off x="7162800" y="5576824"/>
            <a:ext cx="1981200" cy="1281176"/>
          </a:xfrm>
          <a:prstGeom prst="rect">
            <a:avLst/>
          </a:prstGeom>
        </p:spPr>
      </p:pic>
    </p:spTree>
    <p:extLst>
      <p:ext uri="{BB962C8B-B14F-4D97-AF65-F5344CB8AC3E}">
        <p14:creationId xmlns:p14="http://schemas.microsoft.com/office/powerpoint/2010/main" val="2421660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010866-F464-D779-199A-3751090F4D75}"/>
              </a:ext>
            </a:extLst>
          </p:cNvPr>
          <p:cNvSpPr txBox="1"/>
          <p:nvPr/>
        </p:nvSpPr>
        <p:spPr>
          <a:xfrm>
            <a:off x="531845" y="391886"/>
            <a:ext cx="7968344" cy="6049269"/>
          </a:xfrm>
          <a:prstGeom prst="rect">
            <a:avLst/>
          </a:prstGeom>
          <a:noFill/>
        </p:spPr>
        <p:txBody>
          <a:bodyPr wrap="square">
            <a:spAutoFit/>
          </a:bodyPr>
          <a:lstStyle/>
          <a:p>
            <a:r>
              <a:rPr lang="en-US" sz="2400" dirty="0"/>
              <a:t>However, the next verse is surprising: “</a:t>
            </a:r>
            <a:r>
              <a:rPr lang="en-US" sz="2400" b="1" dirty="0">
                <a:solidFill>
                  <a:srgbClr val="0070C0"/>
                </a:solidFill>
              </a:rPr>
              <a:t>The Ninevites believed God” (3:5). </a:t>
            </a:r>
            <a:r>
              <a:rPr lang="en-US" sz="2400" dirty="0"/>
              <a:t>It’s not clear whether Jonah was supposed to go around the whole city (the full three days), but the preaching of one day’s journey </a:t>
            </a:r>
            <a:r>
              <a:rPr lang="en-US" sz="2400" b="1" dirty="0">
                <a:solidFill>
                  <a:srgbClr val="0070C0"/>
                </a:solidFill>
              </a:rPr>
              <a:t>(3:4) </a:t>
            </a:r>
            <a:r>
              <a:rPr lang="en-US" sz="2400" dirty="0"/>
              <a:t>was enough! </a:t>
            </a:r>
          </a:p>
          <a:p>
            <a:endParaRPr lang="en-US" sz="2400" dirty="0"/>
          </a:p>
          <a:p>
            <a:r>
              <a:rPr lang="en-US" sz="2400" dirty="0"/>
              <a:t>The Ninevites, including the king of Nineveh, believed God and repented. </a:t>
            </a:r>
            <a:r>
              <a:rPr lang="en-US" sz="2400" b="1" dirty="0"/>
              <a:t>The </a:t>
            </a:r>
            <a:r>
              <a:rPr lang="en-US" sz="2400" b="1" u="sng" dirty="0"/>
              <a:t>extent of their repentance </a:t>
            </a:r>
            <a:r>
              <a:rPr lang="en-US" sz="2400" b="1" dirty="0"/>
              <a:t>is shown by the </a:t>
            </a:r>
            <a:r>
              <a:rPr lang="en-US" sz="2400" b="1" u="sng" dirty="0"/>
              <a:t>extent of their fast</a:t>
            </a:r>
            <a:r>
              <a:rPr lang="en-US" sz="2400" b="1" dirty="0"/>
              <a:t>: Even the animals of the city fasted and were covered with sackcloth. Jonah’s message didn’t seem to leave any room for repentance; it was a message of judgment</a:t>
            </a:r>
            <a:r>
              <a:rPr lang="en-US" sz="2400" dirty="0"/>
              <a:t>. </a:t>
            </a:r>
          </a:p>
          <a:p>
            <a:endParaRPr lang="en-US" sz="2400" dirty="0"/>
          </a:p>
          <a:p>
            <a:r>
              <a:rPr lang="en-US" sz="2400" dirty="0"/>
              <a:t>Yet, the king showed an unexpected faith: “Who knows? God may yet relent and with compassion turn his fierce anger so that we will not perish” </a:t>
            </a:r>
            <a:r>
              <a:rPr lang="en-US" sz="2400" b="1" dirty="0">
                <a:solidFill>
                  <a:srgbClr val="0070C0"/>
                </a:solidFill>
              </a:rPr>
              <a:t>(3:9).</a:t>
            </a:r>
          </a:p>
          <a:p>
            <a:pPr lvl="1"/>
            <a:r>
              <a:rPr lang="en-US" dirty="0"/>
              <a:t> </a:t>
            </a:r>
            <a:endParaRPr lang="en-US" b="0" i="0" u="none" strike="noStrike" baseline="0" dirty="0">
              <a:solidFill>
                <a:srgbClr val="0000FF"/>
              </a:solidFill>
              <a:hlinkClick r:id="rId2"/>
            </a:endParaRPr>
          </a:p>
        </p:txBody>
      </p:sp>
      <p:pic>
        <p:nvPicPr>
          <p:cNvPr id="4" name="Picture 3">
            <a:extLst>
              <a:ext uri="{FF2B5EF4-FFF2-40B4-BE49-F238E27FC236}">
                <a16:creationId xmlns:a16="http://schemas.microsoft.com/office/drawing/2014/main" id="{29392245-37A4-04D9-372C-2E306F77B0C6}"/>
              </a:ext>
            </a:extLst>
          </p:cNvPr>
          <p:cNvPicPr>
            <a:picLocks noChangeAspect="1"/>
          </p:cNvPicPr>
          <p:nvPr/>
        </p:nvPicPr>
        <p:blipFill>
          <a:blip r:embed="rId3"/>
          <a:stretch>
            <a:fillRect/>
          </a:stretch>
        </p:blipFill>
        <p:spPr>
          <a:xfrm>
            <a:off x="7162800" y="5576824"/>
            <a:ext cx="1981200" cy="1281176"/>
          </a:xfrm>
          <a:prstGeom prst="rect">
            <a:avLst/>
          </a:prstGeom>
        </p:spPr>
      </p:pic>
      <p:sp>
        <p:nvSpPr>
          <p:cNvPr id="2" name="Rectangle 1">
            <a:extLst>
              <a:ext uri="{FF2B5EF4-FFF2-40B4-BE49-F238E27FC236}">
                <a16:creationId xmlns:a16="http://schemas.microsoft.com/office/drawing/2014/main" id="{D76EE273-10C0-1E93-6BBB-C6ED3CB013A8}"/>
              </a:ext>
            </a:extLst>
          </p:cNvPr>
          <p:cNvSpPr/>
          <p:nvPr/>
        </p:nvSpPr>
        <p:spPr>
          <a:xfrm>
            <a:off x="413468" y="2250219"/>
            <a:ext cx="8181892" cy="2297927"/>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613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F58E24-9D48-C090-7C45-B15B020D07A3}"/>
              </a:ext>
            </a:extLst>
          </p:cNvPr>
          <p:cNvSpPr txBox="1"/>
          <p:nvPr/>
        </p:nvSpPr>
        <p:spPr>
          <a:xfrm>
            <a:off x="596348" y="628153"/>
            <a:ext cx="8269356" cy="5847755"/>
          </a:xfrm>
          <a:prstGeom prst="rect">
            <a:avLst/>
          </a:prstGeom>
          <a:noFill/>
        </p:spPr>
        <p:txBody>
          <a:bodyPr wrap="square" rtlCol="0">
            <a:spAutoFit/>
          </a:bodyPr>
          <a:lstStyle/>
          <a:p>
            <a:r>
              <a:rPr lang="en-US" sz="3600" dirty="0"/>
              <a:t>The Ninevites saw a resurrected man.</a:t>
            </a:r>
          </a:p>
          <a:p>
            <a:endParaRPr lang="en-US" sz="3600" dirty="0"/>
          </a:p>
          <a:p>
            <a:r>
              <a:rPr lang="en-US" sz="3600" dirty="0"/>
              <a:t>Matt.27:45-54</a:t>
            </a:r>
          </a:p>
          <a:p>
            <a:r>
              <a:rPr lang="en-US" sz="3600" dirty="0"/>
              <a:t>	52-53</a:t>
            </a:r>
          </a:p>
          <a:p>
            <a:endParaRPr lang="en-US" sz="3600" dirty="0"/>
          </a:p>
          <a:p>
            <a:r>
              <a:rPr lang="en-US" sz="3600" dirty="0"/>
              <a:t>Do people see us as dead to the world and alive in Christ? – a resurrected person?</a:t>
            </a:r>
          </a:p>
          <a:p>
            <a:endParaRPr lang="en-US" sz="3600" dirty="0"/>
          </a:p>
          <a:p>
            <a:r>
              <a:rPr lang="en-US" sz="3600" dirty="0"/>
              <a:t>Acts 2:36-41, 3000 souls</a:t>
            </a:r>
          </a:p>
          <a:p>
            <a:endParaRPr lang="en-US" sz="3200" dirty="0"/>
          </a:p>
          <a:p>
            <a:endParaRPr lang="en-US" dirty="0"/>
          </a:p>
        </p:txBody>
      </p:sp>
    </p:spTree>
    <p:extLst>
      <p:ext uri="{BB962C8B-B14F-4D97-AF65-F5344CB8AC3E}">
        <p14:creationId xmlns:p14="http://schemas.microsoft.com/office/powerpoint/2010/main" val="3231134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B39E36-3EF8-9368-8A83-B92A285D4F9D}"/>
              </a:ext>
            </a:extLst>
          </p:cNvPr>
          <p:cNvSpPr txBox="1"/>
          <p:nvPr/>
        </p:nvSpPr>
        <p:spPr>
          <a:xfrm>
            <a:off x="707666" y="1152939"/>
            <a:ext cx="7736539" cy="3816429"/>
          </a:xfrm>
          <a:prstGeom prst="rect">
            <a:avLst/>
          </a:prstGeom>
          <a:noFill/>
        </p:spPr>
        <p:txBody>
          <a:bodyPr wrap="square">
            <a:spAutoFit/>
          </a:bodyPr>
          <a:lstStyle/>
          <a:p>
            <a:r>
              <a:rPr lang="en-US" sz="2800" dirty="0"/>
              <a:t>But the book of Jonah is not, after all, about Nineveh’s repentance, as important as that event is. </a:t>
            </a:r>
            <a:r>
              <a:rPr lang="en-US" sz="2800" b="1" dirty="0"/>
              <a:t>Rather, it is about Israel’s own lack of repentance</a:t>
            </a:r>
            <a:r>
              <a:rPr lang="en-US" sz="2800" dirty="0"/>
              <a:t>. </a:t>
            </a:r>
          </a:p>
          <a:p>
            <a:endParaRPr lang="en-US" sz="2800" dirty="0"/>
          </a:p>
          <a:p>
            <a:r>
              <a:rPr lang="en-US" sz="2800" dirty="0"/>
              <a:t>Israel witnessed God’s miracles to the </a:t>
            </a:r>
            <a:r>
              <a:rPr lang="en-US" sz="2800" u="sng" dirty="0"/>
              <a:t>Patriarchs</a:t>
            </a:r>
            <a:r>
              <a:rPr lang="en-US" sz="2800" dirty="0"/>
              <a:t>, </a:t>
            </a:r>
            <a:r>
              <a:rPr lang="en-US" sz="2800" u="sng" dirty="0"/>
              <a:t>in the Exodus</a:t>
            </a:r>
            <a:r>
              <a:rPr lang="en-US" sz="2800" dirty="0"/>
              <a:t>, </a:t>
            </a:r>
            <a:r>
              <a:rPr lang="en-US" sz="2800" u="sng" dirty="0"/>
              <a:t>the conquest of the Promised Land</a:t>
            </a:r>
            <a:r>
              <a:rPr lang="en-US" sz="2800" dirty="0"/>
              <a:t>, </a:t>
            </a:r>
            <a:r>
              <a:rPr lang="en-US" sz="2800" u="sng" dirty="0"/>
              <a:t>in David and Solomon’s kingdoms</a:t>
            </a:r>
            <a:r>
              <a:rPr lang="en-US" sz="2800" dirty="0"/>
              <a:t>. Yet, Israel chose rebellion and unfaithfulness.</a:t>
            </a:r>
          </a:p>
          <a:p>
            <a:pPr lvl="1"/>
            <a:r>
              <a:rPr lang="en-US" dirty="0"/>
              <a:t> </a:t>
            </a:r>
            <a:endParaRPr lang="en-US" b="0" i="0" u="none" strike="noStrike" baseline="0" dirty="0">
              <a:solidFill>
                <a:srgbClr val="0000FF"/>
              </a:solidFill>
              <a:hlinkClick r:id="rId2"/>
            </a:endParaRPr>
          </a:p>
        </p:txBody>
      </p:sp>
      <p:pic>
        <p:nvPicPr>
          <p:cNvPr id="4" name="Picture 3">
            <a:extLst>
              <a:ext uri="{FF2B5EF4-FFF2-40B4-BE49-F238E27FC236}">
                <a16:creationId xmlns:a16="http://schemas.microsoft.com/office/drawing/2014/main" id="{70153DF7-B563-4291-D3E1-0CB6D6BB710B}"/>
              </a:ext>
            </a:extLst>
          </p:cNvPr>
          <p:cNvPicPr>
            <a:picLocks noChangeAspect="1"/>
          </p:cNvPicPr>
          <p:nvPr/>
        </p:nvPicPr>
        <p:blipFill>
          <a:blip r:embed="rId3"/>
          <a:stretch>
            <a:fillRect/>
          </a:stretch>
        </p:blipFill>
        <p:spPr>
          <a:xfrm>
            <a:off x="7162800" y="5576824"/>
            <a:ext cx="1981200" cy="1281176"/>
          </a:xfrm>
          <a:prstGeom prst="rect">
            <a:avLst/>
          </a:prstGeom>
        </p:spPr>
      </p:pic>
    </p:spTree>
    <p:extLst>
      <p:ext uri="{BB962C8B-B14F-4D97-AF65-F5344CB8AC3E}">
        <p14:creationId xmlns:p14="http://schemas.microsoft.com/office/powerpoint/2010/main" val="1755736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DC8E4-B05E-5DA1-6CEA-A27D07B50788}"/>
              </a:ext>
            </a:extLst>
          </p:cNvPr>
          <p:cNvSpPr txBox="1"/>
          <p:nvPr/>
        </p:nvSpPr>
        <p:spPr>
          <a:xfrm>
            <a:off x="625151" y="429209"/>
            <a:ext cx="7763069" cy="6001643"/>
          </a:xfrm>
          <a:prstGeom prst="rect">
            <a:avLst/>
          </a:prstGeom>
          <a:noFill/>
        </p:spPr>
        <p:txBody>
          <a:bodyPr wrap="square">
            <a:spAutoFit/>
          </a:bodyPr>
          <a:lstStyle/>
          <a:p>
            <a:pPr algn="l" rtl="0"/>
            <a:r>
              <a:rPr lang="en-US" sz="2400" dirty="0">
                <a:solidFill>
                  <a:srgbClr val="000000"/>
                </a:solidFill>
              </a:rPr>
              <a:t>Jonah didn’t even have the chance to walk through the whole city before the city repented. </a:t>
            </a:r>
            <a:r>
              <a:rPr lang="en-US" sz="2400" u="sng" dirty="0">
                <a:solidFill>
                  <a:srgbClr val="000000"/>
                </a:solidFill>
              </a:rPr>
              <a:t>Unintentionally, Jonah became the most effective preacher ever</a:t>
            </a:r>
            <a:r>
              <a:rPr lang="en-US" sz="2400" dirty="0">
                <a:solidFill>
                  <a:srgbClr val="000000"/>
                </a:solidFill>
              </a:rPr>
              <a:t>! What a wonderful testimony of God’s mercy reaching to the ends of the world. </a:t>
            </a:r>
          </a:p>
          <a:p>
            <a:pPr algn="l" rtl="0"/>
            <a:endParaRPr lang="en-US" sz="2400" dirty="0">
              <a:solidFill>
                <a:srgbClr val="000000"/>
              </a:solidFill>
            </a:endParaRPr>
          </a:p>
          <a:p>
            <a:pPr algn="l" rtl="0"/>
            <a:r>
              <a:rPr lang="en-US" sz="2400" b="1" dirty="0">
                <a:solidFill>
                  <a:srgbClr val="0070C0"/>
                </a:solidFill>
              </a:rPr>
              <a:t>The text informs us, “When God saw what they did and how they turned from their evil ways, he relented and did not bring on them the destruction he had threatened” (3:10). </a:t>
            </a:r>
          </a:p>
          <a:p>
            <a:pPr algn="l" rtl="0"/>
            <a:r>
              <a:rPr lang="en-US" sz="2400" dirty="0">
                <a:solidFill>
                  <a:srgbClr val="000000"/>
                </a:solidFill>
              </a:rPr>
              <a:t>This final act of repentance and compassion would have been a wonderful ending for the story. The Ninevites repented, and God’s glorious compassion shone through brighter than the sun. </a:t>
            </a:r>
            <a:r>
              <a:rPr lang="en-US" sz="2400" u="sng" dirty="0">
                <a:solidFill>
                  <a:srgbClr val="000000"/>
                </a:solidFill>
              </a:rPr>
              <a:t>Nineveh’s repentance is not a complete surprise</a:t>
            </a:r>
            <a:r>
              <a:rPr lang="en-US" sz="2400" dirty="0">
                <a:solidFill>
                  <a:srgbClr val="000000"/>
                </a:solidFill>
              </a:rPr>
              <a:t>; </a:t>
            </a:r>
            <a:r>
              <a:rPr lang="en-US" sz="2400" u="sng" dirty="0">
                <a:solidFill>
                  <a:srgbClr val="000000"/>
                </a:solidFill>
              </a:rPr>
              <a:t>it parallels that of the sailors</a:t>
            </a:r>
            <a:r>
              <a:rPr lang="en-US" sz="2400" dirty="0">
                <a:solidFill>
                  <a:srgbClr val="000000"/>
                </a:solidFill>
              </a:rPr>
              <a:t>.                    </a:t>
            </a:r>
          </a:p>
          <a:p>
            <a:pPr algn="l" rtl="0"/>
            <a:endParaRPr lang="en-US" sz="2400" dirty="0">
              <a:solidFill>
                <a:srgbClr val="000000"/>
              </a:solidFill>
            </a:endParaRPr>
          </a:p>
          <a:p>
            <a:pPr algn="l" rtl="0"/>
            <a:r>
              <a:rPr lang="en-US" sz="2400" dirty="0">
                <a:solidFill>
                  <a:srgbClr val="000000"/>
                </a:solidFill>
              </a:rPr>
              <a:t>What is surprising is that the book doesn’t end here!</a:t>
            </a:r>
          </a:p>
        </p:txBody>
      </p:sp>
      <p:pic>
        <p:nvPicPr>
          <p:cNvPr id="4" name="Picture 3">
            <a:extLst>
              <a:ext uri="{FF2B5EF4-FFF2-40B4-BE49-F238E27FC236}">
                <a16:creationId xmlns:a16="http://schemas.microsoft.com/office/drawing/2014/main" id="{724FAFC7-5667-7855-EBD8-48D46FEE2BCC}"/>
              </a:ext>
            </a:extLst>
          </p:cNvPr>
          <p:cNvPicPr>
            <a:picLocks noChangeAspect="1"/>
          </p:cNvPicPr>
          <p:nvPr/>
        </p:nvPicPr>
        <p:blipFill>
          <a:blip r:embed="rId2"/>
          <a:stretch>
            <a:fillRect/>
          </a:stretch>
        </p:blipFill>
        <p:spPr>
          <a:xfrm>
            <a:off x="7162800" y="5576824"/>
            <a:ext cx="1981200" cy="1281176"/>
          </a:xfrm>
          <a:prstGeom prst="rect">
            <a:avLst/>
          </a:prstGeom>
        </p:spPr>
      </p:pic>
    </p:spTree>
    <p:extLst>
      <p:ext uri="{BB962C8B-B14F-4D97-AF65-F5344CB8AC3E}">
        <p14:creationId xmlns:p14="http://schemas.microsoft.com/office/powerpoint/2010/main" val="317353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1B235B-F7AD-40E4-BF1A-A413B0835566}"/>
              </a:ext>
            </a:extLst>
          </p:cNvPr>
          <p:cNvPicPr>
            <a:picLocks noChangeAspect="1"/>
          </p:cNvPicPr>
          <p:nvPr/>
        </p:nvPicPr>
        <p:blipFill rotWithShape="1">
          <a:blip r:embed="rId2"/>
          <a:srcRect l="20932" t="19040" r="34690" b="27326"/>
          <a:stretch/>
        </p:blipFill>
        <p:spPr>
          <a:xfrm>
            <a:off x="0" y="478760"/>
            <a:ext cx="9409517" cy="6214820"/>
          </a:xfrm>
          <a:prstGeom prst="parallelogram">
            <a:avLst/>
          </a:prstGeom>
        </p:spPr>
      </p:pic>
      <p:sp>
        <p:nvSpPr>
          <p:cNvPr id="2" name="Rectangle 1">
            <a:extLst>
              <a:ext uri="{FF2B5EF4-FFF2-40B4-BE49-F238E27FC236}">
                <a16:creationId xmlns:a16="http://schemas.microsoft.com/office/drawing/2014/main" id="{C4850E6C-50F6-409A-99A7-1FF9B7B17282}"/>
              </a:ext>
            </a:extLst>
          </p:cNvPr>
          <p:cNvSpPr/>
          <p:nvPr/>
        </p:nvSpPr>
        <p:spPr>
          <a:xfrm>
            <a:off x="6019800" y="5410200"/>
            <a:ext cx="2819400" cy="1371600"/>
          </a:xfrm>
          <a:prstGeom prst="rect">
            <a:avLst/>
          </a:prstGeom>
          <a:solidFill>
            <a:schemeClr val="bg1"/>
          </a:solidFill>
          <a:ln w="5715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reeform: Shape 3">
            <a:extLst>
              <a:ext uri="{FF2B5EF4-FFF2-40B4-BE49-F238E27FC236}">
                <a16:creationId xmlns:a16="http://schemas.microsoft.com/office/drawing/2014/main" id="{25E8DE45-A0B2-4EA0-AB39-E3B18C8BD81D}"/>
              </a:ext>
            </a:extLst>
          </p:cNvPr>
          <p:cNvSpPr/>
          <p:nvPr/>
        </p:nvSpPr>
        <p:spPr>
          <a:xfrm>
            <a:off x="721653" y="5609840"/>
            <a:ext cx="5489944" cy="665747"/>
          </a:xfrm>
          <a:custGeom>
            <a:avLst/>
            <a:gdLst>
              <a:gd name="connsiteX0" fmla="*/ 5318200 w 5489944"/>
              <a:gd name="connsiteY0" fmla="*/ 665747 h 665747"/>
              <a:gd name="connsiteX1" fmla="*/ 5270073 w 5489944"/>
              <a:gd name="connsiteY1" fmla="*/ 657726 h 665747"/>
              <a:gd name="connsiteX2" fmla="*/ 5310179 w 5489944"/>
              <a:gd name="connsiteY2" fmla="*/ 649705 h 665747"/>
              <a:gd name="connsiteX3" fmla="*/ 5478621 w 5489944"/>
              <a:gd name="connsiteY3" fmla="*/ 657726 h 665747"/>
              <a:gd name="connsiteX4" fmla="*/ 5093610 w 5489944"/>
              <a:gd name="connsiteY4" fmla="*/ 649705 h 665747"/>
              <a:gd name="connsiteX5" fmla="*/ 5029442 w 5489944"/>
              <a:gd name="connsiteY5" fmla="*/ 617621 h 665747"/>
              <a:gd name="connsiteX6" fmla="*/ 4957252 w 5489944"/>
              <a:gd name="connsiteY6" fmla="*/ 569495 h 665747"/>
              <a:gd name="connsiteX7" fmla="*/ 4933189 w 5489944"/>
              <a:gd name="connsiteY7" fmla="*/ 553453 h 665747"/>
              <a:gd name="connsiteX8" fmla="*/ 4909126 w 5489944"/>
              <a:gd name="connsiteY8" fmla="*/ 529389 h 665747"/>
              <a:gd name="connsiteX9" fmla="*/ 4861000 w 5489944"/>
              <a:gd name="connsiteY9" fmla="*/ 497305 h 665747"/>
              <a:gd name="connsiteX10" fmla="*/ 4812873 w 5489944"/>
              <a:gd name="connsiteY10" fmla="*/ 465221 h 665747"/>
              <a:gd name="connsiteX11" fmla="*/ 4788810 w 5489944"/>
              <a:gd name="connsiteY11" fmla="*/ 449179 h 665747"/>
              <a:gd name="connsiteX12" fmla="*/ 4740684 w 5489944"/>
              <a:gd name="connsiteY12" fmla="*/ 409074 h 665747"/>
              <a:gd name="connsiteX13" fmla="*/ 4724642 w 5489944"/>
              <a:gd name="connsiteY13" fmla="*/ 393031 h 665747"/>
              <a:gd name="connsiteX14" fmla="*/ 4700579 w 5489944"/>
              <a:gd name="connsiteY14" fmla="*/ 376989 h 665747"/>
              <a:gd name="connsiteX15" fmla="*/ 4660473 w 5489944"/>
              <a:gd name="connsiteY15" fmla="*/ 336884 h 665747"/>
              <a:gd name="connsiteX16" fmla="*/ 4636410 w 5489944"/>
              <a:gd name="connsiteY16" fmla="*/ 320842 h 665747"/>
              <a:gd name="connsiteX17" fmla="*/ 4588284 w 5489944"/>
              <a:gd name="connsiteY17" fmla="*/ 272716 h 665747"/>
              <a:gd name="connsiteX18" fmla="*/ 4556200 w 5489944"/>
              <a:gd name="connsiteY18" fmla="*/ 248653 h 665747"/>
              <a:gd name="connsiteX19" fmla="*/ 4540158 w 5489944"/>
              <a:gd name="connsiteY19" fmla="*/ 232610 h 665747"/>
              <a:gd name="connsiteX20" fmla="*/ 4516094 w 5489944"/>
              <a:gd name="connsiteY20" fmla="*/ 216568 h 665747"/>
              <a:gd name="connsiteX21" fmla="*/ 4459947 w 5489944"/>
              <a:gd name="connsiteY21" fmla="*/ 176463 h 665747"/>
              <a:gd name="connsiteX22" fmla="*/ 4387758 w 5489944"/>
              <a:gd name="connsiteY22" fmla="*/ 120316 h 665747"/>
              <a:gd name="connsiteX23" fmla="*/ 4307547 w 5489944"/>
              <a:gd name="connsiteY23" fmla="*/ 56147 h 665747"/>
              <a:gd name="connsiteX24" fmla="*/ 4283484 w 5489944"/>
              <a:gd name="connsiteY24" fmla="*/ 40105 h 665747"/>
              <a:gd name="connsiteX25" fmla="*/ 4259421 w 5489944"/>
              <a:gd name="connsiteY25" fmla="*/ 32084 h 665747"/>
              <a:gd name="connsiteX26" fmla="*/ 4235358 w 5489944"/>
              <a:gd name="connsiteY26" fmla="*/ 16042 h 665747"/>
              <a:gd name="connsiteX27" fmla="*/ 4171189 w 5489944"/>
              <a:gd name="connsiteY27" fmla="*/ 0 h 665747"/>
              <a:gd name="connsiteX28" fmla="*/ 4018789 w 5489944"/>
              <a:gd name="connsiteY28" fmla="*/ 8021 h 665747"/>
              <a:gd name="connsiteX29" fmla="*/ 3994726 w 5489944"/>
              <a:gd name="connsiteY29" fmla="*/ 16042 h 665747"/>
              <a:gd name="connsiteX30" fmla="*/ 3962642 w 5489944"/>
              <a:gd name="connsiteY30" fmla="*/ 24063 h 665747"/>
              <a:gd name="connsiteX31" fmla="*/ 3906494 w 5489944"/>
              <a:gd name="connsiteY31" fmla="*/ 32084 h 665747"/>
              <a:gd name="connsiteX32" fmla="*/ 3826284 w 5489944"/>
              <a:gd name="connsiteY32" fmla="*/ 48126 h 665747"/>
              <a:gd name="connsiteX33" fmla="*/ 3681905 w 5489944"/>
              <a:gd name="connsiteY33" fmla="*/ 64168 h 665747"/>
              <a:gd name="connsiteX34" fmla="*/ 2992094 w 5489944"/>
              <a:gd name="connsiteY34" fmla="*/ 56147 h 665747"/>
              <a:gd name="connsiteX35" fmla="*/ 2591042 w 5489944"/>
              <a:gd name="connsiteY35" fmla="*/ 32084 h 665747"/>
              <a:gd name="connsiteX36" fmla="*/ 2173947 w 5489944"/>
              <a:gd name="connsiteY36" fmla="*/ 24063 h 665747"/>
              <a:gd name="connsiteX37" fmla="*/ 2149884 w 5489944"/>
              <a:gd name="connsiteY37" fmla="*/ 40105 h 665747"/>
              <a:gd name="connsiteX38" fmla="*/ 2117800 w 5489944"/>
              <a:gd name="connsiteY38" fmla="*/ 48126 h 665747"/>
              <a:gd name="connsiteX39" fmla="*/ 2093736 w 5489944"/>
              <a:gd name="connsiteY39" fmla="*/ 64168 h 665747"/>
              <a:gd name="connsiteX40" fmla="*/ 1989463 w 5489944"/>
              <a:gd name="connsiteY40" fmla="*/ 80210 h 665747"/>
              <a:gd name="connsiteX41" fmla="*/ 1580389 w 5489944"/>
              <a:gd name="connsiteY41" fmla="*/ 64168 h 665747"/>
              <a:gd name="connsiteX42" fmla="*/ 1556326 w 5489944"/>
              <a:gd name="connsiteY42" fmla="*/ 56147 h 665747"/>
              <a:gd name="connsiteX43" fmla="*/ 1492158 w 5489944"/>
              <a:gd name="connsiteY43" fmla="*/ 48126 h 665747"/>
              <a:gd name="connsiteX44" fmla="*/ 1203400 w 5489944"/>
              <a:gd name="connsiteY44" fmla="*/ 32084 h 665747"/>
              <a:gd name="connsiteX45" fmla="*/ 1179336 w 5489944"/>
              <a:gd name="connsiteY45" fmla="*/ 24063 h 665747"/>
              <a:gd name="connsiteX46" fmla="*/ 1115168 w 5489944"/>
              <a:gd name="connsiteY46" fmla="*/ 16042 h 665747"/>
              <a:gd name="connsiteX47" fmla="*/ 858494 w 5489944"/>
              <a:gd name="connsiteY47" fmla="*/ 24063 h 665747"/>
              <a:gd name="connsiteX48" fmla="*/ 802347 w 5489944"/>
              <a:gd name="connsiteY48" fmla="*/ 40105 h 665747"/>
              <a:gd name="connsiteX49" fmla="*/ 730158 w 5489944"/>
              <a:gd name="connsiteY49" fmla="*/ 48126 h 665747"/>
              <a:gd name="connsiteX50" fmla="*/ 649947 w 5489944"/>
              <a:gd name="connsiteY50" fmla="*/ 64168 h 665747"/>
              <a:gd name="connsiteX51" fmla="*/ 601821 w 5489944"/>
              <a:gd name="connsiteY51" fmla="*/ 72189 h 665747"/>
              <a:gd name="connsiteX52" fmla="*/ 208789 w 5489944"/>
              <a:gd name="connsiteY52" fmla="*/ 64168 h 665747"/>
              <a:gd name="connsiteX53" fmla="*/ 56389 w 5489944"/>
              <a:gd name="connsiteY53" fmla="*/ 72189 h 665747"/>
              <a:gd name="connsiteX54" fmla="*/ 40347 w 5489944"/>
              <a:gd name="connsiteY54" fmla="*/ 96253 h 665747"/>
              <a:gd name="connsiteX55" fmla="*/ 16284 w 5489944"/>
              <a:gd name="connsiteY55" fmla="*/ 152400 h 665747"/>
              <a:gd name="connsiteX56" fmla="*/ 242 w 5489944"/>
              <a:gd name="connsiteY56" fmla="*/ 360947 h 665747"/>
              <a:gd name="connsiteX57" fmla="*/ 8263 w 5489944"/>
              <a:gd name="connsiteY57" fmla="*/ 505326 h 665747"/>
              <a:gd name="connsiteX58" fmla="*/ 40347 w 5489944"/>
              <a:gd name="connsiteY58" fmla="*/ 553453 h 665747"/>
              <a:gd name="connsiteX59" fmla="*/ 72431 w 5489944"/>
              <a:gd name="connsiteY59" fmla="*/ 561474 h 665747"/>
              <a:gd name="connsiteX60" fmla="*/ 96494 w 5489944"/>
              <a:gd name="connsiteY60" fmla="*/ 569495 h 665747"/>
              <a:gd name="connsiteX61" fmla="*/ 168684 w 5489944"/>
              <a:gd name="connsiteY61" fmla="*/ 593558 h 665747"/>
              <a:gd name="connsiteX62" fmla="*/ 248894 w 5489944"/>
              <a:gd name="connsiteY62" fmla="*/ 609600 h 665747"/>
              <a:gd name="connsiteX63" fmla="*/ 313063 w 5489944"/>
              <a:gd name="connsiteY63" fmla="*/ 617621 h 665747"/>
              <a:gd name="connsiteX64" fmla="*/ 706094 w 5489944"/>
              <a:gd name="connsiteY64" fmla="*/ 609600 h 665747"/>
              <a:gd name="connsiteX65" fmla="*/ 794326 w 5489944"/>
              <a:gd name="connsiteY65" fmla="*/ 585537 h 665747"/>
              <a:gd name="connsiteX66" fmla="*/ 890579 w 5489944"/>
              <a:gd name="connsiteY66" fmla="*/ 569495 h 665747"/>
              <a:gd name="connsiteX67" fmla="*/ 922663 w 5489944"/>
              <a:gd name="connsiteY67" fmla="*/ 561474 h 665747"/>
              <a:gd name="connsiteX68" fmla="*/ 1917273 w 5489944"/>
              <a:gd name="connsiteY68" fmla="*/ 569495 h 665747"/>
              <a:gd name="connsiteX69" fmla="*/ 2382494 w 5489944"/>
              <a:gd name="connsiteY69" fmla="*/ 577516 h 665747"/>
              <a:gd name="connsiteX70" fmla="*/ 2494789 w 5489944"/>
              <a:gd name="connsiteY70" fmla="*/ 593558 h 665747"/>
              <a:gd name="connsiteX71" fmla="*/ 2526873 w 5489944"/>
              <a:gd name="connsiteY71" fmla="*/ 601579 h 665747"/>
              <a:gd name="connsiteX72" fmla="*/ 2703336 w 5489944"/>
              <a:gd name="connsiteY72" fmla="*/ 609600 h 665747"/>
              <a:gd name="connsiteX73" fmla="*/ 2943968 w 5489944"/>
              <a:gd name="connsiteY73" fmla="*/ 625642 h 665747"/>
              <a:gd name="connsiteX74" fmla="*/ 3954621 w 5489944"/>
              <a:gd name="connsiteY74" fmla="*/ 617621 h 665747"/>
              <a:gd name="connsiteX75" fmla="*/ 3994726 w 5489944"/>
              <a:gd name="connsiteY75" fmla="*/ 609600 h 665747"/>
              <a:gd name="connsiteX76" fmla="*/ 4050873 w 5489944"/>
              <a:gd name="connsiteY76" fmla="*/ 601579 h 665747"/>
              <a:gd name="connsiteX77" fmla="*/ 4074936 w 5489944"/>
              <a:gd name="connsiteY77" fmla="*/ 593558 h 665747"/>
              <a:gd name="connsiteX78" fmla="*/ 4107021 w 5489944"/>
              <a:gd name="connsiteY78" fmla="*/ 585537 h 665747"/>
              <a:gd name="connsiteX79" fmla="*/ 4139105 w 5489944"/>
              <a:gd name="connsiteY79" fmla="*/ 569495 h 665747"/>
              <a:gd name="connsiteX80" fmla="*/ 4171189 w 5489944"/>
              <a:gd name="connsiteY80" fmla="*/ 561474 h 665747"/>
              <a:gd name="connsiteX81" fmla="*/ 4195252 w 5489944"/>
              <a:gd name="connsiteY81" fmla="*/ 553453 h 665747"/>
              <a:gd name="connsiteX82" fmla="*/ 4219315 w 5489944"/>
              <a:gd name="connsiteY82" fmla="*/ 537410 h 665747"/>
              <a:gd name="connsiteX83" fmla="*/ 4235358 w 5489944"/>
              <a:gd name="connsiteY83" fmla="*/ 521368 h 665747"/>
              <a:gd name="connsiteX84" fmla="*/ 4291505 w 5489944"/>
              <a:gd name="connsiteY84" fmla="*/ 481263 h 665747"/>
              <a:gd name="connsiteX85" fmla="*/ 4315568 w 5489944"/>
              <a:gd name="connsiteY85" fmla="*/ 433137 h 665747"/>
              <a:gd name="connsiteX86" fmla="*/ 4347652 w 5489944"/>
              <a:gd name="connsiteY86" fmla="*/ 393031 h 665747"/>
              <a:gd name="connsiteX87" fmla="*/ 4363694 w 5489944"/>
              <a:gd name="connsiteY87" fmla="*/ 368968 h 665747"/>
              <a:gd name="connsiteX88" fmla="*/ 4387758 w 5489944"/>
              <a:gd name="connsiteY88" fmla="*/ 352926 h 665747"/>
              <a:gd name="connsiteX89" fmla="*/ 4411821 w 5489944"/>
              <a:gd name="connsiteY89" fmla="*/ 328863 h 665747"/>
              <a:gd name="connsiteX90" fmla="*/ 4459947 w 5489944"/>
              <a:gd name="connsiteY90" fmla="*/ 312821 h 665747"/>
              <a:gd name="connsiteX91" fmla="*/ 4484010 w 5489944"/>
              <a:gd name="connsiteY91" fmla="*/ 296779 h 665747"/>
              <a:gd name="connsiteX92" fmla="*/ 4532136 w 5489944"/>
              <a:gd name="connsiteY92" fmla="*/ 288758 h 665747"/>
              <a:gd name="connsiteX93" fmla="*/ 4572242 w 5489944"/>
              <a:gd name="connsiteY93" fmla="*/ 272716 h 66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489944" h="665747">
                <a:moveTo>
                  <a:pt x="5318200" y="665747"/>
                </a:moveTo>
                <a:lnTo>
                  <a:pt x="5270073" y="657726"/>
                </a:lnTo>
                <a:cubicBezTo>
                  <a:pt x="5263976" y="645532"/>
                  <a:pt x="5296546" y="649705"/>
                  <a:pt x="5310179" y="649705"/>
                </a:cubicBezTo>
                <a:cubicBezTo>
                  <a:pt x="5366390" y="649705"/>
                  <a:pt x="5534832" y="657726"/>
                  <a:pt x="5478621" y="657726"/>
                </a:cubicBezTo>
                <a:cubicBezTo>
                  <a:pt x="5350256" y="657726"/>
                  <a:pt x="5221947" y="652379"/>
                  <a:pt x="5093610" y="649705"/>
                </a:cubicBezTo>
                <a:cubicBezTo>
                  <a:pt x="5044808" y="637505"/>
                  <a:pt x="5074891" y="649435"/>
                  <a:pt x="5029442" y="617621"/>
                </a:cubicBezTo>
                <a:cubicBezTo>
                  <a:pt x="5005749" y="601036"/>
                  <a:pt x="4981315" y="585537"/>
                  <a:pt x="4957252" y="569495"/>
                </a:cubicBezTo>
                <a:cubicBezTo>
                  <a:pt x="4949231" y="564148"/>
                  <a:pt x="4940005" y="560270"/>
                  <a:pt x="4933189" y="553453"/>
                </a:cubicBezTo>
                <a:cubicBezTo>
                  <a:pt x="4925168" y="545432"/>
                  <a:pt x="4918080" y="536353"/>
                  <a:pt x="4909126" y="529389"/>
                </a:cubicBezTo>
                <a:cubicBezTo>
                  <a:pt x="4893907" y="517552"/>
                  <a:pt x="4877042" y="508000"/>
                  <a:pt x="4861000" y="497305"/>
                </a:cubicBezTo>
                <a:lnTo>
                  <a:pt x="4812873" y="465221"/>
                </a:lnTo>
                <a:cubicBezTo>
                  <a:pt x="4804852" y="459874"/>
                  <a:pt x="4795627" y="455996"/>
                  <a:pt x="4788810" y="449179"/>
                </a:cubicBezTo>
                <a:cubicBezTo>
                  <a:pt x="4731642" y="392011"/>
                  <a:pt x="4796526" y="453749"/>
                  <a:pt x="4740684" y="409074"/>
                </a:cubicBezTo>
                <a:cubicBezTo>
                  <a:pt x="4734779" y="404350"/>
                  <a:pt x="4730547" y="397755"/>
                  <a:pt x="4724642" y="393031"/>
                </a:cubicBezTo>
                <a:cubicBezTo>
                  <a:pt x="4717114" y="387009"/>
                  <a:pt x="4707834" y="383337"/>
                  <a:pt x="4700579" y="376989"/>
                </a:cubicBezTo>
                <a:cubicBezTo>
                  <a:pt x="4686351" y="364539"/>
                  <a:pt x="4676204" y="347371"/>
                  <a:pt x="4660473" y="336884"/>
                </a:cubicBezTo>
                <a:cubicBezTo>
                  <a:pt x="4652452" y="331537"/>
                  <a:pt x="4643615" y="327246"/>
                  <a:pt x="4636410" y="320842"/>
                </a:cubicBezTo>
                <a:cubicBezTo>
                  <a:pt x="4619454" y="305770"/>
                  <a:pt x="4606433" y="286328"/>
                  <a:pt x="4588284" y="272716"/>
                </a:cubicBezTo>
                <a:cubicBezTo>
                  <a:pt x="4577589" y="264695"/>
                  <a:pt x="4566470" y="257211"/>
                  <a:pt x="4556200" y="248653"/>
                </a:cubicBezTo>
                <a:cubicBezTo>
                  <a:pt x="4550390" y="243812"/>
                  <a:pt x="4546063" y="237334"/>
                  <a:pt x="4540158" y="232610"/>
                </a:cubicBezTo>
                <a:cubicBezTo>
                  <a:pt x="4532630" y="226588"/>
                  <a:pt x="4523414" y="222842"/>
                  <a:pt x="4516094" y="216568"/>
                </a:cubicBezTo>
                <a:cubicBezTo>
                  <a:pt x="4467649" y="175045"/>
                  <a:pt x="4504162" y="191201"/>
                  <a:pt x="4459947" y="176463"/>
                </a:cubicBezTo>
                <a:cubicBezTo>
                  <a:pt x="4405842" y="122358"/>
                  <a:pt x="4433344" y="135511"/>
                  <a:pt x="4387758" y="120316"/>
                </a:cubicBezTo>
                <a:cubicBezTo>
                  <a:pt x="4342040" y="74598"/>
                  <a:pt x="4368258" y="96621"/>
                  <a:pt x="4307547" y="56147"/>
                </a:cubicBezTo>
                <a:cubicBezTo>
                  <a:pt x="4299526" y="50800"/>
                  <a:pt x="4292629" y="43153"/>
                  <a:pt x="4283484" y="40105"/>
                </a:cubicBezTo>
                <a:cubicBezTo>
                  <a:pt x="4275463" y="37431"/>
                  <a:pt x="4266983" y="35865"/>
                  <a:pt x="4259421" y="32084"/>
                </a:cubicBezTo>
                <a:cubicBezTo>
                  <a:pt x="4250799" y="27773"/>
                  <a:pt x="4243980" y="20353"/>
                  <a:pt x="4235358" y="16042"/>
                </a:cubicBezTo>
                <a:cubicBezTo>
                  <a:pt x="4218916" y="7821"/>
                  <a:pt x="4186442" y="3051"/>
                  <a:pt x="4171189" y="0"/>
                </a:cubicBezTo>
                <a:cubicBezTo>
                  <a:pt x="4120389" y="2674"/>
                  <a:pt x="4069450" y="3415"/>
                  <a:pt x="4018789" y="8021"/>
                </a:cubicBezTo>
                <a:cubicBezTo>
                  <a:pt x="4010369" y="8786"/>
                  <a:pt x="4002856" y="13719"/>
                  <a:pt x="3994726" y="16042"/>
                </a:cubicBezTo>
                <a:cubicBezTo>
                  <a:pt x="3984126" y="19070"/>
                  <a:pt x="3973488" y="22091"/>
                  <a:pt x="3962642" y="24063"/>
                </a:cubicBezTo>
                <a:cubicBezTo>
                  <a:pt x="3944041" y="27445"/>
                  <a:pt x="3925210" y="29410"/>
                  <a:pt x="3906494" y="32084"/>
                </a:cubicBezTo>
                <a:cubicBezTo>
                  <a:pt x="3867587" y="45053"/>
                  <a:pt x="3883888" y="41214"/>
                  <a:pt x="3826284" y="48126"/>
                </a:cubicBezTo>
                <a:lnTo>
                  <a:pt x="3681905" y="64168"/>
                </a:lnTo>
                <a:lnTo>
                  <a:pt x="2992094" y="56147"/>
                </a:lnTo>
                <a:cubicBezTo>
                  <a:pt x="2881537" y="53428"/>
                  <a:pt x="2715537" y="40976"/>
                  <a:pt x="2591042" y="32084"/>
                </a:cubicBezTo>
                <a:cubicBezTo>
                  <a:pt x="2409606" y="1845"/>
                  <a:pt x="2460399" y="4078"/>
                  <a:pt x="2173947" y="24063"/>
                </a:cubicBezTo>
                <a:cubicBezTo>
                  <a:pt x="2164330" y="24734"/>
                  <a:pt x="2158745" y="36308"/>
                  <a:pt x="2149884" y="40105"/>
                </a:cubicBezTo>
                <a:cubicBezTo>
                  <a:pt x="2139752" y="44447"/>
                  <a:pt x="2128495" y="45452"/>
                  <a:pt x="2117800" y="48126"/>
                </a:cubicBezTo>
                <a:cubicBezTo>
                  <a:pt x="2109779" y="53473"/>
                  <a:pt x="2102359" y="59857"/>
                  <a:pt x="2093736" y="64168"/>
                </a:cubicBezTo>
                <a:cubicBezTo>
                  <a:pt x="2064829" y="78621"/>
                  <a:pt x="2012469" y="77909"/>
                  <a:pt x="1989463" y="80210"/>
                </a:cubicBezTo>
                <a:lnTo>
                  <a:pt x="1580389" y="64168"/>
                </a:lnTo>
                <a:cubicBezTo>
                  <a:pt x="1571947" y="63699"/>
                  <a:pt x="1564644" y="57659"/>
                  <a:pt x="1556326" y="56147"/>
                </a:cubicBezTo>
                <a:cubicBezTo>
                  <a:pt x="1535118" y="52291"/>
                  <a:pt x="1513547" y="50800"/>
                  <a:pt x="1492158" y="48126"/>
                </a:cubicBezTo>
                <a:cubicBezTo>
                  <a:pt x="1381973" y="11399"/>
                  <a:pt x="1501378" y="48638"/>
                  <a:pt x="1203400" y="32084"/>
                </a:cubicBezTo>
                <a:cubicBezTo>
                  <a:pt x="1194958" y="31615"/>
                  <a:pt x="1187655" y="25575"/>
                  <a:pt x="1179336" y="24063"/>
                </a:cubicBezTo>
                <a:cubicBezTo>
                  <a:pt x="1158128" y="20207"/>
                  <a:pt x="1136557" y="18716"/>
                  <a:pt x="1115168" y="16042"/>
                </a:cubicBezTo>
                <a:cubicBezTo>
                  <a:pt x="1029610" y="18716"/>
                  <a:pt x="943962" y="19315"/>
                  <a:pt x="858494" y="24063"/>
                </a:cubicBezTo>
                <a:cubicBezTo>
                  <a:pt x="821194" y="26135"/>
                  <a:pt x="834578" y="34733"/>
                  <a:pt x="802347" y="40105"/>
                </a:cubicBezTo>
                <a:cubicBezTo>
                  <a:pt x="778465" y="44085"/>
                  <a:pt x="754157" y="44926"/>
                  <a:pt x="730158" y="48126"/>
                </a:cubicBezTo>
                <a:cubicBezTo>
                  <a:pt x="647697" y="59121"/>
                  <a:pt x="713711" y="51415"/>
                  <a:pt x="649947" y="64168"/>
                </a:cubicBezTo>
                <a:cubicBezTo>
                  <a:pt x="634000" y="67357"/>
                  <a:pt x="617863" y="69515"/>
                  <a:pt x="601821" y="72189"/>
                </a:cubicBezTo>
                <a:cubicBezTo>
                  <a:pt x="470810" y="69515"/>
                  <a:pt x="339827" y="64168"/>
                  <a:pt x="208789" y="64168"/>
                </a:cubicBezTo>
                <a:cubicBezTo>
                  <a:pt x="157919" y="64168"/>
                  <a:pt x="106361" y="62670"/>
                  <a:pt x="56389" y="72189"/>
                </a:cubicBezTo>
                <a:cubicBezTo>
                  <a:pt x="46919" y="73993"/>
                  <a:pt x="45130" y="87883"/>
                  <a:pt x="40347" y="96253"/>
                </a:cubicBezTo>
                <a:cubicBezTo>
                  <a:pt x="24488" y="124007"/>
                  <a:pt x="25283" y="125403"/>
                  <a:pt x="16284" y="152400"/>
                </a:cubicBezTo>
                <a:cubicBezTo>
                  <a:pt x="10937" y="221916"/>
                  <a:pt x="1826" y="291244"/>
                  <a:pt x="242" y="360947"/>
                </a:cubicBezTo>
                <a:cubicBezTo>
                  <a:pt x="-853" y="409135"/>
                  <a:pt x="1751" y="457567"/>
                  <a:pt x="8263" y="505326"/>
                </a:cubicBezTo>
                <a:cubicBezTo>
                  <a:pt x="9693" y="515809"/>
                  <a:pt x="27231" y="546895"/>
                  <a:pt x="40347" y="553453"/>
                </a:cubicBezTo>
                <a:cubicBezTo>
                  <a:pt x="50207" y="558383"/>
                  <a:pt x="61831" y="558446"/>
                  <a:pt x="72431" y="561474"/>
                </a:cubicBezTo>
                <a:cubicBezTo>
                  <a:pt x="80561" y="563797"/>
                  <a:pt x="88932" y="565714"/>
                  <a:pt x="96494" y="569495"/>
                </a:cubicBezTo>
                <a:cubicBezTo>
                  <a:pt x="156418" y="599456"/>
                  <a:pt x="73382" y="575689"/>
                  <a:pt x="168684" y="593558"/>
                </a:cubicBezTo>
                <a:cubicBezTo>
                  <a:pt x="195483" y="598583"/>
                  <a:pt x="221999" y="605118"/>
                  <a:pt x="248894" y="609600"/>
                </a:cubicBezTo>
                <a:cubicBezTo>
                  <a:pt x="270157" y="613144"/>
                  <a:pt x="291673" y="614947"/>
                  <a:pt x="313063" y="617621"/>
                </a:cubicBezTo>
                <a:lnTo>
                  <a:pt x="706094" y="609600"/>
                </a:lnTo>
                <a:cubicBezTo>
                  <a:pt x="746374" y="608108"/>
                  <a:pt x="753617" y="593679"/>
                  <a:pt x="794326" y="585537"/>
                </a:cubicBezTo>
                <a:cubicBezTo>
                  <a:pt x="960574" y="552287"/>
                  <a:pt x="671713" y="609288"/>
                  <a:pt x="890579" y="569495"/>
                </a:cubicBezTo>
                <a:cubicBezTo>
                  <a:pt x="901425" y="567523"/>
                  <a:pt x="911968" y="564148"/>
                  <a:pt x="922663" y="561474"/>
                </a:cubicBezTo>
                <a:lnTo>
                  <a:pt x="1917273" y="569495"/>
                </a:lnTo>
                <a:cubicBezTo>
                  <a:pt x="2072360" y="571199"/>
                  <a:pt x="2227532" y="571059"/>
                  <a:pt x="2382494" y="577516"/>
                </a:cubicBezTo>
                <a:cubicBezTo>
                  <a:pt x="2420273" y="579090"/>
                  <a:pt x="2457492" y="587342"/>
                  <a:pt x="2494789" y="593558"/>
                </a:cubicBezTo>
                <a:cubicBezTo>
                  <a:pt x="2505663" y="595370"/>
                  <a:pt x="2515882" y="600734"/>
                  <a:pt x="2526873" y="601579"/>
                </a:cubicBezTo>
                <a:cubicBezTo>
                  <a:pt x="2585581" y="606095"/>
                  <a:pt x="2644552" y="606209"/>
                  <a:pt x="2703336" y="609600"/>
                </a:cubicBezTo>
                <a:lnTo>
                  <a:pt x="2943968" y="625642"/>
                </a:lnTo>
                <a:lnTo>
                  <a:pt x="3954621" y="617621"/>
                </a:lnTo>
                <a:cubicBezTo>
                  <a:pt x="3968252" y="617413"/>
                  <a:pt x="3981278" y="611841"/>
                  <a:pt x="3994726" y="609600"/>
                </a:cubicBezTo>
                <a:cubicBezTo>
                  <a:pt x="4013374" y="606492"/>
                  <a:pt x="4032157" y="604253"/>
                  <a:pt x="4050873" y="601579"/>
                </a:cubicBezTo>
                <a:cubicBezTo>
                  <a:pt x="4058894" y="598905"/>
                  <a:pt x="4066806" y="595881"/>
                  <a:pt x="4074936" y="593558"/>
                </a:cubicBezTo>
                <a:cubicBezTo>
                  <a:pt x="4085536" y="590529"/>
                  <a:pt x="4096699" y="589408"/>
                  <a:pt x="4107021" y="585537"/>
                </a:cubicBezTo>
                <a:cubicBezTo>
                  <a:pt x="4118217" y="581339"/>
                  <a:pt x="4127909" y="573693"/>
                  <a:pt x="4139105" y="569495"/>
                </a:cubicBezTo>
                <a:cubicBezTo>
                  <a:pt x="4149427" y="565624"/>
                  <a:pt x="4160589" y="564502"/>
                  <a:pt x="4171189" y="561474"/>
                </a:cubicBezTo>
                <a:cubicBezTo>
                  <a:pt x="4179319" y="559151"/>
                  <a:pt x="4187231" y="556127"/>
                  <a:pt x="4195252" y="553453"/>
                </a:cubicBezTo>
                <a:cubicBezTo>
                  <a:pt x="4203273" y="548105"/>
                  <a:pt x="4211787" y="543432"/>
                  <a:pt x="4219315" y="537410"/>
                </a:cubicBezTo>
                <a:cubicBezTo>
                  <a:pt x="4225220" y="532686"/>
                  <a:pt x="4229066" y="525563"/>
                  <a:pt x="4235358" y="521368"/>
                </a:cubicBezTo>
                <a:cubicBezTo>
                  <a:pt x="4277930" y="492987"/>
                  <a:pt x="4258663" y="520674"/>
                  <a:pt x="4291505" y="481263"/>
                </a:cubicBezTo>
                <a:cubicBezTo>
                  <a:pt x="4320239" y="446782"/>
                  <a:pt x="4297480" y="469312"/>
                  <a:pt x="4315568" y="433137"/>
                </a:cubicBezTo>
                <a:cubicBezTo>
                  <a:pt x="4332025" y="400223"/>
                  <a:pt x="4327759" y="417898"/>
                  <a:pt x="4347652" y="393031"/>
                </a:cubicBezTo>
                <a:cubicBezTo>
                  <a:pt x="4353674" y="385503"/>
                  <a:pt x="4356877" y="375784"/>
                  <a:pt x="4363694" y="368968"/>
                </a:cubicBezTo>
                <a:cubicBezTo>
                  <a:pt x="4370511" y="362151"/>
                  <a:pt x="4380352" y="359098"/>
                  <a:pt x="4387758" y="352926"/>
                </a:cubicBezTo>
                <a:cubicBezTo>
                  <a:pt x="4396472" y="345664"/>
                  <a:pt x="4401905" y="334372"/>
                  <a:pt x="4411821" y="328863"/>
                </a:cubicBezTo>
                <a:cubicBezTo>
                  <a:pt x="4426603" y="320651"/>
                  <a:pt x="4445877" y="322201"/>
                  <a:pt x="4459947" y="312821"/>
                </a:cubicBezTo>
                <a:cubicBezTo>
                  <a:pt x="4467968" y="307474"/>
                  <a:pt x="4474865" y="299827"/>
                  <a:pt x="4484010" y="296779"/>
                </a:cubicBezTo>
                <a:cubicBezTo>
                  <a:pt x="4499439" y="291636"/>
                  <a:pt x="4516260" y="292286"/>
                  <a:pt x="4532136" y="288758"/>
                </a:cubicBezTo>
                <a:cubicBezTo>
                  <a:pt x="4549979" y="284793"/>
                  <a:pt x="4557047" y="280314"/>
                  <a:pt x="4572242" y="27271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0766E6E-23ED-402D-97A1-B909E4519736}"/>
              </a:ext>
            </a:extLst>
          </p:cNvPr>
          <p:cNvSpPr txBox="1"/>
          <p:nvPr/>
        </p:nvSpPr>
        <p:spPr>
          <a:xfrm>
            <a:off x="6248400" y="5552182"/>
            <a:ext cx="247449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Prophets after the exile</a:t>
            </a:r>
          </a:p>
        </p:txBody>
      </p:sp>
      <p:sp>
        <p:nvSpPr>
          <p:cNvPr id="6" name="Rectangle 5">
            <a:extLst>
              <a:ext uri="{FF2B5EF4-FFF2-40B4-BE49-F238E27FC236}">
                <a16:creationId xmlns:a16="http://schemas.microsoft.com/office/drawing/2014/main" id="{6D3ECFAF-C248-47B5-8CC2-31A4BB4EE7AF}"/>
              </a:ext>
            </a:extLst>
          </p:cNvPr>
          <p:cNvSpPr/>
          <p:nvPr/>
        </p:nvSpPr>
        <p:spPr>
          <a:xfrm>
            <a:off x="5867400" y="2438400"/>
            <a:ext cx="3200400" cy="1371600"/>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4D10522-D2B5-4D19-BEB2-7BB1EE178972}"/>
              </a:ext>
            </a:extLst>
          </p:cNvPr>
          <p:cNvSpPr txBox="1"/>
          <p:nvPr/>
        </p:nvSpPr>
        <p:spPr>
          <a:xfrm>
            <a:off x="4259179" y="2971800"/>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6F093B7-4218-4A4C-9068-68C2C4B5E900}"/>
              </a:ext>
            </a:extLst>
          </p:cNvPr>
          <p:cNvSpPr txBox="1"/>
          <p:nvPr/>
        </p:nvSpPr>
        <p:spPr>
          <a:xfrm>
            <a:off x="6019799" y="2580382"/>
            <a:ext cx="294596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Prophets during the exile.</a:t>
            </a:r>
          </a:p>
        </p:txBody>
      </p:sp>
      <p:sp>
        <p:nvSpPr>
          <p:cNvPr id="9" name="Arrow: Left-Up 8">
            <a:extLst>
              <a:ext uri="{FF2B5EF4-FFF2-40B4-BE49-F238E27FC236}">
                <a16:creationId xmlns:a16="http://schemas.microsoft.com/office/drawing/2014/main" id="{20524CDC-E5D5-4F3B-9419-2AD70AFBA79F}"/>
              </a:ext>
            </a:extLst>
          </p:cNvPr>
          <p:cNvSpPr/>
          <p:nvPr/>
        </p:nvSpPr>
        <p:spPr>
          <a:xfrm>
            <a:off x="7162800" y="3681663"/>
            <a:ext cx="838200" cy="762000"/>
          </a:xfrm>
          <a:prstGeom prst="lef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3108B1D-E45E-4CB5-89D3-FEDAD8978564}"/>
              </a:ext>
            </a:extLst>
          </p:cNvPr>
          <p:cNvSpPr/>
          <p:nvPr/>
        </p:nvSpPr>
        <p:spPr>
          <a:xfrm>
            <a:off x="457200" y="990600"/>
            <a:ext cx="4267200" cy="1828800"/>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11" name="TextBox 10">
            <a:extLst>
              <a:ext uri="{FF2B5EF4-FFF2-40B4-BE49-F238E27FC236}">
                <a16:creationId xmlns:a16="http://schemas.microsoft.com/office/drawing/2014/main" id="{DCB7A3E0-A309-4118-9D82-0D637E124939}"/>
              </a:ext>
            </a:extLst>
          </p:cNvPr>
          <p:cNvSpPr txBox="1"/>
          <p:nvPr/>
        </p:nvSpPr>
        <p:spPr>
          <a:xfrm>
            <a:off x="609600" y="1066800"/>
            <a:ext cx="38100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Prophets before exile to get people to repent.</a:t>
            </a:r>
          </a:p>
        </p:txBody>
      </p:sp>
      <p:sp>
        <p:nvSpPr>
          <p:cNvPr id="12" name="Arrow: Left 11">
            <a:extLst>
              <a:ext uri="{FF2B5EF4-FFF2-40B4-BE49-F238E27FC236}">
                <a16:creationId xmlns:a16="http://schemas.microsoft.com/office/drawing/2014/main" id="{2FD21A04-68A3-43C9-B7C4-D27BE8EEFFDB}"/>
              </a:ext>
            </a:extLst>
          </p:cNvPr>
          <p:cNvSpPr/>
          <p:nvPr/>
        </p:nvSpPr>
        <p:spPr>
          <a:xfrm rot="19267179">
            <a:off x="1982740" y="3046098"/>
            <a:ext cx="1297680" cy="27826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3" name="Arrow: Left 12">
            <a:extLst>
              <a:ext uri="{FF2B5EF4-FFF2-40B4-BE49-F238E27FC236}">
                <a16:creationId xmlns:a16="http://schemas.microsoft.com/office/drawing/2014/main" id="{34B8D993-A6BA-40FC-95D3-8EAC9B7E19E7}"/>
              </a:ext>
            </a:extLst>
          </p:cNvPr>
          <p:cNvSpPr/>
          <p:nvPr/>
        </p:nvSpPr>
        <p:spPr>
          <a:xfrm rot="16200000">
            <a:off x="2350787" y="3669016"/>
            <a:ext cx="2133599" cy="28196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Arrow: Left 13">
            <a:extLst>
              <a:ext uri="{FF2B5EF4-FFF2-40B4-BE49-F238E27FC236}">
                <a16:creationId xmlns:a16="http://schemas.microsoft.com/office/drawing/2014/main" id="{8A321A9E-DB69-492B-87E2-FF612C2C821C}"/>
              </a:ext>
            </a:extLst>
          </p:cNvPr>
          <p:cNvSpPr/>
          <p:nvPr/>
        </p:nvSpPr>
        <p:spPr>
          <a:xfrm rot="10800000">
            <a:off x="4267200" y="1828800"/>
            <a:ext cx="914399"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tar: 7 Points 14">
            <a:extLst>
              <a:ext uri="{FF2B5EF4-FFF2-40B4-BE49-F238E27FC236}">
                <a16:creationId xmlns:a16="http://schemas.microsoft.com/office/drawing/2014/main" id="{8D90F4C0-0526-418B-A313-3F083B4CC605}"/>
              </a:ext>
            </a:extLst>
          </p:cNvPr>
          <p:cNvSpPr/>
          <p:nvPr/>
        </p:nvSpPr>
        <p:spPr>
          <a:xfrm rot="21138735">
            <a:off x="271436" y="3640405"/>
            <a:ext cx="870702" cy="890945"/>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F9181719-F612-40DF-AE60-1F7AD757E9EC}"/>
              </a:ext>
            </a:extLst>
          </p:cNvPr>
          <p:cNvSpPr/>
          <p:nvPr/>
        </p:nvSpPr>
        <p:spPr>
          <a:xfrm>
            <a:off x="6019799" y="4506969"/>
            <a:ext cx="159509" cy="17488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22AEAEC-098D-47EE-8EA5-FF41510E294F}"/>
              </a:ext>
            </a:extLst>
          </p:cNvPr>
          <p:cNvSpPr/>
          <p:nvPr/>
        </p:nvSpPr>
        <p:spPr>
          <a:xfrm>
            <a:off x="0" y="0"/>
            <a:ext cx="9067801" cy="32159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F84269F-2FB7-4FB9-BDE6-7F5B5CF8AD9D}"/>
              </a:ext>
            </a:extLst>
          </p:cNvPr>
          <p:cNvSpPr txBox="1"/>
          <p:nvPr/>
        </p:nvSpPr>
        <p:spPr>
          <a:xfrm>
            <a:off x="7748" y="22545"/>
            <a:ext cx="9067799" cy="461665"/>
          </a:xfrm>
          <a:prstGeom prst="rect">
            <a:avLst/>
          </a:prstGeom>
          <a:solidFill>
            <a:schemeClr val="bg1"/>
          </a:solidFill>
          <a:ln w="571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Remember 4 Places, and 3 Times</a:t>
            </a:r>
          </a:p>
        </p:txBody>
      </p:sp>
      <p:sp>
        <p:nvSpPr>
          <p:cNvPr id="19" name="TextBox 18">
            <a:extLst>
              <a:ext uri="{FF2B5EF4-FFF2-40B4-BE49-F238E27FC236}">
                <a16:creationId xmlns:a16="http://schemas.microsoft.com/office/drawing/2014/main" id="{47C11CDA-5E19-4334-901E-F9C7FA6FB035}"/>
              </a:ext>
            </a:extLst>
          </p:cNvPr>
          <p:cNvSpPr txBox="1"/>
          <p:nvPr/>
        </p:nvSpPr>
        <p:spPr>
          <a:xfrm>
            <a:off x="8828204" y="6489813"/>
            <a:ext cx="1782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Tree>
    <p:extLst>
      <p:ext uri="{BB962C8B-B14F-4D97-AF65-F5344CB8AC3E}">
        <p14:creationId xmlns:p14="http://schemas.microsoft.com/office/powerpoint/2010/main" val="2413728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F78C87-370E-89EA-6F11-C487A53EFF6D}"/>
              </a:ext>
            </a:extLst>
          </p:cNvPr>
          <p:cNvSpPr txBox="1"/>
          <p:nvPr/>
        </p:nvSpPr>
        <p:spPr>
          <a:xfrm>
            <a:off x="662473" y="559837"/>
            <a:ext cx="7949682" cy="5693866"/>
          </a:xfrm>
          <a:prstGeom prst="rect">
            <a:avLst/>
          </a:prstGeom>
          <a:noFill/>
        </p:spPr>
        <p:txBody>
          <a:bodyPr wrap="square">
            <a:spAutoFit/>
          </a:bodyPr>
          <a:lstStyle/>
          <a:p>
            <a:pPr algn="l" rtl="0"/>
            <a:r>
              <a:rPr lang="en-US" sz="2800" b="1" dirty="0">
                <a:solidFill>
                  <a:srgbClr val="000000"/>
                </a:solidFill>
              </a:rPr>
              <a:t>4 God Talks with Jonah: Jonah’s Reactions</a:t>
            </a:r>
          </a:p>
          <a:p>
            <a:pPr algn="l" rtl="0"/>
            <a:r>
              <a:rPr lang="en-US" sz="2800" dirty="0">
                <a:solidFill>
                  <a:srgbClr val="000000"/>
                </a:solidFill>
              </a:rPr>
              <a:t>The book’s last chapter presents a series of conversations between God and the disgruntled prophet. At this point, we get an explanation for Jonah’s attempt to flee from God in chapter one: </a:t>
            </a:r>
            <a:r>
              <a:rPr lang="en-US" sz="2800" b="1" dirty="0">
                <a:solidFill>
                  <a:srgbClr val="0070C0"/>
                </a:solidFill>
              </a:rPr>
              <a:t>“I knew that you are a gracious and compassionate God, slow to anger and abounding in love, a God who relents from sending calamity” (4:2).</a:t>
            </a:r>
          </a:p>
          <a:p>
            <a:pPr algn="l" rtl="0"/>
            <a:endParaRPr lang="en-US" sz="2800" dirty="0">
              <a:solidFill>
                <a:srgbClr val="000000"/>
              </a:solidFill>
            </a:endParaRPr>
          </a:p>
          <a:p>
            <a:pPr algn="l" rtl="0"/>
            <a:r>
              <a:rPr lang="en-US" sz="2800" dirty="0">
                <a:solidFill>
                  <a:srgbClr val="000000"/>
                </a:solidFill>
              </a:rPr>
              <a:t>Think about that: Jonah fled because he knew God was compassionate! Shouldn’t a prophet of the Lord be happy and appreciate God’s grace and compassion?</a:t>
            </a:r>
          </a:p>
        </p:txBody>
      </p:sp>
      <p:pic>
        <p:nvPicPr>
          <p:cNvPr id="4" name="Picture 3">
            <a:extLst>
              <a:ext uri="{FF2B5EF4-FFF2-40B4-BE49-F238E27FC236}">
                <a16:creationId xmlns:a16="http://schemas.microsoft.com/office/drawing/2014/main" id="{C0BC11B3-725F-ABEA-A620-5A468C8D4F2E}"/>
              </a:ext>
            </a:extLst>
          </p:cNvPr>
          <p:cNvPicPr>
            <a:picLocks noChangeAspect="1"/>
          </p:cNvPicPr>
          <p:nvPr/>
        </p:nvPicPr>
        <p:blipFill>
          <a:blip r:embed="rId2"/>
          <a:stretch>
            <a:fillRect/>
          </a:stretch>
        </p:blipFill>
        <p:spPr>
          <a:xfrm>
            <a:off x="7162800" y="5576824"/>
            <a:ext cx="1981200" cy="1281176"/>
          </a:xfrm>
          <a:prstGeom prst="rect">
            <a:avLst/>
          </a:prstGeom>
        </p:spPr>
      </p:pic>
    </p:spTree>
    <p:extLst>
      <p:ext uri="{BB962C8B-B14F-4D97-AF65-F5344CB8AC3E}">
        <p14:creationId xmlns:p14="http://schemas.microsoft.com/office/powerpoint/2010/main" val="617984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12E5EA-F4F5-A960-2008-5DC7F33607D4}"/>
              </a:ext>
            </a:extLst>
          </p:cNvPr>
          <p:cNvSpPr txBox="1"/>
          <p:nvPr/>
        </p:nvSpPr>
        <p:spPr>
          <a:xfrm>
            <a:off x="834887" y="597159"/>
            <a:ext cx="7418567" cy="5386090"/>
          </a:xfrm>
          <a:prstGeom prst="rect">
            <a:avLst/>
          </a:prstGeom>
          <a:noFill/>
        </p:spPr>
        <p:txBody>
          <a:bodyPr wrap="square">
            <a:spAutoFit/>
          </a:bodyPr>
          <a:lstStyle/>
          <a:p>
            <a:pPr algn="l" rtl="0"/>
            <a:r>
              <a:rPr lang="en-US" sz="2800" dirty="0">
                <a:solidFill>
                  <a:srgbClr val="000000"/>
                </a:solidFill>
              </a:rPr>
              <a:t>There are at least two explanations for Jonah’s angry reaction:</a:t>
            </a:r>
          </a:p>
          <a:p>
            <a:pPr algn="l" rtl="0"/>
            <a:r>
              <a:rPr lang="en-US" sz="2800" dirty="0">
                <a:solidFill>
                  <a:srgbClr val="000000"/>
                </a:solidFill>
              </a:rPr>
              <a:t>	</a:t>
            </a:r>
            <a:r>
              <a:rPr lang="en-US" sz="2800" b="1" dirty="0">
                <a:solidFill>
                  <a:srgbClr val="FF0000"/>
                </a:solidFill>
              </a:rPr>
              <a:t>1.</a:t>
            </a:r>
            <a:r>
              <a:rPr lang="en-US" sz="2800" dirty="0">
                <a:solidFill>
                  <a:srgbClr val="000000"/>
                </a:solidFill>
              </a:rPr>
              <a:t> </a:t>
            </a:r>
            <a:r>
              <a:rPr lang="en-US" sz="2800" dirty="0">
                <a:solidFill>
                  <a:srgbClr val="FF0000"/>
                </a:solidFill>
              </a:rPr>
              <a:t>Jonah refused to share God’s blessings with other people. Jonah’s limited vision desired to keep God and God’s blessings for Israel alone.</a:t>
            </a:r>
          </a:p>
          <a:p>
            <a:pPr algn="l" rtl="0"/>
            <a:endParaRPr lang="en-US" sz="2800" dirty="0">
              <a:solidFill>
                <a:srgbClr val="000000"/>
              </a:solidFill>
            </a:endParaRPr>
          </a:p>
          <a:p>
            <a:pPr algn="l" rtl="0"/>
            <a:r>
              <a:rPr lang="en-US" sz="2800" dirty="0">
                <a:solidFill>
                  <a:srgbClr val="000000"/>
                </a:solidFill>
              </a:rPr>
              <a:t>	</a:t>
            </a:r>
            <a:r>
              <a:rPr lang="en-US" sz="2800" b="1" dirty="0">
                <a:solidFill>
                  <a:srgbClr val="0070C0"/>
                </a:solidFill>
              </a:rPr>
              <a:t>2.</a:t>
            </a:r>
            <a:r>
              <a:rPr lang="en-US" sz="2800" dirty="0">
                <a:solidFill>
                  <a:srgbClr val="000000"/>
                </a:solidFill>
              </a:rPr>
              <a:t> </a:t>
            </a:r>
            <a:r>
              <a:rPr lang="en-US" sz="2800" dirty="0">
                <a:solidFill>
                  <a:srgbClr val="0070C0"/>
                </a:solidFill>
              </a:rPr>
              <a:t>Jonah’s prophetic understanding allowed him to see that Nineveh would act as God’s instrument of judgment against Israel in the future.</a:t>
            </a:r>
          </a:p>
          <a:p>
            <a:r>
              <a:rPr lang="en-US" sz="2800" dirty="0"/>
              <a:t> </a:t>
            </a:r>
          </a:p>
          <a:p>
            <a:pPr algn="l" rtl="0"/>
            <a:endParaRPr lang="en-US" dirty="0"/>
          </a:p>
          <a:p>
            <a:r>
              <a:rPr lang="en-US" b="0" i="0" u="none" strike="noStrike" baseline="0" dirty="0"/>
              <a:t> </a:t>
            </a:r>
            <a:endParaRPr lang="en-US" b="0" i="0" u="none" strike="noStrike" baseline="0" dirty="0">
              <a:solidFill>
                <a:srgbClr val="0000FF"/>
              </a:solidFill>
              <a:hlinkClick r:id="rId2"/>
            </a:endParaRPr>
          </a:p>
        </p:txBody>
      </p:sp>
      <p:pic>
        <p:nvPicPr>
          <p:cNvPr id="4" name="Picture 3">
            <a:extLst>
              <a:ext uri="{FF2B5EF4-FFF2-40B4-BE49-F238E27FC236}">
                <a16:creationId xmlns:a16="http://schemas.microsoft.com/office/drawing/2014/main" id="{F83BF6B6-885D-F61B-D08C-774AA597FDCD}"/>
              </a:ext>
            </a:extLst>
          </p:cNvPr>
          <p:cNvPicPr>
            <a:picLocks noChangeAspect="1"/>
          </p:cNvPicPr>
          <p:nvPr/>
        </p:nvPicPr>
        <p:blipFill>
          <a:blip r:embed="rId3"/>
          <a:stretch>
            <a:fillRect/>
          </a:stretch>
        </p:blipFill>
        <p:spPr>
          <a:xfrm>
            <a:off x="7162800" y="5576824"/>
            <a:ext cx="1981200" cy="1281176"/>
          </a:xfrm>
          <a:prstGeom prst="rect">
            <a:avLst/>
          </a:prstGeom>
        </p:spPr>
      </p:pic>
    </p:spTree>
    <p:extLst>
      <p:ext uri="{BB962C8B-B14F-4D97-AF65-F5344CB8AC3E}">
        <p14:creationId xmlns:p14="http://schemas.microsoft.com/office/powerpoint/2010/main" val="1252000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28C5E0-3813-7560-89BC-85CF548D40C9}"/>
              </a:ext>
            </a:extLst>
          </p:cNvPr>
          <p:cNvSpPr txBox="1"/>
          <p:nvPr/>
        </p:nvSpPr>
        <p:spPr>
          <a:xfrm>
            <a:off x="550506" y="942392"/>
            <a:ext cx="7931021" cy="5032147"/>
          </a:xfrm>
          <a:prstGeom prst="rect">
            <a:avLst/>
          </a:prstGeom>
          <a:noFill/>
        </p:spPr>
        <p:txBody>
          <a:bodyPr wrap="square">
            <a:spAutoFit/>
          </a:bodyPr>
          <a:lstStyle/>
          <a:p>
            <a:pPr algn="l" rtl="0"/>
            <a:endParaRPr lang="en-US" sz="1300" b="1" dirty="0">
              <a:solidFill>
                <a:srgbClr val="000000"/>
              </a:solidFill>
            </a:endParaRPr>
          </a:p>
          <a:p>
            <a:pPr algn="l" rtl="0"/>
            <a:r>
              <a:rPr lang="en-US" sz="2800" dirty="0"/>
              <a:t>Jesus’ parable of the creditor and the two debtors in </a:t>
            </a:r>
            <a:r>
              <a:rPr lang="en-US" sz="2800" b="1" dirty="0">
                <a:solidFill>
                  <a:srgbClr val="0070C0"/>
                </a:solidFill>
              </a:rPr>
              <a:t>Luke 7:41–43 </a:t>
            </a:r>
            <a:r>
              <a:rPr lang="en-US" sz="2800" dirty="0"/>
              <a:t>might help us understand the source of Jonah’s problem. In the parable, </a:t>
            </a:r>
            <a:r>
              <a:rPr lang="en-US" sz="2800" u="sng" dirty="0"/>
              <a:t>Jesus concludes that those who are forgiven much will have a correspondingly greater love</a:t>
            </a:r>
            <a:r>
              <a:rPr lang="en-US" sz="2800" dirty="0"/>
              <a:t>. </a:t>
            </a:r>
          </a:p>
          <a:p>
            <a:pPr algn="l" rtl="0"/>
            <a:endParaRPr lang="en-US" sz="2800" dirty="0"/>
          </a:p>
          <a:p>
            <a:pPr algn="l" rtl="0"/>
            <a:r>
              <a:rPr lang="en-US" sz="2800" dirty="0"/>
              <a:t>Having witnessed God’s compassion, fulfilled promises, forgiveness, and love through their history, the Israelites’ gratitude and love for God and others should be evident. Yet, Jonah reacts with anger! How can we make sense of this reaction?</a:t>
            </a:r>
          </a:p>
        </p:txBody>
      </p:sp>
      <p:sp>
        <p:nvSpPr>
          <p:cNvPr id="5" name="TextBox 4">
            <a:extLst>
              <a:ext uri="{FF2B5EF4-FFF2-40B4-BE49-F238E27FC236}">
                <a16:creationId xmlns:a16="http://schemas.microsoft.com/office/drawing/2014/main" id="{789ED4FD-0872-DF5F-566F-D00AE7636494}"/>
              </a:ext>
            </a:extLst>
          </p:cNvPr>
          <p:cNvSpPr txBox="1"/>
          <p:nvPr/>
        </p:nvSpPr>
        <p:spPr>
          <a:xfrm>
            <a:off x="2286000" y="520184"/>
            <a:ext cx="4572000" cy="523220"/>
          </a:xfrm>
          <a:prstGeom prst="rect">
            <a:avLst/>
          </a:prstGeom>
          <a:noFill/>
        </p:spPr>
        <p:txBody>
          <a:bodyPr wrap="square">
            <a:spAutoFit/>
          </a:bodyPr>
          <a:lstStyle/>
          <a:p>
            <a:pPr algn="l" rtl="0"/>
            <a:r>
              <a:rPr lang="en-US" sz="2800" b="1" dirty="0">
                <a:solidFill>
                  <a:srgbClr val="000000"/>
                </a:solidFill>
              </a:rPr>
              <a:t>Jonah’s Limited Vision</a:t>
            </a:r>
          </a:p>
        </p:txBody>
      </p:sp>
      <p:pic>
        <p:nvPicPr>
          <p:cNvPr id="6" name="Picture 5">
            <a:extLst>
              <a:ext uri="{FF2B5EF4-FFF2-40B4-BE49-F238E27FC236}">
                <a16:creationId xmlns:a16="http://schemas.microsoft.com/office/drawing/2014/main" id="{AA3F4F5D-6BF9-6F57-3AA5-7BAED5A1E76A}"/>
              </a:ext>
            </a:extLst>
          </p:cNvPr>
          <p:cNvPicPr>
            <a:picLocks noChangeAspect="1"/>
          </p:cNvPicPr>
          <p:nvPr/>
        </p:nvPicPr>
        <p:blipFill>
          <a:blip r:embed="rId2"/>
          <a:stretch>
            <a:fillRect/>
          </a:stretch>
        </p:blipFill>
        <p:spPr>
          <a:xfrm>
            <a:off x="7162800" y="5576824"/>
            <a:ext cx="1981200" cy="1281176"/>
          </a:xfrm>
          <a:prstGeom prst="rect">
            <a:avLst/>
          </a:prstGeom>
        </p:spPr>
      </p:pic>
    </p:spTree>
    <p:extLst>
      <p:ext uri="{BB962C8B-B14F-4D97-AF65-F5344CB8AC3E}">
        <p14:creationId xmlns:p14="http://schemas.microsoft.com/office/powerpoint/2010/main" val="1407590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7C31BD-8F28-6672-BA92-C4B20C596388}"/>
              </a:ext>
            </a:extLst>
          </p:cNvPr>
          <p:cNvSpPr txBox="1"/>
          <p:nvPr/>
        </p:nvSpPr>
        <p:spPr>
          <a:xfrm>
            <a:off x="709127" y="615820"/>
            <a:ext cx="7828383" cy="5262979"/>
          </a:xfrm>
          <a:prstGeom prst="rect">
            <a:avLst/>
          </a:prstGeom>
          <a:noFill/>
        </p:spPr>
        <p:txBody>
          <a:bodyPr wrap="square">
            <a:spAutoFit/>
          </a:bodyPr>
          <a:lstStyle/>
          <a:p>
            <a:r>
              <a:rPr lang="en-US" sz="2400" dirty="0">
                <a:solidFill>
                  <a:srgbClr val="000000"/>
                </a:solidFill>
              </a:rPr>
              <a:t>In his prayer to God, Jonah says, “</a:t>
            </a:r>
            <a:r>
              <a:rPr lang="en-US" sz="2400" dirty="0">
                <a:solidFill>
                  <a:srgbClr val="0070C0"/>
                </a:solidFill>
              </a:rPr>
              <a:t>I knew that you are a gracious and compassionate God, slow to anger and abounding in love, a God who relents from sending calamity” (4:2). </a:t>
            </a:r>
            <a:r>
              <a:rPr lang="en-US" sz="2400" dirty="0">
                <a:solidFill>
                  <a:srgbClr val="000000"/>
                </a:solidFill>
              </a:rPr>
              <a:t>Jonah is alluding to a wonderful text from </a:t>
            </a:r>
          </a:p>
          <a:p>
            <a:r>
              <a:rPr lang="en-US" sz="2400" dirty="0">
                <a:solidFill>
                  <a:srgbClr val="000000"/>
                </a:solidFill>
              </a:rPr>
              <a:t>Exodus: “The LORD, the LORD, the </a:t>
            </a:r>
            <a:r>
              <a:rPr lang="en-US" sz="2400" u="sng" dirty="0">
                <a:solidFill>
                  <a:srgbClr val="000000"/>
                </a:solidFill>
              </a:rPr>
              <a:t>compassionate</a:t>
            </a:r>
            <a:r>
              <a:rPr lang="en-US" sz="2400" dirty="0">
                <a:solidFill>
                  <a:srgbClr val="000000"/>
                </a:solidFill>
              </a:rPr>
              <a:t> and </a:t>
            </a:r>
            <a:r>
              <a:rPr lang="en-US" sz="2400" u="sng" dirty="0">
                <a:solidFill>
                  <a:srgbClr val="000000"/>
                </a:solidFill>
              </a:rPr>
              <a:t>gracious</a:t>
            </a:r>
            <a:r>
              <a:rPr lang="en-US" sz="2400" dirty="0">
                <a:solidFill>
                  <a:srgbClr val="000000"/>
                </a:solidFill>
              </a:rPr>
              <a:t> God, </a:t>
            </a:r>
            <a:r>
              <a:rPr lang="en-US" sz="2400" u="sng" dirty="0">
                <a:solidFill>
                  <a:srgbClr val="000000"/>
                </a:solidFill>
              </a:rPr>
              <a:t>slow to anger</a:t>
            </a:r>
            <a:r>
              <a:rPr lang="en-US" sz="2400" dirty="0">
                <a:solidFill>
                  <a:srgbClr val="000000"/>
                </a:solidFill>
              </a:rPr>
              <a:t>, </a:t>
            </a:r>
            <a:r>
              <a:rPr lang="en-US" sz="2400" u="sng" dirty="0">
                <a:solidFill>
                  <a:srgbClr val="000000"/>
                </a:solidFill>
              </a:rPr>
              <a:t>abounding in love </a:t>
            </a:r>
            <a:r>
              <a:rPr lang="en-US" sz="2400" dirty="0">
                <a:solidFill>
                  <a:srgbClr val="000000"/>
                </a:solidFill>
              </a:rPr>
              <a:t>and </a:t>
            </a:r>
            <a:r>
              <a:rPr lang="en-US" sz="2400" u="sng" dirty="0">
                <a:solidFill>
                  <a:srgbClr val="000000"/>
                </a:solidFill>
              </a:rPr>
              <a:t>faithfulness</a:t>
            </a:r>
            <a:r>
              <a:rPr lang="en-US" sz="2400" dirty="0">
                <a:solidFill>
                  <a:srgbClr val="000000"/>
                </a:solidFill>
              </a:rPr>
              <a:t>, </a:t>
            </a:r>
            <a:r>
              <a:rPr lang="en-US" sz="2400" u="sng" dirty="0">
                <a:solidFill>
                  <a:srgbClr val="000000"/>
                </a:solidFill>
              </a:rPr>
              <a:t>maintaining love to thousands</a:t>
            </a:r>
            <a:r>
              <a:rPr lang="en-US" sz="2400" dirty="0">
                <a:solidFill>
                  <a:srgbClr val="000000"/>
                </a:solidFill>
              </a:rPr>
              <a:t>, and </a:t>
            </a:r>
            <a:r>
              <a:rPr lang="en-US" sz="2400" u="sng" dirty="0">
                <a:solidFill>
                  <a:srgbClr val="000000"/>
                </a:solidFill>
              </a:rPr>
              <a:t>forgiving</a:t>
            </a:r>
            <a:r>
              <a:rPr lang="en-US" sz="2400" dirty="0">
                <a:solidFill>
                  <a:srgbClr val="000000"/>
                </a:solidFill>
              </a:rPr>
              <a:t> </a:t>
            </a:r>
            <a:r>
              <a:rPr lang="en-US" sz="2400" u="sng" dirty="0">
                <a:solidFill>
                  <a:srgbClr val="000000"/>
                </a:solidFill>
              </a:rPr>
              <a:t>wickedness</a:t>
            </a:r>
            <a:r>
              <a:rPr lang="en-US" sz="2400" dirty="0">
                <a:solidFill>
                  <a:srgbClr val="000000"/>
                </a:solidFill>
              </a:rPr>
              <a:t>, </a:t>
            </a:r>
            <a:r>
              <a:rPr lang="en-US" sz="2400" u="sng" dirty="0">
                <a:solidFill>
                  <a:srgbClr val="000000"/>
                </a:solidFill>
              </a:rPr>
              <a:t>rebellion and sin</a:t>
            </a:r>
            <a:r>
              <a:rPr lang="en-US" sz="2400" dirty="0">
                <a:solidFill>
                  <a:srgbClr val="000000"/>
                </a:solidFill>
              </a:rPr>
              <a:t>. Yet he does not leave the guilty unpunished; he punishes the children and their children for the sin of the parents to the third and fourth generation” (34:6–7). </a:t>
            </a:r>
          </a:p>
          <a:p>
            <a:r>
              <a:rPr lang="en-US" sz="2400" dirty="0">
                <a:solidFill>
                  <a:srgbClr val="000000"/>
                </a:solidFill>
              </a:rPr>
              <a:t>This is a central confession in Israel. In his prayer, Jonah emphasizes God’s grace and forgiveness as the reason for not wanting to go to Nineveh.</a:t>
            </a:r>
          </a:p>
        </p:txBody>
      </p:sp>
      <p:pic>
        <p:nvPicPr>
          <p:cNvPr id="4" name="Picture 3">
            <a:extLst>
              <a:ext uri="{FF2B5EF4-FFF2-40B4-BE49-F238E27FC236}">
                <a16:creationId xmlns:a16="http://schemas.microsoft.com/office/drawing/2014/main" id="{B75BDBC0-AE23-3994-4BB1-8355BD272FFC}"/>
              </a:ext>
            </a:extLst>
          </p:cNvPr>
          <p:cNvPicPr>
            <a:picLocks noChangeAspect="1"/>
          </p:cNvPicPr>
          <p:nvPr/>
        </p:nvPicPr>
        <p:blipFill>
          <a:blip r:embed="rId2"/>
          <a:stretch>
            <a:fillRect/>
          </a:stretch>
        </p:blipFill>
        <p:spPr>
          <a:xfrm>
            <a:off x="7162800" y="5576824"/>
            <a:ext cx="1981200" cy="1281176"/>
          </a:xfrm>
          <a:prstGeom prst="rect">
            <a:avLst/>
          </a:prstGeom>
        </p:spPr>
      </p:pic>
      <p:sp>
        <p:nvSpPr>
          <p:cNvPr id="2" name="Rectangle 1">
            <a:extLst>
              <a:ext uri="{FF2B5EF4-FFF2-40B4-BE49-F238E27FC236}">
                <a16:creationId xmlns:a16="http://schemas.microsoft.com/office/drawing/2014/main" id="{D0DCF5C7-18E8-DC0A-FB97-1DFBBF50FF47}"/>
              </a:ext>
            </a:extLst>
          </p:cNvPr>
          <p:cNvSpPr/>
          <p:nvPr/>
        </p:nvSpPr>
        <p:spPr>
          <a:xfrm>
            <a:off x="421419" y="2130950"/>
            <a:ext cx="8420431" cy="25762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4521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358910-2357-B31A-AAEC-CCA6A73D80BB}"/>
              </a:ext>
            </a:extLst>
          </p:cNvPr>
          <p:cNvSpPr txBox="1"/>
          <p:nvPr/>
        </p:nvSpPr>
        <p:spPr>
          <a:xfrm>
            <a:off x="419100" y="1431042"/>
            <a:ext cx="8058150" cy="4524315"/>
          </a:xfrm>
          <a:prstGeom prst="rect">
            <a:avLst/>
          </a:prstGeom>
          <a:noFill/>
        </p:spPr>
        <p:txBody>
          <a:bodyPr wrap="square">
            <a:spAutoFit/>
          </a:bodyPr>
          <a:lstStyle/>
          <a:p>
            <a:pPr marR="1500" algn="l" rtl="0"/>
            <a:r>
              <a:rPr lang="en-US" sz="2400" dirty="0"/>
              <a:t>In the book of Jonah, the acts of contrition that God saw in the people of Nineveh moved him to have compassion and to relent his judgment on the city. Although it’s very difficult to establish a date for the events in the book of Jonah, </a:t>
            </a:r>
            <a:r>
              <a:rPr lang="en-US" sz="2400" b="1" dirty="0"/>
              <a:t>it is possible that they occurred early in the eighth century (</a:t>
            </a:r>
            <a:r>
              <a:rPr lang="en-US" sz="2400" b="1" u="sng" dirty="0"/>
              <a:t>700s</a:t>
            </a:r>
            <a:r>
              <a:rPr lang="en-US" sz="2400" b="1" dirty="0"/>
              <a:t> BC). About a century later, sometime before </a:t>
            </a:r>
            <a:r>
              <a:rPr lang="en-US" sz="2400" b="1" u="sng" dirty="0"/>
              <a:t>612 BC</a:t>
            </a:r>
            <a:r>
              <a:rPr lang="en-US" sz="2400" b="1" dirty="0"/>
              <a:t>, the prophet </a:t>
            </a:r>
            <a:r>
              <a:rPr lang="en-US" sz="2400" b="1" u="sng" dirty="0"/>
              <a:t>Nahum</a:t>
            </a:r>
            <a:r>
              <a:rPr lang="en-US" sz="2400" b="1" dirty="0"/>
              <a:t> spoke about the destruction </a:t>
            </a:r>
            <a:r>
              <a:rPr lang="en-US" sz="2400" b="1" u="sng" dirty="0"/>
              <a:t>of the powerful and proud city of Nineveh, which happened in 612 BC</a:t>
            </a:r>
            <a:r>
              <a:rPr lang="en-US" sz="2400" dirty="0"/>
              <a:t>. Around the time of Jonah, God had already revealed to Isaiah that </a:t>
            </a:r>
            <a:r>
              <a:rPr lang="en-US" sz="2400" b="1" dirty="0">
                <a:solidFill>
                  <a:srgbClr val="FF0000"/>
                </a:solidFill>
              </a:rPr>
              <a:t>Assyria and its king would be punished for </a:t>
            </a:r>
          </a:p>
          <a:p>
            <a:pPr marR="1500" algn="l" rtl="0"/>
            <a:r>
              <a:rPr lang="en-US" sz="2400" b="1" dirty="0">
                <a:solidFill>
                  <a:srgbClr val="FF0000"/>
                </a:solidFill>
              </a:rPr>
              <a:t>“the willful pride of his heart and the haughty </a:t>
            </a:r>
          </a:p>
          <a:p>
            <a:pPr marR="1500" algn="l" rtl="0"/>
            <a:r>
              <a:rPr lang="en-US" sz="2400" b="1" dirty="0">
                <a:solidFill>
                  <a:srgbClr val="FF0000"/>
                </a:solidFill>
              </a:rPr>
              <a:t>look in his eyes” (Isa. 10:12).</a:t>
            </a:r>
          </a:p>
        </p:txBody>
      </p:sp>
      <p:sp>
        <p:nvSpPr>
          <p:cNvPr id="5" name="TextBox 4">
            <a:extLst>
              <a:ext uri="{FF2B5EF4-FFF2-40B4-BE49-F238E27FC236}">
                <a16:creationId xmlns:a16="http://schemas.microsoft.com/office/drawing/2014/main" id="{070A8675-4650-F185-4333-5D708B0E9975}"/>
              </a:ext>
            </a:extLst>
          </p:cNvPr>
          <p:cNvSpPr txBox="1"/>
          <p:nvPr/>
        </p:nvSpPr>
        <p:spPr>
          <a:xfrm>
            <a:off x="419100" y="197012"/>
            <a:ext cx="8058150" cy="1200329"/>
          </a:xfrm>
          <a:prstGeom prst="rect">
            <a:avLst/>
          </a:prstGeom>
          <a:noFill/>
        </p:spPr>
        <p:txBody>
          <a:bodyPr wrap="square">
            <a:spAutoFit/>
          </a:bodyPr>
          <a:lstStyle/>
          <a:p>
            <a:pPr marR="1500" algn="ctr" rtl="0"/>
            <a:r>
              <a:rPr lang="en-US" sz="3600" b="1" dirty="0">
                <a:solidFill>
                  <a:srgbClr val="163D5A"/>
                </a:solidFill>
              </a:rPr>
              <a:t>Historical Background: God’s Dealings With Nineveh</a:t>
            </a:r>
          </a:p>
        </p:txBody>
      </p:sp>
      <p:pic>
        <p:nvPicPr>
          <p:cNvPr id="6" name="Picture 5">
            <a:extLst>
              <a:ext uri="{FF2B5EF4-FFF2-40B4-BE49-F238E27FC236}">
                <a16:creationId xmlns:a16="http://schemas.microsoft.com/office/drawing/2014/main" id="{A9CD8299-E8C9-F59C-418C-D119B6DC1709}"/>
              </a:ext>
            </a:extLst>
          </p:cNvPr>
          <p:cNvPicPr>
            <a:picLocks noChangeAspect="1"/>
          </p:cNvPicPr>
          <p:nvPr/>
        </p:nvPicPr>
        <p:blipFill>
          <a:blip r:embed="rId2"/>
          <a:stretch>
            <a:fillRect/>
          </a:stretch>
        </p:blipFill>
        <p:spPr>
          <a:xfrm>
            <a:off x="7162800" y="5576824"/>
            <a:ext cx="1981200" cy="1281176"/>
          </a:xfrm>
          <a:prstGeom prst="rect">
            <a:avLst/>
          </a:prstGeom>
        </p:spPr>
      </p:pic>
    </p:spTree>
    <p:extLst>
      <p:ext uri="{BB962C8B-B14F-4D97-AF65-F5344CB8AC3E}">
        <p14:creationId xmlns:p14="http://schemas.microsoft.com/office/powerpoint/2010/main" val="540317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AA6001-9D17-3F7A-BA5B-C10192798488}"/>
              </a:ext>
            </a:extLst>
          </p:cNvPr>
          <p:cNvSpPr txBox="1"/>
          <p:nvPr/>
        </p:nvSpPr>
        <p:spPr>
          <a:xfrm>
            <a:off x="704849" y="1455577"/>
            <a:ext cx="7907306" cy="4401205"/>
          </a:xfrm>
          <a:prstGeom prst="rect">
            <a:avLst/>
          </a:prstGeom>
          <a:noFill/>
        </p:spPr>
        <p:txBody>
          <a:bodyPr wrap="square">
            <a:spAutoFit/>
          </a:bodyPr>
          <a:lstStyle/>
          <a:p>
            <a:pPr algn="l" rtl="0"/>
            <a:r>
              <a:rPr lang="en-US" sz="2800" dirty="0">
                <a:solidFill>
                  <a:srgbClr val="000000"/>
                </a:solidFill>
              </a:rPr>
              <a:t>God’s prophets understood the historical, social, and political climate of their times and how they connected with God’s plans. Jonah had correctly diagnosed the spiritual darkness in the city of Nineveh</a:t>
            </a:r>
          </a:p>
          <a:p>
            <a:pPr algn="l" rtl="0"/>
            <a:endParaRPr lang="en-US" sz="2800" dirty="0">
              <a:solidFill>
                <a:srgbClr val="000000"/>
              </a:solidFill>
            </a:endParaRPr>
          </a:p>
          <a:p>
            <a:pPr algn="l" rtl="0"/>
            <a:r>
              <a:rPr lang="en-US" sz="2800" dirty="0">
                <a:solidFill>
                  <a:srgbClr val="000000"/>
                </a:solidFill>
              </a:rPr>
              <a:t>He knew that its sin offended God. And Jonah knew that God’s holiness would move the Lord to act decisively to correct that darkness. Jonah understood God’s holiness and righteousness.</a:t>
            </a:r>
          </a:p>
        </p:txBody>
      </p:sp>
      <p:sp>
        <p:nvSpPr>
          <p:cNvPr id="5" name="TextBox 4">
            <a:extLst>
              <a:ext uri="{FF2B5EF4-FFF2-40B4-BE49-F238E27FC236}">
                <a16:creationId xmlns:a16="http://schemas.microsoft.com/office/drawing/2014/main" id="{BA3588E3-A296-BA79-C86A-1835A461D4C7}"/>
              </a:ext>
            </a:extLst>
          </p:cNvPr>
          <p:cNvSpPr txBox="1"/>
          <p:nvPr/>
        </p:nvSpPr>
        <p:spPr>
          <a:xfrm>
            <a:off x="704849" y="520184"/>
            <a:ext cx="7734302" cy="646331"/>
          </a:xfrm>
          <a:prstGeom prst="rect">
            <a:avLst/>
          </a:prstGeom>
          <a:noFill/>
        </p:spPr>
        <p:txBody>
          <a:bodyPr wrap="square">
            <a:spAutoFit/>
          </a:bodyPr>
          <a:lstStyle/>
          <a:p>
            <a:pPr algn="l" rtl="0"/>
            <a:r>
              <a:rPr lang="en-US" sz="3600" b="1" dirty="0">
                <a:solidFill>
                  <a:srgbClr val="000000"/>
                </a:solidFill>
              </a:rPr>
              <a:t>God’s Compassion to All, Even Nineveh</a:t>
            </a:r>
          </a:p>
        </p:txBody>
      </p:sp>
      <p:pic>
        <p:nvPicPr>
          <p:cNvPr id="6" name="Picture 5">
            <a:extLst>
              <a:ext uri="{FF2B5EF4-FFF2-40B4-BE49-F238E27FC236}">
                <a16:creationId xmlns:a16="http://schemas.microsoft.com/office/drawing/2014/main" id="{9C28B582-9B0D-68E0-DBD8-964E5D359171}"/>
              </a:ext>
            </a:extLst>
          </p:cNvPr>
          <p:cNvPicPr>
            <a:picLocks noChangeAspect="1"/>
          </p:cNvPicPr>
          <p:nvPr/>
        </p:nvPicPr>
        <p:blipFill>
          <a:blip r:embed="rId2"/>
          <a:stretch>
            <a:fillRect/>
          </a:stretch>
        </p:blipFill>
        <p:spPr>
          <a:xfrm>
            <a:off x="7162800" y="5576824"/>
            <a:ext cx="1981200" cy="1281176"/>
          </a:xfrm>
          <a:prstGeom prst="rect">
            <a:avLst/>
          </a:prstGeom>
        </p:spPr>
      </p:pic>
    </p:spTree>
    <p:extLst>
      <p:ext uri="{BB962C8B-B14F-4D97-AF65-F5344CB8AC3E}">
        <p14:creationId xmlns:p14="http://schemas.microsoft.com/office/powerpoint/2010/main" val="1317973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B177E8-64DD-DEC3-FC6A-FB18CE838FCB}"/>
              </a:ext>
            </a:extLst>
          </p:cNvPr>
          <p:cNvSpPr txBox="1"/>
          <p:nvPr/>
        </p:nvSpPr>
        <p:spPr>
          <a:xfrm>
            <a:off x="662473" y="690465"/>
            <a:ext cx="7996335" cy="5262979"/>
          </a:xfrm>
          <a:prstGeom prst="rect">
            <a:avLst/>
          </a:prstGeom>
          <a:noFill/>
        </p:spPr>
        <p:txBody>
          <a:bodyPr wrap="square">
            <a:spAutoFit/>
          </a:bodyPr>
          <a:lstStyle/>
          <a:p>
            <a:r>
              <a:rPr lang="en-US" sz="2800" dirty="0"/>
              <a:t>God’s intention to bless all the nations is first seen in his promise to bless Abraham: “…and all peoples on earth will be blessed through you” </a:t>
            </a:r>
            <a:r>
              <a:rPr lang="en-US" sz="2800" b="1" dirty="0">
                <a:solidFill>
                  <a:srgbClr val="0070C0"/>
                </a:solidFill>
              </a:rPr>
              <a:t>(Gen. 12:3). </a:t>
            </a:r>
          </a:p>
          <a:p>
            <a:endParaRPr lang="en-US" sz="2800" dirty="0"/>
          </a:p>
          <a:p>
            <a:r>
              <a:rPr lang="en-US" sz="2800" dirty="0"/>
              <a:t>Throughout the prophets, God reminded Israel that his blessing would extend to all the nations. </a:t>
            </a:r>
            <a:r>
              <a:rPr lang="en-US" sz="2800" u="sng" dirty="0"/>
              <a:t>Around the time of Jonah</a:t>
            </a:r>
            <a:r>
              <a:rPr lang="en-US" sz="2800" dirty="0"/>
              <a:t>, God </a:t>
            </a:r>
            <a:r>
              <a:rPr lang="en-US" sz="2800" u="sng" dirty="0"/>
              <a:t>revealed to Isaiah that God would bless all the nations, </a:t>
            </a:r>
            <a:r>
              <a:rPr lang="en-US" sz="2800" dirty="0"/>
              <a:t>even the hated enemies of Israel: </a:t>
            </a:r>
            <a:r>
              <a:rPr lang="en-US" sz="2800" dirty="0">
                <a:latin typeface="Arial Black" panose="020B0A04020102020204" pitchFamily="34" charset="0"/>
              </a:rPr>
              <a:t>Assyria and Egypt</a:t>
            </a:r>
            <a:r>
              <a:rPr lang="en-US" sz="2800" dirty="0"/>
              <a:t>: “The LORD Almighty will bless them, saying, ‘Blessed be Egypt my people, Assyria my handiwork, and Israel my inheritance’” (</a:t>
            </a:r>
            <a:r>
              <a:rPr lang="en-US" sz="2800" b="1" dirty="0">
                <a:solidFill>
                  <a:srgbClr val="0070C0"/>
                </a:solidFill>
              </a:rPr>
              <a:t>Isa. 19:25</a:t>
            </a:r>
            <a:r>
              <a:rPr lang="en-US" sz="2800" dirty="0"/>
              <a:t>).</a:t>
            </a:r>
          </a:p>
        </p:txBody>
      </p:sp>
      <p:pic>
        <p:nvPicPr>
          <p:cNvPr id="4" name="Picture 3">
            <a:extLst>
              <a:ext uri="{FF2B5EF4-FFF2-40B4-BE49-F238E27FC236}">
                <a16:creationId xmlns:a16="http://schemas.microsoft.com/office/drawing/2014/main" id="{BE5B5C54-4F8E-249B-5B71-21B6F59B9F53}"/>
              </a:ext>
            </a:extLst>
          </p:cNvPr>
          <p:cNvPicPr>
            <a:picLocks noChangeAspect="1"/>
          </p:cNvPicPr>
          <p:nvPr/>
        </p:nvPicPr>
        <p:blipFill>
          <a:blip r:embed="rId2"/>
          <a:stretch>
            <a:fillRect/>
          </a:stretch>
        </p:blipFill>
        <p:spPr>
          <a:xfrm>
            <a:off x="7162800" y="5576824"/>
            <a:ext cx="1981200" cy="1281176"/>
          </a:xfrm>
          <a:prstGeom prst="rect">
            <a:avLst/>
          </a:prstGeom>
        </p:spPr>
      </p:pic>
    </p:spTree>
    <p:extLst>
      <p:ext uri="{BB962C8B-B14F-4D97-AF65-F5344CB8AC3E}">
        <p14:creationId xmlns:p14="http://schemas.microsoft.com/office/powerpoint/2010/main" val="3689439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88186D-3399-B173-2552-D2896FE6F31F}"/>
              </a:ext>
            </a:extLst>
          </p:cNvPr>
          <p:cNvSpPr txBox="1"/>
          <p:nvPr/>
        </p:nvSpPr>
        <p:spPr>
          <a:xfrm>
            <a:off x="699795" y="653143"/>
            <a:ext cx="7781731" cy="5324535"/>
          </a:xfrm>
          <a:prstGeom prst="rect">
            <a:avLst/>
          </a:prstGeom>
          <a:noFill/>
        </p:spPr>
        <p:txBody>
          <a:bodyPr wrap="square">
            <a:spAutoFit/>
          </a:bodyPr>
          <a:lstStyle/>
          <a:p>
            <a:pPr algn="l" rtl="0"/>
            <a:r>
              <a:rPr lang="en-US" sz="2000" dirty="0">
                <a:solidFill>
                  <a:srgbClr val="000000"/>
                </a:solidFill>
              </a:rPr>
              <a:t>Jonah also understood that God is merciful and compassionate—that’s why he alluded to Exodus. </a:t>
            </a:r>
            <a:r>
              <a:rPr lang="en-US" sz="2000" b="1" dirty="0">
                <a:solidFill>
                  <a:srgbClr val="FF0000"/>
                </a:solidFill>
              </a:rPr>
              <a:t>What he misunderstood or refused to accept was that God would extend such mercy and compassion to people other than Israel!</a:t>
            </a:r>
          </a:p>
          <a:p>
            <a:pPr algn="l" rtl="0"/>
            <a:r>
              <a:rPr lang="en-US" sz="2000" dirty="0">
                <a:solidFill>
                  <a:srgbClr val="000000"/>
                </a:solidFill>
              </a:rPr>
              <a:t>Jonah’s sadness about the fate of Nineveh is evident in his request to die: “</a:t>
            </a:r>
            <a:r>
              <a:rPr lang="en-US" sz="2000" b="1" dirty="0">
                <a:solidFill>
                  <a:srgbClr val="0070C0"/>
                </a:solidFill>
              </a:rPr>
              <a:t>take away my life, for it is better for me to die than to live” (4:3). </a:t>
            </a:r>
          </a:p>
          <a:p>
            <a:pPr algn="l" rtl="0"/>
            <a:endParaRPr lang="en-US" sz="2000" dirty="0">
              <a:solidFill>
                <a:srgbClr val="000000"/>
              </a:solidFill>
            </a:endParaRPr>
          </a:p>
          <a:p>
            <a:pPr algn="l" rtl="0"/>
            <a:r>
              <a:rPr lang="en-US" sz="2000" dirty="0">
                <a:solidFill>
                  <a:srgbClr val="FF0000"/>
                </a:solidFill>
              </a:rPr>
              <a:t>What could Jonah mean with this request? Let’s remember Jonah’s prayer in chapter 2. In his lament, Jonah affirms that being separated from God is the worst experience (“I have been banished from your sight”), </a:t>
            </a:r>
            <a:r>
              <a:rPr lang="en-US" sz="2000" dirty="0">
                <a:solidFill>
                  <a:srgbClr val="0070C0"/>
                </a:solidFill>
              </a:rPr>
              <a:t>yet his hope remained on God’s promise to be with his people (“yet I will look again toward your holy temple”). </a:t>
            </a:r>
            <a:r>
              <a:rPr lang="en-US" sz="2000" dirty="0">
                <a:solidFill>
                  <a:srgbClr val="000000"/>
                </a:solidFill>
              </a:rPr>
              <a:t>What changed so much to make Jonah wish to die? God’s relenting of his punishment against Nineveh? Jonah and the Israelites of his time were intelligent; they were perfectly able to </a:t>
            </a:r>
            <a:r>
              <a:rPr lang="en-US" sz="2000" i="1" dirty="0">
                <a:solidFill>
                  <a:srgbClr val="000000"/>
                </a:solidFill>
              </a:rPr>
              <a:t>understand God’s will. In fact, they had been told by God that Abraham’s descendants would be a source of blessing to other nations.</a:t>
            </a:r>
          </a:p>
        </p:txBody>
      </p:sp>
      <p:pic>
        <p:nvPicPr>
          <p:cNvPr id="4" name="Picture 3">
            <a:extLst>
              <a:ext uri="{FF2B5EF4-FFF2-40B4-BE49-F238E27FC236}">
                <a16:creationId xmlns:a16="http://schemas.microsoft.com/office/drawing/2014/main" id="{F6BA156B-B89D-3B86-0BEB-FFC2551CBE5A}"/>
              </a:ext>
            </a:extLst>
          </p:cNvPr>
          <p:cNvPicPr>
            <a:picLocks noChangeAspect="1"/>
          </p:cNvPicPr>
          <p:nvPr/>
        </p:nvPicPr>
        <p:blipFill>
          <a:blip r:embed="rId2"/>
          <a:stretch>
            <a:fillRect/>
          </a:stretch>
        </p:blipFill>
        <p:spPr>
          <a:xfrm>
            <a:off x="7162800" y="5576824"/>
            <a:ext cx="1981200" cy="1281176"/>
          </a:xfrm>
          <a:prstGeom prst="rect">
            <a:avLst/>
          </a:prstGeom>
        </p:spPr>
      </p:pic>
      <p:sp>
        <p:nvSpPr>
          <p:cNvPr id="2" name="Rectangle 1">
            <a:extLst>
              <a:ext uri="{FF2B5EF4-FFF2-40B4-BE49-F238E27FC236}">
                <a16:creationId xmlns:a16="http://schemas.microsoft.com/office/drawing/2014/main" id="{91F95344-9A75-ACD5-1247-73BD4AD8CC0F}"/>
              </a:ext>
            </a:extLst>
          </p:cNvPr>
          <p:cNvSpPr/>
          <p:nvPr/>
        </p:nvSpPr>
        <p:spPr>
          <a:xfrm>
            <a:off x="453224" y="508883"/>
            <a:ext cx="8325016" cy="139147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5679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689D22-EDDF-D977-56D9-16357DE7F507}"/>
              </a:ext>
            </a:extLst>
          </p:cNvPr>
          <p:cNvSpPr txBox="1"/>
          <p:nvPr/>
        </p:nvSpPr>
        <p:spPr>
          <a:xfrm>
            <a:off x="811763" y="667992"/>
            <a:ext cx="7641772" cy="5693866"/>
          </a:xfrm>
          <a:prstGeom prst="rect">
            <a:avLst/>
          </a:prstGeom>
          <a:noFill/>
        </p:spPr>
        <p:txBody>
          <a:bodyPr wrap="square">
            <a:spAutoFit/>
          </a:bodyPr>
          <a:lstStyle/>
          <a:p>
            <a:r>
              <a:rPr lang="en-US" sz="2000" dirty="0">
                <a:solidFill>
                  <a:srgbClr val="000000"/>
                </a:solidFill>
              </a:rPr>
              <a:t>Perhaps this analogy will help us understand what happened. It was similar to a child who’s been told all of his life that he’s </a:t>
            </a:r>
            <a:r>
              <a:rPr lang="en-US" sz="2400" dirty="0">
                <a:solidFill>
                  <a:srgbClr val="000000"/>
                </a:solidFill>
                <a:latin typeface="Aharoni" panose="02010803020104030203" pitchFamily="2" charset="-79"/>
                <a:cs typeface="Aharoni" panose="02010803020104030203" pitchFamily="2" charset="-79"/>
              </a:rPr>
              <a:t>special</a:t>
            </a:r>
            <a:r>
              <a:rPr lang="en-US" sz="2000" dirty="0">
                <a:solidFill>
                  <a:srgbClr val="000000"/>
                </a:solidFill>
              </a:rPr>
              <a:t> and the most perfect being in the world, well deserving of all good things. This child will most likely become a spoiled child filled with disregard for others and expecting others to treat as special. </a:t>
            </a:r>
          </a:p>
          <a:p>
            <a:endParaRPr lang="en-US" sz="2000" dirty="0">
              <a:solidFill>
                <a:srgbClr val="000000"/>
              </a:solidFill>
            </a:endParaRPr>
          </a:p>
          <a:p>
            <a:r>
              <a:rPr lang="en-US" sz="2000" b="1" dirty="0">
                <a:solidFill>
                  <a:srgbClr val="000000"/>
                </a:solidFill>
              </a:rPr>
              <a:t>Israel expected God and other nations to treat them as special</a:t>
            </a:r>
            <a:r>
              <a:rPr lang="en-US" sz="2000" dirty="0">
                <a:solidFill>
                  <a:srgbClr val="000000"/>
                </a:solidFill>
              </a:rPr>
              <a:t>. They were special but not for who or what they were (</a:t>
            </a:r>
            <a:r>
              <a:rPr lang="en-US" sz="2000" b="1" dirty="0">
                <a:solidFill>
                  <a:srgbClr val="0070C0"/>
                </a:solidFill>
              </a:rPr>
              <a:t>Deut. 7:7</a:t>
            </a:r>
            <a:r>
              <a:rPr lang="en-US" sz="2000" dirty="0">
                <a:solidFill>
                  <a:srgbClr val="000000"/>
                </a:solidFill>
              </a:rPr>
              <a:t>) but because God loved them first (</a:t>
            </a:r>
            <a:r>
              <a:rPr lang="en-US" sz="2000" b="1" dirty="0">
                <a:solidFill>
                  <a:srgbClr val="0070C0"/>
                </a:solidFill>
              </a:rPr>
              <a:t>Deut. 7:8; 1 John 4:10</a:t>
            </a:r>
            <a:r>
              <a:rPr lang="en-US" sz="2000" dirty="0">
                <a:solidFill>
                  <a:srgbClr val="000000"/>
                </a:solidFill>
              </a:rPr>
              <a:t>). </a:t>
            </a:r>
          </a:p>
          <a:p>
            <a:endParaRPr lang="en-US" sz="2000" dirty="0">
              <a:solidFill>
                <a:srgbClr val="000000"/>
              </a:solidFill>
            </a:endParaRPr>
          </a:p>
          <a:p>
            <a:r>
              <a:rPr lang="en-US" sz="2000" dirty="0">
                <a:solidFill>
                  <a:srgbClr val="000000"/>
                </a:solidFill>
              </a:rPr>
              <a:t>Yet, we humans tend to be possessive; we pretend to own those who love us and we love. </a:t>
            </a:r>
            <a:r>
              <a:rPr lang="en-US" sz="2000" b="1" dirty="0">
                <a:solidFill>
                  <a:srgbClr val="000000"/>
                </a:solidFill>
              </a:rPr>
              <a:t>The Israelites pretended to possess and deserve God’s love. They claimed exclusivity over God’s attentions and regard. But God is clear that’s not the case: </a:t>
            </a:r>
          </a:p>
          <a:p>
            <a:endParaRPr lang="en-US" sz="2000" dirty="0">
              <a:solidFill>
                <a:srgbClr val="000000"/>
              </a:solidFill>
            </a:endParaRPr>
          </a:p>
          <a:p>
            <a:r>
              <a:rPr lang="en-US" sz="2000" dirty="0">
                <a:solidFill>
                  <a:srgbClr val="000000"/>
                </a:solidFill>
              </a:rPr>
              <a:t>“‘Are not you Israelites the same to me as the </a:t>
            </a:r>
            <a:r>
              <a:rPr lang="en-US" sz="2000" dirty="0" err="1">
                <a:solidFill>
                  <a:srgbClr val="000000"/>
                </a:solidFill>
              </a:rPr>
              <a:t>Cushites</a:t>
            </a:r>
            <a:r>
              <a:rPr lang="en-US" sz="2000" dirty="0">
                <a:solidFill>
                  <a:srgbClr val="000000"/>
                </a:solidFill>
              </a:rPr>
              <a:t>?’ declares the Lord. ‘Did I not bring Israel up from Egypt, the Philistines </a:t>
            </a:r>
          </a:p>
          <a:p>
            <a:r>
              <a:rPr lang="en-US" sz="2000" dirty="0">
                <a:solidFill>
                  <a:srgbClr val="000000"/>
                </a:solidFill>
              </a:rPr>
              <a:t>from </a:t>
            </a:r>
            <a:r>
              <a:rPr lang="en-US" sz="2000" dirty="0" err="1">
                <a:solidFill>
                  <a:srgbClr val="000000"/>
                </a:solidFill>
              </a:rPr>
              <a:t>Caphtor</a:t>
            </a:r>
            <a:r>
              <a:rPr lang="en-US" sz="2000" dirty="0">
                <a:solidFill>
                  <a:srgbClr val="000000"/>
                </a:solidFill>
              </a:rPr>
              <a:t> and the Arameans from Kir?’” (Amos 9:7).</a:t>
            </a:r>
          </a:p>
        </p:txBody>
      </p:sp>
      <p:pic>
        <p:nvPicPr>
          <p:cNvPr id="4" name="Picture 3">
            <a:extLst>
              <a:ext uri="{FF2B5EF4-FFF2-40B4-BE49-F238E27FC236}">
                <a16:creationId xmlns:a16="http://schemas.microsoft.com/office/drawing/2014/main" id="{A6EE5C5C-EA59-7496-CE4A-B7291208DD78}"/>
              </a:ext>
            </a:extLst>
          </p:cNvPr>
          <p:cNvPicPr>
            <a:picLocks noChangeAspect="1"/>
          </p:cNvPicPr>
          <p:nvPr/>
        </p:nvPicPr>
        <p:blipFill>
          <a:blip r:embed="rId2"/>
          <a:stretch>
            <a:fillRect/>
          </a:stretch>
        </p:blipFill>
        <p:spPr>
          <a:xfrm>
            <a:off x="7251590" y="5634242"/>
            <a:ext cx="1892410" cy="1223758"/>
          </a:xfrm>
          <a:prstGeom prst="rect">
            <a:avLst/>
          </a:prstGeom>
        </p:spPr>
      </p:pic>
      <p:sp>
        <p:nvSpPr>
          <p:cNvPr id="2" name="Rectangle 1">
            <a:extLst>
              <a:ext uri="{FF2B5EF4-FFF2-40B4-BE49-F238E27FC236}">
                <a16:creationId xmlns:a16="http://schemas.microsoft.com/office/drawing/2014/main" id="{CF1D07D7-4B25-9C64-68CF-CA8EA15EABB4}"/>
              </a:ext>
            </a:extLst>
          </p:cNvPr>
          <p:cNvSpPr/>
          <p:nvPr/>
        </p:nvSpPr>
        <p:spPr>
          <a:xfrm>
            <a:off x="715617" y="588397"/>
            <a:ext cx="7943353" cy="182084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966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AB62F6-A5C8-4935-8679-7A60EF5E201A}"/>
              </a:ext>
            </a:extLst>
          </p:cNvPr>
          <p:cNvPicPr>
            <a:picLocks noChangeAspect="1"/>
          </p:cNvPicPr>
          <p:nvPr/>
        </p:nvPicPr>
        <p:blipFill rotWithShape="1">
          <a:blip r:embed="rId2"/>
          <a:srcRect l="7627" t="17985" r="39831" b="22504"/>
          <a:stretch/>
        </p:blipFill>
        <p:spPr>
          <a:xfrm>
            <a:off x="930303" y="1848861"/>
            <a:ext cx="7512986" cy="4786501"/>
          </a:xfrm>
          <a:prstGeom prst="rect">
            <a:avLst/>
          </a:prstGeom>
        </p:spPr>
      </p:pic>
      <p:sp>
        <p:nvSpPr>
          <p:cNvPr id="4" name="TextBox 3">
            <a:extLst>
              <a:ext uri="{FF2B5EF4-FFF2-40B4-BE49-F238E27FC236}">
                <a16:creationId xmlns:a16="http://schemas.microsoft.com/office/drawing/2014/main" id="{F6EB59A3-B2AA-3E73-FD49-88715CE7EEED}"/>
              </a:ext>
            </a:extLst>
          </p:cNvPr>
          <p:cNvSpPr txBox="1"/>
          <p:nvPr/>
        </p:nvSpPr>
        <p:spPr>
          <a:xfrm>
            <a:off x="874643" y="214685"/>
            <a:ext cx="7625302" cy="1938992"/>
          </a:xfrm>
          <a:prstGeom prst="rect">
            <a:avLst/>
          </a:prstGeom>
          <a:noFill/>
        </p:spPr>
        <p:txBody>
          <a:bodyPr wrap="square">
            <a:spAutoFit/>
          </a:bodyPr>
          <a:lstStyle/>
          <a:p>
            <a:r>
              <a:rPr lang="en-US" sz="2400" b="1" dirty="0">
                <a:solidFill>
                  <a:srgbClr val="0070C0"/>
                </a:solidFill>
              </a:rPr>
              <a:t>Jonah 4:11 </a:t>
            </a:r>
            <a:r>
              <a:rPr lang="en-US" sz="2400" dirty="0"/>
              <a:t>"And should I not pity Nineveh, that great city, in which are more than one hundred and twenty thousand persons who cannot discern between their right hand and their left-and much livestock?"</a:t>
            </a:r>
          </a:p>
          <a:p>
            <a:r>
              <a:rPr lang="en-US" sz="2400" dirty="0"/>
              <a:t> </a:t>
            </a:r>
          </a:p>
        </p:txBody>
      </p:sp>
    </p:spTree>
    <p:extLst>
      <p:ext uri="{BB962C8B-B14F-4D97-AF65-F5344CB8AC3E}">
        <p14:creationId xmlns:p14="http://schemas.microsoft.com/office/powerpoint/2010/main" val="4603339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EE9367-A71D-47D3-2193-05036556BFAE}"/>
              </a:ext>
            </a:extLst>
          </p:cNvPr>
          <p:cNvSpPr txBox="1"/>
          <p:nvPr/>
        </p:nvSpPr>
        <p:spPr>
          <a:xfrm>
            <a:off x="111317" y="659954"/>
            <a:ext cx="2735249" cy="707886"/>
          </a:xfrm>
          <a:prstGeom prst="rect">
            <a:avLst/>
          </a:prstGeom>
          <a:noFill/>
        </p:spPr>
        <p:txBody>
          <a:bodyPr wrap="square" rtlCol="0">
            <a:spAutoFit/>
          </a:bodyPr>
          <a:lstStyle/>
          <a:p>
            <a:r>
              <a:rPr lang="en-US" sz="4000" dirty="0"/>
              <a:t>Before exile</a:t>
            </a:r>
          </a:p>
        </p:txBody>
      </p:sp>
      <p:sp>
        <p:nvSpPr>
          <p:cNvPr id="3" name="TextBox 2">
            <a:extLst>
              <a:ext uri="{FF2B5EF4-FFF2-40B4-BE49-F238E27FC236}">
                <a16:creationId xmlns:a16="http://schemas.microsoft.com/office/drawing/2014/main" id="{D3F184C4-F03A-B872-96D4-D7713AB65DCA}"/>
              </a:ext>
            </a:extLst>
          </p:cNvPr>
          <p:cNvSpPr txBox="1"/>
          <p:nvPr/>
        </p:nvSpPr>
        <p:spPr>
          <a:xfrm>
            <a:off x="2354909" y="4692598"/>
            <a:ext cx="2735249" cy="707886"/>
          </a:xfrm>
          <a:prstGeom prst="rect">
            <a:avLst/>
          </a:prstGeom>
          <a:noFill/>
        </p:spPr>
        <p:txBody>
          <a:bodyPr wrap="square" rtlCol="0">
            <a:spAutoFit/>
          </a:bodyPr>
          <a:lstStyle/>
          <a:p>
            <a:r>
              <a:rPr lang="en-US" sz="4000" dirty="0"/>
              <a:t>During exile</a:t>
            </a:r>
          </a:p>
        </p:txBody>
      </p:sp>
      <p:sp>
        <p:nvSpPr>
          <p:cNvPr id="4" name="TextBox 3">
            <a:extLst>
              <a:ext uri="{FF2B5EF4-FFF2-40B4-BE49-F238E27FC236}">
                <a16:creationId xmlns:a16="http://schemas.microsoft.com/office/drawing/2014/main" id="{95273399-70FB-CE8E-F842-9FF31F42B161}"/>
              </a:ext>
            </a:extLst>
          </p:cNvPr>
          <p:cNvSpPr txBox="1"/>
          <p:nvPr/>
        </p:nvSpPr>
        <p:spPr>
          <a:xfrm>
            <a:off x="3866986" y="5663979"/>
            <a:ext cx="2735249" cy="707886"/>
          </a:xfrm>
          <a:prstGeom prst="rect">
            <a:avLst/>
          </a:prstGeom>
          <a:noFill/>
        </p:spPr>
        <p:txBody>
          <a:bodyPr wrap="square" rtlCol="0">
            <a:spAutoFit/>
          </a:bodyPr>
          <a:lstStyle/>
          <a:p>
            <a:r>
              <a:rPr lang="en-US" sz="4000" dirty="0"/>
              <a:t>After exile</a:t>
            </a:r>
          </a:p>
        </p:txBody>
      </p:sp>
      <p:sp>
        <p:nvSpPr>
          <p:cNvPr id="5" name="TextBox 4">
            <a:extLst>
              <a:ext uri="{FF2B5EF4-FFF2-40B4-BE49-F238E27FC236}">
                <a16:creationId xmlns:a16="http://schemas.microsoft.com/office/drawing/2014/main" id="{525F141B-5F94-1558-8941-50AED03DBF32}"/>
              </a:ext>
            </a:extLst>
          </p:cNvPr>
          <p:cNvSpPr txBox="1"/>
          <p:nvPr/>
        </p:nvSpPr>
        <p:spPr>
          <a:xfrm>
            <a:off x="2711396" y="182884"/>
            <a:ext cx="1868556" cy="4493538"/>
          </a:xfrm>
          <a:prstGeom prst="rect">
            <a:avLst/>
          </a:prstGeom>
          <a:noFill/>
        </p:spPr>
        <p:txBody>
          <a:bodyPr wrap="square" rtlCol="0">
            <a:spAutoFit/>
          </a:bodyPr>
          <a:lstStyle/>
          <a:p>
            <a:r>
              <a:rPr lang="en-US" sz="2600" b="1" dirty="0">
                <a:solidFill>
                  <a:srgbClr val="0070C0"/>
                </a:solidFill>
              </a:rPr>
              <a:t>Jonah</a:t>
            </a:r>
          </a:p>
          <a:p>
            <a:r>
              <a:rPr lang="en-US" sz="2600" dirty="0"/>
              <a:t>Nahum</a:t>
            </a:r>
          </a:p>
          <a:p>
            <a:r>
              <a:rPr lang="en-US" sz="2600" dirty="0"/>
              <a:t>Amos</a:t>
            </a:r>
          </a:p>
          <a:p>
            <a:r>
              <a:rPr lang="en-US" sz="2600" dirty="0"/>
              <a:t>Hosea</a:t>
            </a:r>
          </a:p>
          <a:p>
            <a:r>
              <a:rPr lang="en-US" sz="2600" dirty="0"/>
              <a:t>Isaiah</a:t>
            </a:r>
          </a:p>
          <a:p>
            <a:r>
              <a:rPr lang="en-US" sz="2600" dirty="0"/>
              <a:t>Jeremiah</a:t>
            </a:r>
          </a:p>
          <a:p>
            <a:r>
              <a:rPr lang="en-US" sz="2600" dirty="0"/>
              <a:t>Joel</a:t>
            </a:r>
          </a:p>
          <a:p>
            <a:r>
              <a:rPr lang="en-US" sz="2600" dirty="0"/>
              <a:t>Micah</a:t>
            </a:r>
          </a:p>
          <a:p>
            <a:r>
              <a:rPr lang="en-US" sz="2600" dirty="0"/>
              <a:t>Zephaniah</a:t>
            </a:r>
          </a:p>
          <a:p>
            <a:r>
              <a:rPr lang="en-US" sz="2600" dirty="0"/>
              <a:t>Habakkuk</a:t>
            </a:r>
          </a:p>
          <a:p>
            <a:r>
              <a:rPr lang="en-US" sz="2600" dirty="0"/>
              <a:t>Obadiah</a:t>
            </a:r>
          </a:p>
        </p:txBody>
      </p:sp>
      <p:sp>
        <p:nvSpPr>
          <p:cNvPr id="6" name="TextBox 5">
            <a:extLst>
              <a:ext uri="{FF2B5EF4-FFF2-40B4-BE49-F238E27FC236}">
                <a16:creationId xmlns:a16="http://schemas.microsoft.com/office/drawing/2014/main" id="{1D485487-FADE-284C-2C38-BF88B5D90259}"/>
              </a:ext>
            </a:extLst>
          </p:cNvPr>
          <p:cNvSpPr txBox="1"/>
          <p:nvPr/>
        </p:nvSpPr>
        <p:spPr>
          <a:xfrm>
            <a:off x="4898006" y="4564047"/>
            <a:ext cx="1637968" cy="954107"/>
          </a:xfrm>
          <a:prstGeom prst="rect">
            <a:avLst/>
          </a:prstGeom>
          <a:noFill/>
        </p:spPr>
        <p:txBody>
          <a:bodyPr wrap="square" rtlCol="0">
            <a:spAutoFit/>
          </a:bodyPr>
          <a:lstStyle/>
          <a:p>
            <a:r>
              <a:rPr lang="en-US" sz="2800" dirty="0"/>
              <a:t>Ezekiel</a:t>
            </a:r>
          </a:p>
          <a:p>
            <a:r>
              <a:rPr lang="en-US" sz="2800" dirty="0"/>
              <a:t>Daniel</a:t>
            </a:r>
          </a:p>
        </p:txBody>
      </p:sp>
      <p:sp>
        <p:nvSpPr>
          <p:cNvPr id="8" name="TextBox 7">
            <a:extLst>
              <a:ext uri="{FF2B5EF4-FFF2-40B4-BE49-F238E27FC236}">
                <a16:creationId xmlns:a16="http://schemas.microsoft.com/office/drawing/2014/main" id="{20AA73CC-CCD7-5BB7-7FA8-A5866C897B6F}"/>
              </a:ext>
            </a:extLst>
          </p:cNvPr>
          <p:cNvSpPr txBox="1"/>
          <p:nvPr/>
        </p:nvSpPr>
        <p:spPr>
          <a:xfrm>
            <a:off x="6329238" y="5359179"/>
            <a:ext cx="1637968" cy="1384995"/>
          </a:xfrm>
          <a:prstGeom prst="rect">
            <a:avLst/>
          </a:prstGeom>
          <a:noFill/>
        </p:spPr>
        <p:txBody>
          <a:bodyPr wrap="square" rtlCol="0">
            <a:spAutoFit/>
          </a:bodyPr>
          <a:lstStyle/>
          <a:p>
            <a:r>
              <a:rPr lang="en-US" sz="2800" dirty="0"/>
              <a:t>Haggai</a:t>
            </a:r>
          </a:p>
          <a:p>
            <a:r>
              <a:rPr lang="en-US" sz="2800" dirty="0"/>
              <a:t>Zechariah</a:t>
            </a:r>
          </a:p>
          <a:p>
            <a:r>
              <a:rPr lang="en-US" sz="2800" dirty="0"/>
              <a:t>Malachi</a:t>
            </a:r>
          </a:p>
        </p:txBody>
      </p:sp>
    </p:spTree>
    <p:extLst>
      <p:ext uri="{BB962C8B-B14F-4D97-AF65-F5344CB8AC3E}">
        <p14:creationId xmlns:p14="http://schemas.microsoft.com/office/powerpoint/2010/main" val="67417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223800-330B-562B-9B34-00C3B7B071B8}"/>
              </a:ext>
            </a:extLst>
          </p:cNvPr>
          <p:cNvSpPr txBox="1"/>
          <p:nvPr/>
        </p:nvSpPr>
        <p:spPr>
          <a:xfrm>
            <a:off x="522301" y="1617129"/>
            <a:ext cx="8200442" cy="3077766"/>
          </a:xfrm>
          <a:prstGeom prst="rect">
            <a:avLst/>
          </a:prstGeom>
          <a:noFill/>
        </p:spPr>
        <p:txBody>
          <a:bodyPr wrap="square">
            <a:spAutoFit/>
          </a:bodyPr>
          <a:lstStyle/>
          <a:p>
            <a:pPr algn="l" rtl="0"/>
            <a:r>
              <a:rPr lang="en-US" sz="2200" dirty="0">
                <a:solidFill>
                  <a:srgbClr val="000000"/>
                </a:solidFill>
              </a:rPr>
              <a:t>Jonah understood history from God’s perspective. Jonah knew that all the things happening around him were God’s doing. </a:t>
            </a:r>
          </a:p>
          <a:p>
            <a:pPr algn="l" rtl="0"/>
            <a:r>
              <a:rPr lang="en-US" sz="2200" dirty="0">
                <a:solidFill>
                  <a:srgbClr val="000000"/>
                </a:solidFill>
              </a:rPr>
              <a:t>Perhaps Jonah knew more about Nineveh than what appears at first.</a:t>
            </a:r>
          </a:p>
          <a:p>
            <a:pPr algn="l" rtl="0"/>
            <a:endParaRPr lang="en-US" sz="2200" dirty="0">
              <a:solidFill>
                <a:srgbClr val="000000"/>
              </a:solidFill>
            </a:endParaRPr>
          </a:p>
          <a:p>
            <a:pPr algn="l" rtl="0"/>
            <a:r>
              <a:rPr lang="en-US" sz="2200" dirty="0">
                <a:solidFill>
                  <a:srgbClr val="000000"/>
                </a:solidFill>
              </a:rPr>
              <a:t>Around Jonah’s time, God had been sending prophets to Israel </a:t>
            </a:r>
            <a:r>
              <a:rPr lang="en-US" sz="2200" b="1" dirty="0">
                <a:solidFill>
                  <a:srgbClr val="000000"/>
                </a:solidFill>
              </a:rPr>
              <a:t>calling them to repentance and faithfulness</a:t>
            </a:r>
            <a:r>
              <a:rPr lang="en-US" sz="2200" dirty="0">
                <a:solidFill>
                  <a:srgbClr val="000000"/>
                </a:solidFill>
              </a:rPr>
              <a:t>. God was also </a:t>
            </a:r>
            <a:r>
              <a:rPr lang="en-US" sz="2200" b="1" dirty="0">
                <a:solidFill>
                  <a:srgbClr val="000000"/>
                </a:solidFill>
              </a:rPr>
              <a:t>beginning to reveal to his prophets that </a:t>
            </a:r>
            <a:r>
              <a:rPr lang="en-US" sz="2200" b="1" u="sng" dirty="0">
                <a:solidFill>
                  <a:srgbClr val="000000"/>
                </a:solidFill>
              </a:rPr>
              <a:t>he would use the powerful Assyrian empire to punish Israel’s unfaithfulness         </a:t>
            </a:r>
            <a:r>
              <a:rPr lang="en-US" sz="2200" u="sng" dirty="0">
                <a:solidFill>
                  <a:srgbClr val="000000"/>
                </a:solidFill>
              </a:rPr>
              <a:t> </a:t>
            </a:r>
            <a:endParaRPr lang="en-US" sz="2200" dirty="0"/>
          </a:p>
          <a:p>
            <a:pPr lvl="1"/>
            <a:r>
              <a:rPr lang="en-US" dirty="0"/>
              <a:t> </a:t>
            </a:r>
            <a:endParaRPr lang="en-US" b="0" i="0" u="none" strike="noStrike" baseline="0" dirty="0">
              <a:solidFill>
                <a:srgbClr val="0000FF"/>
              </a:solidFill>
              <a:hlinkClick r:id="rId2"/>
            </a:endParaRPr>
          </a:p>
        </p:txBody>
      </p:sp>
      <p:pic>
        <p:nvPicPr>
          <p:cNvPr id="5" name="Picture 4">
            <a:extLst>
              <a:ext uri="{FF2B5EF4-FFF2-40B4-BE49-F238E27FC236}">
                <a16:creationId xmlns:a16="http://schemas.microsoft.com/office/drawing/2014/main" id="{D092B443-AA57-D4EA-646D-CA88806814E0}"/>
              </a:ext>
            </a:extLst>
          </p:cNvPr>
          <p:cNvPicPr>
            <a:picLocks noChangeAspect="1"/>
          </p:cNvPicPr>
          <p:nvPr/>
        </p:nvPicPr>
        <p:blipFill>
          <a:blip r:embed="rId3"/>
          <a:stretch>
            <a:fillRect/>
          </a:stretch>
        </p:blipFill>
        <p:spPr>
          <a:xfrm>
            <a:off x="4004972" y="0"/>
            <a:ext cx="2162755" cy="1542765"/>
          </a:xfrm>
          <a:prstGeom prst="rect">
            <a:avLst/>
          </a:prstGeom>
        </p:spPr>
      </p:pic>
      <p:sp>
        <p:nvSpPr>
          <p:cNvPr id="7" name="TextBox 6">
            <a:extLst>
              <a:ext uri="{FF2B5EF4-FFF2-40B4-BE49-F238E27FC236}">
                <a16:creationId xmlns:a16="http://schemas.microsoft.com/office/drawing/2014/main" id="{21932FAB-0631-3301-39AE-71121EF214B7}"/>
              </a:ext>
            </a:extLst>
          </p:cNvPr>
          <p:cNvSpPr txBox="1"/>
          <p:nvPr/>
        </p:nvSpPr>
        <p:spPr>
          <a:xfrm>
            <a:off x="514350" y="251539"/>
            <a:ext cx="4572000" cy="523220"/>
          </a:xfrm>
          <a:prstGeom prst="rect">
            <a:avLst/>
          </a:prstGeom>
          <a:noFill/>
        </p:spPr>
        <p:txBody>
          <a:bodyPr wrap="square">
            <a:spAutoFit/>
          </a:bodyPr>
          <a:lstStyle/>
          <a:p>
            <a:pPr algn="l" rtl="0"/>
            <a:r>
              <a:rPr lang="en-US" sz="2800" b="1" dirty="0">
                <a:solidFill>
                  <a:srgbClr val="000000"/>
                </a:solidFill>
              </a:rPr>
              <a:t>Future Role of Nineveh</a:t>
            </a:r>
          </a:p>
        </p:txBody>
      </p:sp>
      <p:sp>
        <p:nvSpPr>
          <p:cNvPr id="4" name="TextBox 3">
            <a:extLst>
              <a:ext uri="{FF2B5EF4-FFF2-40B4-BE49-F238E27FC236}">
                <a16:creationId xmlns:a16="http://schemas.microsoft.com/office/drawing/2014/main" id="{54D1391F-E359-AEC4-CF18-D23CD2E36040}"/>
              </a:ext>
            </a:extLst>
          </p:cNvPr>
          <p:cNvSpPr txBox="1"/>
          <p:nvPr/>
        </p:nvSpPr>
        <p:spPr>
          <a:xfrm>
            <a:off x="522301" y="4780839"/>
            <a:ext cx="7961741" cy="1785104"/>
          </a:xfrm>
          <a:prstGeom prst="rect">
            <a:avLst/>
          </a:prstGeom>
          <a:noFill/>
        </p:spPr>
        <p:txBody>
          <a:bodyPr wrap="square">
            <a:spAutoFit/>
          </a:bodyPr>
          <a:lstStyle/>
          <a:p>
            <a:r>
              <a:rPr lang="en-US" sz="2200" b="1" dirty="0">
                <a:solidFill>
                  <a:srgbClr val="0070C0"/>
                </a:solidFill>
              </a:rPr>
              <a:t>Isaiah 10:5 </a:t>
            </a:r>
            <a:r>
              <a:rPr lang="en-US" sz="2200" dirty="0"/>
              <a:t>"Woe to Assyria, the rod of My anger And the staff in whose hand is My indignation.</a:t>
            </a:r>
          </a:p>
          <a:p>
            <a:r>
              <a:rPr lang="en-US" sz="2200" dirty="0"/>
              <a:t> 6 I will send him against an ungodly nation, And against the people of My wrath I will give him charge, To seize the spoil, to take the prey, And to tread them down like the mire of the streets.</a:t>
            </a:r>
          </a:p>
        </p:txBody>
      </p:sp>
    </p:spTree>
    <p:extLst>
      <p:ext uri="{BB962C8B-B14F-4D97-AF65-F5344CB8AC3E}">
        <p14:creationId xmlns:p14="http://schemas.microsoft.com/office/powerpoint/2010/main" val="3817991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589AC7-60AE-6A31-126F-63DFBBD97B8E}"/>
              </a:ext>
            </a:extLst>
          </p:cNvPr>
          <p:cNvSpPr txBox="1"/>
          <p:nvPr/>
        </p:nvSpPr>
        <p:spPr>
          <a:xfrm>
            <a:off x="310101" y="1184744"/>
            <a:ext cx="8237551" cy="4401205"/>
          </a:xfrm>
          <a:prstGeom prst="rect">
            <a:avLst/>
          </a:prstGeom>
          <a:noFill/>
        </p:spPr>
        <p:txBody>
          <a:bodyPr wrap="square">
            <a:spAutoFit/>
          </a:bodyPr>
          <a:lstStyle/>
          <a:p>
            <a:r>
              <a:rPr lang="en-US" sz="4000" dirty="0">
                <a:solidFill>
                  <a:srgbClr val="0070C0"/>
                </a:solidFill>
              </a:rPr>
              <a:t>Jonah 3:4 </a:t>
            </a:r>
          </a:p>
          <a:p>
            <a:r>
              <a:rPr lang="en-US" sz="4000" dirty="0"/>
              <a:t>And Jonah began to enter the city on the first day's walk. </a:t>
            </a:r>
          </a:p>
          <a:p>
            <a:endParaRPr lang="en-US" sz="4000" dirty="0"/>
          </a:p>
          <a:p>
            <a:r>
              <a:rPr lang="en-US" sz="4000" dirty="0"/>
              <a:t>Then he cried out and said, </a:t>
            </a:r>
          </a:p>
          <a:p>
            <a:r>
              <a:rPr lang="en-US" sz="4000" dirty="0">
                <a:latin typeface="Arial Black" panose="020B0A04020102020204" pitchFamily="34" charset="0"/>
              </a:rPr>
              <a:t>"Yet forty days, and Nineveh shall be overthrown!"</a:t>
            </a:r>
          </a:p>
        </p:txBody>
      </p:sp>
    </p:spTree>
    <p:extLst>
      <p:ext uri="{BB962C8B-B14F-4D97-AF65-F5344CB8AC3E}">
        <p14:creationId xmlns:p14="http://schemas.microsoft.com/office/powerpoint/2010/main" val="351944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6B1A71-D598-6462-4E3E-864A0194D4F4}"/>
              </a:ext>
            </a:extLst>
          </p:cNvPr>
          <p:cNvSpPr txBox="1"/>
          <p:nvPr/>
        </p:nvSpPr>
        <p:spPr>
          <a:xfrm>
            <a:off x="608276" y="1264258"/>
            <a:ext cx="7911546" cy="4401205"/>
          </a:xfrm>
          <a:prstGeom prst="rect">
            <a:avLst/>
          </a:prstGeom>
          <a:noFill/>
        </p:spPr>
        <p:txBody>
          <a:bodyPr wrap="square">
            <a:spAutoFit/>
          </a:bodyPr>
          <a:lstStyle/>
          <a:p>
            <a:pPr algn="l" rtl="0"/>
            <a:r>
              <a:rPr lang="en-US" sz="2800" dirty="0">
                <a:solidFill>
                  <a:srgbClr val="000000"/>
                </a:solidFill>
              </a:rPr>
              <a:t>The story of Jonah is best known for the time the prophet spent inside a fish. However, the story and its message are </a:t>
            </a:r>
            <a:r>
              <a:rPr lang="en-US" sz="2800" u="sng" dirty="0">
                <a:solidFill>
                  <a:srgbClr val="000000"/>
                </a:solidFill>
              </a:rPr>
              <a:t>more than a three-day fish story</a:t>
            </a:r>
            <a:r>
              <a:rPr lang="en-US" sz="2800" dirty="0">
                <a:solidFill>
                  <a:srgbClr val="000000"/>
                </a:solidFill>
              </a:rPr>
              <a:t>! Although the prophet usually has received the most attention, this is a story about a </a:t>
            </a:r>
            <a:r>
              <a:rPr lang="en-US" sz="2800" b="1" u="sng" dirty="0">
                <a:solidFill>
                  <a:srgbClr val="0070C0"/>
                </a:solidFill>
              </a:rPr>
              <a:t>compassionate</a:t>
            </a:r>
            <a:r>
              <a:rPr lang="en-US" sz="2800" dirty="0">
                <a:solidFill>
                  <a:srgbClr val="000000"/>
                </a:solidFill>
              </a:rPr>
              <a:t>, </a:t>
            </a:r>
            <a:r>
              <a:rPr lang="en-US" sz="2800" b="1" u="sng" dirty="0">
                <a:solidFill>
                  <a:srgbClr val="0070C0"/>
                </a:solidFill>
              </a:rPr>
              <a:t>merciful</a:t>
            </a:r>
            <a:r>
              <a:rPr lang="en-US" sz="2800" dirty="0">
                <a:solidFill>
                  <a:srgbClr val="000000"/>
                </a:solidFill>
              </a:rPr>
              <a:t>, and </a:t>
            </a:r>
            <a:r>
              <a:rPr lang="en-US" sz="2800" b="1" u="sng" dirty="0">
                <a:solidFill>
                  <a:srgbClr val="0070C0"/>
                </a:solidFill>
              </a:rPr>
              <a:t>powerful</a:t>
            </a:r>
            <a:r>
              <a:rPr lang="en-US" sz="2800" dirty="0">
                <a:solidFill>
                  <a:srgbClr val="000000"/>
                </a:solidFill>
              </a:rPr>
              <a:t> God. </a:t>
            </a:r>
          </a:p>
          <a:p>
            <a:pPr algn="l" rtl="0"/>
            <a:endParaRPr lang="en-US" sz="2800" dirty="0">
              <a:solidFill>
                <a:srgbClr val="000000"/>
              </a:solidFill>
            </a:endParaRPr>
          </a:p>
          <a:p>
            <a:pPr algn="l" rtl="0"/>
            <a:r>
              <a:rPr lang="en-US" sz="2800" dirty="0">
                <a:solidFill>
                  <a:srgbClr val="000000"/>
                </a:solidFill>
              </a:rPr>
              <a:t>The book of Jonah is a window to meet a God that </a:t>
            </a:r>
            <a:r>
              <a:rPr lang="en-US" sz="2800" b="1" u="sng" dirty="0">
                <a:solidFill>
                  <a:srgbClr val="FF0000"/>
                </a:solidFill>
              </a:rPr>
              <a:t>surprises</a:t>
            </a:r>
            <a:r>
              <a:rPr lang="en-US" sz="2800" b="1" dirty="0">
                <a:solidFill>
                  <a:srgbClr val="FF0000"/>
                </a:solidFill>
              </a:rPr>
              <a:t>, </a:t>
            </a:r>
            <a:r>
              <a:rPr lang="en-US" sz="2800" b="1" u="sng" dirty="0">
                <a:solidFill>
                  <a:srgbClr val="FF0000"/>
                </a:solidFill>
              </a:rPr>
              <a:t>moves</a:t>
            </a:r>
            <a:r>
              <a:rPr lang="en-US" sz="2800" b="1" dirty="0">
                <a:solidFill>
                  <a:srgbClr val="FF0000"/>
                </a:solidFill>
              </a:rPr>
              <a:t>, </a:t>
            </a:r>
            <a:r>
              <a:rPr lang="en-US" sz="2800" b="1" u="sng" dirty="0">
                <a:solidFill>
                  <a:srgbClr val="FF0000"/>
                </a:solidFill>
              </a:rPr>
              <a:t>challenges</a:t>
            </a:r>
            <a:r>
              <a:rPr lang="en-US" sz="2800" b="1" dirty="0">
                <a:solidFill>
                  <a:srgbClr val="FF0000"/>
                </a:solidFill>
              </a:rPr>
              <a:t>, </a:t>
            </a:r>
            <a:r>
              <a:rPr lang="en-US" sz="2800" dirty="0">
                <a:solidFill>
                  <a:srgbClr val="000000"/>
                </a:solidFill>
              </a:rPr>
              <a:t>and </a:t>
            </a:r>
            <a:r>
              <a:rPr lang="en-US" sz="2800" b="1" u="sng" dirty="0">
                <a:solidFill>
                  <a:srgbClr val="FF0000"/>
                </a:solidFill>
              </a:rPr>
              <a:t>changes us</a:t>
            </a:r>
            <a:r>
              <a:rPr lang="en-US" sz="2800" b="1" dirty="0">
                <a:solidFill>
                  <a:srgbClr val="FF0000"/>
                </a:solidFill>
              </a:rPr>
              <a:t> </a:t>
            </a:r>
            <a:r>
              <a:rPr lang="en-US" sz="2800" dirty="0">
                <a:solidFill>
                  <a:srgbClr val="000000"/>
                </a:solidFill>
              </a:rPr>
              <a:t>in new and powerful ways.</a:t>
            </a:r>
          </a:p>
        </p:txBody>
      </p:sp>
      <p:sp>
        <p:nvSpPr>
          <p:cNvPr id="5" name="TextBox 4">
            <a:extLst>
              <a:ext uri="{FF2B5EF4-FFF2-40B4-BE49-F238E27FC236}">
                <a16:creationId xmlns:a16="http://schemas.microsoft.com/office/drawing/2014/main" id="{B7147347-230D-22F2-58E4-DFA0752CD8BB}"/>
              </a:ext>
            </a:extLst>
          </p:cNvPr>
          <p:cNvSpPr txBox="1"/>
          <p:nvPr/>
        </p:nvSpPr>
        <p:spPr>
          <a:xfrm>
            <a:off x="616226" y="213669"/>
            <a:ext cx="4572000" cy="646331"/>
          </a:xfrm>
          <a:prstGeom prst="rect">
            <a:avLst/>
          </a:prstGeom>
          <a:noFill/>
        </p:spPr>
        <p:txBody>
          <a:bodyPr wrap="square">
            <a:spAutoFit/>
          </a:bodyPr>
          <a:lstStyle/>
          <a:p>
            <a:r>
              <a:rPr lang="en-US" sz="3600" b="1" dirty="0">
                <a:solidFill>
                  <a:srgbClr val="852327"/>
                </a:solidFill>
              </a:rPr>
              <a:t>The Book Of Jonah</a:t>
            </a:r>
            <a:endParaRPr lang="en-US" sz="3600" dirty="0"/>
          </a:p>
        </p:txBody>
      </p:sp>
    </p:spTree>
    <p:extLst>
      <p:ext uri="{BB962C8B-B14F-4D97-AF65-F5344CB8AC3E}">
        <p14:creationId xmlns:p14="http://schemas.microsoft.com/office/powerpoint/2010/main" val="3212995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DE08CA-7D0E-3012-C4EC-97731857F05E}"/>
              </a:ext>
            </a:extLst>
          </p:cNvPr>
          <p:cNvPicPr>
            <a:picLocks noChangeAspect="1"/>
          </p:cNvPicPr>
          <p:nvPr/>
        </p:nvPicPr>
        <p:blipFill>
          <a:blip r:embed="rId2"/>
          <a:stretch>
            <a:fillRect/>
          </a:stretch>
        </p:blipFill>
        <p:spPr>
          <a:xfrm>
            <a:off x="654989" y="2303482"/>
            <a:ext cx="2628900" cy="2857500"/>
          </a:xfrm>
          <a:prstGeom prst="rect">
            <a:avLst/>
          </a:prstGeom>
        </p:spPr>
      </p:pic>
      <p:sp>
        <p:nvSpPr>
          <p:cNvPr id="4" name="TextBox 3">
            <a:extLst>
              <a:ext uri="{FF2B5EF4-FFF2-40B4-BE49-F238E27FC236}">
                <a16:creationId xmlns:a16="http://schemas.microsoft.com/office/drawing/2014/main" id="{A456E0D8-4B83-958F-602B-5D2A4B76F5CA}"/>
              </a:ext>
            </a:extLst>
          </p:cNvPr>
          <p:cNvSpPr txBox="1"/>
          <p:nvPr/>
        </p:nvSpPr>
        <p:spPr>
          <a:xfrm>
            <a:off x="3417239" y="1729409"/>
            <a:ext cx="5295568" cy="3754874"/>
          </a:xfrm>
          <a:prstGeom prst="rect">
            <a:avLst/>
          </a:prstGeom>
          <a:noFill/>
        </p:spPr>
        <p:txBody>
          <a:bodyPr wrap="square" rtlCol="0">
            <a:spAutoFit/>
          </a:bodyPr>
          <a:lstStyle/>
          <a:p>
            <a:pPr marR="1500" algn="l" rtl="0"/>
            <a:endParaRPr lang="en-US" sz="2200" dirty="0">
              <a:solidFill>
                <a:schemeClr val="bg1"/>
              </a:solidFill>
            </a:endParaRPr>
          </a:p>
          <a:p>
            <a:pPr marR="1500" algn="l" rtl="0"/>
            <a:r>
              <a:rPr lang="en-US" sz="2200" dirty="0">
                <a:solidFill>
                  <a:schemeClr val="bg1"/>
                </a:solidFill>
              </a:rPr>
              <a:t>This period of history is significant in the life of ancient Israel and the kingdoms around it. The enemy empires of </a:t>
            </a:r>
            <a:r>
              <a:rPr lang="en-US" sz="2200" b="1" u="sng" dirty="0">
                <a:solidFill>
                  <a:schemeClr val="bg1"/>
                </a:solidFill>
              </a:rPr>
              <a:t>Egypt and Assyria </a:t>
            </a:r>
            <a:r>
              <a:rPr lang="en-US" sz="2200" dirty="0">
                <a:solidFill>
                  <a:schemeClr val="bg1"/>
                </a:solidFill>
              </a:rPr>
              <a:t>were experiencing urgent internal crises that kept them near home, far away from the edges of their territory. With this temporary freedom, Israel experienced times of prosperity. The prophets </a:t>
            </a:r>
            <a:r>
              <a:rPr lang="en-US" sz="2200" b="1" u="sng" dirty="0">
                <a:solidFill>
                  <a:schemeClr val="bg1"/>
                </a:solidFill>
              </a:rPr>
              <a:t>Amos and Micah’s ministries occurred during these times</a:t>
            </a:r>
            <a:r>
              <a:rPr lang="en-US" sz="2200" dirty="0">
                <a:solidFill>
                  <a:schemeClr val="bg1"/>
                </a:solidFill>
              </a:rPr>
              <a:t>.</a:t>
            </a:r>
          </a:p>
          <a:p>
            <a:pPr marR="1500" algn="l" rtl="0"/>
            <a:endParaRPr lang="en-US" sz="1800" dirty="0">
              <a:solidFill>
                <a:schemeClr val="bg1"/>
              </a:solidFill>
            </a:endParaRPr>
          </a:p>
        </p:txBody>
      </p:sp>
      <p:sp>
        <p:nvSpPr>
          <p:cNvPr id="6" name="TextBox 5">
            <a:extLst>
              <a:ext uri="{FF2B5EF4-FFF2-40B4-BE49-F238E27FC236}">
                <a16:creationId xmlns:a16="http://schemas.microsoft.com/office/drawing/2014/main" id="{26624089-CD69-C61D-D917-04047F08E33B}"/>
              </a:ext>
            </a:extLst>
          </p:cNvPr>
          <p:cNvSpPr txBox="1"/>
          <p:nvPr/>
        </p:nvSpPr>
        <p:spPr>
          <a:xfrm>
            <a:off x="421820" y="5303035"/>
            <a:ext cx="8417380" cy="1446550"/>
          </a:xfrm>
          <a:prstGeom prst="rect">
            <a:avLst/>
          </a:prstGeom>
          <a:noFill/>
        </p:spPr>
        <p:txBody>
          <a:bodyPr wrap="square" rtlCol="0">
            <a:spAutoFit/>
          </a:bodyPr>
          <a:lstStyle/>
          <a:p>
            <a:pPr marR="1500" algn="l" rtl="0"/>
            <a:r>
              <a:rPr lang="en-US" sz="2200" dirty="0">
                <a:solidFill>
                  <a:schemeClr val="bg1"/>
                </a:solidFill>
              </a:rPr>
              <a:t>During the reign of Jeroboam II, Jonah spoke a prophecy: King Jeroboam II would restore the boundaries of Israel (2 Kings 14:25). But in the book of Jonah, his task is quite different. This prophetic book is not promising new military victories.</a:t>
            </a:r>
            <a:endParaRPr lang="en-US" sz="2200" b="0" i="0" u="none" strike="noStrike" baseline="0" dirty="0">
              <a:solidFill>
                <a:srgbClr val="0000FF"/>
              </a:solidFill>
              <a:hlinkClick r:id="rId3"/>
            </a:endParaRPr>
          </a:p>
        </p:txBody>
      </p:sp>
      <p:sp>
        <p:nvSpPr>
          <p:cNvPr id="7" name="TextBox 6">
            <a:extLst>
              <a:ext uri="{FF2B5EF4-FFF2-40B4-BE49-F238E27FC236}">
                <a16:creationId xmlns:a16="http://schemas.microsoft.com/office/drawing/2014/main" id="{D70F970D-51C8-FF77-1E6D-845E84F4A6D4}"/>
              </a:ext>
            </a:extLst>
          </p:cNvPr>
          <p:cNvSpPr txBox="1"/>
          <p:nvPr/>
        </p:nvSpPr>
        <p:spPr>
          <a:xfrm>
            <a:off x="390525" y="809625"/>
            <a:ext cx="8322282" cy="1107996"/>
          </a:xfrm>
          <a:prstGeom prst="rect">
            <a:avLst/>
          </a:prstGeom>
          <a:noFill/>
        </p:spPr>
        <p:txBody>
          <a:bodyPr wrap="square" rtlCol="0">
            <a:spAutoFit/>
          </a:bodyPr>
          <a:lstStyle/>
          <a:p>
            <a:pPr marR="1500" algn="l" rtl="0"/>
            <a:r>
              <a:rPr lang="en-US" sz="2200" dirty="0">
                <a:solidFill>
                  <a:schemeClr val="bg1"/>
                </a:solidFill>
              </a:rPr>
              <a:t>We first meet Jonah in the book of Kings (2 Kings 14:25). There, Jonah </a:t>
            </a:r>
            <a:r>
              <a:rPr lang="en-US" sz="2200" u="sng" dirty="0">
                <a:solidFill>
                  <a:schemeClr val="bg1"/>
                </a:solidFill>
              </a:rPr>
              <a:t>prophesies during the reign of King Jeroboam II </a:t>
            </a:r>
            <a:r>
              <a:rPr lang="en-US" sz="2200" dirty="0">
                <a:solidFill>
                  <a:schemeClr val="bg1"/>
                </a:solidFill>
              </a:rPr>
              <a:t>around the beginning of the 8th century (790–760 BC).</a:t>
            </a:r>
          </a:p>
        </p:txBody>
      </p:sp>
      <p:sp>
        <p:nvSpPr>
          <p:cNvPr id="9" name="TextBox 8">
            <a:extLst>
              <a:ext uri="{FF2B5EF4-FFF2-40B4-BE49-F238E27FC236}">
                <a16:creationId xmlns:a16="http://schemas.microsoft.com/office/drawing/2014/main" id="{BC50C6A0-C848-50D0-072A-B10A9E917552}"/>
              </a:ext>
            </a:extLst>
          </p:cNvPr>
          <p:cNvSpPr txBox="1"/>
          <p:nvPr/>
        </p:nvSpPr>
        <p:spPr>
          <a:xfrm>
            <a:off x="1966913" y="224522"/>
            <a:ext cx="5534024" cy="800219"/>
          </a:xfrm>
          <a:prstGeom prst="rect">
            <a:avLst/>
          </a:prstGeom>
          <a:noFill/>
        </p:spPr>
        <p:txBody>
          <a:bodyPr wrap="square">
            <a:spAutoFit/>
          </a:bodyPr>
          <a:lstStyle/>
          <a:p>
            <a:pPr marR="1500" algn="ctr" rtl="0"/>
            <a:r>
              <a:rPr lang="en-US" sz="2800" b="1" dirty="0">
                <a:solidFill>
                  <a:schemeClr val="bg1"/>
                </a:solidFill>
              </a:rPr>
              <a:t>JONAH IN BIBLICAL HISTORY</a:t>
            </a:r>
          </a:p>
          <a:p>
            <a:pPr marR="1500" algn="l" rtl="0"/>
            <a:endParaRPr lang="en-US" sz="1800" dirty="0">
              <a:solidFill>
                <a:schemeClr val="bg1"/>
              </a:solidFill>
            </a:endParaRPr>
          </a:p>
        </p:txBody>
      </p:sp>
    </p:spTree>
    <p:extLst>
      <p:ext uri="{BB962C8B-B14F-4D97-AF65-F5344CB8AC3E}">
        <p14:creationId xmlns:p14="http://schemas.microsoft.com/office/powerpoint/2010/main" val="57983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A3002-5FD5-BDCB-8B6D-5F9BD9607D98}"/>
              </a:ext>
            </a:extLst>
          </p:cNvPr>
          <p:cNvSpPr txBox="1"/>
          <p:nvPr/>
        </p:nvSpPr>
        <p:spPr>
          <a:xfrm>
            <a:off x="369733" y="731191"/>
            <a:ext cx="8360797" cy="6001643"/>
          </a:xfrm>
          <a:prstGeom prst="rect">
            <a:avLst/>
          </a:prstGeom>
          <a:noFill/>
        </p:spPr>
        <p:txBody>
          <a:bodyPr wrap="square">
            <a:spAutoFit/>
          </a:bodyPr>
          <a:lstStyle/>
          <a:p>
            <a:pPr algn="l" rtl="0"/>
            <a:r>
              <a:rPr lang="en-US" sz="2400" b="1" dirty="0">
                <a:solidFill>
                  <a:srgbClr val="000000"/>
                </a:solidFill>
              </a:rPr>
              <a:t>1 God calls Jonah: Jonah Flees</a:t>
            </a:r>
          </a:p>
          <a:p>
            <a:pPr algn="l" rtl="0"/>
            <a:r>
              <a:rPr lang="en-US" sz="2400" dirty="0">
                <a:solidFill>
                  <a:srgbClr val="000000"/>
                </a:solidFill>
              </a:rPr>
              <a:t>God called the prophet Jonah from the northern kingdom of Israel to deliver a message to the city of Nineveh. “</a:t>
            </a:r>
            <a:r>
              <a:rPr lang="en-US" sz="2400" b="1" u="sng" dirty="0">
                <a:solidFill>
                  <a:srgbClr val="000000"/>
                </a:solidFill>
              </a:rPr>
              <a:t>Go to the great city of Nineveh and preach against it…” (Jonah 1:2</a:t>
            </a:r>
            <a:r>
              <a:rPr lang="en-US" sz="2400" b="1" dirty="0">
                <a:solidFill>
                  <a:srgbClr val="000000"/>
                </a:solidFill>
              </a:rPr>
              <a:t>).</a:t>
            </a:r>
          </a:p>
          <a:p>
            <a:pPr algn="l" rtl="0"/>
            <a:r>
              <a:rPr lang="en-US" sz="2400" dirty="0">
                <a:solidFill>
                  <a:srgbClr val="000000"/>
                </a:solidFill>
              </a:rPr>
              <a:t>At first glance, it appears to be great news: God’s judgment is about to fall on the hated enemies. Surprisingly, however, the text informs us, “</a:t>
            </a:r>
            <a:r>
              <a:rPr lang="en-US" sz="2400" u="sng" dirty="0">
                <a:solidFill>
                  <a:srgbClr val="000000"/>
                </a:solidFill>
              </a:rPr>
              <a:t>the prophet ran away from the LORD</a:t>
            </a:r>
            <a:r>
              <a:rPr lang="en-US" sz="2400" dirty="0">
                <a:solidFill>
                  <a:srgbClr val="000000"/>
                </a:solidFill>
              </a:rPr>
              <a:t>” </a:t>
            </a:r>
            <a:r>
              <a:rPr lang="en-US" sz="2400" b="1" dirty="0">
                <a:solidFill>
                  <a:srgbClr val="000000"/>
                </a:solidFill>
              </a:rPr>
              <a:t>(Jonah 1:3)</a:t>
            </a:r>
            <a:r>
              <a:rPr lang="en-US" sz="2400" dirty="0">
                <a:solidFill>
                  <a:srgbClr val="000000"/>
                </a:solidFill>
              </a:rPr>
              <a:t>. </a:t>
            </a:r>
          </a:p>
          <a:p>
            <a:pPr algn="l" rtl="0"/>
            <a:endParaRPr lang="en-US" sz="2400" dirty="0">
              <a:solidFill>
                <a:srgbClr val="000000"/>
              </a:solidFill>
            </a:endParaRPr>
          </a:p>
          <a:p>
            <a:pPr algn="l" rtl="0"/>
            <a:r>
              <a:rPr lang="en-US" sz="2400" dirty="0">
                <a:solidFill>
                  <a:srgbClr val="000000"/>
                </a:solidFill>
              </a:rPr>
              <a:t>Why did he do that? It makes no sense. Yet, Jonah’s actions unleash a series of events that challenge us as believers.</a:t>
            </a:r>
          </a:p>
          <a:p>
            <a:pPr algn="l" rtl="0"/>
            <a:endParaRPr lang="en-US" sz="2400" dirty="0">
              <a:solidFill>
                <a:srgbClr val="000000"/>
              </a:solidFill>
            </a:endParaRPr>
          </a:p>
          <a:p>
            <a:pPr algn="l" rtl="0"/>
            <a:r>
              <a:rPr lang="en-US" sz="2400" b="1" dirty="0">
                <a:solidFill>
                  <a:srgbClr val="FF0000"/>
                </a:solidFill>
              </a:rPr>
              <a:t>Have you ever felt like “hiding” from God when he interrupts your life? Hiding from God doesn’t mean one flees to the end of the world. Sometimes getting lost in our busyness is enough to hide. Have you ever tried to hide or make excuses when you sense God might be trying to tell you something?</a:t>
            </a:r>
          </a:p>
        </p:txBody>
      </p:sp>
      <p:sp>
        <p:nvSpPr>
          <p:cNvPr id="7" name="TextBox 6">
            <a:extLst>
              <a:ext uri="{FF2B5EF4-FFF2-40B4-BE49-F238E27FC236}">
                <a16:creationId xmlns:a16="http://schemas.microsoft.com/office/drawing/2014/main" id="{2E7026DD-6C88-0658-6C6F-D7A4FDDBB803}"/>
              </a:ext>
            </a:extLst>
          </p:cNvPr>
          <p:cNvSpPr txBox="1"/>
          <p:nvPr/>
        </p:nvSpPr>
        <p:spPr>
          <a:xfrm>
            <a:off x="568518" y="173141"/>
            <a:ext cx="4572000" cy="646331"/>
          </a:xfrm>
          <a:prstGeom prst="rect">
            <a:avLst/>
          </a:prstGeom>
          <a:noFill/>
        </p:spPr>
        <p:txBody>
          <a:bodyPr wrap="square">
            <a:spAutoFit/>
          </a:bodyPr>
          <a:lstStyle/>
          <a:p>
            <a:r>
              <a:rPr lang="en-US" sz="3600" b="1" dirty="0">
                <a:solidFill>
                  <a:srgbClr val="852327"/>
                </a:solidFill>
              </a:rPr>
              <a:t>The Story</a:t>
            </a:r>
            <a:endParaRPr lang="en-US" sz="3600" dirty="0"/>
          </a:p>
        </p:txBody>
      </p:sp>
      <p:sp>
        <p:nvSpPr>
          <p:cNvPr id="2" name="Rectangle 1">
            <a:extLst>
              <a:ext uri="{FF2B5EF4-FFF2-40B4-BE49-F238E27FC236}">
                <a16:creationId xmlns:a16="http://schemas.microsoft.com/office/drawing/2014/main" id="{D7C1C7DA-66EE-888E-AF52-FDCCE1B6D49E}"/>
              </a:ext>
            </a:extLst>
          </p:cNvPr>
          <p:cNvSpPr/>
          <p:nvPr/>
        </p:nvSpPr>
        <p:spPr>
          <a:xfrm>
            <a:off x="198783" y="4707172"/>
            <a:ext cx="8587408" cy="2043485"/>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299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B108B1-2994-4F2A-1671-CD2A6A695FF7}"/>
              </a:ext>
            </a:extLst>
          </p:cNvPr>
          <p:cNvPicPr>
            <a:picLocks noChangeAspect="1"/>
          </p:cNvPicPr>
          <p:nvPr/>
        </p:nvPicPr>
        <p:blipFill>
          <a:blip r:embed="rId2"/>
          <a:stretch>
            <a:fillRect/>
          </a:stretch>
        </p:blipFill>
        <p:spPr>
          <a:xfrm>
            <a:off x="282643" y="182668"/>
            <a:ext cx="3105641" cy="6607746"/>
          </a:xfrm>
          <a:prstGeom prst="rect">
            <a:avLst/>
          </a:prstGeom>
        </p:spPr>
      </p:pic>
      <p:sp>
        <p:nvSpPr>
          <p:cNvPr id="6" name="TextBox 5">
            <a:extLst>
              <a:ext uri="{FF2B5EF4-FFF2-40B4-BE49-F238E27FC236}">
                <a16:creationId xmlns:a16="http://schemas.microsoft.com/office/drawing/2014/main" id="{C93AEB6C-67A9-5D00-9609-759A5580EAEC}"/>
              </a:ext>
            </a:extLst>
          </p:cNvPr>
          <p:cNvSpPr txBox="1"/>
          <p:nvPr/>
        </p:nvSpPr>
        <p:spPr>
          <a:xfrm>
            <a:off x="3868310" y="209156"/>
            <a:ext cx="4572000" cy="6463308"/>
          </a:xfrm>
          <a:prstGeom prst="rect">
            <a:avLst/>
          </a:prstGeom>
          <a:noFill/>
        </p:spPr>
        <p:txBody>
          <a:bodyPr wrap="square">
            <a:spAutoFit/>
          </a:bodyPr>
          <a:lstStyle/>
          <a:p>
            <a:pPr marR="1500" algn="l" rtl="0"/>
            <a:r>
              <a:rPr lang="en-US" dirty="0">
                <a:solidFill>
                  <a:srgbClr val="18415D"/>
                </a:solidFill>
              </a:rPr>
              <a:t>After a period of decline, the Assyrian king Ashurnasirpal II (reigned 883–859 BC) began to expand the kingdom. His famous palace reliefs depict his campaigns. His descriptions are gory and display great cruelty; he describes cutting off the hands, feet, noses, ears, and lips of his prisoners. One of his military strategies was to induce terror in his conquered territories and neighbors. This policy continued until the times of kings:</a:t>
            </a:r>
          </a:p>
          <a:p>
            <a:pPr marR="1500" algn="l" rtl="0"/>
            <a:r>
              <a:rPr lang="en-US" b="1" dirty="0"/>
              <a:t>Tiglath-</a:t>
            </a:r>
            <a:r>
              <a:rPr lang="en-US" b="1" dirty="0" err="1"/>
              <a:t>pileser</a:t>
            </a:r>
            <a:r>
              <a:rPr lang="en-US" b="1" dirty="0"/>
              <a:t> III </a:t>
            </a:r>
            <a:r>
              <a:rPr lang="en-US" dirty="0"/>
              <a:t>(reigned 747–727 BC),</a:t>
            </a:r>
          </a:p>
          <a:p>
            <a:pPr marR="1500" algn="l" rtl="0"/>
            <a:r>
              <a:rPr lang="en-US" b="1" dirty="0"/>
              <a:t>Shalmaneser V</a:t>
            </a:r>
            <a:r>
              <a:rPr lang="en-US" dirty="0"/>
              <a:t> (reigned 726–722 BC),</a:t>
            </a:r>
          </a:p>
          <a:p>
            <a:pPr marR="1500" algn="l" rtl="0"/>
            <a:r>
              <a:rPr lang="en-US" b="1" dirty="0"/>
              <a:t>Sargon II </a:t>
            </a:r>
            <a:r>
              <a:rPr lang="en-US" dirty="0"/>
              <a:t>(reigned 721–705 BC, and responsible for the destruction of Samaria), and</a:t>
            </a:r>
          </a:p>
          <a:p>
            <a:pPr marR="1500" algn="l" rtl="0"/>
            <a:r>
              <a:rPr lang="en-US" b="1" dirty="0"/>
              <a:t>Sennacherib</a:t>
            </a:r>
            <a:r>
              <a:rPr lang="en-US" dirty="0"/>
              <a:t> (reigned 704–681 BC, who conquered most of Judah but never the city of Jerusalem).</a:t>
            </a:r>
          </a:p>
          <a:p>
            <a:pPr marR="1500" algn="l" rtl="0"/>
            <a:endParaRPr lang="en-US" dirty="0">
              <a:solidFill>
                <a:srgbClr val="18415D"/>
              </a:solidFill>
            </a:endParaRPr>
          </a:p>
          <a:p>
            <a:pPr marR="1500" algn="l" rtl="0"/>
            <a:r>
              <a:rPr lang="en-US" u="sng" dirty="0">
                <a:solidFill>
                  <a:srgbClr val="18415D"/>
                </a:solidFill>
              </a:rPr>
              <a:t>The Assyrians became known for their cruelty and ruthlessness as military conquerors. Israel, like all the small kingdoms of the area, held no love for the Assyrians</a:t>
            </a:r>
            <a:r>
              <a:rPr lang="en-US" dirty="0">
                <a:solidFill>
                  <a:srgbClr val="18415D"/>
                </a:solidFill>
              </a:rPr>
              <a:t>.</a:t>
            </a:r>
          </a:p>
        </p:txBody>
      </p:sp>
    </p:spTree>
    <p:extLst>
      <p:ext uri="{BB962C8B-B14F-4D97-AF65-F5344CB8AC3E}">
        <p14:creationId xmlns:p14="http://schemas.microsoft.com/office/powerpoint/2010/main" val="4190215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7A7181-A365-1FC3-2F65-A2ED027756C7}"/>
              </a:ext>
            </a:extLst>
          </p:cNvPr>
          <p:cNvSpPr txBox="1"/>
          <p:nvPr/>
        </p:nvSpPr>
        <p:spPr>
          <a:xfrm>
            <a:off x="238539" y="286248"/>
            <a:ext cx="6619461" cy="646331"/>
          </a:xfrm>
          <a:prstGeom prst="rect">
            <a:avLst/>
          </a:prstGeom>
          <a:noFill/>
        </p:spPr>
        <p:txBody>
          <a:bodyPr wrap="square">
            <a:spAutoFit/>
          </a:bodyPr>
          <a:lstStyle/>
          <a:p>
            <a:r>
              <a:rPr lang="en-US" sz="3600" b="1" dirty="0">
                <a:solidFill>
                  <a:srgbClr val="FFFF00"/>
                </a:solidFill>
              </a:rPr>
              <a:t>Nowhere To Hide</a:t>
            </a:r>
            <a:endParaRPr lang="en-US" sz="3600" dirty="0">
              <a:solidFill>
                <a:srgbClr val="FFFF00"/>
              </a:solidFill>
            </a:endParaRPr>
          </a:p>
        </p:txBody>
      </p:sp>
      <p:sp>
        <p:nvSpPr>
          <p:cNvPr id="3" name="TextBox 2">
            <a:extLst>
              <a:ext uri="{FF2B5EF4-FFF2-40B4-BE49-F238E27FC236}">
                <a16:creationId xmlns:a16="http://schemas.microsoft.com/office/drawing/2014/main" id="{7785C1C1-6846-ADFD-1ED0-284B21A80227}"/>
              </a:ext>
            </a:extLst>
          </p:cNvPr>
          <p:cNvSpPr txBox="1"/>
          <p:nvPr/>
        </p:nvSpPr>
        <p:spPr>
          <a:xfrm>
            <a:off x="559837" y="1054360"/>
            <a:ext cx="7908302" cy="5821710"/>
          </a:xfrm>
          <a:prstGeom prst="rect">
            <a:avLst/>
          </a:prstGeom>
          <a:noFill/>
        </p:spPr>
        <p:txBody>
          <a:bodyPr wrap="square">
            <a:spAutoFit/>
          </a:bodyPr>
          <a:lstStyle/>
          <a:p>
            <a:pPr algn="l" rtl="0"/>
            <a:r>
              <a:rPr lang="en-US" sz="2400" dirty="0">
                <a:solidFill>
                  <a:schemeClr val="bg1"/>
                </a:solidFill>
              </a:rPr>
              <a:t>Attempting to run away from God is a rather foolish thing to do. Yet, that is precisely what Jonah did. Jonah attempted to escape God by fleeing to “Tarshish”—as if saying that he went to the end of the world, since most scholars believe that Tarshish was at the end of the known world back in Jonah’s times. </a:t>
            </a:r>
          </a:p>
          <a:p>
            <a:pPr algn="l" rtl="0"/>
            <a:endParaRPr lang="en-US" sz="2400" dirty="0">
              <a:solidFill>
                <a:schemeClr val="bg1"/>
              </a:solidFill>
            </a:endParaRPr>
          </a:p>
          <a:p>
            <a:pPr algn="l" rtl="0"/>
            <a:r>
              <a:rPr lang="en-US" sz="2400" dirty="0">
                <a:solidFill>
                  <a:schemeClr val="bg1"/>
                </a:solidFill>
              </a:rPr>
              <a:t>Jonah boarded a ship on its way to deep sea. It was a cargo ship, on which the crew were </a:t>
            </a:r>
            <a:r>
              <a:rPr lang="en-US" sz="2400" u="sng" dirty="0">
                <a:solidFill>
                  <a:schemeClr val="bg1"/>
                </a:solidFill>
              </a:rPr>
              <a:t>non-Israelite merchants</a:t>
            </a:r>
            <a:r>
              <a:rPr lang="en-US" sz="2400" dirty="0">
                <a:solidFill>
                  <a:schemeClr val="bg1"/>
                </a:solidFill>
              </a:rPr>
              <a:t>. On his way to Tarshish, however, God cast a storm that threatened to destroy the ship.</a:t>
            </a:r>
          </a:p>
          <a:p>
            <a:pPr algn="l" rtl="0"/>
            <a:endParaRPr lang="en-US" sz="2400" dirty="0">
              <a:solidFill>
                <a:schemeClr val="bg1"/>
              </a:solidFill>
            </a:endParaRPr>
          </a:p>
          <a:p>
            <a:pPr marR="2250" algn="l" rtl="0"/>
            <a:r>
              <a:rPr lang="en-US" sz="3200" b="1" i="1" dirty="0">
                <a:solidFill>
                  <a:srgbClr val="FFFFFF"/>
                </a:solidFill>
              </a:rPr>
              <a:t>“Where can I go from your Spirit? Where can I go from your presence? ” </a:t>
            </a:r>
            <a:r>
              <a:rPr lang="en-US" sz="3200" b="1" i="1" dirty="0">
                <a:solidFill>
                  <a:schemeClr val="bg1"/>
                </a:solidFill>
              </a:rPr>
              <a:t>Ps. 139:7</a:t>
            </a:r>
          </a:p>
          <a:p>
            <a:r>
              <a:rPr lang="en-US" dirty="0"/>
              <a:t> </a:t>
            </a:r>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3873768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7A7181-A365-1FC3-2F65-A2ED027756C7}"/>
              </a:ext>
            </a:extLst>
          </p:cNvPr>
          <p:cNvSpPr txBox="1"/>
          <p:nvPr/>
        </p:nvSpPr>
        <p:spPr>
          <a:xfrm>
            <a:off x="238539" y="286248"/>
            <a:ext cx="6619461" cy="646331"/>
          </a:xfrm>
          <a:prstGeom prst="rect">
            <a:avLst/>
          </a:prstGeom>
          <a:noFill/>
        </p:spPr>
        <p:txBody>
          <a:bodyPr wrap="square">
            <a:spAutoFit/>
          </a:bodyPr>
          <a:lstStyle/>
          <a:p>
            <a:r>
              <a:rPr lang="en-US" sz="3600" b="1" dirty="0">
                <a:solidFill>
                  <a:srgbClr val="FFFF00"/>
                </a:solidFill>
              </a:rPr>
              <a:t>Nowhere To Hide</a:t>
            </a:r>
            <a:endParaRPr lang="en-US" sz="3600" dirty="0">
              <a:solidFill>
                <a:srgbClr val="FFFF00"/>
              </a:solidFill>
            </a:endParaRPr>
          </a:p>
        </p:txBody>
      </p:sp>
      <p:sp>
        <p:nvSpPr>
          <p:cNvPr id="7" name="TextBox 6">
            <a:extLst>
              <a:ext uri="{FF2B5EF4-FFF2-40B4-BE49-F238E27FC236}">
                <a16:creationId xmlns:a16="http://schemas.microsoft.com/office/drawing/2014/main" id="{2CFD4337-E79D-8F3C-E759-88EF1434ECE4}"/>
              </a:ext>
            </a:extLst>
          </p:cNvPr>
          <p:cNvSpPr txBox="1"/>
          <p:nvPr/>
        </p:nvSpPr>
        <p:spPr>
          <a:xfrm>
            <a:off x="532737" y="1240403"/>
            <a:ext cx="8173941" cy="3385542"/>
          </a:xfrm>
          <a:prstGeom prst="rect">
            <a:avLst/>
          </a:prstGeom>
          <a:noFill/>
        </p:spPr>
        <p:txBody>
          <a:bodyPr wrap="square">
            <a:spAutoFit/>
          </a:bodyPr>
          <a:lstStyle/>
          <a:p>
            <a:pPr algn="l" rtl="0"/>
            <a:r>
              <a:rPr lang="en-US" sz="2800" dirty="0">
                <a:solidFill>
                  <a:schemeClr val="bg1"/>
                </a:solidFill>
              </a:rPr>
              <a:t>In their desperation, the sailors cast their cargo off the ship. Besides lightening the ship, it is also possible that the sailors were offering a sacrifice to the ancient god of the sea—in Hebrew, the word </a:t>
            </a:r>
            <a:r>
              <a:rPr lang="en-US" sz="2800" i="1" dirty="0">
                <a:solidFill>
                  <a:schemeClr val="bg1"/>
                </a:solidFill>
              </a:rPr>
              <a:t>yam means “sea” and was also the ancient name of the god of the sea.</a:t>
            </a:r>
          </a:p>
          <a:p>
            <a:pPr marR="2250" algn="l" rtl="0"/>
            <a:r>
              <a:rPr lang="en-US" sz="2800" i="1" dirty="0">
                <a:solidFill>
                  <a:schemeClr val="bg1"/>
                </a:solidFill>
              </a:rPr>
              <a:t>The word “cast” is important. The sailors “cast” their merchandise and “cast” Jonah off the ship.</a:t>
            </a:r>
          </a:p>
          <a:p>
            <a:r>
              <a:rPr lang="en-US" dirty="0">
                <a:solidFill>
                  <a:schemeClr val="bg1"/>
                </a:solidFill>
              </a:rPr>
              <a:t> </a:t>
            </a:r>
            <a:endParaRPr lang="en-US" b="0" i="0" u="none" strike="noStrike" baseline="0" dirty="0">
              <a:solidFill>
                <a:schemeClr val="bg1"/>
              </a:solidFill>
              <a:hlinkClick r:id="rId2">
                <a:extLst>
                  <a:ext uri="{A12FA001-AC4F-418D-AE19-62706E023703}">
                    <ahyp:hlinkClr xmlns:ahyp="http://schemas.microsoft.com/office/drawing/2018/hyperlinkcolor" val="tx"/>
                  </a:ext>
                </a:extLst>
              </a:hlinkClick>
            </a:endParaRPr>
          </a:p>
        </p:txBody>
      </p:sp>
      <p:pic>
        <p:nvPicPr>
          <p:cNvPr id="9" name="Picture 8">
            <a:extLst>
              <a:ext uri="{FF2B5EF4-FFF2-40B4-BE49-F238E27FC236}">
                <a16:creationId xmlns:a16="http://schemas.microsoft.com/office/drawing/2014/main" id="{AACBEF22-EDA0-B23B-043B-B4B018F09128}"/>
              </a:ext>
            </a:extLst>
          </p:cNvPr>
          <p:cNvPicPr>
            <a:picLocks noChangeAspect="1"/>
          </p:cNvPicPr>
          <p:nvPr/>
        </p:nvPicPr>
        <p:blipFill>
          <a:blip r:embed="rId3"/>
          <a:stretch>
            <a:fillRect/>
          </a:stretch>
        </p:blipFill>
        <p:spPr>
          <a:xfrm>
            <a:off x="1563221" y="4460682"/>
            <a:ext cx="5441878" cy="2213030"/>
          </a:xfrm>
          <a:prstGeom prst="rect">
            <a:avLst/>
          </a:prstGeom>
        </p:spPr>
      </p:pic>
    </p:spTree>
    <p:extLst>
      <p:ext uri="{BB962C8B-B14F-4D97-AF65-F5344CB8AC3E}">
        <p14:creationId xmlns:p14="http://schemas.microsoft.com/office/powerpoint/2010/main" val="1600906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3472</Words>
  <Application>Microsoft Office PowerPoint</Application>
  <PresentationFormat>On-screen Show (4:3)</PresentationFormat>
  <Paragraphs>175</Paragraphs>
  <Slides>31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Aharoni</vt:lpstr>
      <vt:lpstr>Arial</vt:lpstr>
      <vt:lpstr>Arial Black</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11</cp:revision>
  <dcterms:created xsi:type="dcterms:W3CDTF">2024-09-10T18:11:18Z</dcterms:created>
  <dcterms:modified xsi:type="dcterms:W3CDTF">2024-09-15T19:43:40Z</dcterms:modified>
</cp:coreProperties>
</file>