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555" r:id="rId3"/>
    <p:sldId id="562" r:id="rId4"/>
    <p:sldId id="566" r:id="rId5"/>
    <p:sldId id="568" r:id="rId6"/>
    <p:sldId id="578" r:id="rId7"/>
    <p:sldId id="573" r:id="rId8"/>
    <p:sldId id="580" r:id="rId9"/>
    <p:sldId id="574" r:id="rId10"/>
    <p:sldId id="579" r:id="rId11"/>
    <p:sldId id="575" r:id="rId12"/>
    <p:sldId id="572" r:id="rId13"/>
    <p:sldId id="567" r:id="rId14"/>
    <p:sldId id="584" r:id="rId15"/>
    <p:sldId id="585" r:id="rId16"/>
    <p:sldId id="571" r:id="rId17"/>
    <p:sldId id="556" r:id="rId18"/>
    <p:sldId id="565" r:id="rId19"/>
    <p:sldId id="558" r:id="rId20"/>
    <p:sldId id="559" r:id="rId21"/>
    <p:sldId id="557" r:id="rId22"/>
    <p:sldId id="561" r:id="rId23"/>
    <p:sldId id="560" r:id="rId24"/>
    <p:sldId id="563" r:id="rId25"/>
    <p:sldId id="564" r:id="rId26"/>
    <p:sldId id="582" r:id="rId27"/>
    <p:sldId id="583" r:id="rId28"/>
    <p:sldId id="569" r:id="rId29"/>
    <p:sldId id="5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02"/>
      </p:cViewPr>
      <p:guideLst/>
    </p:cSldViewPr>
  </p:slideViewPr>
  <p:notesTextViewPr>
    <p:cViewPr>
      <p:scale>
        <a:sx n="1" d="1"/>
        <a:sy n="1" d="1"/>
      </p:scale>
      <p:origin x="0" y="0"/>
    </p:cViewPr>
  </p:notesTextViewPr>
  <p:sorterViewPr>
    <p:cViewPr varScale="1">
      <p:scale>
        <a:sx n="100" d="100"/>
        <a:sy n="100" d="100"/>
      </p:scale>
      <p:origin x="0" y="-1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3694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898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964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1850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536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2594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8575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1539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477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0898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7911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9/21/2024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182382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ealth.clevelandclinic.org/benefits-of-crying/" TargetMode="External"/><Relationship Id="rId2" Type="http://schemas.openxmlformats.org/officeDocument/2006/relationships/hyperlink" Target="https://www.aao.org/eye-health/tips-prevention/all-about-emotional-tears"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Women Open Up About Crying In The Workplace">
            <a:extLst>
              <a:ext uri="{FF2B5EF4-FFF2-40B4-BE49-F238E27FC236}">
                <a16:creationId xmlns:a16="http://schemas.microsoft.com/office/drawing/2014/main" id="{2AAA3ADE-759C-F5B3-518A-E5659D466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100"/>
            <a:ext cx="9144000" cy="627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31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Pin on Funerals">
            <a:extLst>
              <a:ext uri="{FF2B5EF4-FFF2-40B4-BE49-F238E27FC236}">
                <a16:creationId xmlns:a16="http://schemas.microsoft.com/office/drawing/2014/main" id="{897D69EF-BF3D-2112-54C3-9C603AA98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399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Why do many parents struggle to cope with their child's cries? - The ...">
            <a:extLst>
              <a:ext uri="{FF2B5EF4-FFF2-40B4-BE49-F238E27FC236}">
                <a16:creationId xmlns:a16="http://schemas.microsoft.com/office/drawing/2014/main" id="{97BCF9F1-E687-D7D2-6A3E-BDC5043CE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525"/>
            <a:ext cx="9136845" cy="608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2C7314F8-FA32-36B6-9CEB-F82913938509}"/>
              </a:ext>
            </a:extLst>
          </p:cNvPr>
          <p:cNvSpPr txBox="1"/>
          <p:nvPr/>
        </p:nvSpPr>
        <p:spPr>
          <a:xfrm>
            <a:off x="333375" y="1514475"/>
            <a:ext cx="8582025" cy="4832092"/>
          </a:xfrm>
          <a:prstGeom prst="rect">
            <a:avLst/>
          </a:prstGeom>
          <a:noFill/>
        </p:spPr>
        <p:txBody>
          <a:bodyPr wrap="square">
            <a:spAutoFit/>
          </a:bodyPr>
          <a:lstStyle/>
          <a:p>
            <a:pPr algn="l"/>
            <a:r>
              <a:rPr lang="en-US" sz="2200" b="1" i="0" dirty="0">
                <a:solidFill>
                  <a:srgbClr val="363636"/>
                </a:solidFill>
                <a:effectLst/>
                <a:latin typeface="__Roboto_22b3a9"/>
              </a:rPr>
              <a:t>3. Psychic or emotional tears</a:t>
            </a:r>
          </a:p>
          <a:p>
            <a:pPr algn="l"/>
            <a:r>
              <a:rPr lang="en-US" sz="2200" b="0" i="0" dirty="0">
                <a:solidFill>
                  <a:srgbClr val="555555"/>
                </a:solidFill>
                <a:effectLst/>
                <a:latin typeface="__Roboto_22b3a9"/>
              </a:rPr>
              <a:t>These tears gush in response to strong </a:t>
            </a:r>
            <a:r>
              <a:rPr lang="en-US" sz="2200" b="0" i="0" u="sng" dirty="0">
                <a:solidFill>
                  <a:srgbClr val="555555"/>
                </a:solidFill>
                <a:effectLst/>
                <a:latin typeface="__Roboto_22b3a9"/>
              </a:rPr>
              <a:t>emotions like sadness</a:t>
            </a:r>
            <a:r>
              <a:rPr lang="en-US" sz="2200" b="0" i="0" dirty="0">
                <a:solidFill>
                  <a:srgbClr val="555555"/>
                </a:solidFill>
                <a:effectLst/>
                <a:latin typeface="__Roboto_22b3a9"/>
              </a:rPr>
              <a:t>, </a:t>
            </a:r>
            <a:r>
              <a:rPr lang="en-US" sz="2200" b="0" i="0" u="sng" dirty="0">
                <a:solidFill>
                  <a:srgbClr val="555555"/>
                </a:solidFill>
                <a:effectLst/>
                <a:latin typeface="__Roboto_22b3a9"/>
              </a:rPr>
              <a:t>grief</a:t>
            </a:r>
            <a:r>
              <a:rPr lang="en-US" sz="2200" b="0" i="0" dirty="0">
                <a:solidFill>
                  <a:srgbClr val="555555"/>
                </a:solidFill>
                <a:effectLst/>
                <a:latin typeface="__Roboto_22b3a9"/>
              </a:rPr>
              <a:t>, </a:t>
            </a:r>
            <a:r>
              <a:rPr lang="en-US" sz="2200" b="0" i="0" u="sng" dirty="0">
                <a:solidFill>
                  <a:srgbClr val="555555"/>
                </a:solidFill>
                <a:effectLst/>
                <a:latin typeface="__Roboto_22b3a9"/>
              </a:rPr>
              <a:t>joy</a:t>
            </a:r>
            <a:r>
              <a:rPr lang="en-US" sz="2200" b="0" i="0" dirty="0">
                <a:solidFill>
                  <a:srgbClr val="555555"/>
                </a:solidFill>
                <a:effectLst/>
                <a:latin typeface="__Roboto_22b3a9"/>
              </a:rPr>
              <a:t> or </a:t>
            </a:r>
            <a:r>
              <a:rPr lang="en-US" sz="2200" b="0" i="0" u="sng" dirty="0">
                <a:solidFill>
                  <a:srgbClr val="555555"/>
                </a:solidFill>
                <a:effectLst/>
                <a:latin typeface="__Roboto_22b3a9"/>
              </a:rPr>
              <a:t>rage</a:t>
            </a:r>
            <a:r>
              <a:rPr lang="en-US" sz="2200" b="0" i="0" dirty="0">
                <a:solidFill>
                  <a:srgbClr val="555555"/>
                </a:solidFill>
                <a:effectLst/>
                <a:latin typeface="__Roboto_22b3a9"/>
              </a:rPr>
              <a:t>. They have the same chemical makeup as basal tears, but contain more stress hormones and natural painkillers. Humans and animals have compounds in our body fluids that give off subtle messages to other members of the species. </a:t>
            </a:r>
            <a:r>
              <a:rPr lang="en-US" sz="2200" b="0" i="0" u="sng" dirty="0">
                <a:solidFill>
                  <a:srgbClr val="555555"/>
                </a:solidFill>
                <a:effectLst/>
                <a:latin typeface="__Roboto_22b3a9"/>
              </a:rPr>
              <a:t>That’s why sometimes our tears can relay chemical messages (either intended or unintended) to someone close by</a:t>
            </a:r>
            <a:r>
              <a:rPr lang="en-US" sz="2200" b="0" i="0" dirty="0">
                <a:solidFill>
                  <a:srgbClr val="555555"/>
                </a:solidFill>
                <a:effectLst/>
                <a:latin typeface="__Roboto_22b3a9"/>
              </a:rPr>
              <a:t>. This can bring about </a:t>
            </a:r>
            <a:r>
              <a:rPr lang="en-US" sz="2200" b="0" i="0" u="sng" dirty="0">
                <a:solidFill>
                  <a:srgbClr val="555555"/>
                </a:solidFill>
                <a:effectLst/>
                <a:latin typeface="__Roboto_22b3a9"/>
              </a:rPr>
              <a:t>empathy or compassion </a:t>
            </a:r>
            <a:r>
              <a:rPr lang="en-US" sz="2200" b="0" i="0" dirty="0">
                <a:solidFill>
                  <a:srgbClr val="555555"/>
                </a:solidFill>
                <a:effectLst/>
                <a:latin typeface="__Roboto_22b3a9"/>
              </a:rPr>
              <a:t>in other people, or signal them to stay away, for example.</a:t>
            </a:r>
          </a:p>
          <a:p>
            <a:pPr algn="l"/>
            <a:r>
              <a:rPr lang="en-US" sz="2200" b="0" i="0" dirty="0">
                <a:solidFill>
                  <a:srgbClr val="007BC2"/>
                </a:solidFill>
                <a:effectLst/>
                <a:latin typeface="__Roboto_22b3a9"/>
                <a:hlinkClick r:id="rId2"/>
              </a:rPr>
              <a:t>According to the American Academy of</a:t>
            </a:r>
            <a:endParaRPr lang="en-US" sz="2200" dirty="0">
              <a:solidFill>
                <a:srgbClr val="007BC2"/>
              </a:solidFill>
              <a:latin typeface="__Roboto_22b3a9"/>
              <a:hlinkClick r:id="rId2"/>
            </a:endParaRPr>
          </a:p>
          <a:p>
            <a:pPr algn="l"/>
            <a:r>
              <a:rPr lang="en-US" sz="2200" b="0" i="0" dirty="0">
                <a:solidFill>
                  <a:srgbClr val="007BC2"/>
                </a:solidFill>
                <a:effectLst/>
                <a:latin typeface="__Roboto_22b3a9"/>
                <a:hlinkClick r:id="rId2"/>
              </a:rPr>
              <a:t>Ophthalmology</a:t>
            </a:r>
            <a:r>
              <a:rPr lang="en-US" sz="2200" b="0" i="0" dirty="0">
                <a:solidFill>
                  <a:srgbClr val="555555"/>
                </a:solidFill>
                <a:effectLst/>
                <a:latin typeface="__Roboto_22b3a9"/>
              </a:rPr>
              <a:t> </a:t>
            </a:r>
            <a:r>
              <a:rPr lang="en-US" sz="2200" b="0" i="0" u="sng" dirty="0">
                <a:solidFill>
                  <a:srgbClr val="555555"/>
                </a:solidFill>
                <a:effectLst/>
                <a:latin typeface="__Roboto_22b3a9"/>
              </a:rPr>
              <a:t>emotional tears are triggered by empathy</a:t>
            </a:r>
            <a:r>
              <a:rPr lang="en-US" sz="2200" b="0" i="0" dirty="0">
                <a:solidFill>
                  <a:srgbClr val="555555"/>
                </a:solidFill>
                <a:effectLst/>
                <a:latin typeface="__Roboto_22b3a9"/>
              </a:rPr>
              <a:t>, </a:t>
            </a:r>
            <a:r>
              <a:rPr lang="en-US" sz="2200" b="0" i="0" u="sng" dirty="0">
                <a:solidFill>
                  <a:srgbClr val="555555"/>
                </a:solidFill>
                <a:effectLst/>
                <a:latin typeface="__Roboto_22b3a9"/>
              </a:rPr>
              <a:t>compassionate</a:t>
            </a:r>
            <a:r>
              <a:rPr lang="en-US" sz="2200" b="0" i="0" dirty="0">
                <a:solidFill>
                  <a:srgbClr val="555555"/>
                </a:solidFill>
                <a:effectLst/>
                <a:latin typeface="__Roboto_22b3a9"/>
              </a:rPr>
              <a:t> and </a:t>
            </a:r>
            <a:r>
              <a:rPr lang="en-US" sz="2200" b="0" i="0" u="sng" dirty="0">
                <a:solidFill>
                  <a:srgbClr val="555555"/>
                </a:solidFill>
                <a:effectLst/>
                <a:latin typeface="__Roboto_22b3a9"/>
              </a:rPr>
              <a:t>societal pain</a:t>
            </a:r>
            <a:r>
              <a:rPr lang="en-US" sz="2200" b="0" i="0" dirty="0">
                <a:solidFill>
                  <a:srgbClr val="555555"/>
                </a:solidFill>
                <a:effectLst/>
                <a:latin typeface="__Roboto_22b3a9"/>
              </a:rPr>
              <a:t>, </a:t>
            </a:r>
            <a:r>
              <a:rPr lang="en-US" sz="2200" b="0" i="0" u="sng" dirty="0">
                <a:solidFill>
                  <a:srgbClr val="555555"/>
                </a:solidFill>
                <a:effectLst/>
                <a:latin typeface="__Roboto_22b3a9"/>
              </a:rPr>
              <a:t>physical pain</a:t>
            </a:r>
            <a:r>
              <a:rPr lang="en-US" sz="2200" b="0" i="0" dirty="0">
                <a:solidFill>
                  <a:srgbClr val="555555"/>
                </a:solidFill>
                <a:effectLst/>
                <a:latin typeface="__Roboto_22b3a9"/>
              </a:rPr>
              <a:t>, attachment-related pain, and sentimental or moral feelings. Some </a:t>
            </a:r>
            <a:r>
              <a:rPr lang="en-US" sz="2200" b="0" i="0" dirty="0">
                <a:solidFill>
                  <a:srgbClr val="007BC2"/>
                </a:solidFill>
                <a:effectLst/>
                <a:latin typeface="__Roboto_22b3a9"/>
                <a:hlinkClick r:id="rId2"/>
              </a:rPr>
              <a:t>studies</a:t>
            </a:r>
            <a:r>
              <a:rPr lang="en-US" sz="2200" b="0" i="0" dirty="0">
                <a:solidFill>
                  <a:srgbClr val="555555"/>
                </a:solidFill>
                <a:effectLst/>
                <a:latin typeface="__Roboto_22b3a9"/>
              </a:rPr>
              <a:t> also suggest people are more likely to </a:t>
            </a:r>
            <a:r>
              <a:rPr lang="en-US" sz="2200" b="0" i="0" dirty="0">
                <a:solidFill>
                  <a:srgbClr val="007BC2"/>
                </a:solidFill>
                <a:effectLst/>
                <a:latin typeface="__Roboto_22b3a9"/>
                <a:hlinkClick r:id="rId3"/>
              </a:rPr>
              <a:t>feel better after crying</a:t>
            </a:r>
            <a:r>
              <a:rPr lang="en-US" sz="2200" b="0" i="0" dirty="0">
                <a:solidFill>
                  <a:srgbClr val="555555"/>
                </a:solidFill>
                <a:effectLst/>
                <a:latin typeface="__Roboto_22b3a9"/>
              </a:rPr>
              <a:t> if they received social support while doing it.</a:t>
            </a:r>
          </a:p>
        </p:txBody>
      </p:sp>
      <p:pic>
        <p:nvPicPr>
          <p:cNvPr id="8" name="Picture 7">
            <a:extLst>
              <a:ext uri="{FF2B5EF4-FFF2-40B4-BE49-F238E27FC236}">
                <a16:creationId xmlns:a16="http://schemas.microsoft.com/office/drawing/2014/main" id="{DFB4A11F-241B-758C-60BD-DD9454AD7B9C}"/>
              </a:ext>
            </a:extLst>
          </p:cNvPr>
          <p:cNvPicPr>
            <a:picLocks noChangeAspect="1"/>
          </p:cNvPicPr>
          <p:nvPr/>
        </p:nvPicPr>
        <p:blipFill>
          <a:blip r:embed="rId4"/>
          <a:srcRect t="14445" r="65521" b="78333"/>
          <a:stretch/>
        </p:blipFill>
        <p:spPr>
          <a:xfrm>
            <a:off x="0" y="657226"/>
            <a:ext cx="7598996" cy="895350"/>
          </a:xfrm>
          <a:prstGeom prst="rect">
            <a:avLst/>
          </a:prstGeom>
        </p:spPr>
      </p:pic>
    </p:spTree>
    <p:extLst>
      <p:ext uri="{BB962C8B-B14F-4D97-AF65-F5344CB8AC3E}">
        <p14:creationId xmlns:p14="http://schemas.microsoft.com/office/powerpoint/2010/main" val="144291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C04E87-9B73-3A6E-102B-333E6E9B0750}"/>
              </a:ext>
            </a:extLst>
          </p:cNvPr>
          <p:cNvSpPr txBox="1"/>
          <p:nvPr/>
        </p:nvSpPr>
        <p:spPr>
          <a:xfrm>
            <a:off x="3733800" y="7142"/>
            <a:ext cx="4505326" cy="3708650"/>
          </a:xfrm>
          <a:prstGeom prst="rect">
            <a:avLst/>
          </a:prstGeom>
          <a:noFill/>
        </p:spPr>
        <p:txBody>
          <a:bodyPr wrap="square">
            <a:spAutoFit/>
          </a:bodyPr>
          <a:lstStyle/>
          <a:p>
            <a:pPr algn="l">
              <a:buFont typeface="Arial" panose="020B0604020202020204" pitchFamily="34" charset="0"/>
              <a:buChar char="•"/>
            </a:pPr>
            <a:r>
              <a:rPr lang="en-US" sz="2100" b="0" i="0" dirty="0">
                <a:solidFill>
                  <a:srgbClr val="231F20"/>
                </a:solidFill>
                <a:effectLst/>
                <a:latin typeface="Proxima Nova"/>
              </a:rPr>
              <a:t>lonely</a:t>
            </a:r>
          </a:p>
          <a:p>
            <a:pPr algn="l">
              <a:buFont typeface="Arial" panose="020B0604020202020204" pitchFamily="34" charset="0"/>
              <a:buChar char="•"/>
            </a:pPr>
            <a:r>
              <a:rPr lang="en-US" sz="2100" b="0" i="0" dirty="0">
                <a:solidFill>
                  <a:srgbClr val="231F20"/>
                </a:solidFill>
                <a:effectLst/>
                <a:latin typeface="Proxima Nova"/>
              </a:rPr>
              <a:t>heartbroken</a:t>
            </a:r>
          </a:p>
          <a:p>
            <a:pPr algn="l">
              <a:buFont typeface="Arial" panose="020B0604020202020204" pitchFamily="34" charset="0"/>
              <a:buChar char="•"/>
            </a:pPr>
            <a:r>
              <a:rPr lang="en-US" sz="2100" b="0" i="0" dirty="0">
                <a:solidFill>
                  <a:srgbClr val="231F20"/>
                </a:solidFill>
                <a:effectLst/>
                <a:latin typeface="Proxima Nova"/>
              </a:rPr>
              <a:t>gloomy</a:t>
            </a:r>
          </a:p>
          <a:p>
            <a:pPr algn="l">
              <a:buFont typeface="Arial" panose="020B0604020202020204" pitchFamily="34" charset="0"/>
              <a:buChar char="•"/>
            </a:pPr>
            <a:r>
              <a:rPr lang="en-US" sz="2100" b="0" i="0" dirty="0">
                <a:solidFill>
                  <a:srgbClr val="231F20"/>
                </a:solidFill>
                <a:effectLst/>
                <a:latin typeface="Proxima Nova"/>
              </a:rPr>
              <a:t>disappointed</a:t>
            </a:r>
          </a:p>
          <a:p>
            <a:pPr algn="l">
              <a:buFont typeface="Arial" panose="020B0604020202020204" pitchFamily="34" charset="0"/>
              <a:buChar char="•"/>
            </a:pPr>
            <a:r>
              <a:rPr lang="en-US" sz="2100" b="0" i="0" dirty="0">
                <a:solidFill>
                  <a:srgbClr val="231F20"/>
                </a:solidFill>
                <a:effectLst/>
                <a:latin typeface="Proxima Nova"/>
              </a:rPr>
              <a:t>hopeless</a:t>
            </a:r>
          </a:p>
          <a:p>
            <a:pPr algn="l">
              <a:buFont typeface="Arial" panose="020B0604020202020204" pitchFamily="34" charset="0"/>
              <a:buChar char="•"/>
            </a:pPr>
            <a:r>
              <a:rPr lang="en-US" sz="2100" b="0" i="0" dirty="0">
                <a:solidFill>
                  <a:srgbClr val="231F20"/>
                </a:solidFill>
                <a:effectLst/>
                <a:latin typeface="Proxima Nova"/>
              </a:rPr>
              <a:t>grieved</a:t>
            </a:r>
          </a:p>
          <a:p>
            <a:pPr algn="l">
              <a:buFont typeface="Arial" panose="020B0604020202020204" pitchFamily="34" charset="0"/>
              <a:buChar char="•"/>
            </a:pPr>
            <a:r>
              <a:rPr lang="en-US" sz="2100" b="0" i="0" dirty="0">
                <a:solidFill>
                  <a:srgbClr val="231F20"/>
                </a:solidFill>
                <a:effectLst/>
                <a:latin typeface="Proxima Nova"/>
              </a:rPr>
              <a:t>unhappy</a:t>
            </a:r>
          </a:p>
          <a:p>
            <a:pPr algn="l">
              <a:buFont typeface="Arial" panose="020B0604020202020204" pitchFamily="34" charset="0"/>
              <a:buChar char="•"/>
            </a:pPr>
            <a:r>
              <a:rPr lang="en-US" sz="2100" b="0" i="0" dirty="0">
                <a:solidFill>
                  <a:srgbClr val="231F20"/>
                </a:solidFill>
                <a:effectLst/>
                <a:latin typeface="Proxima Nova"/>
              </a:rPr>
              <a:t>lost</a:t>
            </a:r>
          </a:p>
          <a:p>
            <a:pPr algn="l">
              <a:buFont typeface="Arial" panose="020B0604020202020204" pitchFamily="34" charset="0"/>
              <a:buChar char="•"/>
            </a:pPr>
            <a:r>
              <a:rPr lang="en-US" sz="2100" b="0" i="0" dirty="0">
                <a:solidFill>
                  <a:srgbClr val="231F20"/>
                </a:solidFill>
                <a:effectLst/>
                <a:latin typeface="Proxima Nova"/>
              </a:rPr>
              <a:t>troubled</a:t>
            </a:r>
          </a:p>
          <a:p>
            <a:pPr algn="l">
              <a:buFont typeface="Arial" panose="020B0604020202020204" pitchFamily="34" charset="0"/>
              <a:buChar char="•"/>
            </a:pPr>
            <a:r>
              <a:rPr lang="en-US" sz="2100" b="0" i="0" dirty="0">
                <a:solidFill>
                  <a:srgbClr val="231F20"/>
                </a:solidFill>
                <a:effectLst/>
                <a:latin typeface="Proxima Nova"/>
              </a:rPr>
              <a:t>resigned</a:t>
            </a:r>
          </a:p>
          <a:p>
            <a:pPr algn="l">
              <a:buFont typeface="Arial" panose="020B0604020202020204" pitchFamily="34" charset="0"/>
              <a:buChar char="•"/>
            </a:pPr>
            <a:r>
              <a:rPr lang="en-US" sz="2100" b="0" i="0" dirty="0">
                <a:solidFill>
                  <a:srgbClr val="231F20"/>
                </a:solidFill>
                <a:effectLst/>
                <a:latin typeface="Proxima Nova"/>
              </a:rPr>
              <a:t>miserable</a:t>
            </a:r>
          </a:p>
        </p:txBody>
      </p:sp>
      <p:sp>
        <p:nvSpPr>
          <p:cNvPr id="9" name="TextBox 8">
            <a:extLst>
              <a:ext uri="{FF2B5EF4-FFF2-40B4-BE49-F238E27FC236}">
                <a16:creationId xmlns:a16="http://schemas.microsoft.com/office/drawing/2014/main" id="{D997D5BD-2F9E-6B7F-1E7B-F4D2F1237857}"/>
              </a:ext>
            </a:extLst>
          </p:cNvPr>
          <p:cNvSpPr txBox="1"/>
          <p:nvPr/>
        </p:nvSpPr>
        <p:spPr>
          <a:xfrm>
            <a:off x="3762375" y="3565566"/>
            <a:ext cx="2981325" cy="3323987"/>
          </a:xfrm>
          <a:prstGeom prst="rect">
            <a:avLst/>
          </a:prstGeom>
          <a:noFill/>
        </p:spPr>
        <p:txBody>
          <a:bodyPr wrap="square">
            <a:spAutoFit/>
          </a:bodyPr>
          <a:lstStyle/>
          <a:p>
            <a:pPr algn="l">
              <a:buFont typeface="Arial" panose="020B0604020202020204" pitchFamily="34" charset="0"/>
              <a:buChar char="•"/>
            </a:pPr>
            <a:r>
              <a:rPr lang="en-US" sz="2100" b="0" i="0" dirty="0">
                <a:solidFill>
                  <a:srgbClr val="231F20"/>
                </a:solidFill>
                <a:effectLst/>
                <a:latin typeface="Proxima Nova"/>
              </a:rPr>
              <a:t>worried</a:t>
            </a:r>
          </a:p>
          <a:p>
            <a:pPr algn="l">
              <a:buFont typeface="Arial" panose="020B0604020202020204" pitchFamily="34" charset="0"/>
              <a:buChar char="•"/>
            </a:pPr>
            <a:r>
              <a:rPr lang="en-US" sz="2100" b="0" i="0" dirty="0">
                <a:solidFill>
                  <a:srgbClr val="231F20"/>
                </a:solidFill>
                <a:effectLst/>
                <a:latin typeface="Proxima Nova"/>
              </a:rPr>
              <a:t>doubtful</a:t>
            </a:r>
          </a:p>
          <a:p>
            <a:pPr algn="l">
              <a:buFont typeface="Arial" panose="020B0604020202020204" pitchFamily="34" charset="0"/>
              <a:buChar char="•"/>
            </a:pPr>
            <a:r>
              <a:rPr lang="en-US" sz="2100" b="0" i="0" dirty="0">
                <a:solidFill>
                  <a:srgbClr val="231F20"/>
                </a:solidFill>
                <a:effectLst/>
                <a:latin typeface="Proxima Nova"/>
              </a:rPr>
              <a:t>nervous</a:t>
            </a:r>
          </a:p>
          <a:p>
            <a:pPr algn="l">
              <a:buFont typeface="Arial" panose="020B0604020202020204" pitchFamily="34" charset="0"/>
              <a:buChar char="•"/>
            </a:pPr>
            <a:r>
              <a:rPr lang="en-US" sz="2100" b="0" i="0" dirty="0">
                <a:solidFill>
                  <a:srgbClr val="231F20"/>
                </a:solidFill>
                <a:effectLst/>
                <a:latin typeface="Proxima Nova"/>
              </a:rPr>
              <a:t>anxious</a:t>
            </a:r>
          </a:p>
          <a:p>
            <a:pPr algn="l">
              <a:buFont typeface="Arial" panose="020B0604020202020204" pitchFamily="34" charset="0"/>
              <a:buChar char="•"/>
            </a:pPr>
            <a:r>
              <a:rPr lang="en-US" sz="2100" b="0" i="0" dirty="0">
                <a:solidFill>
                  <a:srgbClr val="231F20"/>
                </a:solidFill>
                <a:effectLst/>
                <a:latin typeface="Proxima Nova"/>
              </a:rPr>
              <a:t>terrified</a:t>
            </a:r>
          </a:p>
          <a:p>
            <a:pPr algn="l">
              <a:buFont typeface="Arial" panose="020B0604020202020204" pitchFamily="34" charset="0"/>
              <a:buChar char="•"/>
            </a:pPr>
            <a:r>
              <a:rPr lang="en-US" sz="2100" b="0" i="0" dirty="0">
                <a:solidFill>
                  <a:srgbClr val="231F20"/>
                </a:solidFill>
                <a:effectLst/>
                <a:latin typeface="Proxima Nova"/>
              </a:rPr>
              <a:t>panicked</a:t>
            </a:r>
          </a:p>
          <a:p>
            <a:pPr algn="l">
              <a:buFont typeface="Arial" panose="020B0604020202020204" pitchFamily="34" charset="0"/>
              <a:buChar char="•"/>
            </a:pPr>
            <a:r>
              <a:rPr lang="en-US" sz="2100" b="0" i="0" dirty="0">
                <a:solidFill>
                  <a:srgbClr val="231F20"/>
                </a:solidFill>
                <a:effectLst/>
                <a:latin typeface="Proxima Nova"/>
              </a:rPr>
              <a:t>horrified</a:t>
            </a:r>
          </a:p>
          <a:p>
            <a:pPr algn="l">
              <a:buFont typeface="Arial" panose="020B0604020202020204" pitchFamily="34" charset="0"/>
              <a:buChar char="•"/>
            </a:pPr>
            <a:r>
              <a:rPr lang="en-US" sz="2100" b="0" i="0" dirty="0">
                <a:solidFill>
                  <a:srgbClr val="231F20"/>
                </a:solidFill>
                <a:effectLst/>
                <a:latin typeface="Proxima Nova"/>
              </a:rPr>
              <a:t>desperate</a:t>
            </a:r>
          </a:p>
          <a:p>
            <a:pPr algn="l">
              <a:buFont typeface="Arial" panose="020B0604020202020204" pitchFamily="34" charset="0"/>
              <a:buChar char="•"/>
            </a:pPr>
            <a:r>
              <a:rPr lang="en-US" sz="2100" b="0" i="0" dirty="0">
                <a:solidFill>
                  <a:srgbClr val="231F20"/>
                </a:solidFill>
                <a:effectLst/>
                <a:latin typeface="Proxima Nova"/>
              </a:rPr>
              <a:t>confused</a:t>
            </a:r>
          </a:p>
          <a:p>
            <a:pPr algn="l">
              <a:buFont typeface="Arial" panose="020B0604020202020204" pitchFamily="34" charset="0"/>
              <a:buChar char="•"/>
            </a:pPr>
            <a:r>
              <a:rPr lang="en-US" sz="2100" b="0" i="0" dirty="0">
                <a:solidFill>
                  <a:srgbClr val="231F20"/>
                </a:solidFill>
                <a:effectLst/>
                <a:latin typeface="Proxima Nova"/>
              </a:rPr>
              <a:t>stressed</a:t>
            </a:r>
          </a:p>
        </p:txBody>
      </p:sp>
      <p:pic>
        <p:nvPicPr>
          <p:cNvPr id="9218" name="Picture 2" descr="beauty girl cry beauty girl cry emotions faces stock pictures, royalty-free photos &amp; images">
            <a:extLst>
              <a:ext uri="{FF2B5EF4-FFF2-40B4-BE49-F238E27FC236}">
                <a16:creationId xmlns:a16="http://schemas.microsoft.com/office/drawing/2014/main" id="{AF502B6B-A940-89C3-91F5-A8D8BC99B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729162"/>
            <a:ext cx="3196453" cy="2128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eauty girl cry beauty girl cry emotions faces stock pictures, royalty-free photos &amp; images">
            <a:extLst>
              <a:ext uri="{FF2B5EF4-FFF2-40B4-BE49-F238E27FC236}">
                <a16:creationId xmlns:a16="http://schemas.microsoft.com/office/drawing/2014/main" id="{6677CE00-0CCA-B0E8-9554-BA65F6ACB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 y="2364581"/>
            <a:ext cx="3196453" cy="2128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eauty girl cry beauty girl cry emotions faces stock pictures, royalty-free photos &amp; images">
            <a:extLst>
              <a:ext uri="{FF2B5EF4-FFF2-40B4-BE49-F238E27FC236}">
                <a16:creationId xmlns:a16="http://schemas.microsoft.com/office/drawing/2014/main" id="{2178959A-090F-F302-BBBB-05A49D721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3196453" cy="21288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eauty girl cry beauty girl cry emotions faces stock pictures, royalty-free photos &amp; images">
            <a:extLst>
              <a:ext uri="{FF2B5EF4-FFF2-40B4-BE49-F238E27FC236}">
                <a16:creationId xmlns:a16="http://schemas.microsoft.com/office/drawing/2014/main" id="{811747BD-8478-82F4-359A-6C26DD419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5957072" y="4722019"/>
            <a:ext cx="3196453" cy="21288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eauty girl cry beauty girl cry emotions faces stock pictures, royalty-free photos &amp; images">
            <a:extLst>
              <a:ext uri="{FF2B5EF4-FFF2-40B4-BE49-F238E27FC236}">
                <a16:creationId xmlns:a16="http://schemas.microsoft.com/office/drawing/2014/main" id="{BA5C32C0-8537-AF52-B63F-232DA0CEC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5947547" y="2407444"/>
            <a:ext cx="3196453" cy="21288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eauty girl cry beauty girl cry emotions faces stock pictures, royalty-free photos &amp; images">
            <a:extLst>
              <a:ext uri="{FF2B5EF4-FFF2-40B4-BE49-F238E27FC236}">
                <a16:creationId xmlns:a16="http://schemas.microsoft.com/office/drawing/2014/main" id="{863DE60E-2546-5E57-E962-C99741012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5947546" y="0"/>
            <a:ext cx="3196453" cy="212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5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C1B4C1C9-174C-BCB2-73A8-3340C1850074}"/>
              </a:ext>
            </a:extLst>
          </p:cNvPr>
          <p:cNvSpPr txBox="1"/>
          <p:nvPr/>
        </p:nvSpPr>
        <p:spPr>
          <a:xfrm>
            <a:off x="405516" y="1252963"/>
            <a:ext cx="8332967" cy="4893647"/>
          </a:xfrm>
          <a:prstGeom prst="rect">
            <a:avLst/>
          </a:prstGeom>
          <a:noFill/>
          <a:ln w="38100">
            <a:solidFill>
              <a:schemeClr val="tx1"/>
            </a:solidFill>
          </a:ln>
        </p:spPr>
        <p:txBody>
          <a:bodyPr wrap="square">
            <a:spAutoFit/>
          </a:bodyPr>
          <a:lstStyle/>
          <a:p>
            <a:r>
              <a:rPr lang="en-US" sz="2400" b="1" dirty="0">
                <a:solidFill>
                  <a:srgbClr val="0070C0"/>
                </a:solidFill>
              </a:rPr>
              <a:t>Romans 12:10 </a:t>
            </a:r>
            <a:r>
              <a:rPr lang="en-US" sz="2400" dirty="0"/>
              <a:t>Be kindly affectionate to one another with brotherly love, in honor giving preference to one another;</a:t>
            </a:r>
          </a:p>
          <a:p>
            <a:r>
              <a:rPr lang="en-US" sz="2400" dirty="0"/>
              <a:t> 11 not lagging in diligence, fervent in spirit, serving the Lord;</a:t>
            </a:r>
          </a:p>
          <a:p>
            <a:r>
              <a:rPr lang="en-US" sz="2400" dirty="0"/>
              <a:t> 12 rejoicing in hope, patient in tribulation, continuing steadfastly in prayer;</a:t>
            </a:r>
          </a:p>
          <a:p>
            <a:r>
              <a:rPr lang="en-US" sz="2400" dirty="0"/>
              <a:t> 13 distributing to the needs of the saints, given to hospitality.</a:t>
            </a:r>
          </a:p>
          <a:p>
            <a:r>
              <a:rPr lang="en-US" sz="2400" dirty="0"/>
              <a:t> 14 Bless those who persecute you; bless and do not curse.</a:t>
            </a:r>
          </a:p>
          <a:p>
            <a:endParaRPr lang="en-US" sz="2400" dirty="0"/>
          </a:p>
          <a:p>
            <a:r>
              <a:rPr lang="en-US" sz="2400" dirty="0">
                <a:solidFill>
                  <a:srgbClr val="0070C0"/>
                </a:solidFill>
              </a:rPr>
              <a:t>15 Rejoice with those who rejoice, and weep with those who weep.</a:t>
            </a:r>
          </a:p>
          <a:p>
            <a:r>
              <a:rPr lang="en-US" sz="2400" dirty="0"/>
              <a:t> 16 Be of the same mind toward one another. Do not set your mind on high things, but associate with the humble. Do not be wise in your own opinion.</a:t>
            </a:r>
          </a:p>
        </p:txBody>
      </p:sp>
    </p:spTree>
    <p:extLst>
      <p:ext uri="{BB962C8B-B14F-4D97-AF65-F5344CB8AC3E}">
        <p14:creationId xmlns:p14="http://schemas.microsoft.com/office/powerpoint/2010/main" val="295222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1D62849-7C7E-60A7-35A0-D3087B11A6EC}"/>
              </a:ext>
            </a:extLst>
          </p:cNvPr>
          <p:cNvSpPr txBox="1"/>
          <p:nvPr/>
        </p:nvSpPr>
        <p:spPr>
          <a:xfrm>
            <a:off x="171450" y="1304925"/>
            <a:ext cx="8810625" cy="4446410"/>
          </a:xfrm>
          <a:prstGeom prst="rect">
            <a:avLst/>
          </a:prstGeom>
          <a:noFill/>
        </p:spPr>
        <p:txBody>
          <a:bodyPr wrap="square">
            <a:spAutoFit/>
          </a:bodyPr>
          <a:lstStyle/>
          <a:p>
            <a:pPr marL="228600" marR="0">
              <a:lnSpc>
                <a:spcPct val="107000"/>
              </a:lnSpc>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Tears move:</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The heart of God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The heart of a sinner</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The heart in your own bosom</a:t>
            </a:r>
          </a:p>
          <a:p>
            <a:pPr marL="457200" marR="0" indent="-228600">
              <a:lnSpc>
                <a:spcPct val="107000"/>
              </a:lnSpc>
              <a:spcBef>
                <a:spcPts val="0"/>
              </a:spcBef>
              <a:spcAft>
                <a:spcPts val="3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300"/>
              </a:spcAft>
            </a:pPr>
            <a:r>
              <a:rPr lang="en-US" sz="36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have too much dry-eyed religion.</a:t>
            </a:r>
            <a:endParaRPr lang="en-US"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300"/>
              </a:spcAft>
            </a:pPr>
            <a:r>
              <a:rPr lang="en-US" sz="3600" kern="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Notice some of the tears found in the Bible:</a:t>
            </a:r>
            <a:endParaRPr lang="en-US" sz="36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849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554FDC7-6FE4-C93F-5C90-154CDE88F944}"/>
              </a:ext>
            </a:extLst>
          </p:cNvPr>
          <p:cNvSpPr txBox="1"/>
          <p:nvPr/>
        </p:nvSpPr>
        <p:spPr>
          <a:xfrm>
            <a:off x="143123" y="1643165"/>
            <a:ext cx="8611264" cy="4684103"/>
          </a:xfrm>
          <a:prstGeom prst="rect">
            <a:avLst/>
          </a:prstGeom>
          <a:noFill/>
          <a:ln w="28575">
            <a:solidFill>
              <a:schemeClr val="tx1"/>
            </a:solidFill>
          </a:ln>
        </p:spPr>
        <p:txBody>
          <a:bodyPr wrap="square">
            <a:spAutoFit/>
          </a:bodyPr>
          <a:lstStyle/>
          <a:p>
            <a:pPr marL="457200" marR="0" indent="-228600">
              <a:lnSpc>
                <a:spcPct val="107000"/>
              </a:lnSpc>
              <a:spcBef>
                <a:spcPts val="0"/>
              </a:spcBef>
              <a:spcAft>
                <a:spcPts val="30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Jesus wept over Jerusalem—</a:t>
            </a:r>
          </a:p>
          <a:p>
            <a:pPr marL="457200" marR="0" indent="-228600">
              <a:lnSpc>
                <a:spcPct val="107000"/>
              </a:lnSpc>
              <a:spcBef>
                <a:spcPts val="0"/>
              </a:spcBef>
              <a:spcAft>
                <a:spcPts val="300"/>
              </a:spcAft>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19:41 </a:t>
            </a:r>
            <a:r>
              <a:rPr lang="en-US" kern="0" dirty="0">
                <a:effectLst/>
                <a:latin typeface="Calibri" panose="020F0502020204030204" pitchFamily="34" charset="0"/>
                <a:ea typeface="Calibri" panose="020F0502020204030204" pitchFamily="34" charset="0"/>
                <a:cs typeface="Calibri" panose="020F0502020204030204" pitchFamily="34" charset="0"/>
              </a:rPr>
              <a:t>Now as He drew near, </a:t>
            </a:r>
            <a:r>
              <a:rPr lang="en-US" b="1" u="sng" kern="0" dirty="0">
                <a:effectLst/>
                <a:latin typeface="Calibri" panose="020F0502020204030204" pitchFamily="34" charset="0"/>
                <a:ea typeface="Calibri" panose="020F0502020204030204" pitchFamily="34" charset="0"/>
                <a:cs typeface="Calibri" panose="020F0502020204030204" pitchFamily="34" charset="0"/>
              </a:rPr>
              <a:t>He saw the city and wept over it</a:t>
            </a:r>
            <a:r>
              <a:rPr lang="en-US" b="1" kern="0" dirty="0">
                <a:effectLst/>
                <a:latin typeface="Calibri" panose="020F0502020204030204" pitchFamily="34" charset="0"/>
                <a:ea typeface="Calibri" panose="020F0502020204030204" pitchFamily="34" charset="0"/>
                <a:cs typeface="Calibri" panose="020F0502020204030204" pitchFamily="34" charset="0"/>
              </a:rPr>
              <a:t>, </a:t>
            </a:r>
            <a:r>
              <a:rPr lang="en-US" kern="0" dirty="0">
                <a:effectLst/>
                <a:latin typeface="Calibri" panose="020F0502020204030204" pitchFamily="34" charset="0"/>
                <a:ea typeface="Calibri" panose="020F0502020204030204" pitchFamily="34" charset="0"/>
                <a:cs typeface="Calibri" panose="020F0502020204030204" pitchFamily="34" charset="0"/>
              </a:rPr>
              <a:t>42 saying, "If you had known, even you, especially in this your day, the things that make for your peace! But now they are hidden from your eyes.</a:t>
            </a:r>
          </a:p>
          <a:p>
            <a:pPr marL="457200" marR="0" indent="-228600">
              <a:lnSpc>
                <a:spcPct val="107000"/>
              </a:lnSpc>
              <a:spcBef>
                <a:spcPts val="0"/>
              </a:spcBef>
              <a:spcAft>
                <a:spcPts val="300"/>
              </a:spcAft>
            </a:pPr>
            <a:r>
              <a:rPr lang="en-US" kern="0" dirty="0">
                <a:effectLst/>
                <a:latin typeface="Calibri" panose="020F0502020204030204" pitchFamily="34" charset="0"/>
                <a:ea typeface="Calibri" panose="020F0502020204030204" pitchFamily="34" charset="0"/>
                <a:cs typeface="Calibri" panose="020F0502020204030204" pitchFamily="34" charset="0"/>
              </a:rPr>
              <a:t> 43 "For days will come upon you when your enemies will build an embankment around you, surround you and close you in on every side, 44 "and level you, and your children within you, to the ground; and they will not leave in you one stone upon another, because you did not know the time of your visitation."</a:t>
            </a:r>
          </a:p>
          <a:p>
            <a:pPr marL="457200" marR="0" indent="-228600">
              <a:lnSpc>
                <a:spcPct val="107000"/>
              </a:lnSpc>
              <a:spcBef>
                <a:spcPts val="0"/>
              </a:spcBef>
              <a:spcAft>
                <a:spcPts val="300"/>
              </a:spcAft>
            </a:pPr>
            <a:r>
              <a:rPr lang="en-US" kern="0" dirty="0">
                <a:effectLst/>
                <a:latin typeface="Calibri" panose="020F0502020204030204" pitchFamily="34" charset="0"/>
                <a:ea typeface="Calibri" panose="020F0502020204030204" pitchFamily="34" charset="0"/>
                <a:cs typeface="Calibri" panose="020F0502020204030204" pitchFamily="34" charset="0"/>
              </a:rPr>
              <a:t> 45 Then He went into the temple and began to drive out those who bought and sold in it,  46 saying to them, "It is written, 'My house is a house of prayer,' but you have made it a 'den of thieves.'"</a:t>
            </a:r>
          </a:p>
          <a:p>
            <a:pPr marL="457200" marR="0" indent="-228600">
              <a:lnSpc>
                <a:spcPct val="107000"/>
              </a:lnSpc>
              <a:spcBef>
                <a:spcPts val="0"/>
              </a:spcBef>
              <a:spcAft>
                <a:spcPts val="300"/>
              </a:spcAft>
            </a:pPr>
            <a:r>
              <a:rPr lang="en-US" kern="0" dirty="0">
                <a:effectLst/>
                <a:latin typeface="Calibri" panose="020F0502020204030204" pitchFamily="34" charset="0"/>
                <a:ea typeface="Calibri" panose="020F0502020204030204" pitchFamily="34" charset="0"/>
                <a:cs typeface="Calibri" panose="020F0502020204030204" pitchFamily="34" charset="0"/>
              </a:rPr>
              <a:t> 47 And He was teaching daily in the temple. But the chief priests, the scribes, and the leaders of the people sought to destroy Him,</a:t>
            </a:r>
          </a:p>
          <a:p>
            <a:pPr marL="457200" marR="0" indent="-228600">
              <a:lnSpc>
                <a:spcPct val="107000"/>
              </a:lnSpc>
              <a:spcBef>
                <a:spcPts val="0"/>
              </a:spcBef>
              <a:spcAft>
                <a:spcPts val="300"/>
              </a:spcAft>
            </a:pPr>
            <a:r>
              <a:rPr lang="en-US" kern="0" dirty="0">
                <a:effectLst/>
                <a:latin typeface="Calibri" panose="020F0502020204030204" pitchFamily="34" charset="0"/>
                <a:ea typeface="Calibri" panose="020F0502020204030204" pitchFamily="34" charset="0"/>
                <a:cs typeface="Calibri" panose="020F0502020204030204" pitchFamily="34" charset="0"/>
              </a:rPr>
              <a:t> 48 and were unable to do anything; for all the people were very attentive to hear Him.</a:t>
            </a:r>
          </a:p>
        </p:txBody>
      </p:sp>
      <p:sp>
        <p:nvSpPr>
          <p:cNvPr id="7" name="TextBox 6">
            <a:extLst>
              <a:ext uri="{FF2B5EF4-FFF2-40B4-BE49-F238E27FC236}">
                <a16:creationId xmlns:a16="http://schemas.microsoft.com/office/drawing/2014/main" id="{599BB2A6-17D2-E38B-3635-AB2DE2C34BFD}"/>
              </a:ext>
            </a:extLst>
          </p:cNvPr>
          <p:cNvSpPr txBox="1"/>
          <p:nvPr/>
        </p:nvSpPr>
        <p:spPr>
          <a:xfrm>
            <a:off x="596348" y="921429"/>
            <a:ext cx="7211833"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The Tears Of The Savior.</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7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554FDC7-6FE4-C93F-5C90-154CDE88F944}"/>
              </a:ext>
            </a:extLst>
          </p:cNvPr>
          <p:cNvSpPr txBox="1"/>
          <p:nvPr/>
        </p:nvSpPr>
        <p:spPr>
          <a:xfrm>
            <a:off x="333954" y="1939431"/>
            <a:ext cx="8428383" cy="4207819"/>
          </a:xfrm>
          <a:prstGeom prst="rect">
            <a:avLst/>
          </a:prstGeom>
          <a:noFill/>
          <a:ln w="28575">
            <a:solidFill>
              <a:schemeClr val="tx1"/>
            </a:solidFill>
          </a:ln>
        </p:spPr>
        <p:txBody>
          <a:bodyPr wrap="square">
            <a:spAutoFit/>
          </a:bodyPr>
          <a:lstStyle/>
          <a:p>
            <a:pPr marL="457200" marR="0" indent="-228600">
              <a:lnSpc>
                <a:spcPct val="107000"/>
              </a:lnSpc>
              <a:spcBef>
                <a:spcPts val="0"/>
              </a:spcBef>
              <a:spcAft>
                <a:spcPts val="300"/>
              </a:spcAft>
            </a:pPr>
            <a:r>
              <a:rPr lang="en-US" sz="28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Jesus wept a</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 Lazarus’ grave</a:t>
            </a:r>
            <a:r>
              <a:rPr lang="en-US" sz="2400" kern="0" dirty="0">
                <a:effectLst/>
                <a:latin typeface="Calibri" panose="020F0502020204030204" pitchFamily="34" charset="0"/>
                <a:ea typeface="Calibri" panose="020F0502020204030204" pitchFamily="34" charset="0"/>
                <a:cs typeface="Calibri" panose="020F0502020204030204" pitchFamily="34" charset="0"/>
              </a:rPr>
              <a:t>—</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11:32 </a:t>
            </a:r>
            <a:r>
              <a:rPr lang="en-US" sz="2400" kern="0" dirty="0">
                <a:effectLst/>
                <a:latin typeface="Calibri" panose="020F0502020204030204" pitchFamily="34" charset="0"/>
                <a:ea typeface="Calibri" panose="020F0502020204030204" pitchFamily="34" charset="0"/>
                <a:cs typeface="Calibri" panose="020F0502020204030204" pitchFamily="34" charset="0"/>
              </a:rPr>
              <a:t>Then, when Mary came where Jesus was, and saw Him, she fell down at His feet, saying to Him, "Lord, if You had been here, my brother would not have died."</a:t>
            </a: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33 Therefore, when Jesus saw her weeping, and the Jews who came with her weeping, He groaned in the spirit and was troubled. 34 And He said, "Where have you laid him?" They said to Him, "Lord, come and see."</a:t>
            </a: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Arial Black" panose="020B0A04020102020204" pitchFamily="34" charset="0"/>
                <a:ea typeface="Calibri" panose="020F0502020204030204" pitchFamily="34" charset="0"/>
                <a:cs typeface="Calibri" panose="020F0502020204030204" pitchFamily="34" charset="0"/>
              </a:rPr>
              <a:t>35 Jesus wept.</a:t>
            </a: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36 Then the Jews said, "See how He loved him!"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99BB2A6-17D2-E38B-3635-AB2DE2C34BFD}"/>
              </a:ext>
            </a:extLst>
          </p:cNvPr>
          <p:cNvSpPr txBox="1"/>
          <p:nvPr/>
        </p:nvSpPr>
        <p:spPr>
          <a:xfrm>
            <a:off x="596348" y="921429"/>
            <a:ext cx="7211833"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The Tears Of The Savior.</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2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554FDC7-6FE4-C93F-5C90-154CDE88F944}"/>
              </a:ext>
            </a:extLst>
          </p:cNvPr>
          <p:cNvSpPr txBox="1"/>
          <p:nvPr/>
        </p:nvSpPr>
        <p:spPr>
          <a:xfrm>
            <a:off x="500518" y="1746304"/>
            <a:ext cx="7681374" cy="4568815"/>
          </a:xfrm>
          <a:prstGeom prst="rect">
            <a:avLst/>
          </a:prstGeom>
          <a:noFill/>
          <a:ln w="38100">
            <a:solidFill>
              <a:schemeClr val="tx1"/>
            </a:solidFill>
          </a:ln>
        </p:spPr>
        <p:txBody>
          <a:bodyPr wrap="square">
            <a:spAutoFit/>
          </a:bodyPr>
          <a:lstStyle/>
          <a:p>
            <a:pPr marL="457200" marR="0" indent="-228600">
              <a:lnSpc>
                <a:spcPct val="107000"/>
              </a:lnSpc>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Jesus wept In the garden—</a:t>
            </a:r>
          </a:p>
          <a:p>
            <a:pPr marL="457200" marR="0" indent="-228600">
              <a:lnSpc>
                <a:spcPct val="107000"/>
              </a:lnSpc>
              <a:spcBef>
                <a:spcPts val="0"/>
              </a:spcBef>
              <a:spcAft>
                <a:spcPts val="300"/>
              </a:spcAft>
            </a:pP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5:6 </a:t>
            </a:r>
            <a:r>
              <a:rPr lang="en-US" sz="2600" kern="0" dirty="0">
                <a:effectLst/>
                <a:latin typeface="Calibri" panose="020F0502020204030204" pitchFamily="34" charset="0"/>
                <a:ea typeface="Calibri" panose="020F0502020204030204" pitchFamily="34" charset="0"/>
                <a:cs typeface="Calibri" panose="020F0502020204030204" pitchFamily="34" charset="0"/>
              </a:rPr>
              <a:t>As He also says in another place: "You are a priest forever According to the order of Melchizedek";</a:t>
            </a:r>
          </a:p>
          <a:p>
            <a:pPr marL="457200" marR="0" indent="-228600">
              <a:lnSpc>
                <a:spcPct val="107000"/>
              </a:lnSpc>
              <a:spcBef>
                <a:spcPts val="0"/>
              </a:spcBef>
              <a:spcAft>
                <a:spcPts val="30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 7 who, in the days of His flesh, when He had offered up prayers and supplications, </a:t>
            </a:r>
            <a:r>
              <a:rPr lang="en-US" sz="2600" b="1" kern="0" dirty="0">
                <a:effectLst/>
                <a:latin typeface="Calibri" panose="020F0502020204030204" pitchFamily="34" charset="0"/>
                <a:ea typeface="Calibri" panose="020F0502020204030204" pitchFamily="34" charset="0"/>
                <a:cs typeface="Calibri" panose="020F0502020204030204" pitchFamily="34" charset="0"/>
              </a:rPr>
              <a:t>with vehement cries and tears</a:t>
            </a:r>
            <a:r>
              <a:rPr lang="en-US" sz="2600" kern="0" dirty="0">
                <a:effectLst/>
                <a:latin typeface="Calibri" panose="020F0502020204030204" pitchFamily="34" charset="0"/>
                <a:ea typeface="Calibri" panose="020F0502020204030204" pitchFamily="34" charset="0"/>
                <a:cs typeface="Calibri" panose="020F0502020204030204" pitchFamily="34" charset="0"/>
              </a:rPr>
              <a:t> to Him who was able to save Him from death, and was heard because of His godly fear,</a:t>
            </a:r>
          </a:p>
          <a:p>
            <a:pPr marL="457200" marR="0" indent="-228600">
              <a:lnSpc>
                <a:spcPct val="107000"/>
              </a:lnSpc>
              <a:spcBef>
                <a:spcPts val="0"/>
              </a:spcBef>
              <a:spcAft>
                <a:spcPts val="30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 8 though He was a Son, yet He learned obedience by the things which He suffered.</a:t>
            </a:r>
          </a:p>
        </p:txBody>
      </p:sp>
      <p:sp>
        <p:nvSpPr>
          <p:cNvPr id="2" name="TextBox 1">
            <a:extLst>
              <a:ext uri="{FF2B5EF4-FFF2-40B4-BE49-F238E27FC236}">
                <a16:creationId xmlns:a16="http://schemas.microsoft.com/office/drawing/2014/main" id="{8ED891A0-82B0-A0FA-8C4B-DAFE98465415}"/>
              </a:ext>
            </a:extLst>
          </p:cNvPr>
          <p:cNvSpPr txBox="1"/>
          <p:nvPr/>
        </p:nvSpPr>
        <p:spPr>
          <a:xfrm>
            <a:off x="596348" y="921429"/>
            <a:ext cx="7211833"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The Tears Of The Savior.</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429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13649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2" name="TextBox 1">
            <a:extLst>
              <a:ext uri="{FF2B5EF4-FFF2-40B4-BE49-F238E27FC236}">
                <a16:creationId xmlns:a16="http://schemas.microsoft.com/office/drawing/2014/main" id="{2FC233EB-E271-2BCC-ACC9-5F9445B732F9}"/>
              </a:ext>
            </a:extLst>
          </p:cNvPr>
          <p:cNvSpPr txBox="1"/>
          <p:nvPr/>
        </p:nvSpPr>
        <p:spPr>
          <a:xfrm>
            <a:off x="270345" y="954154"/>
            <a:ext cx="8571505" cy="2062103"/>
          </a:xfrm>
          <a:prstGeom prst="rect">
            <a:avLst/>
          </a:prstGeom>
          <a:noFill/>
          <a:ln w="38100">
            <a:solidFill>
              <a:schemeClr val="bg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rPr>
              <a:t>Isaiah 38:5 "Go and tell Hezekiah, 'Thus says the LORD, the God of David your father: "I have heard your prayer, I have seen your tears; surely I will add to your days fifteen years.</a:t>
            </a:r>
          </a:p>
        </p:txBody>
      </p:sp>
      <p:pic>
        <p:nvPicPr>
          <p:cNvPr id="7" name="Picture 6">
            <a:extLst>
              <a:ext uri="{FF2B5EF4-FFF2-40B4-BE49-F238E27FC236}">
                <a16:creationId xmlns:a16="http://schemas.microsoft.com/office/drawing/2014/main" id="{B57FBEA4-861C-429A-F9A2-B6C89786A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31"/>
          <a:stretch/>
        </p:blipFill>
        <p:spPr bwMode="auto">
          <a:xfrm>
            <a:off x="1701579" y="3442034"/>
            <a:ext cx="5390984" cy="299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222EB95-3C96-338F-AE58-ABBFBCD1AB83}"/>
              </a:ext>
            </a:extLst>
          </p:cNvPr>
          <p:cNvSpPr txBox="1"/>
          <p:nvPr/>
        </p:nvSpPr>
        <p:spPr>
          <a:xfrm>
            <a:off x="174928" y="1437565"/>
            <a:ext cx="8698727" cy="5007909"/>
          </a:xfrm>
          <a:prstGeom prst="rect">
            <a:avLst/>
          </a:prstGeom>
          <a:noFill/>
          <a:ln w="28575">
            <a:solidFill>
              <a:schemeClr val="tx1"/>
            </a:solidFill>
          </a:ln>
        </p:spPr>
        <p:txBody>
          <a:bodyPr wrap="square">
            <a:spAutoFit/>
          </a:bodyPr>
          <a:lstStyle/>
          <a:p>
            <a:pPr marL="457200" marR="0" indent="-228600">
              <a:lnSpc>
                <a:spcPct val="107000"/>
              </a:lnSpc>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Joseph wept over his brethren—</a:t>
            </a:r>
          </a:p>
          <a:p>
            <a:pPr marL="457200" marR="0" indent="-228600">
              <a:lnSpc>
                <a:spcPct val="107000"/>
              </a:lnSpc>
              <a:spcBef>
                <a:spcPts val="0"/>
              </a:spcBef>
              <a:spcAft>
                <a:spcPts val="300"/>
              </a:spcAft>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Genesis 45:8 </a:t>
            </a:r>
            <a:r>
              <a:rPr lang="en-US" kern="0" dirty="0">
                <a:effectLst/>
                <a:latin typeface="Calibri" panose="020F0502020204030204" pitchFamily="34" charset="0"/>
                <a:ea typeface="Calibri" panose="020F0502020204030204" pitchFamily="34" charset="0"/>
                <a:cs typeface="Calibri" panose="020F0502020204030204" pitchFamily="34" charset="0"/>
              </a:rPr>
              <a:t>"So now it was not you who sent me here, but God; and He has made me a father to Pharaoh, and lord of all his house, and a ruler throughout all the land of Egypt. 9 "Hurry and go up to my father, and say to him, 'Thus says your son Joseph: "God has made me lord of all Egypt; come down to me, do not tarry.</a:t>
            </a:r>
          </a:p>
          <a:p>
            <a:pPr marL="457200" marR="0" indent="-228600">
              <a:lnSpc>
                <a:spcPct val="107000"/>
              </a:lnSpc>
              <a:spcBef>
                <a:spcPts val="0"/>
              </a:spcBef>
              <a:spcAft>
                <a:spcPts val="300"/>
              </a:spcAft>
            </a:pPr>
            <a:r>
              <a:rPr lang="en-US" kern="0" dirty="0">
                <a:effectLst/>
                <a:latin typeface="Calibri" panose="020F0502020204030204" pitchFamily="34" charset="0"/>
                <a:ea typeface="Calibri" panose="020F0502020204030204" pitchFamily="34" charset="0"/>
                <a:cs typeface="Calibri" panose="020F0502020204030204" pitchFamily="34" charset="0"/>
              </a:rPr>
              <a:t> 10 "You shall dwell in the land of Goshen, and you shall be near to me, you and your children, your children's children, your flocks and your herds, and all that you have. 11 "There I will provide for you, lest you and your household, and all that you have, come to poverty; for there are still five years of famine."'</a:t>
            </a:r>
          </a:p>
          <a:p>
            <a:pPr marL="457200" marR="0" indent="-228600">
              <a:lnSpc>
                <a:spcPct val="107000"/>
              </a:lnSpc>
              <a:spcBef>
                <a:spcPts val="0"/>
              </a:spcBef>
              <a:spcAft>
                <a:spcPts val="300"/>
              </a:spcAft>
            </a:pPr>
            <a:r>
              <a:rPr lang="en-US" kern="0" dirty="0">
                <a:effectLst/>
                <a:latin typeface="Calibri" panose="020F0502020204030204" pitchFamily="34" charset="0"/>
                <a:ea typeface="Calibri" panose="020F0502020204030204" pitchFamily="34" charset="0"/>
                <a:cs typeface="Calibri" panose="020F0502020204030204" pitchFamily="34" charset="0"/>
              </a:rPr>
              <a:t> 12 "And behold, your eyes and the eyes of my brother Benjamin see that it is my mouth that speaks to you. 13 "So you shall tell my father of all my glory in Egypt, and of all that you have seen; and you shall hurry and bring my father down here."</a:t>
            </a:r>
          </a:p>
          <a:p>
            <a:pPr marL="457200" marR="0" indent="-228600">
              <a:lnSpc>
                <a:spcPct val="107000"/>
              </a:lnSpc>
              <a:spcBef>
                <a:spcPts val="0"/>
              </a:spcBef>
              <a:spcAft>
                <a:spcPts val="300"/>
              </a:spcAft>
            </a:pPr>
            <a:r>
              <a:rPr lang="en-US" b="1" kern="0" dirty="0">
                <a:effectLst/>
                <a:latin typeface="Calibri" panose="020F0502020204030204" pitchFamily="34" charset="0"/>
                <a:ea typeface="Calibri" panose="020F0502020204030204" pitchFamily="34" charset="0"/>
                <a:cs typeface="Calibri" panose="020F0502020204030204" pitchFamily="34" charset="0"/>
              </a:rPr>
              <a:t> 14 Then he fell on his brother Benjamin's neck and wept, and Benjamin wept on his neck.  15 Moreover he kissed all his brothers and wept over them, and after that his brothers talked with him.</a:t>
            </a:r>
          </a:p>
        </p:txBody>
      </p:sp>
      <p:sp>
        <p:nvSpPr>
          <p:cNvPr id="7" name="TextBox 6">
            <a:extLst>
              <a:ext uri="{FF2B5EF4-FFF2-40B4-BE49-F238E27FC236}">
                <a16:creationId xmlns:a16="http://schemas.microsoft.com/office/drawing/2014/main" id="{3A1B259D-0446-D8EB-376F-23C7C80AAC2A}"/>
              </a:ext>
            </a:extLst>
          </p:cNvPr>
          <p:cNvSpPr txBox="1"/>
          <p:nvPr/>
        </p:nvSpPr>
        <p:spPr>
          <a:xfrm>
            <a:off x="938257" y="779438"/>
            <a:ext cx="4579950" cy="72173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2. The Tears Of Joy.</a:t>
            </a:r>
            <a:endParaRPr kumimoji="0" lang="en-US" sz="40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4511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6959617-B7FA-59D8-7CA2-9F14E0AF1C62}"/>
              </a:ext>
            </a:extLst>
          </p:cNvPr>
          <p:cNvSpPr txBox="1"/>
          <p:nvPr/>
        </p:nvSpPr>
        <p:spPr>
          <a:xfrm>
            <a:off x="278296" y="1916266"/>
            <a:ext cx="8515847" cy="4273670"/>
          </a:xfrm>
          <a:prstGeom prst="rect">
            <a:avLst/>
          </a:prstGeom>
          <a:noFill/>
          <a:ln w="28575">
            <a:solidFill>
              <a:schemeClr val="tx1"/>
            </a:solidFill>
          </a:ln>
        </p:spPr>
        <p:txBody>
          <a:bodyPr wrap="square">
            <a:spAutoFit/>
          </a:bodyPr>
          <a:lstStyle/>
          <a:p>
            <a:pPr marL="457200" marR="0" indent="-228600">
              <a:lnSpc>
                <a:spcPct val="107000"/>
              </a:lnSpc>
              <a:spcBef>
                <a:spcPts val="0"/>
              </a:spcBef>
              <a:spcAft>
                <a:spcPts val="30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poor thankful woman wept upon Jesus’ feet—</a:t>
            </a:r>
          </a:p>
          <a:p>
            <a:pPr marL="457200" marR="0" indent="-228600">
              <a:lnSpc>
                <a:spcPct val="107000"/>
              </a:lnSpc>
              <a:spcBef>
                <a:spcPts val="0"/>
              </a:spcBef>
              <a:spcAft>
                <a:spcPts val="30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7:36 </a:t>
            </a:r>
            <a:r>
              <a:rPr lang="en-US" sz="2400" kern="0" dirty="0">
                <a:effectLst/>
                <a:latin typeface="Calibri" panose="020F0502020204030204" pitchFamily="34" charset="0"/>
                <a:ea typeface="Calibri" panose="020F0502020204030204" pitchFamily="34" charset="0"/>
                <a:cs typeface="Calibri" panose="020F0502020204030204" pitchFamily="34" charset="0"/>
              </a:rPr>
              <a:t>Then one of the Pharisees asked Him to eat with him. And He went to the Pharisee's house, and sat down to eat.</a:t>
            </a: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37 And behold,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a woman in the city who was a sinner</a:t>
            </a:r>
            <a:r>
              <a:rPr lang="en-US" sz="2400" kern="0" dirty="0">
                <a:effectLst/>
                <a:latin typeface="Calibri" panose="020F0502020204030204" pitchFamily="34" charset="0"/>
                <a:ea typeface="Calibri" panose="020F0502020204030204" pitchFamily="34" charset="0"/>
                <a:cs typeface="Calibri" panose="020F0502020204030204" pitchFamily="34" charset="0"/>
              </a:rPr>
              <a:t>, when she knew that Jesus sat at the table in the Pharisee's house, brought an alabaster flask of fragrant oil,</a:t>
            </a: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38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and stood at His feet behind Him weeping; and she began to wash His feet with her tears, and wiped them with the hair of her head; and she kissed His feet and anointed them with the fragrant oil.</a:t>
            </a:r>
          </a:p>
        </p:txBody>
      </p:sp>
      <p:sp>
        <p:nvSpPr>
          <p:cNvPr id="7" name="TextBox 6">
            <a:extLst>
              <a:ext uri="{FF2B5EF4-FFF2-40B4-BE49-F238E27FC236}">
                <a16:creationId xmlns:a16="http://schemas.microsoft.com/office/drawing/2014/main" id="{D312B9B5-39C1-F274-99A2-0ABB6D235C17}"/>
              </a:ext>
            </a:extLst>
          </p:cNvPr>
          <p:cNvSpPr txBox="1"/>
          <p:nvPr/>
        </p:nvSpPr>
        <p:spPr>
          <a:xfrm>
            <a:off x="842840" y="898705"/>
            <a:ext cx="6337188" cy="72173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3. The Tears Of Gratitude.</a:t>
            </a:r>
            <a:endParaRPr kumimoji="0" lang="en-US" sz="40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94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2FB1548C-4C32-4A00-C7B2-94B82756F894}"/>
              </a:ext>
            </a:extLst>
          </p:cNvPr>
          <p:cNvSpPr txBox="1"/>
          <p:nvPr/>
        </p:nvSpPr>
        <p:spPr>
          <a:xfrm>
            <a:off x="842839" y="898705"/>
            <a:ext cx="6830169" cy="72173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4. The Tears Of Regret</a:t>
            </a: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2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A720424-9172-B25E-FB46-61DC61B2A296}"/>
              </a:ext>
            </a:extLst>
          </p:cNvPr>
          <p:cNvSpPr txBox="1"/>
          <p:nvPr/>
        </p:nvSpPr>
        <p:spPr>
          <a:xfrm>
            <a:off x="652007" y="1970615"/>
            <a:ext cx="8054671" cy="3970318"/>
          </a:xfrm>
          <a:prstGeom prst="rect">
            <a:avLst/>
          </a:prstGeom>
          <a:noFill/>
          <a:ln w="28575">
            <a:solidFill>
              <a:schemeClr val="tx1"/>
            </a:solidFill>
          </a:ln>
        </p:spPr>
        <p:txBody>
          <a:bodyPr wrap="square">
            <a:spAutoFit/>
          </a:bodyPr>
          <a:lstStyle/>
          <a:p>
            <a:r>
              <a:rPr lang="en-US" sz="2800" b="1" dirty="0">
                <a:solidFill>
                  <a:srgbClr val="0070C0"/>
                </a:solidFill>
              </a:rPr>
              <a:t>Heb 12:14 </a:t>
            </a:r>
            <a:r>
              <a:rPr lang="en-US" sz="2400" dirty="0"/>
              <a:t>Pursue peace with all people, and holiness, without which no one will see the Lord:</a:t>
            </a:r>
          </a:p>
          <a:p>
            <a:r>
              <a:rPr lang="en-US" sz="2400" dirty="0"/>
              <a:t> 15 looking carefully lest anyone fall short of the grace of God; lest any root of bitterness springing up cause trouble, and by this many become defiled;</a:t>
            </a:r>
          </a:p>
          <a:p>
            <a:r>
              <a:rPr lang="en-US" sz="2400" dirty="0"/>
              <a:t> 16 lest there be any fornicator or profane person like </a:t>
            </a:r>
            <a:r>
              <a:rPr lang="en-US" sz="3200" b="1" dirty="0">
                <a:solidFill>
                  <a:srgbClr val="0070C0"/>
                </a:solidFill>
              </a:rPr>
              <a:t>Esau</a:t>
            </a:r>
            <a:r>
              <a:rPr lang="en-US" sz="3200" dirty="0"/>
              <a:t>, </a:t>
            </a:r>
            <a:r>
              <a:rPr lang="en-US" sz="2400" dirty="0"/>
              <a:t>who for one morsel of food sold his birthright.</a:t>
            </a:r>
          </a:p>
          <a:p>
            <a:r>
              <a:rPr lang="en-US" sz="2400" dirty="0"/>
              <a:t> 17 </a:t>
            </a:r>
            <a:r>
              <a:rPr lang="en-US" sz="2400" u="sng" dirty="0"/>
              <a:t>For you know that afterward, when he wanted to inherit the blessing, he was rejected, </a:t>
            </a:r>
            <a:r>
              <a:rPr lang="en-US" sz="2400" b="1" u="sng" dirty="0"/>
              <a:t>for he found no place for repentance, though he sought it diligently with tears</a:t>
            </a:r>
            <a:r>
              <a:rPr lang="en-US" sz="2400" dirty="0"/>
              <a:t>.</a:t>
            </a:r>
          </a:p>
        </p:txBody>
      </p:sp>
    </p:spTree>
    <p:extLst>
      <p:ext uri="{BB962C8B-B14F-4D97-AF65-F5344CB8AC3E}">
        <p14:creationId xmlns:p14="http://schemas.microsoft.com/office/powerpoint/2010/main" val="304359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A1127AF3-EF50-4978-C84C-64D226065040}"/>
              </a:ext>
            </a:extLst>
          </p:cNvPr>
          <p:cNvSpPr txBox="1"/>
          <p:nvPr/>
        </p:nvSpPr>
        <p:spPr>
          <a:xfrm>
            <a:off x="500932" y="913530"/>
            <a:ext cx="8229600" cy="59593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5. The Tears Of A Soul-Winner—Psalm 126:6</a:t>
            </a:r>
            <a:endParaRPr kumimoji="0" lang="en-US" sz="32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59EAEF8-2623-F82E-30E1-1956E1DBE013}"/>
              </a:ext>
            </a:extLst>
          </p:cNvPr>
          <p:cNvSpPr txBox="1"/>
          <p:nvPr/>
        </p:nvSpPr>
        <p:spPr>
          <a:xfrm>
            <a:off x="666750" y="2162175"/>
            <a:ext cx="7634412" cy="3046988"/>
          </a:xfrm>
          <a:prstGeom prst="rect">
            <a:avLst/>
          </a:prstGeom>
          <a:noFill/>
          <a:ln w="28575">
            <a:solidFill>
              <a:schemeClr val="tx1"/>
            </a:solidFill>
          </a:ln>
        </p:spPr>
        <p:txBody>
          <a:bodyPr wrap="square">
            <a:spAutoFit/>
          </a:bodyPr>
          <a:lstStyle/>
          <a:p>
            <a:r>
              <a:rPr lang="en-US" sz="3200" b="1" dirty="0">
                <a:solidFill>
                  <a:srgbClr val="0070C0"/>
                </a:solidFill>
              </a:rPr>
              <a:t>Psalm 126:5 </a:t>
            </a:r>
          </a:p>
          <a:p>
            <a:r>
              <a:rPr lang="en-US" sz="3200" dirty="0"/>
              <a:t>Those who sow in tears Shall reap in joy.</a:t>
            </a:r>
          </a:p>
          <a:p>
            <a:r>
              <a:rPr lang="en-US" sz="3200" dirty="0"/>
              <a:t> 6 He who continually goes forth weeping, Bearing seed for sowing, Shall doubtless come again with rejoicing, Bringing his sheaves with him.</a:t>
            </a:r>
          </a:p>
        </p:txBody>
      </p:sp>
    </p:spTree>
    <p:extLst>
      <p:ext uri="{BB962C8B-B14F-4D97-AF65-F5344CB8AC3E}">
        <p14:creationId xmlns:p14="http://schemas.microsoft.com/office/powerpoint/2010/main" val="138881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FBCCE89C-0638-B8C1-A28A-856CEC0C3A29}"/>
              </a:ext>
            </a:extLst>
          </p:cNvPr>
          <p:cNvSpPr txBox="1"/>
          <p:nvPr/>
        </p:nvSpPr>
        <p:spPr>
          <a:xfrm>
            <a:off x="866692" y="905580"/>
            <a:ext cx="7124369" cy="72173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6. The Tears Of A Back-Slider.</a:t>
            </a:r>
            <a:endParaRPr kumimoji="0" lang="en-US" sz="40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C73A3BC-9A86-0CFE-4F38-70AF453CEE9A}"/>
              </a:ext>
            </a:extLst>
          </p:cNvPr>
          <p:cNvSpPr txBox="1"/>
          <p:nvPr/>
        </p:nvSpPr>
        <p:spPr>
          <a:xfrm>
            <a:off x="628153" y="1993078"/>
            <a:ext cx="7903597" cy="4031873"/>
          </a:xfrm>
          <a:prstGeom prst="rect">
            <a:avLst/>
          </a:prstGeom>
          <a:noFill/>
          <a:ln w="28575">
            <a:solidFill>
              <a:schemeClr val="tx1"/>
            </a:solidFill>
          </a:ln>
        </p:spPr>
        <p:txBody>
          <a:bodyPr wrap="square">
            <a:spAutoFit/>
          </a:bodyPr>
          <a:lstStyle/>
          <a:p>
            <a:r>
              <a:rPr lang="en-US" sz="3200" b="1" dirty="0">
                <a:solidFill>
                  <a:srgbClr val="0070C0"/>
                </a:solidFill>
              </a:rPr>
              <a:t>Psalm 137:1 </a:t>
            </a:r>
            <a:r>
              <a:rPr lang="en-US" sz="2800" dirty="0"/>
              <a:t>By the rivers of Babylon, There we sat down, yea, </a:t>
            </a:r>
            <a:r>
              <a:rPr lang="en-US" sz="2800" u="sng" dirty="0"/>
              <a:t>we wept When we remembered Zion</a:t>
            </a:r>
            <a:r>
              <a:rPr lang="en-US" sz="2800" dirty="0"/>
              <a:t>.</a:t>
            </a:r>
          </a:p>
          <a:p>
            <a:r>
              <a:rPr lang="en-US" sz="2800" dirty="0"/>
              <a:t> 2 We hung our harps Upon the willows in the midst of it.</a:t>
            </a:r>
          </a:p>
          <a:p>
            <a:r>
              <a:rPr lang="en-US" sz="2800" dirty="0"/>
              <a:t> 3 For there those who carried us away captive asked of us a song, And those who plundered us requested mirth, Saying, "Sing us one of the songs of Zion!"</a:t>
            </a:r>
          </a:p>
          <a:p>
            <a:r>
              <a:rPr lang="en-US" sz="2800" dirty="0"/>
              <a:t> 4 How shall we sing the LORD'S song In a foreign land?</a:t>
            </a:r>
          </a:p>
        </p:txBody>
      </p:sp>
    </p:spTree>
    <p:extLst>
      <p:ext uri="{BB962C8B-B14F-4D97-AF65-F5344CB8AC3E}">
        <p14:creationId xmlns:p14="http://schemas.microsoft.com/office/powerpoint/2010/main" val="3471232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ED0A03D6-2629-ABD1-B402-20B11C58FB25}"/>
              </a:ext>
            </a:extLst>
          </p:cNvPr>
          <p:cNvSpPr txBox="1"/>
          <p:nvPr/>
        </p:nvSpPr>
        <p:spPr>
          <a:xfrm>
            <a:off x="652007" y="898707"/>
            <a:ext cx="4579950" cy="72173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7. The Tears In Hell.</a:t>
            </a:r>
            <a:endParaRPr kumimoji="0" lang="en-US" sz="40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F8C4095-9CB5-7E52-3D03-CD0864A340E7}"/>
              </a:ext>
            </a:extLst>
          </p:cNvPr>
          <p:cNvSpPr txBox="1"/>
          <p:nvPr/>
        </p:nvSpPr>
        <p:spPr>
          <a:xfrm>
            <a:off x="485029" y="1801045"/>
            <a:ext cx="8301162" cy="4462760"/>
          </a:xfrm>
          <a:prstGeom prst="rect">
            <a:avLst/>
          </a:prstGeom>
          <a:noFill/>
          <a:ln w="28575">
            <a:solidFill>
              <a:schemeClr val="tx1"/>
            </a:solidFill>
          </a:ln>
        </p:spPr>
        <p:txBody>
          <a:bodyPr wrap="square">
            <a:spAutoFit/>
          </a:bodyPr>
          <a:lstStyle/>
          <a:p>
            <a:r>
              <a:rPr lang="en-US" sz="3200" b="1" dirty="0">
                <a:solidFill>
                  <a:srgbClr val="0070C0"/>
                </a:solidFill>
              </a:rPr>
              <a:t>Luke 16:22 </a:t>
            </a:r>
            <a:r>
              <a:rPr lang="en-US" sz="2800" dirty="0"/>
              <a:t>"So it was that the beggar died, and was carried by the angels to Abraham's bosom. The rich man also died and was buried.</a:t>
            </a:r>
          </a:p>
          <a:p>
            <a:r>
              <a:rPr lang="en-US" sz="2800" dirty="0"/>
              <a:t> 23 "And being in torments in Hades, he lifted up his eyes and saw Abraham afar off, and Lazarus in his bosom.</a:t>
            </a:r>
          </a:p>
          <a:p>
            <a:r>
              <a:rPr lang="en-US" sz="2800" dirty="0"/>
              <a:t> 24 "Then he cried and said, 'Father Abraham, have mercy on me, and send Lazarus that he may </a:t>
            </a:r>
            <a:r>
              <a:rPr lang="en-US" sz="2800" b="1" u="sng" dirty="0">
                <a:solidFill>
                  <a:srgbClr val="FF0000"/>
                </a:solidFill>
              </a:rPr>
              <a:t>dip the tip of his finger in water and cool my tongue</a:t>
            </a:r>
            <a:r>
              <a:rPr lang="en-US" sz="2800" b="1" dirty="0">
                <a:solidFill>
                  <a:srgbClr val="FF0000"/>
                </a:solidFill>
              </a:rPr>
              <a:t>; </a:t>
            </a:r>
            <a:r>
              <a:rPr lang="en-US" sz="2800" b="1" u="sng" dirty="0">
                <a:solidFill>
                  <a:srgbClr val="FF0000"/>
                </a:solidFill>
              </a:rPr>
              <a:t>for I am tormented in this flame</a:t>
            </a:r>
            <a:r>
              <a:rPr lang="en-US" sz="2800" b="1" dirty="0">
                <a:solidFill>
                  <a:srgbClr val="FF0000"/>
                </a:solidFill>
              </a:rPr>
              <a:t>.'</a:t>
            </a:r>
          </a:p>
        </p:txBody>
      </p:sp>
    </p:spTree>
    <p:extLst>
      <p:ext uri="{BB962C8B-B14F-4D97-AF65-F5344CB8AC3E}">
        <p14:creationId xmlns:p14="http://schemas.microsoft.com/office/powerpoint/2010/main" val="11914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509216-2C5B-0EBE-5C37-0C02F0F2D2B6}"/>
              </a:ext>
            </a:extLst>
          </p:cNvPr>
          <p:cNvSpPr txBox="1"/>
          <p:nvPr/>
        </p:nvSpPr>
        <p:spPr>
          <a:xfrm>
            <a:off x="361950" y="323851"/>
            <a:ext cx="8191500" cy="2123658"/>
          </a:xfrm>
          <a:prstGeom prst="rect">
            <a:avLst/>
          </a:prstGeom>
          <a:noFill/>
        </p:spPr>
        <p:txBody>
          <a:bodyPr wrap="square">
            <a:spAutoFit/>
          </a:bodyPr>
          <a:lstStyle/>
          <a:p>
            <a:r>
              <a:rPr lang="en-US" sz="3200" b="1" dirty="0">
                <a:solidFill>
                  <a:srgbClr val="0070C0"/>
                </a:solidFill>
              </a:rPr>
              <a:t>Acts 20:29 </a:t>
            </a:r>
            <a:r>
              <a:rPr lang="en-US" sz="2000" dirty="0"/>
              <a:t>For I know this, that after my departing shall grievous wolves enter in among you, not sparing the flock.</a:t>
            </a:r>
          </a:p>
          <a:p>
            <a:r>
              <a:rPr lang="en-US" sz="2000" dirty="0"/>
              <a:t> 30 Also of your own selves shall men arise, speaking perverse things, to draw away disciples after them.</a:t>
            </a:r>
          </a:p>
          <a:p>
            <a:r>
              <a:rPr lang="en-US" sz="2000" dirty="0"/>
              <a:t> 31 Therefore watch, and remember, that by the space of three years </a:t>
            </a:r>
            <a:r>
              <a:rPr lang="en-US" sz="2000" u="sng" dirty="0"/>
              <a:t>I ceased not to warn every one night and day with tears.</a:t>
            </a:r>
          </a:p>
        </p:txBody>
      </p:sp>
      <p:sp>
        <p:nvSpPr>
          <p:cNvPr id="5" name="TextBox 4">
            <a:extLst>
              <a:ext uri="{FF2B5EF4-FFF2-40B4-BE49-F238E27FC236}">
                <a16:creationId xmlns:a16="http://schemas.microsoft.com/office/drawing/2014/main" id="{E0BCF681-4AD3-CA23-019E-1B1B353E8219}"/>
              </a:ext>
            </a:extLst>
          </p:cNvPr>
          <p:cNvSpPr txBox="1"/>
          <p:nvPr/>
        </p:nvSpPr>
        <p:spPr>
          <a:xfrm>
            <a:off x="434921" y="2801654"/>
            <a:ext cx="7991475" cy="1200329"/>
          </a:xfrm>
          <a:prstGeom prst="rect">
            <a:avLst/>
          </a:prstGeom>
          <a:noFill/>
        </p:spPr>
        <p:txBody>
          <a:bodyPr wrap="square">
            <a:spAutoFit/>
          </a:bodyPr>
          <a:lstStyle/>
          <a:p>
            <a:r>
              <a:rPr lang="en-US" sz="3200" b="1" dirty="0">
                <a:solidFill>
                  <a:srgbClr val="0070C0"/>
                </a:solidFill>
              </a:rPr>
              <a:t>2Cor. 2:4 </a:t>
            </a:r>
            <a:r>
              <a:rPr lang="en-US" sz="2000" dirty="0"/>
              <a:t>For out of much affliction and anguish of heart </a:t>
            </a:r>
            <a:r>
              <a:rPr lang="en-US" sz="2000" u="sng" dirty="0"/>
              <a:t>I wrote unto you with many tears</a:t>
            </a:r>
            <a:r>
              <a:rPr lang="en-US" sz="2000" dirty="0"/>
              <a:t>; not that ye should be grieved, but that ye might know the love which I have more abundantly unto you.</a:t>
            </a:r>
          </a:p>
        </p:txBody>
      </p:sp>
      <p:sp>
        <p:nvSpPr>
          <p:cNvPr id="7" name="TextBox 6">
            <a:extLst>
              <a:ext uri="{FF2B5EF4-FFF2-40B4-BE49-F238E27FC236}">
                <a16:creationId xmlns:a16="http://schemas.microsoft.com/office/drawing/2014/main" id="{F2B497F1-10A1-EC9B-7594-74F481FE3DA2}"/>
              </a:ext>
            </a:extLst>
          </p:cNvPr>
          <p:cNvSpPr txBox="1"/>
          <p:nvPr/>
        </p:nvSpPr>
        <p:spPr>
          <a:xfrm>
            <a:off x="466725" y="4418737"/>
            <a:ext cx="7991475" cy="1815882"/>
          </a:xfrm>
          <a:prstGeom prst="rect">
            <a:avLst/>
          </a:prstGeom>
          <a:noFill/>
        </p:spPr>
        <p:txBody>
          <a:bodyPr wrap="square">
            <a:spAutoFit/>
          </a:bodyPr>
          <a:lstStyle/>
          <a:p>
            <a:r>
              <a:rPr lang="en-US" sz="3200" b="1" dirty="0">
                <a:solidFill>
                  <a:srgbClr val="0070C0"/>
                </a:solidFill>
              </a:rPr>
              <a:t>2Tim. 1:3 </a:t>
            </a:r>
            <a:r>
              <a:rPr lang="en-US" sz="2000" dirty="0"/>
              <a:t>I thank God, whom I serve with a pure conscience, as my forefathers did, as without ceasing I remember you in my prayers night and day,</a:t>
            </a:r>
          </a:p>
          <a:p>
            <a:r>
              <a:rPr lang="en-US" sz="2000" dirty="0"/>
              <a:t> 4 </a:t>
            </a:r>
            <a:r>
              <a:rPr lang="en-US" sz="2000" u="sng" dirty="0"/>
              <a:t>greatly desiring to see you, being mindful of your tears, that I may be filled with joy</a:t>
            </a:r>
            <a:r>
              <a:rPr lang="en-US" sz="2000" dirty="0"/>
              <a:t>,</a:t>
            </a:r>
          </a:p>
        </p:txBody>
      </p:sp>
    </p:spTree>
    <p:extLst>
      <p:ext uri="{BB962C8B-B14F-4D97-AF65-F5344CB8AC3E}">
        <p14:creationId xmlns:p14="http://schemas.microsoft.com/office/powerpoint/2010/main" val="324330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9461BF-29C5-42F4-A4E3-FD9A095B0D42}"/>
              </a:ext>
            </a:extLst>
          </p:cNvPr>
          <p:cNvSpPr txBox="1"/>
          <p:nvPr/>
        </p:nvSpPr>
        <p:spPr>
          <a:xfrm>
            <a:off x="890546" y="844141"/>
            <a:ext cx="6959711" cy="1815882"/>
          </a:xfrm>
          <a:prstGeom prst="rect">
            <a:avLst/>
          </a:prstGeom>
          <a:noFill/>
        </p:spPr>
        <p:txBody>
          <a:bodyPr wrap="square">
            <a:spAutoFit/>
          </a:bodyPr>
          <a:lstStyle/>
          <a:p>
            <a:r>
              <a:rPr lang="en-US" sz="2800" b="1" dirty="0">
                <a:solidFill>
                  <a:srgbClr val="0070C0"/>
                </a:solidFill>
              </a:rPr>
              <a:t>Rev. 7:17 </a:t>
            </a:r>
            <a:r>
              <a:rPr lang="en-US" sz="2800" dirty="0"/>
              <a:t>"for the Lamb who is in the midst of the throne will shepherd them and lead them to living fountains of waters. </a:t>
            </a:r>
            <a:r>
              <a:rPr lang="en-US" sz="2800" b="1" dirty="0">
                <a:solidFill>
                  <a:srgbClr val="0070C0"/>
                </a:solidFill>
              </a:rPr>
              <a:t>And God will wipe away every tear from their eyes</a:t>
            </a:r>
            <a:r>
              <a:rPr lang="en-US" sz="2800" dirty="0"/>
              <a:t>."</a:t>
            </a:r>
          </a:p>
        </p:txBody>
      </p:sp>
      <p:sp>
        <p:nvSpPr>
          <p:cNvPr id="5" name="TextBox 4">
            <a:extLst>
              <a:ext uri="{FF2B5EF4-FFF2-40B4-BE49-F238E27FC236}">
                <a16:creationId xmlns:a16="http://schemas.microsoft.com/office/drawing/2014/main" id="{DEDCE281-9F65-3FCC-8794-40585016CD23}"/>
              </a:ext>
            </a:extLst>
          </p:cNvPr>
          <p:cNvSpPr txBox="1"/>
          <p:nvPr/>
        </p:nvSpPr>
        <p:spPr>
          <a:xfrm>
            <a:off x="1049572" y="3522428"/>
            <a:ext cx="7060757" cy="1815882"/>
          </a:xfrm>
          <a:prstGeom prst="rect">
            <a:avLst/>
          </a:prstGeom>
          <a:noFill/>
        </p:spPr>
        <p:txBody>
          <a:bodyPr wrap="square">
            <a:spAutoFit/>
          </a:bodyPr>
          <a:lstStyle/>
          <a:p>
            <a:r>
              <a:rPr lang="en-US" sz="2800" b="1" dirty="0">
                <a:solidFill>
                  <a:srgbClr val="0070C0"/>
                </a:solidFill>
              </a:rPr>
              <a:t>Rev. 21:4 </a:t>
            </a:r>
            <a:r>
              <a:rPr lang="en-US" sz="2800" dirty="0"/>
              <a:t>"And </a:t>
            </a:r>
            <a:r>
              <a:rPr lang="en-US" sz="2800" b="1" dirty="0">
                <a:solidFill>
                  <a:srgbClr val="0070C0"/>
                </a:solidFill>
              </a:rPr>
              <a:t>God will wipe away every tear from their eyes</a:t>
            </a:r>
            <a:r>
              <a:rPr lang="en-US" sz="2800" dirty="0"/>
              <a:t>; there shall be no more death, nor sorrow, nor crying. There shall be no more pain, for the former things have passed away."</a:t>
            </a:r>
          </a:p>
        </p:txBody>
      </p:sp>
    </p:spTree>
    <p:extLst>
      <p:ext uri="{BB962C8B-B14F-4D97-AF65-F5344CB8AC3E}">
        <p14:creationId xmlns:p14="http://schemas.microsoft.com/office/powerpoint/2010/main" val="61602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8DD3D5-83EA-A31D-93A2-45130813645D}"/>
              </a:ext>
            </a:extLst>
          </p:cNvPr>
          <p:cNvSpPr txBox="1"/>
          <p:nvPr/>
        </p:nvSpPr>
        <p:spPr>
          <a:xfrm>
            <a:off x="1868556" y="437322"/>
            <a:ext cx="6485283" cy="2862322"/>
          </a:xfrm>
          <a:prstGeom prst="rect">
            <a:avLst/>
          </a:prstGeom>
          <a:noFill/>
        </p:spPr>
        <p:txBody>
          <a:bodyPr wrap="square">
            <a:spAutoFit/>
          </a:bodyPr>
          <a:lstStyle/>
          <a:p>
            <a:pPr algn="l"/>
            <a:r>
              <a:rPr lang="en-US" b="0" i="0" dirty="0">
                <a:solidFill>
                  <a:srgbClr val="0A3F64"/>
                </a:solidFill>
                <a:effectLst/>
                <a:latin typeface="Verdana" panose="020B0604030504040204" pitchFamily="34" charset="0"/>
              </a:rPr>
              <a:t>1 No tears in heaven, no sorrows given,</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All will be glory in that land;</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There'll be no sadness, all will be gladness,</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When we shall join that happy band.</a:t>
            </a:r>
            <a:br>
              <a:rPr lang="en-US" b="0" i="0" dirty="0">
                <a:solidFill>
                  <a:srgbClr val="0A3F64"/>
                </a:solidFill>
                <a:effectLst/>
                <a:latin typeface="Verdana" panose="020B0604030504040204" pitchFamily="34" charset="0"/>
              </a:rPr>
            </a:br>
            <a:endParaRPr lang="en-US" b="0" i="0" dirty="0">
              <a:solidFill>
                <a:srgbClr val="0A3F64"/>
              </a:solidFill>
              <a:effectLst/>
              <a:latin typeface="Verdana" panose="020B0604030504040204" pitchFamily="34" charset="0"/>
            </a:endParaRPr>
          </a:p>
          <a:p>
            <a:pPr algn="l"/>
            <a:r>
              <a:rPr lang="en-US" b="0" i="0" dirty="0">
                <a:solidFill>
                  <a:srgbClr val="0A3F64"/>
                </a:solidFill>
                <a:effectLst/>
                <a:latin typeface="Verdana" panose="020B0604030504040204" pitchFamily="34" charset="0"/>
              </a:rPr>
              <a:t>Refrain:</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No tears in heaven fair, no tears, no tears up there,</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Sorrow and pain will have </a:t>
            </a:r>
            <a:r>
              <a:rPr lang="en-US" b="0" i="0" dirty="0" err="1">
                <a:solidFill>
                  <a:srgbClr val="0A3F64"/>
                </a:solidFill>
                <a:effectLst/>
                <a:latin typeface="Verdana" panose="020B0604030504040204" pitchFamily="34" charset="0"/>
              </a:rPr>
              <a:t>have</a:t>
            </a:r>
            <a:r>
              <a:rPr lang="en-US" b="0" i="0" dirty="0">
                <a:solidFill>
                  <a:srgbClr val="0A3F64"/>
                </a:solidFill>
                <a:effectLst/>
                <a:latin typeface="Verdana" panose="020B0604030504040204" pitchFamily="34" charset="0"/>
              </a:rPr>
              <a:t> flown;</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No tear, in heaven fair, no tears, no tears up there,</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No tears in heaven will be known.</a:t>
            </a:r>
          </a:p>
        </p:txBody>
      </p:sp>
      <p:sp>
        <p:nvSpPr>
          <p:cNvPr id="6" name="TextBox 5">
            <a:extLst>
              <a:ext uri="{FF2B5EF4-FFF2-40B4-BE49-F238E27FC236}">
                <a16:creationId xmlns:a16="http://schemas.microsoft.com/office/drawing/2014/main" id="{2130D109-E6CE-EE67-D450-384C6901A2EF}"/>
              </a:ext>
            </a:extLst>
          </p:cNvPr>
          <p:cNvSpPr txBox="1"/>
          <p:nvPr/>
        </p:nvSpPr>
        <p:spPr>
          <a:xfrm>
            <a:off x="1857375" y="3667126"/>
            <a:ext cx="6276975" cy="2585323"/>
          </a:xfrm>
          <a:prstGeom prst="rect">
            <a:avLst/>
          </a:prstGeom>
          <a:noFill/>
        </p:spPr>
        <p:txBody>
          <a:bodyPr wrap="square">
            <a:spAutoFit/>
          </a:bodyPr>
          <a:lstStyle/>
          <a:p>
            <a:pPr algn="l"/>
            <a:r>
              <a:rPr lang="en-US" b="0" i="0" dirty="0">
                <a:solidFill>
                  <a:srgbClr val="0A3F64"/>
                </a:solidFill>
                <a:effectLst/>
                <a:latin typeface="Verdana" panose="020B0604030504040204" pitchFamily="34" charset="0"/>
              </a:rPr>
              <a:t>2 Glory is waiting, waiting up yonder,</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Where we shall spend an endless day;</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There with our Savior, we'll be forever,</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where no more sorrow can dismay. [Refrain]</a:t>
            </a:r>
            <a:br>
              <a:rPr lang="en-US" b="0" i="0" dirty="0">
                <a:solidFill>
                  <a:srgbClr val="0A3F64"/>
                </a:solidFill>
                <a:effectLst/>
                <a:latin typeface="Verdana" panose="020B0604030504040204" pitchFamily="34" charset="0"/>
              </a:rPr>
            </a:br>
            <a:endParaRPr lang="en-US" b="0" i="0" dirty="0">
              <a:solidFill>
                <a:srgbClr val="0A3F64"/>
              </a:solidFill>
              <a:effectLst/>
              <a:latin typeface="Verdana" panose="020B0604030504040204" pitchFamily="34" charset="0"/>
            </a:endParaRPr>
          </a:p>
          <a:p>
            <a:pPr algn="l"/>
            <a:r>
              <a:rPr lang="en-US" b="0" i="0" dirty="0">
                <a:solidFill>
                  <a:srgbClr val="0A3F64"/>
                </a:solidFill>
                <a:effectLst/>
                <a:latin typeface="Verdana" panose="020B0604030504040204" pitchFamily="34" charset="0"/>
              </a:rPr>
              <a:t>3 Some morning yonder, we'll cease to ponder</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O'er things this life has </a:t>
            </a:r>
            <a:r>
              <a:rPr lang="en-US" b="0" i="0" dirty="0" err="1">
                <a:solidFill>
                  <a:srgbClr val="0A3F64"/>
                </a:solidFill>
                <a:effectLst/>
                <a:latin typeface="Verdana" panose="020B0604030504040204" pitchFamily="34" charset="0"/>
              </a:rPr>
              <a:t>bro't</a:t>
            </a:r>
            <a:r>
              <a:rPr lang="en-US" b="0" i="0" dirty="0">
                <a:solidFill>
                  <a:srgbClr val="0A3F64"/>
                </a:solidFill>
                <a:effectLst/>
                <a:latin typeface="Verdana" panose="020B0604030504040204" pitchFamily="34" charset="0"/>
              </a:rPr>
              <a:t> to view;</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All will be clearer, loved ones be dearer,</a:t>
            </a:r>
            <a:br>
              <a:rPr lang="en-US" b="0" i="0" dirty="0">
                <a:solidFill>
                  <a:srgbClr val="0A3F64"/>
                </a:solidFill>
                <a:effectLst/>
                <a:latin typeface="Verdana" panose="020B0604030504040204" pitchFamily="34" charset="0"/>
              </a:rPr>
            </a:br>
            <a:r>
              <a:rPr lang="en-US" b="0" i="0" dirty="0">
                <a:solidFill>
                  <a:srgbClr val="0A3F64"/>
                </a:solidFill>
                <a:effectLst/>
                <a:latin typeface="Verdana" panose="020B0604030504040204" pitchFamily="34" charset="0"/>
              </a:rPr>
              <a:t>In </a:t>
            </a:r>
            <a:r>
              <a:rPr lang="en-US" b="0" i="0" dirty="0" err="1">
                <a:solidFill>
                  <a:srgbClr val="0A3F64"/>
                </a:solidFill>
                <a:effectLst/>
                <a:latin typeface="Verdana" panose="020B0604030504040204" pitchFamily="34" charset="0"/>
              </a:rPr>
              <a:t>heav'n</a:t>
            </a:r>
            <a:r>
              <a:rPr lang="en-US" b="0" i="0" dirty="0">
                <a:solidFill>
                  <a:srgbClr val="0A3F64"/>
                </a:solidFill>
                <a:effectLst/>
                <a:latin typeface="Verdana" panose="020B0604030504040204" pitchFamily="34" charset="0"/>
              </a:rPr>
              <a:t> where all will be made new. [Refrain]</a:t>
            </a:r>
          </a:p>
        </p:txBody>
      </p:sp>
    </p:spTree>
    <p:extLst>
      <p:ext uri="{BB962C8B-B14F-4D97-AF65-F5344CB8AC3E}">
        <p14:creationId xmlns:p14="http://schemas.microsoft.com/office/powerpoint/2010/main" val="718021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Uncontrolled Crying: Depression or Pseudobulbar Affect? | Christ Memorial">
            <a:extLst>
              <a:ext uri="{FF2B5EF4-FFF2-40B4-BE49-F238E27FC236}">
                <a16:creationId xmlns:a16="http://schemas.microsoft.com/office/drawing/2014/main" id="{6708278A-F3A2-CFF0-C6B3-7D1D448A8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34242"/>
            <a:ext cx="9143999" cy="51419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849488-BC1E-9F33-9006-4ED416323541}"/>
              </a:ext>
            </a:extLst>
          </p:cNvPr>
          <p:cNvSpPr txBox="1"/>
          <p:nvPr/>
        </p:nvSpPr>
        <p:spPr>
          <a:xfrm>
            <a:off x="-8391" y="192142"/>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God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Has Seen Your Tears</a:t>
            </a:r>
          </a:p>
        </p:txBody>
      </p:sp>
    </p:spTree>
    <p:extLst>
      <p:ext uri="{BB962C8B-B14F-4D97-AF65-F5344CB8AC3E}">
        <p14:creationId xmlns:p14="http://schemas.microsoft.com/office/powerpoint/2010/main" val="134278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192142"/>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pic>
        <p:nvPicPr>
          <p:cNvPr id="1030" name="Picture 6">
            <a:extLst>
              <a:ext uri="{FF2B5EF4-FFF2-40B4-BE49-F238E27FC236}">
                <a16:creationId xmlns:a16="http://schemas.microsoft.com/office/drawing/2014/main" id="{D83FFB9E-42F4-9835-B95E-8548170C16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31"/>
          <a:stretch/>
        </p:blipFill>
        <p:spPr bwMode="auto">
          <a:xfrm>
            <a:off x="0" y="1144988"/>
            <a:ext cx="9144000" cy="508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3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63EBDAD7-EF9B-0C4A-3322-2D222D6AE072}"/>
              </a:ext>
            </a:extLst>
          </p:cNvPr>
          <p:cNvSpPr txBox="1"/>
          <p:nvPr/>
        </p:nvSpPr>
        <p:spPr>
          <a:xfrm>
            <a:off x="278296" y="803083"/>
            <a:ext cx="8635116" cy="5386090"/>
          </a:xfrm>
          <a:prstGeom prst="rect">
            <a:avLst/>
          </a:prstGeom>
          <a:noFill/>
          <a:ln w="19050">
            <a:solidFill>
              <a:schemeClr val="tx1"/>
            </a:solidFill>
          </a:ln>
        </p:spPr>
        <p:txBody>
          <a:bodyPr wrap="square">
            <a:spAutoFit/>
          </a:bodyPr>
          <a:lstStyle/>
          <a:p>
            <a:r>
              <a:rPr lang="en-US" sz="2800" b="1" dirty="0">
                <a:solidFill>
                  <a:srgbClr val="0070C0"/>
                </a:solidFill>
              </a:rPr>
              <a:t>Jeremiah – The weeping prophet</a:t>
            </a:r>
          </a:p>
          <a:p>
            <a:endParaRPr lang="en-US" sz="1400" dirty="0"/>
          </a:p>
          <a:p>
            <a:r>
              <a:rPr lang="en-US" sz="2400" b="1" dirty="0">
                <a:solidFill>
                  <a:srgbClr val="0070C0"/>
                </a:solidFill>
              </a:rPr>
              <a:t>Jeremiah 9:1</a:t>
            </a:r>
            <a:r>
              <a:rPr lang="en-US" sz="2400" dirty="0"/>
              <a:t> Oh, that my head were waters, And my eyes a fountain of tears, That I might weep day and night For the slain of the daughter of my people!</a:t>
            </a:r>
          </a:p>
          <a:p>
            <a:endParaRPr lang="en-US" sz="1400" dirty="0"/>
          </a:p>
          <a:p>
            <a:r>
              <a:rPr lang="en-US" sz="2400" b="1" dirty="0">
                <a:solidFill>
                  <a:srgbClr val="0070C0"/>
                </a:solidFill>
              </a:rPr>
              <a:t>Jeremiah 9:18 </a:t>
            </a:r>
            <a:r>
              <a:rPr lang="en-US" sz="2400" dirty="0"/>
              <a:t>Let them make haste And take up a wailing for us, That our eyes may run with tears, And our eyelids gush with water.</a:t>
            </a:r>
          </a:p>
          <a:p>
            <a:endParaRPr lang="en-US" sz="1400" dirty="0"/>
          </a:p>
          <a:p>
            <a:r>
              <a:rPr lang="en-US" sz="2400" b="1" dirty="0">
                <a:solidFill>
                  <a:srgbClr val="0070C0"/>
                </a:solidFill>
              </a:rPr>
              <a:t>Jeremiah 31:</a:t>
            </a:r>
            <a:r>
              <a:rPr lang="en-US" sz="2400" dirty="0"/>
              <a:t>16 Thus says the LORD: "Refrain your voice from weeping, And your eyes from tears; For your work shall be rewarded, says the LORD, And they shall come back from the land of the enemy.</a:t>
            </a:r>
          </a:p>
          <a:p>
            <a:r>
              <a:rPr lang="en-US" sz="2400" dirty="0"/>
              <a:t> 17 There is hope in your future, says the LORD, That your children shall come back to their own border.</a:t>
            </a:r>
          </a:p>
        </p:txBody>
      </p:sp>
    </p:spTree>
    <p:extLst>
      <p:ext uri="{BB962C8B-B14F-4D97-AF65-F5344CB8AC3E}">
        <p14:creationId xmlns:p14="http://schemas.microsoft.com/office/powerpoint/2010/main" val="194165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Have Seen Your Tears</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F2AE7F2-65EC-0962-7746-4E618FED1005}"/>
              </a:ext>
            </a:extLst>
          </p:cNvPr>
          <p:cNvSpPr txBox="1"/>
          <p:nvPr/>
        </p:nvSpPr>
        <p:spPr>
          <a:xfrm>
            <a:off x="389615" y="962107"/>
            <a:ext cx="8237551" cy="5324535"/>
          </a:xfrm>
          <a:prstGeom prst="rect">
            <a:avLst/>
          </a:prstGeom>
          <a:noFill/>
          <a:ln w="12700">
            <a:solidFill>
              <a:schemeClr val="tx1"/>
            </a:solidFill>
          </a:ln>
        </p:spPr>
        <p:txBody>
          <a:bodyPr wrap="square">
            <a:spAutoFit/>
          </a:bodyPr>
          <a:lstStyle/>
          <a:p>
            <a:r>
              <a:rPr lang="en-US" sz="2000" b="1" dirty="0">
                <a:solidFill>
                  <a:srgbClr val="0070C0"/>
                </a:solidFill>
              </a:rPr>
              <a:t>Jerusalem personified –</a:t>
            </a:r>
          </a:p>
          <a:p>
            <a:endParaRPr lang="en-US" sz="2000" b="1" dirty="0">
              <a:solidFill>
                <a:srgbClr val="0070C0"/>
              </a:solidFill>
            </a:endParaRPr>
          </a:p>
          <a:p>
            <a:r>
              <a:rPr lang="en-US" sz="2000" b="1" dirty="0">
                <a:solidFill>
                  <a:srgbClr val="0070C0"/>
                </a:solidFill>
              </a:rPr>
              <a:t>Lamentations 1:1 </a:t>
            </a:r>
            <a:r>
              <a:rPr lang="en-US" sz="2000" dirty="0"/>
              <a:t>How lonely sits the city That was full of people! How like a widow is she, Who was great among the nations! The princess among the provinces Has become a slave!</a:t>
            </a:r>
          </a:p>
          <a:p>
            <a:r>
              <a:rPr lang="en-US" sz="2000" dirty="0"/>
              <a:t> 2 She </a:t>
            </a:r>
            <a:r>
              <a:rPr lang="en-US" sz="2000" u="sng" dirty="0"/>
              <a:t>weeps bitterly</a:t>
            </a:r>
            <a:r>
              <a:rPr lang="en-US" sz="2000" dirty="0"/>
              <a:t> in the night, </a:t>
            </a:r>
            <a:r>
              <a:rPr lang="en-US" sz="2000" u="sng" dirty="0"/>
              <a:t>Her tears are on her cheeks</a:t>
            </a:r>
            <a:r>
              <a:rPr lang="en-US" sz="2000" dirty="0"/>
              <a:t>; Among all her lovers She has none to comfort her. All her friends have dealt treacherously with her; They have become her enemies.</a:t>
            </a:r>
          </a:p>
          <a:p>
            <a:r>
              <a:rPr lang="en-US" sz="2000" dirty="0"/>
              <a:t> 3 Judah has gone into captivity, Under affliction and hard servitude; She dwells among the nations, She finds no rest; All her persecutors overtake her in dire straits.</a:t>
            </a:r>
          </a:p>
          <a:p>
            <a:r>
              <a:rPr lang="en-US" sz="2000" dirty="0"/>
              <a:t> 4 The roads to Zion mourn Because no one comes to the set feasts. All her gates are desolate; Her priests sigh, Her virgins are afflicted, And she is in bitterness.</a:t>
            </a:r>
          </a:p>
          <a:p>
            <a:r>
              <a:rPr lang="en-US" sz="2000" dirty="0"/>
              <a:t> 5 Her adversaries have become the master, Her enemies prosper; For the LORD has afflicted her Because of the multitude of her transgressions. Her children have gone into captivity before the enemy.</a:t>
            </a:r>
          </a:p>
        </p:txBody>
      </p:sp>
    </p:spTree>
    <p:extLst>
      <p:ext uri="{BB962C8B-B14F-4D97-AF65-F5344CB8AC3E}">
        <p14:creationId xmlns:p14="http://schemas.microsoft.com/office/powerpoint/2010/main" val="118520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Uncontrolled Crying: Depression or Pseudobulbar Affect? | Christ Memorial">
            <a:extLst>
              <a:ext uri="{FF2B5EF4-FFF2-40B4-BE49-F238E27FC236}">
                <a16:creationId xmlns:a16="http://schemas.microsoft.com/office/drawing/2014/main" id="{6708278A-F3A2-CFF0-C6B3-7D1D448A8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8042"/>
            <a:ext cx="9143999" cy="514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7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7 Brides on What Made Them Cry at Their Weddings">
            <a:extLst>
              <a:ext uri="{FF2B5EF4-FFF2-40B4-BE49-F238E27FC236}">
                <a16:creationId xmlns:a16="http://schemas.microsoft.com/office/drawing/2014/main" id="{EC24428C-2018-7705-A1EC-71D4601A0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0"/>
            <a:ext cx="9144000" cy="641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7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rying at Gymnastics - Gymnastics Coaching.com">
            <a:extLst>
              <a:ext uri="{FF2B5EF4-FFF2-40B4-BE49-F238E27FC236}">
                <a16:creationId xmlns:a16="http://schemas.microsoft.com/office/drawing/2014/main" id="{86A465BF-6A44-1523-6B90-C60744203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 y="221043"/>
            <a:ext cx="9143819" cy="641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7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D395B4-309C-0C78-6327-CD9693FF6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36703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2555</Words>
  <Application>Microsoft Office PowerPoint</Application>
  <PresentationFormat>On-screen Show (4:3)</PresentationFormat>
  <Paragraphs>151</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__Roboto_22b3a9</vt:lpstr>
      <vt:lpstr>Arial</vt:lpstr>
      <vt:lpstr>Arial Black</vt:lpstr>
      <vt:lpstr>Arial Unicode MS</vt:lpstr>
      <vt:lpstr>Calibri</vt:lpstr>
      <vt:lpstr>Calibri Light</vt:lpstr>
      <vt:lpstr>Ink Free</vt:lpstr>
      <vt:lpstr>Proxima Nova</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8</cp:revision>
  <dcterms:created xsi:type="dcterms:W3CDTF">2024-09-16T15:46:58Z</dcterms:created>
  <dcterms:modified xsi:type="dcterms:W3CDTF">2024-09-21T18:53:41Z</dcterms:modified>
</cp:coreProperties>
</file>