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592" r:id="rId4"/>
    <p:sldId id="555" r:id="rId5"/>
    <p:sldId id="581" r:id="rId6"/>
    <p:sldId id="559" r:id="rId7"/>
    <p:sldId id="586" r:id="rId8"/>
    <p:sldId id="557" r:id="rId9"/>
    <p:sldId id="564" r:id="rId10"/>
    <p:sldId id="588" r:id="rId11"/>
    <p:sldId id="587" r:id="rId12"/>
    <p:sldId id="558" r:id="rId13"/>
    <p:sldId id="566" r:id="rId14"/>
    <p:sldId id="561" r:id="rId15"/>
    <p:sldId id="590" r:id="rId16"/>
    <p:sldId id="565" r:id="rId17"/>
    <p:sldId id="568" r:id="rId18"/>
    <p:sldId id="570" r:id="rId19"/>
    <p:sldId id="571" r:id="rId20"/>
    <p:sldId id="572" r:id="rId21"/>
    <p:sldId id="583" r:id="rId22"/>
    <p:sldId id="584" r:id="rId23"/>
    <p:sldId id="589" r:id="rId24"/>
    <p:sldId id="574" r:id="rId25"/>
    <p:sldId id="575" r:id="rId26"/>
    <p:sldId id="5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56C7-0526-FC08-1D8D-9CE4F72F07A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14EE7C5-82E9-8CE9-E0A0-A4F06B1876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AD7D25-87F2-0EC1-83B3-9990B234133F}"/>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3AB873CC-615A-8D4F-A17E-84A3276A6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D713B-D721-9504-406B-08DAAC0831F0}"/>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35020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D63D-7BA3-05D3-027A-340F62980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BA1F5-9127-28E6-11ED-610B4A0AD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128A6-AAF9-0C1B-E44A-3348A1A45EF6}"/>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E8E8CACE-9E43-D32E-5C19-0C7979A0D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52FE5-803D-2074-1340-EA7CA59FDBEA}"/>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381036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7D5FA-0CCA-B3B7-910B-2D541C53235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62C433-8C98-A380-8E9A-A11511DA2F6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8EBB3-1420-3A34-66B8-6A656A4452B7}"/>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ACF5C276-37F6-A022-42AC-47BF23197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6DEE6-92DA-D959-CB07-97C7B660267F}"/>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81188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2503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01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08894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6208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0479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15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885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3717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D109-3F2E-A9E1-A69A-364B984B6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4C377-3F4C-9CAA-6251-F785053C9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A585B-1658-DB1D-ED63-D46B9E69682D}"/>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1305F3FE-D774-2856-4C80-9205CB95B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A8BD0-69F7-F2F8-B99F-534CF744F0C4}"/>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332610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7202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5799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5764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D406-0012-8555-9804-21DCC88EFD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761F6F1-94D3-6B17-AC80-C6653EC685A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52FB2-4AC8-C765-291D-E698DD32836F}"/>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F702A650-E1BF-715E-984D-4F86370C7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F80B6-A0EF-FFAC-38E9-5EE3060659A0}"/>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304599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BDCE-5233-4126-8399-F378FEBCD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40F92-4CFB-0BC5-AF6D-4696D66E09A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096EF-E89B-6587-A04D-4142BF08560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6EF285-7A4A-7E3F-0C12-06D08F9E1E8A}"/>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6" name="Footer Placeholder 5">
            <a:extLst>
              <a:ext uri="{FF2B5EF4-FFF2-40B4-BE49-F238E27FC236}">
                <a16:creationId xmlns:a16="http://schemas.microsoft.com/office/drawing/2014/main" id="{349CE08E-AE82-91A3-3C61-DB9386045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A460E-59FE-48D8-AF26-8BFCB2DF607C}"/>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217392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39DB-C8EC-54D7-11E2-42EC706B8E7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E95452-ECB5-B45E-9B39-F9AD324B45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65FB0-B72B-845C-FC75-BFD69A06BD6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78ACB-4F3B-A4C1-6A0F-3F13F4D874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0B1C9-DE8E-C888-ED66-88FC21BBA23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20B3E-9E06-461F-E28B-CABCB83EF4D3}"/>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8" name="Footer Placeholder 7">
            <a:extLst>
              <a:ext uri="{FF2B5EF4-FFF2-40B4-BE49-F238E27FC236}">
                <a16:creationId xmlns:a16="http://schemas.microsoft.com/office/drawing/2014/main" id="{9CFF728D-077C-1124-E16D-1865767A6D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B14628-D2C2-2172-1317-C74CA1C06834}"/>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273833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4077-B1E0-DFCE-C35D-F8B2EEC2A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5E2B5-D006-B16F-9E7D-2E6ACE82AC27}"/>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4" name="Footer Placeholder 3">
            <a:extLst>
              <a:ext uri="{FF2B5EF4-FFF2-40B4-BE49-F238E27FC236}">
                <a16:creationId xmlns:a16="http://schemas.microsoft.com/office/drawing/2014/main" id="{55F45715-970A-7F22-7166-803C9B9E3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9CB86-4E2F-78DD-1613-281006F07526}"/>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359254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BA999-EE05-6232-6688-A2267E222142}"/>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3" name="Footer Placeholder 2">
            <a:extLst>
              <a:ext uri="{FF2B5EF4-FFF2-40B4-BE49-F238E27FC236}">
                <a16:creationId xmlns:a16="http://schemas.microsoft.com/office/drawing/2014/main" id="{7494C744-BC71-4D94-AD46-2EB9511D1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D045A-AE3A-BD9B-294C-67E3300E4309}"/>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248195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2ECF-E1B8-C448-1144-B3A1260096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A38113-CE67-038B-1483-C36B760D14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C8C0DE-25EA-E339-7D2A-DD66EE3E2B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03136A-EA6C-0FDB-9878-163238735C28}"/>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6" name="Footer Placeholder 5">
            <a:extLst>
              <a:ext uri="{FF2B5EF4-FFF2-40B4-BE49-F238E27FC236}">
                <a16:creationId xmlns:a16="http://schemas.microsoft.com/office/drawing/2014/main" id="{EED98DE7-785E-02FA-1F8E-8C7B8ABA1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0800F-8CF5-E05D-A37C-06D58A0416F9}"/>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252671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752A-4D3B-6383-BA92-9CF2F0082F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A1E7BF-72F7-B19A-B01F-8D416C9DA6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0107DF-83D7-5810-4D43-9E1453DEC9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0524A5-FA44-89CF-C236-141DF5CCA3EE}"/>
              </a:ext>
            </a:extLst>
          </p:cNvPr>
          <p:cNvSpPr>
            <a:spLocks noGrp="1"/>
          </p:cNvSpPr>
          <p:nvPr>
            <p:ph type="dt" sz="half" idx="10"/>
          </p:nvPr>
        </p:nvSpPr>
        <p:spPr/>
        <p:txBody>
          <a:bodyPr/>
          <a:lstStyle/>
          <a:p>
            <a:fld id="{41E28630-FB0A-4388-BE2B-0EFAF5118CBF}" type="datetimeFigureOut">
              <a:rPr lang="en-US" smtClean="0"/>
              <a:t>9/21/2024</a:t>
            </a:fld>
            <a:endParaRPr lang="en-US"/>
          </a:p>
        </p:txBody>
      </p:sp>
      <p:sp>
        <p:nvSpPr>
          <p:cNvPr id="6" name="Footer Placeholder 5">
            <a:extLst>
              <a:ext uri="{FF2B5EF4-FFF2-40B4-BE49-F238E27FC236}">
                <a16:creationId xmlns:a16="http://schemas.microsoft.com/office/drawing/2014/main" id="{8042B2D7-87B4-D969-3F08-9A25814D2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25595-A58B-01EE-DFE6-F8FF555B6163}"/>
              </a:ext>
            </a:extLst>
          </p:cNvPr>
          <p:cNvSpPr>
            <a:spLocks noGrp="1"/>
          </p:cNvSpPr>
          <p:nvPr>
            <p:ph type="sldNum" sz="quarter" idx="12"/>
          </p:nvPr>
        </p:nvSpPr>
        <p:spPr/>
        <p:txBody>
          <a:bodyPr/>
          <a:lstStyle/>
          <a:p>
            <a:fld id="{6E815A35-B461-4F6A-A051-E2F6825F1633}" type="slidenum">
              <a:rPr lang="en-US" smtClean="0"/>
              <a:t>‹#›</a:t>
            </a:fld>
            <a:endParaRPr lang="en-US"/>
          </a:p>
        </p:txBody>
      </p:sp>
    </p:spTree>
    <p:extLst>
      <p:ext uri="{BB962C8B-B14F-4D97-AF65-F5344CB8AC3E}">
        <p14:creationId xmlns:p14="http://schemas.microsoft.com/office/powerpoint/2010/main" val="231693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7DDD3-8DE3-0A1A-7012-2202C3434D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3246F5-463A-5990-B4AD-3089F3827A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F2EA5-FEBF-38D8-5873-3D440AA3BA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E28630-FB0A-4388-BE2B-0EFAF5118CBF}" type="datetimeFigureOut">
              <a:rPr lang="en-US" smtClean="0"/>
              <a:t>9/21/2024</a:t>
            </a:fld>
            <a:endParaRPr lang="en-US"/>
          </a:p>
        </p:txBody>
      </p:sp>
      <p:sp>
        <p:nvSpPr>
          <p:cNvPr id="5" name="Footer Placeholder 4">
            <a:extLst>
              <a:ext uri="{FF2B5EF4-FFF2-40B4-BE49-F238E27FC236}">
                <a16:creationId xmlns:a16="http://schemas.microsoft.com/office/drawing/2014/main" id="{B172552B-76F9-7313-71C2-51EDFB518D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9DB152-E101-803E-1DFC-BB6364AD4F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815A35-B461-4F6A-A051-E2F6825F1633}" type="slidenum">
              <a:rPr lang="en-US" smtClean="0"/>
              <a:t>‹#›</a:t>
            </a:fld>
            <a:endParaRPr lang="en-US"/>
          </a:p>
        </p:txBody>
      </p:sp>
    </p:spTree>
    <p:extLst>
      <p:ext uri="{BB962C8B-B14F-4D97-AF65-F5344CB8AC3E}">
        <p14:creationId xmlns:p14="http://schemas.microsoft.com/office/powerpoint/2010/main" val="236236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14587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10.12&amp;off=6565&amp;ctx=im+Him+as+a+friend.%0a~This+verse+is+worthy"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10.12&amp;off=2230&amp;ctx=r+known+to+mankind.%0a~A+lesson+for+today+i"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11.18&amp;off=2897&amp;ctx=LEFT.%E2%80%9D%0a%E2%80%9CChristians%2c+~why+can%E2%80%99t+we+learn+t"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9.1&amp;off=5056&amp;ctx=ruction.+Note+this%3a%0a~%E2%80%9CTheir+religion+was+"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56A142-0EB0-9C1F-A977-361899B3EB78}"/>
              </a:ext>
            </a:extLst>
          </p:cNvPr>
          <p:cNvSpPr txBox="1"/>
          <p:nvPr/>
        </p:nvSpPr>
        <p:spPr>
          <a:xfrm>
            <a:off x="365761" y="844731"/>
            <a:ext cx="8560526" cy="5769197"/>
          </a:xfrm>
          <a:prstGeom prst="rect">
            <a:avLst/>
          </a:prstGeom>
          <a:noFill/>
        </p:spPr>
        <p:txBody>
          <a:bodyPr wrap="square">
            <a:spAutoFit/>
          </a:bodyPr>
          <a:lstStyle/>
          <a:p>
            <a:r>
              <a:rPr lang="en-US" sz="2800" b="1" u="sng" dirty="0">
                <a:solidFill>
                  <a:srgbClr val="0070C0"/>
                </a:solidFill>
              </a:rPr>
              <a:t>Deut. 13:6 </a:t>
            </a:r>
            <a:r>
              <a:rPr lang="en-US" sz="2400" dirty="0"/>
              <a:t>"If your </a:t>
            </a:r>
            <a:r>
              <a:rPr lang="en-US" sz="2400" u="sng" dirty="0"/>
              <a:t>brother</a:t>
            </a:r>
            <a:r>
              <a:rPr lang="en-US" sz="2400" dirty="0"/>
              <a:t>, the son of your mother, your </a:t>
            </a:r>
            <a:r>
              <a:rPr lang="en-US" sz="2400" u="sng" dirty="0"/>
              <a:t>son</a:t>
            </a:r>
            <a:r>
              <a:rPr lang="en-US" sz="2400" dirty="0"/>
              <a:t> or your </a:t>
            </a:r>
            <a:r>
              <a:rPr lang="en-US" sz="2400" u="sng" dirty="0"/>
              <a:t>daughter</a:t>
            </a:r>
            <a:r>
              <a:rPr lang="en-US" sz="2400" dirty="0"/>
              <a:t>, the </a:t>
            </a:r>
            <a:r>
              <a:rPr lang="en-US" sz="2400" u="sng" dirty="0"/>
              <a:t>wife</a:t>
            </a:r>
            <a:r>
              <a:rPr lang="en-US" sz="2400" dirty="0"/>
              <a:t> of your bosom, or your </a:t>
            </a:r>
            <a:r>
              <a:rPr lang="en-US" sz="2400" u="sng" dirty="0"/>
              <a:t>friend</a:t>
            </a:r>
            <a:r>
              <a:rPr lang="en-US" sz="2400" dirty="0"/>
              <a:t> who is as your own soul, secretly entices you, saying, 'Let us go and serve other gods,' which you have not known, neither you nor your fathers,</a:t>
            </a:r>
          </a:p>
          <a:p>
            <a:r>
              <a:rPr lang="en-US" sz="2400" b="1" dirty="0">
                <a:solidFill>
                  <a:srgbClr val="0070C0"/>
                </a:solidFill>
              </a:rPr>
              <a:t>7</a:t>
            </a:r>
            <a:r>
              <a:rPr lang="en-US" sz="2400" dirty="0"/>
              <a:t> "of the gods of the people which are all around you, near to you or far off from you, from one end of the earth to the other end of the earth,</a:t>
            </a:r>
          </a:p>
          <a:p>
            <a:r>
              <a:rPr lang="en-US" sz="2400" b="1" dirty="0">
                <a:solidFill>
                  <a:srgbClr val="0070C0"/>
                </a:solidFill>
              </a:rPr>
              <a:t>8</a:t>
            </a:r>
            <a:r>
              <a:rPr lang="en-US" sz="2400" dirty="0"/>
              <a:t> "you shall not consent to him or listen to him, nor shall your eye pity him, nor shall you spare him or conceal him;</a:t>
            </a:r>
          </a:p>
          <a:p>
            <a:r>
              <a:rPr lang="en-US" sz="2400" b="1" dirty="0">
                <a:solidFill>
                  <a:srgbClr val="0070C0"/>
                </a:solidFill>
              </a:rPr>
              <a:t>9</a:t>
            </a:r>
            <a:r>
              <a:rPr lang="en-US" sz="2400" dirty="0"/>
              <a:t> "but you shall surely kill him; your hand shall be first against him to put him to death, and afterward the hand of all the people.</a:t>
            </a:r>
          </a:p>
          <a:p>
            <a:r>
              <a:rPr lang="en-US" sz="2400" b="1" dirty="0">
                <a:solidFill>
                  <a:srgbClr val="0070C0"/>
                </a:solidFill>
              </a:rPr>
              <a:t>10</a:t>
            </a:r>
            <a:r>
              <a:rPr lang="en-US" sz="2400" dirty="0"/>
              <a:t> "And you shall stone him with stones until he dies, because he sought to entice you away from the LORD your God, who brought you out of the land of Egypt, from the house of bondage.</a:t>
            </a:r>
          </a:p>
        </p:txBody>
      </p:sp>
      <p:sp>
        <p:nvSpPr>
          <p:cNvPr id="4" name="TextBox 3">
            <a:extLst>
              <a:ext uri="{FF2B5EF4-FFF2-40B4-BE49-F238E27FC236}">
                <a16:creationId xmlns:a16="http://schemas.microsoft.com/office/drawing/2014/main" id="{82A88FE3-6D8C-0FAD-AFF3-75E1F98777A5}"/>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Behold I Have Set Before You</a:t>
            </a:r>
          </a:p>
        </p:txBody>
      </p:sp>
      <p:sp>
        <p:nvSpPr>
          <p:cNvPr id="5" name="Rectangle 4">
            <a:extLst>
              <a:ext uri="{FF2B5EF4-FFF2-40B4-BE49-F238E27FC236}">
                <a16:creationId xmlns:a16="http://schemas.microsoft.com/office/drawing/2014/main" id="{F677FD3B-C9C8-C221-BA48-2BB827C54B73}"/>
              </a:ext>
            </a:extLst>
          </p:cNvPr>
          <p:cNvSpPr/>
          <p:nvPr/>
        </p:nvSpPr>
        <p:spPr>
          <a:xfrm>
            <a:off x="113211" y="3857900"/>
            <a:ext cx="8847909" cy="275602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344747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3DDC0BC-8EA7-0AFF-6784-56B0B9548FF3}"/>
              </a:ext>
            </a:extLst>
          </p:cNvPr>
          <p:cNvSpPr txBox="1"/>
          <p:nvPr/>
        </p:nvSpPr>
        <p:spPr>
          <a:xfrm>
            <a:off x="310100" y="938254"/>
            <a:ext cx="8236741" cy="5212068"/>
          </a:xfrm>
          <a:prstGeom prst="rect">
            <a:avLst/>
          </a:prstGeom>
          <a:noFill/>
        </p:spPr>
        <p:txBody>
          <a:bodyPr wrap="square">
            <a:spAutoFit/>
          </a:bodyPr>
          <a:lstStyle/>
          <a:p>
            <a:pPr marL="0" marR="0">
              <a:lnSpc>
                <a:spcPct val="107000"/>
              </a:lnSpc>
              <a:spcBef>
                <a:spcPts val="0"/>
              </a:spcBef>
              <a:spcAft>
                <a:spcPts val="0"/>
              </a:spcAf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To make it evident that they had no reason to boast of their own righteousness, he mentions their faults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shows Israel their transgressions, and their sins. In general, they had been all along a provoking people,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9:7-24</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In particular, </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golden calf,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9:8-21</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He mentions other instances of their rebellion,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9:22-23</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Returns, at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9:25</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to speak of the intercession he had made for them at Horeb, to prevent their being ruined for the golden calf. </a:t>
            </a:r>
          </a:p>
        </p:txBody>
      </p:sp>
    </p:spTree>
    <p:extLst>
      <p:ext uri="{BB962C8B-B14F-4D97-AF65-F5344CB8AC3E}">
        <p14:creationId xmlns:p14="http://schemas.microsoft.com/office/powerpoint/2010/main" val="263967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98DA7AE-3CDB-EC54-064D-1876E586EAE3}"/>
              </a:ext>
            </a:extLst>
          </p:cNvPr>
          <p:cNvSpPr txBox="1"/>
          <p:nvPr/>
        </p:nvSpPr>
        <p:spPr>
          <a:xfrm>
            <a:off x="691764" y="1017767"/>
            <a:ext cx="7799094" cy="5113964"/>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Moses having, in the previous chapter, reminded them of their own sin, as a reason why they should not depend upon their own righteousness, </a:t>
            </a: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 this chapter he sets before them God's great </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mercy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to them, </a:t>
            </a: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notwithstanding their provocations, as a reason why they should be more obedient for the future. </a:t>
            </a:r>
          </a:p>
          <a:p>
            <a:pPr marL="0" marR="0">
              <a:lnSpc>
                <a:spcPct val="107000"/>
              </a:lnSpc>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000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12F4033-B509-24A8-CB1A-9A57A290F835}"/>
              </a:ext>
            </a:extLst>
          </p:cNvPr>
          <p:cNvSpPr txBox="1"/>
          <p:nvPr/>
        </p:nvSpPr>
        <p:spPr>
          <a:xfrm>
            <a:off x="374470" y="923109"/>
            <a:ext cx="8159928" cy="4862870"/>
          </a:xfrm>
          <a:prstGeom prst="rect">
            <a:avLst/>
          </a:prstGeom>
          <a:noFill/>
        </p:spPr>
        <p:txBody>
          <a:bodyPr wrap="square">
            <a:spAutoFit/>
          </a:bodyPr>
          <a:lstStyle/>
          <a:p>
            <a:r>
              <a:rPr lang="en-US" sz="2400" b="1" dirty="0">
                <a:solidFill>
                  <a:srgbClr val="0070C0"/>
                </a:solidFill>
              </a:rPr>
              <a:t>Deut. 10:12 </a:t>
            </a:r>
            <a:r>
              <a:rPr lang="en-US" sz="2200" dirty="0"/>
              <a:t>"And now, Israel, what does the LORD your God require of you, but to fear the LORD your God, to walk in all His ways and to love Him, to serve the LORD your God with all your heart and with all your soul,</a:t>
            </a:r>
          </a:p>
          <a:p>
            <a:r>
              <a:rPr lang="en-US" sz="2200" b="1" dirty="0">
                <a:solidFill>
                  <a:srgbClr val="0070C0"/>
                </a:solidFill>
              </a:rPr>
              <a:t>13</a:t>
            </a:r>
            <a:r>
              <a:rPr lang="en-US" sz="2200" dirty="0"/>
              <a:t> "and to keep the commandments of the LORD and His statutes which I command you today for your good?</a:t>
            </a:r>
          </a:p>
          <a:p>
            <a:endParaRPr lang="en-US" sz="2200" b="1" dirty="0">
              <a:solidFill>
                <a:srgbClr val="0070C0"/>
              </a:solidFill>
            </a:endParaRPr>
          </a:p>
          <a:p>
            <a:r>
              <a:rPr lang="en-US" sz="2200" b="1" dirty="0">
                <a:solidFill>
                  <a:srgbClr val="0070C0"/>
                </a:solidFill>
              </a:rPr>
              <a:t>14</a:t>
            </a:r>
            <a:r>
              <a:rPr lang="en-US" sz="2200" dirty="0"/>
              <a:t> "Indeed heaven and the highest heavens belong to the LORD your God, also the earth with all that is in it.</a:t>
            </a:r>
          </a:p>
          <a:p>
            <a:r>
              <a:rPr lang="en-US" sz="2200" b="1" dirty="0">
                <a:solidFill>
                  <a:srgbClr val="0070C0"/>
                </a:solidFill>
              </a:rPr>
              <a:t>15</a:t>
            </a:r>
            <a:r>
              <a:rPr lang="en-US" sz="2200" dirty="0"/>
              <a:t> "The LORD delighted only in your fathers, to love them; and He chose their descendants after them, you above all peoples, as it is this day.</a:t>
            </a:r>
          </a:p>
          <a:p>
            <a:r>
              <a:rPr lang="en-US" sz="2200" b="1" dirty="0">
                <a:solidFill>
                  <a:srgbClr val="0070C0"/>
                </a:solidFill>
              </a:rPr>
              <a:t>16</a:t>
            </a:r>
            <a:r>
              <a:rPr lang="en-US" sz="2200" dirty="0"/>
              <a:t> "Therefore circumcise the foreskin of your heart, and be stiff-necked no longer. &gt;&gt;&gt;</a:t>
            </a:r>
          </a:p>
        </p:txBody>
      </p:sp>
      <p:sp>
        <p:nvSpPr>
          <p:cNvPr id="8" name="Rectangle 7">
            <a:extLst>
              <a:ext uri="{FF2B5EF4-FFF2-40B4-BE49-F238E27FC236}">
                <a16:creationId xmlns:a16="http://schemas.microsoft.com/office/drawing/2014/main" id="{E4C920B1-97F3-9238-B2E9-4A6EA1BB3E75}"/>
              </a:ext>
            </a:extLst>
          </p:cNvPr>
          <p:cNvSpPr/>
          <p:nvPr/>
        </p:nvSpPr>
        <p:spPr>
          <a:xfrm>
            <a:off x="261257" y="888274"/>
            <a:ext cx="8525692" cy="209005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68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12F4033-B509-24A8-CB1A-9A57A290F835}"/>
              </a:ext>
            </a:extLst>
          </p:cNvPr>
          <p:cNvSpPr txBox="1"/>
          <p:nvPr/>
        </p:nvSpPr>
        <p:spPr>
          <a:xfrm>
            <a:off x="374470" y="923109"/>
            <a:ext cx="8159928" cy="1384995"/>
          </a:xfrm>
          <a:prstGeom prst="rect">
            <a:avLst/>
          </a:prstGeom>
          <a:noFill/>
          <a:ln w="28575">
            <a:solidFill>
              <a:schemeClr val="tx1"/>
            </a:solidFill>
          </a:ln>
        </p:spPr>
        <p:txBody>
          <a:bodyPr wrap="square">
            <a:spAutoFit/>
          </a:bodyPr>
          <a:lstStyle/>
          <a:p>
            <a:r>
              <a:rPr lang="en-US" sz="2800" b="1" dirty="0">
                <a:solidFill>
                  <a:srgbClr val="0070C0"/>
                </a:solidFill>
              </a:rPr>
              <a:t>Deut. 10:17 </a:t>
            </a:r>
            <a:r>
              <a:rPr lang="en-US" sz="2800" dirty="0">
                <a:solidFill>
                  <a:srgbClr val="0070C0"/>
                </a:solidFill>
              </a:rPr>
              <a:t>"For the LORD your God is </a:t>
            </a:r>
            <a:r>
              <a:rPr lang="en-US" sz="2800" u="sng" dirty="0">
                <a:solidFill>
                  <a:srgbClr val="0070C0"/>
                </a:solidFill>
              </a:rPr>
              <a:t>God of gods </a:t>
            </a:r>
            <a:r>
              <a:rPr lang="en-US" sz="2800" dirty="0">
                <a:solidFill>
                  <a:srgbClr val="0070C0"/>
                </a:solidFill>
              </a:rPr>
              <a:t>and </a:t>
            </a:r>
            <a:r>
              <a:rPr lang="en-US" sz="2800" u="sng" dirty="0">
                <a:solidFill>
                  <a:srgbClr val="0070C0"/>
                </a:solidFill>
              </a:rPr>
              <a:t>Lord of lords</a:t>
            </a:r>
            <a:r>
              <a:rPr lang="en-US" sz="2800" dirty="0">
                <a:solidFill>
                  <a:srgbClr val="0070C0"/>
                </a:solidFill>
              </a:rPr>
              <a:t>, </a:t>
            </a:r>
            <a:r>
              <a:rPr lang="en-US" sz="2800" u="sng" dirty="0">
                <a:solidFill>
                  <a:srgbClr val="0070C0"/>
                </a:solidFill>
              </a:rPr>
              <a:t>the great God</a:t>
            </a:r>
            <a:r>
              <a:rPr lang="en-US" sz="2800" dirty="0">
                <a:solidFill>
                  <a:srgbClr val="0070C0"/>
                </a:solidFill>
              </a:rPr>
              <a:t>, </a:t>
            </a:r>
            <a:r>
              <a:rPr lang="en-US" sz="2800" u="sng" dirty="0">
                <a:solidFill>
                  <a:srgbClr val="0070C0"/>
                </a:solidFill>
              </a:rPr>
              <a:t>mighty and awesome</a:t>
            </a:r>
            <a:r>
              <a:rPr lang="en-US" sz="2800" dirty="0">
                <a:solidFill>
                  <a:srgbClr val="0070C0"/>
                </a:solidFill>
              </a:rPr>
              <a:t>, who shows no partiality nor takes a bribe.</a:t>
            </a:r>
          </a:p>
        </p:txBody>
      </p:sp>
      <p:sp>
        <p:nvSpPr>
          <p:cNvPr id="3" name="TextBox 2">
            <a:extLst>
              <a:ext uri="{FF2B5EF4-FFF2-40B4-BE49-F238E27FC236}">
                <a16:creationId xmlns:a16="http://schemas.microsoft.com/office/drawing/2014/main" id="{67EA1608-9DE5-7EFE-EE16-E4ACB4A16C0D}"/>
              </a:ext>
            </a:extLst>
          </p:cNvPr>
          <p:cNvSpPr txBox="1"/>
          <p:nvPr/>
        </p:nvSpPr>
        <p:spPr>
          <a:xfrm>
            <a:off x="374469" y="2476637"/>
            <a:ext cx="8371965" cy="4370427"/>
          </a:xfrm>
          <a:prstGeom prst="rect">
            <a:avLst/>
          </a:prstGeom>
          <a:noFill/>
        </p:spPr>
        <p:txBody>
          <a:bodyPr wrap="square">
            <a:spAutoFit/>
          </a:bodyPr>
          <a:lstStyle/>
          <a:p>
            <a:r>
              <a:rPr lang="en-US" sz="2600" dirty="0"/>
              <a:t>This verse is worth comparing with the N.T. texts which extol the </a:t>
            </a:r>
            <a:r>
              <a:rPr lang="en-US" sz="2600" u="sng" dirty="0"/>
              <a:t>Father of Lights</a:t>
            </a:r>
            <a:r>
              <a:rPr lang="en-US" sz="2600" dirty="0"/>
              <a:t>, the </a:t>
            </a:r>
            <a:r>
              <a:rPr lang="en-US" sz="2600" u="sng" dirty="0"/>
              <a:t>Father of Mercies</a:t>
            </a:r>
            <a:r>
              <a:rPr lang="en-US" sz="2600" dirty="0"/>
              <a:t>, the </a:t>
            </a:r>
            <a:r>
              <a:rPr lang="en-US" sz="2600" u="sng" dirty="0"/>
              <a:t>Everlasting Father</a:t>
            </a:r>
            <a:r>
              <a:rPr lang="en-US" sz="2600" dirty="0"/>
              <a:t>, etc. as </a:t>
            </a:r>
            <a:r>
              <a:rPr lang="en-US" sz="2600" u="sng" dirty="0"/>
              <a:t>Blessed</a:t>
            </a:r>
            <a:r>
              <a:rPr lang="en-US" sz="2600" dirty="0"/>
              <a:t> </a:t>
            </a:r>
            <a:r>
              <a:rPr lang="en-US" sz="2600" u="sng" dirty="0"/>
              <a:t>and Only Potentate</a:t>
            </a:r>
            <a:r>
              <a:rPr lang="en-US" sz="2600" dirty="0"/>
              <a:t>, </a:t>
            </a:r>
            <a:r>
              <a:rPr lang="en-US" sz="2600" u="sng" dirty="0"/>
              <a:t>King of Kings</a:t>
            </a:r>
            <a:r>
              <a:rPr lang="en-US" sz="2600" dirty="0"/>
              <a:t>, </a:t>
            </a:r>
            <a:r>
              <a:rPr lang="en-US" sz="2600" u="sng" dirty="0"/>
              <a:t>Lord of Lords</a:t>
            </a:r>
            <a:r>
              <a:rPr lang="en-US" sz="2600" dirty="0"/>
              <a:t>, </a:t>
            </a:r>
            <a:r>
              <a:rPr lang="en-US" sz="2600" u="sng" dirty="0"/>
              <a:t>who Only Hath Immortality</a:t>
            </a:r>
            <a:r>
              <a:rPr lang="en-US" sz="2600" dirty="0"/>
              <a:t>, and </a:t>
            </a:r>
            <a:r>
              <a:rPr lang="en-US" sz="2600" u="sng" dirty="0"/>
              <a:t>Lord of Lords and King of Kings </a:t>
            </a:r>
            <a:r>
              <a:rPr lang="en-US" sz="2600" dirty="0"/>
              <a:t>(</a:t>
            </a:r>
            <a:r>
              <a:rPr lang="en-US" sz="2600" b="1" dirty="0">
                <a:solidFill>
                  <a:srgbClr val="0070C0"/>
                </a:solidFill>
              </a:rPr>
              <a:t>1 Tim. 6:15; Rev. 17:14; 19:16</a:t>
            </a:r>
            <a:r>
              <a:rPr lang="en-US" sz="2600" dirty="0"/>
              <a:t>). </a:t>
            </a:r>
          </a:p>
          <a:p>
            <a:endParaRPr lang="en-US" sz="2600" dirty="0"/>
          </a:p>
          <a:p>
            <a:r>
              <a:rPr lang="en-US" sz="2600" dirty="0"/>
              <a:t>The characteristics added here, namely, that “He regards not persons, nor takes reward,” are merely another way of saying that “God is no respecter of persons,” and that no one can bribe God!</a:t>
            </a:r>
          </a:p>
          <a:p>
            <a:pPr lvl="1"/>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53122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4C0A3FA5-AA62-2E46-8895-36E6A8CD1C4B}"/>
              </a:ext>
            </a:extLst>
          </p:cNvPr>
          <p:cNvSpPr txBox="1"/>
          <p:nvPr/>
        </p:nvSpPr>
        <p:spPr>
          <a:xfrm>
            <a:off x="583475" y="1892790"/>
            <a:ext cx="7585166" cy="1692771"/>
          </a:xfrm>
          <a:prstGeom prst="rect">
            <a:avLst/>
          </a:prstGeom>
          <a:noFill/>
          <a:ln w="28575">
            <a:solidFill>
              <a:schemeClr val="tx1"/>
            </a:solidFill>
          </a:ln>
        </p:spPr>
        <p:txBody>
          <a:bodyPr wrap="square">
            <a:spAutoFit/>
          </a:bodyPr>
          <a:lstStyle/>
          <a:p>
            <a:r>
              <a:rPr lang="en-US" sz="2600" b="1" dirty="0">
                <a:solidFill>
                  <a:srgbClr val="0070C0"/>
                </a:solidFill>
              </a:rPr>
              <a:t>Micah 6:8 </a:t>
            </a:r>
            <a:r>
              <a:rPr lang="en-US" sz="2600" dirty="0"/>
              <a:t>is an echo of this passage, indicating that Deuteronomy is far older than the minor prophets (848–844 B.C.), and at the time of their writing, already well known throughout Israel.</a:t>
            </a:r>
          </a:p>
        </p:txBody>
      </p:sp>
      <p:sp>
        <p:nvSpPr>
          <p:cNvPr id="9" name="TextBox 8">
            <a:extLst>
              <a:ext uri="{FF2B5EF4-FFF2-40B4-BE49-F238E27FC236}">
                <a16:creationId xmlns:a16="http://schemas.microsoft.com/office/drawing/2014/main" id="{39EF9E8D-2179-510C-2A19-6CF3A9199A94}"/>
              </a:ext>
            </a:extLst>
          </p:cNvPr>
          <p:cNvSpPr txBox="1"/>
          <p:nvPr/>
        </p:nvSpPr>
        <p:spPr>
          <a:xfrm>
            <a:off x="558106" y="3719530"/>
            <a:ext cx="8377646" cy="2923877"/>
          </a:xfrm>
          <a:prstGeom prst="rect">
            <a:avLst/>
          </a:prstGeom>
          <a:noFill/>
        </p:spPr>
        <p:txBody>
          <a:bodyPr wrap="square">
            <a:spAutoFit/>
          </a:bodyPr>
          <a:lstStyle/>
          <a:p>
            <a:r>
              <a:rPr lang="en-US" sz="2600" dirty="0"/>
              <a:t>A lesson for today in this passage is that, “If God expected the kind of </a:t>
            </a:r>
            <a:r>
              <a:rPr lang="en-US" sz="2600" u="sng" dirty="0"/>
              <a:t>ultimate and total devotion enjoined here from those who had received physical deliverance </a:t>
            </a:r>
            <a:r>
              <a:rPr lang="en-US" sz="2600" dirty="0"/>
              <a:t>only at God’s hands, </a:t>
            </a:r>
            <a:r>
              <a:rPr lang="en-US" sz="2600" b="1" dirty="0">
                <a:solidFill>
                  <a:srgbClr val="0070C0"/>
                </a:solidFill>
              </a:rPr>
              <a:t>what level of devotion should we return who have known and received the blessings of Christ’s atoning death, the promise of eternal life</a:t>
            </a:r>
            <a:r>
              <a:rPr lang="en-US" sz="2600" dirty="0"/>
              <a:t>, etc.?</a:t>
            </a:r>
          </a:p>
          <a:p>
            <a:pPr lvl="1"/>
            <a:r>
              <a:rPr lang="en-US" sz="2800" dirty="0"/>
              <a:t> </a:t>
            </a:r>
            <a:endParaRPr lang="en-US" sz="2800" b="0" i="0" u="none" strike="noStrike" baseline="0" dirty="0">
              <a:solidFill>
                <a:srgbClr val="0000FF"/>
              </a:solidFill>
              <a:hlinkClick r:id="rId2"/>
            </a:endParaRPr>
          </a:p>
        </p:txBody>
      </p:sp>
      <p:sp>
        <p:nvSpPr>
          <p:cNvPr id="13" name="TextBox 12">
            <a:extLst>
              <a:ext uri="{FF2B5EF4-FFF2-40B4-BE49-F238E27FC236}">
                <a16:creationId xmlns:a16="http://schemas.microsoft.com/office/drawing/2014/main" id="{4C974491-1B33-3852-12B6-2D37F26DB244}"/>
              </a:ext>
            </a:extLst>
          </p:cNvPr>
          <p:cNvSpPr txBox="1"/>
          <p:nvPr/>
        </p:nvSpPr>
        <p:spPr>
          <a:xfrm>
            <a:off x="583475" y="1152339"/>
            <a:ext cx="8107680" cy="492443"/>
          </a:xfrm>
          <a:prstGeom prst="rect">
            <a:avLst/>
          </a:prstGeom>
          <a:noFill/>
        </p:spPr>
        <p:txBody>
          <a:bodyPr wrap="square">
            <a:spAutoFit/>
          </a:bodyPr>
          <a:lstStyle/>
          <a:p>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10:12 - what does the LORD your God require of you? </a:t>
            </a:r>
            <a:endParaRPr lang="en-US" sz="2600" b="1" dirty="0">
              <a:solidFill>
                <a:srgbClr val="0070C0"/>
              </a:solidFill>
            </a:endParaRPr>
          </a:p>
        </p:txBody>
      </p:sp>
    </p:spTree>
    <p:extLst>
      <p:ext uri="{BB962C8B-B14F-4D97-AF65-F5344CB8AC3E}">
        <p14:creationId xmlns:p14="http://schemas.microsoft.com/office/powerpoint/2010/main" val="20996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C946C57-3AA1-2D0B-4441-82B145AE509F}"/>
              </a:ext>
            </a:extLst>
          </p:cNvPr>
          <p:cNvSpPr txBox="1"/>
          <p:nvPr/>
        </p:nvSpPr>
        <p:spPr>
          <a:xfrm>
            <a:off x="723569" y="1598213"/>
            <a:ext cx="7713008" cy="3970318"/>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Moses argues</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 the obligations they have to fear, </a:t>
            </a:r>
          </a:p>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and love,</a:t>
            </a:r>
          </a:p>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 and serve God, </a:t>
            </a:r>
          </a:p>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which he presses upon them with many motives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10:12-22. </a:t>
            </a:r>
          </a:p>
        </p:txBody>
      </p:sp>
    </p:spTree>
    <p:extLst>
      <p:ext uri="{BB962C8B-B14F-4D97-AF65-F5344CB8AC3E}">
        <p14:creationId xmlns:p14="http://schemas.microsoft.com/office/powerpoint/2010/main" val="289597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C8055E0-665E-D2A3-1F39-19866DAB4870}"/>
              </a:ext>
            </a:extLst>
          </p:cNvPr>
          <p:cNvSpPr txBox="1"/>
          <p:nvPr/>
        </p:nvSpPr>
        <p:spPr>
          <a:xfrm>
            <a:off x="348344" y="1332411"/>
            <a:ext cx="8310626" cy="4955203"/>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 were four things by which God showed himself God to Israel</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32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He gave them his law</a:t>
            </a:r>
            <a:r>
              <a:rPr lang="en-US" sz="2800" dirty="0">
                <a:effectLst/>
                <a:latin typeface="Calibri" panose="020F0502020204030204" pitchFamily="34" charset="0"/>
                <a:ea typeface="Calibri" panose="020F0502020204030204" pitchFamily="34" charset="0"/>
                <a:cs typeface="Times New Roman" panose="02020603050405020304" pitchFamily="18" charset="0"/>
              </a:rPr>
              <a:t>, gave it to them in writing, as a standing pledge of his favor. </a:t>
            </a:r>
          </a:p>
          <a:p>
            <a:endParaRPr lang="en-US" sz="2800" dirty="0">
              <a:latin typeface="Calibri" panose="020F0502020204030204" pitchFamily="34" charset="0"/>
              <a:cs typeface="Times New Roman" panose="02020603050405020304" pitchFamily="18" charset="0"/>
            </a:endParaRPr>
          </a:p>
          <a:p>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He led them forward towards Canaan</a:t>
            </a:r>
            <a:r>
              <a:rPr lang="en-US" sz="2800" dirty="0">
                <a:effectLst/>
                <a:latin typeface="Calibri" panose="020F0502020204030204" pitchFamily="34" charset="0"/>
                <a:ea typeface="Calibri" panose="020F0502020204030204" pitchFamily="34" charset="0"/>
                <a:cs typeface="Times New Roman" panose="02020603050405020304" pitchFamily="18" charset="0"/>
              </a:rPr>
              <a:t>, though they in their hearts turned back towards Egypt, Deut. 10:6-7. He brought them to a land of rivers of waters, out of a dry and barren wilderness.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93067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B4C19C5-F19E-C6C7-1A2A-7144F0D46218}"/>
              </a:ext>
            </a:extLst>
          </p:cNvPr>
          <p:cNvSpPr txBox="1"/>
          <p:nvPr/>
        </p:nvSpPr>
        <p:spPr>
          <a:xfrm>
            <a:off x="516835" y="1075318"/>
            <a:ext cx="7959256" cy="5139869"/>
          </a:xfrm>
          <a:prstGeom prst="rect">
            <a:avLst/>
          </a:prstGeom>
          <a:noFill/>
          <a:ln w="28575">
            <a:solidFill>
              <a:schemeClr val="tx1"/>
            </a:solidFill>
          </a:ln>
        </p:spPr>
        <p:txBody>
          <a:bodyPr wrap="square">
            <a:spAutoFit/>
          </a:bodyPr>
          <a:lstStyle/>
          <a:p>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God appointed a standing ministry among them, to deal for them in holy things.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At that time when Moses went up a second time to the mount, or soon after, he had orders to separate the tribe of </a:t>
            </a:r>
            <a:r>
              <a:rPr lang="en-US" sz="2400" dirty="0">
                <a:effectLst/>
                <a:latin typeface="Arial Black" panose="020B0A04020102020204" pitchFamily="34" charset="0"/>
                <a:ea typeface="Calibri" panose="020F0502020204030204" pitchFamily="34" charset="0"/>
                <a:cs typeface="Times New Roman" panose="02020603050405020304" pitchFamily="18" charset="0"/>
              </a:rPr>
              <a:t>Levi</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God, and to his immediate service, they having distinguished themselves by their zeal against the worshippers of the golden calf, </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10:8-9</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Kohathites carried the ark; they and the other </a:t>
            </a:r>
            <a:r>
              <a:rPr lang="en-US" sz="2400" dirty="0">
                <a:effectLst/>
                <a:latin typeface="Arial Black" panose="020B0A04020102020204" pitchFamily="34" charset="0"/>
                <a:ea typeface="Calibri" panose="020F0502020204030204" pitchFamily="34" charset="0"/>
                <a:cs typeface="Times New Roman" panose="02020603050405020304" pitchFamily="18" charset="0"/>
              </a:rPr>
              <a:t>Levites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stood before the Lord, to minister to him in all the </a:t>
            </a:r>
            <a:r>
              <a:rPr lang="en-US" sz="2400" dirty="0">
                <a:effectLst/>
                <a:latin typeface="Arial Black" panose="020B0A04020102020204" pitchFamily="34" charset="0"/>
                <a:ea typeface="Calibri" panose="020F0502020204030204" pitchFamily="34" charset="0"/>
                <a:cs typeface="Times New Roman" panose="02020603050405020304" pitchFamily="18" charset="0"/>
              </a:rPr>
              <a:t>offices of the tabernacle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the </a:t>
            </a:r>
            <a:r>
              <a:rPr lang="en-US" sz="2400" dirty="0">
                <a:effectLst/>
                <a:latin typeface="Arial Black" panose="020B0A04020102020204" pitchFamily="34" charset="0"/>
                <a:ea typeface="Calibri" panose="020F0502020204030204" pitchFamily="34" charset="0"/>
                <a:cs typeface="Times New Roman" panose="02020603050405020304" pitchFamily="18" charset="0"/>
              </a:rPr>
              <a:t>priests</a:t>
            </a:r>
            <a:r>
              <a:rPr lang="en-US" sz="2400" dirty="0">
                <a:effectLst/>
                <a:latin typeface="Calibri" panose="020F0502020204030204" pitchFamily="34" charset="0"/>
                <a:ea typeface="Calibri" panose="020F0502020204030204" pitchFamily="34" charset="0"/>
                <a:cs typeface="Times New Roman" panose="02020603050405020304" pitchFamily="18" charset="0"/>
              </a:rPr>
              <a:t>, who were of that tribe, were to bless the people.</a:t>
            </a:r>
          </a:p>
        </p:txBody>
      </p:sp>
    </p:spTree>
    <p:extLst>
      <p:ext uri="{BB962C8B-B14F-4D97-AF65-F5344CB8AC3E}">
        <p14:creationId xmlns:p14="http://schemas.microsoft.com/office/powerpoint/2010/main" val="13594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038F9BC-2D40-1705-01B3-71A1A9B750E6}"/>
              </a:ext>
            </a:extLst>
          </p:cNvPr>
          <p:cNvSpPr txBox="1"/>
          <p:nvPr/>
        </p:nvSpPr>
        <p:spPr>
          <a:xfrm>
            <a:off x="339634" y="1018455"/>
            <a:ext cx="8429897" cy="1569660"/>
          </a:xfrm>
          <a:prstGeom prst="rect">
            <a:avLst/>
          </a:prstGeom>
          <a:noFill/>
        </p:spPr>
        <p:txBody>
          <a:bodyPr wrap="square">
            <a:spAutoFit/>
          </a:bodyPr>
          <a:lstStyle/>
          <a:p>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God accepted Moses as an advocate or intercessor for them, and therefore made him their prince and leader (Deut. 10:10-11): </a:t>
            </a:r>
            <a:endParaRPr lang="en-US" sz="3200" b="1" dirty="0">
              <a:solidFill>
                <a:srgbClr val="0070C0"/>
              </a:solidFill>
            </a:endParaRPr>
          </a:p>
        </p:txBody>
      </p:sp>
      <p:sp>
        <p:nvSpPr>
          <p:cNvPr id="7" name="TextBox 6">
            <a:extLst>
              <a:ext uri="{FF2B5EF4-FFF2-40B4-BE49-F238E27FC236}">
                <a16:creationId xmlns:a16="http://schemas.microsoft.com/office/drawing/2014/main" id="{C5AE158D-9FAA-A112-9625-17642CA65767}"/>
              </a:ext>
            </a:extLst>
          </p:cNvPr>
          <p:cNvSpPr txBox="1"/>
          <p:nvPr/>
        </p:nvSpPr>
        <p:spPr>
          <a:xfrm>
            <a:off x="400595" y="2669365"/>
            <a:ext cx="8151222" cy="3539430"/>
          </a:xfrm>
          <a:prstGeom prst="rect">
            <a:avLst/>
          </a:prstGeom>
          <a:noFill/>
        </p:spPr>
        <p:txBody>
          <a:bodyPr wrap="square">
            <a:spAutoFit/>
          </a:bodyPr>
          <a:lstStyle/>
          <a:p>
            <a:r>
              <a:rPr lang="en-US" sz="2800" b="1" dirty="0">
                <a:solidFill>
                  <a:srgbClr val="0070C0"/>
                </a:solidFill>
              </a:rPr>
              <a:t>Deut. 10:10 </a:t>
            </a:r>
            <a:r>
              <a:rPr lang="en-US" sz="2800" dirty="0"/>
              <a:t>"As at the first time, I stayed in the mountain forty days and forty nights; the LORD also heard me at that time, and the LORD chose not to destroy you.</a:t>
            </a:r>
          </a:p>
          <a:p>
            <a:r>
              <a:rPr lang="en-US" sz="2800" b="1" dirty="0">
                <a:solidFill>
                  <a:srgbClr val="0070C0"/>
                </a:solidFill>
              </a:rPr>
              <a:t>11</a:t>
            </a:r>
            <a:r>
              <a:rPr lang="en-US" sz="2800" dirty="0"/>
              <a:t> "Then the LORD said to me, 'Arise, begin your journey before the people, that they may go in and possess the land which I swore to their fathers to give them.'</a:t>
            </a:r>
          </a:p>
        </p:txBody>
      </p:sp>
    </p:spTree>
    <p:extLst>
      <p:ext uri="{BB962C8B-B14F-4D97-AF65-F5344CB8AC3E}">
        <p14:creationId xmlns:p14="http://schemas.microsoft.com/office/powerpoint/2010/main" val="998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eila\Desktop\ULTIMATE Royality Free\4-Bib Pics-Misc\Bible MSS\Scriptures\10 Commandments_.jpg">
            <a:extLst>
              <a:ext uri="{FF2B5EF4-FFF2-40B4-BE49-F238E27FC236}">
                <a16:creationId xmlns:a16="http://schemas.microsoft.com/office/drawing/2014/main" id="{2B177BE2-E633-4396-A1F9-D038906C01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3" name="TextBox 2">
            <a:extLst>
              <a:ext uri="{FF2B5EF4-FFF2-40B4-BE49-F238E27FC236}">
                <a16:creationId xmlns:a16="http://schemas.microsoft.com/office/drawing/2014/main" id="{8489EB26-B41E-494C-9F49-361FCD2A80E0}"/>
              </a:ext>
            </a:extLst>
          </p:cNvPr>
          <p:cNvSpPr txBox="1"/>
          <p:nvPr/>
        </p:nvSpPr>
        <p:spPr>
          <a:xfrm>
            <a:off x="1397856" y="1076822"/>
            <a:ext cx="6400800" cy="4985980"/>
          </a:xfrm>
          <a:prstGeom prst="rect">
            <a:avLst/>
          </a:prstGeom>
          <a:noFill/>
        </p:spPr>
        <p:txBody>
          <a:bodyPr wrap="square" rtlCol="0">
            <a:spAutoFit/>
          </a:bodyPr>
          <a:lstStyle/>
          <a:p>
            <a:pPr algn="ctr"/>
            <a:r>
              <a:rPr lang="en-US" sz="3000" b="1" dirty="0">
                <a:solidFill>
                  <a:srgbClr val="0070C0"/>
                </a:solidFill>
              </a:rPr>
              <a:t>Deut. 11:26 "Behold, I set before you today a blessing and a curse:</a:t>
            </a:r>
          </a:p>
          <a:p>
            <a:pPr algn="ctr"/>
            <a:r>
              <a:rPr lang="en-US" sz="3000" b="1" dirty="0">
                <a:solidFill>
                  <a:srgbClr val="0070C0"/>
                </a:solidFill>
              </a:rPr>
              <a:t>27</a:t>
            </a:r>
            <a:r>
              <a:rPr lang="en-US" sz="3000" dirty="0"/>
              <a:t> "the blessing, if you obey the commandments of the LORD your God which I command you today;</a:t>
            </a:r>
          </a:p>
          <a:p>
            <a:pPr algn="ctr"/>
            <a:r>
              <a:rPr lang="en-US" sz="3000" b="1" dirty="0">
                <a:solidFill>
                  <a:srgbClr val="0070C0"/>
                </a:solidFill>
              </a:rPr>
              <a:t>28</a:t>
            </a:r>
            <a:r>
              <a:rPr lang="en-US" sz="3000" dirty="0"/>
              <a:t> "and the curse, if you do not obey the commandments of the LORD your God, but turn aside from the way which I command you today, to go after other gods which you have not known.</a:t>
            </a:r>
          </a:p>
          <a:p>
            <a:endParaRPr lang="en-US" dirty="0"/>
          </a:p>
        </p:txBody>
      </p:sp>
    </p:spTree>
    <p:extLst>
      <p:ext uri="{BB962C8B-B14F-4D97-AF65-F5344CB8AC3E}">
        <p14:creationId xmlns:p14="http://schemas.microsoft.com/office/powerpoint/2010/main" val="269526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9B52083-8002-B432-27EF-A48C036F9225}"/>
              </a:ext>
            </a:extLst>
          </p:cNvPr>
          <p:cNvSpPr txBox="1"/>
          <p:nvPr/>
        </p:nvSpPr>
        <p:spPr>
          <a:xfrm>
            <a:off x="313508" y="865880"/>
            <a:ext cx="8403771" cy="1526700"/>
          </a:xfrm>
          <a:prstGeom prst="rect">
            <a:avLst/>
          </a:prstGeom>
          <a:noFill/>
        </p:spPr>
        <p:txBody>
          <a:bodyPr wrap="square">
            <a:spAutoFit/>
          </a:bodyPr>
          <a:lstStyle/>
          <a:p>
            <a:pPr marL="0" marR="0">
              <a:lnSpc>
                <a:spcPct val="107000"/>
              </a:lnSpc>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11:1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"Therefore you shall love the LORD your God, and keep His charge, His statutes, His judgments, and His commandments always.</a:t>
            </a:r>
          </a:p>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C83F7F5-AB67-630B-26BF-F940CF72C645}"/>
              </a:ext>
            </a:extLst>
          </p:cNvPr>
          <p:cNvSpPr txBox="1"/>
          <p:nvPr/>
        </p:nvSpPr>
        <p:spPr>
          <a:xfrm>
            <a:off x="329410" y="1812897"/>
            <a:ext cx="8516983" cy="4524315"/>
          </a:xfrm>
          <a:prstGeom prst="rect">
            <a:avLst/>
          </a:prstGeom>
          <a:noFill/>
        </p:spPr>
        <p:txBody>
          <a:bodyPr wrap="square">
            <a:spAutoFit/>
          </a:bodyPr>
          <a:lstStyle/>
          <a:p>
            <a:r>
              <a:rPr lang="en-US" sz="2800" b="1" dirty="0">
                <a:solidFill>
                  <a:srgbClr val="0070C0"/>
                </a:solidFill>
              </a:rPr>
              <a:t>Deut. 11:2 </a:t>
            </a:r>
            <a:r>
              <a:rPr lang="en-US" sz="2000" dirty="0"/>
              <a:t>"Know today that I do not speak with your children, who have not known and who have not seen the chastening of the LORD your God, His greatness and His mighty hand and His outstretched arm-</a:t>
            </a:r>
          </a:p>
          <a:p>
            <a:r>
              <a:rPr lang="en-US" sz="2000" dirty="0"/>
              <a:t> 3 "His signs and His acts which He did in the midst of Egypt, to Pharaoh king of Egypt, and to all his land;</a:t>
            </a:r>
          </a:p>
          <a:p>
            <a:r>
              <a:rPr lang="en-US" sz="2000" dirty="0"/>
              <a:t> 4 "what He did to the army of Egypt, to their horses and their chariots: how He made the waters of the Red Sea overflow them as they pursued you, and how the LORD has destroyed them to this day;</a:t>
            </a:r>
          </a:p>
          <a:p>
            <a:r>
              <a:rPr lang="en-US" sz="2000" dirty="0"/>
              <a:t> 5 "what He did for you in the wilderness until you came to this place;</a:t>
            </a:r>
          </a:p>
          <a:p>
            <a:r>
              <a:rPr lang="en-US" sz="2000" dirty="0"/>
              <a:t> 6 "and what He did to </a:t>
            </a:r>
            <a:r>
              <a:rPr lang="en-US" sz="2000" dirty="0" err="1"/>
              <a:t>Dathan</a:t>
            </a:r>
            <a:r>
              <a:rPr lang="en-US" sz="2000" dirty="0"/>
              <a:t> and </a:t>
            </a:r>
            <a:r>
              <a:rPr lang="en-US" sz="2000" dirty="0" err="1"/>
              <a:t>Abiram</a:t>
            </a:r>
            <a:r>
              <a:rPr lang="en-US" sz="2000" dirty="0"/>
              <a:t> the sons of Eliab, the son of Reuben: how the earth opened its mouth and swallowed them up, their households, their tents, and all the substance that was in their possession, in the midst of all Israel-</a:t>
            </a:r>
          </a:p>
          <a:p>
            <a:r>
              <a:rPr lang="en-US" sz="2000" dirty="0"/>
              <a:t> 7 "but your eyes have seen every great act of the LORD which He did.</a:t>
            </a:r>
          </a:p>
        </p:txBody>
      </p:sp>
    </p:spTree>
    <p:extLst>
      <p:ext uri="{BB962C8B-B14F-4D97-AF65-F5344CB8AC3E}">
        <p14:creationId xmlns:p14="http://schemas.microsoft.com/office/powerpoint/2010/main" val="358912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9B52083-8002-B432-27EF-A48C036F9225}"/>
              </a:ext>
            </a:extLst>
          </p:cNvPr>
          <p:cNvSpPr txBox="1"/>
          <p:nvPr/>
        </p:nvSpPr>
        <p:spPr>
          <a:xfrm>
            <a:off x="461176" y="803081"/>
            <a:ext cx="8020351" cy="1938992"/>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Moses</a:t>
            </a:r>
            <a:r>
              <a:rPr lang="en-US" sz="2400" dirty="0">
                <a:effectLst/>
                <a:latin typeface="Calibri" panose="020F0502020204030204" pitchFamily="34" charset="0"/>
                <a:ea typeface="Calibri" panose="020F0502020204030204" pitchFamily="34" charset="0"/>
                <a:cs typeface="Times New Roman" panose="02020603050405020304" pitchFamily="18" charset="0"/>
              </a:rPr>
              <a:t> sets before them, for the future, life and death, the blessing and the curse, according as they did, or did not, keep God's commandments, that they should certainly prosper if they were obedient, should be blessed with plenty of all good things </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11:8-15)</a:t>
            </a:r>
            <a:endParaRPr lang="en-US" sz="2400" b="1" dirty="0">
              <a:solidFill>
                <a:srgbClr val="0070C0"/>
              </a:solidFill>
            </a:endParaRPr>
          </a:p>
        </p:txBody>
      </p:sp>
      <p:sp>
        <p:nvSpPr>
          <p:cNvPr id="7" name="TextBox 6">
            <a:extLst>
              <a:ext uri="{FF2B5EF4-FFF2-40B4-BE49-F238E27FC236}">
                <a16:creationId xmlns:a16="http://schemas.microsoft.com/office/drawing/2014/main" id="{17C98DE2-9AC9-A045-26A5-422998FC069B}"/>
              </a:ext>
            </a:extLst>
          </p:cNvPr>
          <p:cNvSpPr txBox="1"/>
          <p:nvPr/>
        </p:nvSpPr>
        <p:spPr>
          <a:xfrm>
            <a:off x="470640" y="2906296"/>
            <a:ext cx="8098972" cy="3416320"/>
          </a:xfrm>
          <a:prstGeom prst="rect">
            <a:avLst/>
          </a:prstGeom>
          <a:noFill/>
          <a:ln w="28575">
            <a:solidFill>
              <a:schemeClr val="tx1"/>
            </a:solidFill>
          </a:ln>
        </p:spPr>
        <p:txBody>
          <a:bodyPr wrap="square">
            <a:spAutoFit/>
          </a:bodyPr>
          <a:lstStyle/>
          <a:p>
            <a:r>
              <a:rPr lang="en-US" sz="2400" b="1" dirty="0">
                <a:solidFill>
                  <a:srgbClr val="0070C0"/>
                </a:solidFill>
              </a:rPr>
              <a:t>Deut. 11:8 </a:t>
            </a:r>
            <a:r>
              <a:rPr lang="en-US" sz="2400" dirty="0"/>
              <a:t>"Therefore you shall keep every commandment which I command you today, that you may be strong, and go in and possess the land which you cross over to possess,</a:t>
            </a:r>
          </a:p>
          <a:p>
            <a:r>
              <a:rPr lang="en-US" sz="2400" b="1" dirty="0">
                <a:solidFill>
                  <a:srgbClr val="0070C0"/>
                </a:solidFill>
              </a:rPr>
              <a:t>9</a:t>
            </a:r>
            <a:r>
              <a:rPr lang="en-US" sz="2400" dirty="0"/>
              <a:t> "and that you may prolong your days in the land which the LORD swore to give your fathers, to them and their descendants, 'a land flowing with milk and honey.'</a:t>
            </a:r>
          </a:p>
          <a:p>
            <a:r>
              <a:rPr lang="en-US" sz="2400" b="1" dirty="0">
                <a:solidFill>
                  <a:srgbClr val="0070C0"/>
                </a:solidFill>
              </a:rPr>
              <a:t>10</a:t>
            </a:r>
            <a:r>
              <a:rPr lang="en-US" sz="2400" dirty="0"/>
              <a:t> "For the land which you go to possess is not like the land of Egypt from which you have come, where you sowed your seed and watered it by foot, as a vegetable garden; </a:t>
            </a:r>
            <a:r>
              <a:rPr lang="en-US" sz="2400" dirty="0">
                <a:solidFill>
                  <a:srgbClr val="FF0000"/>
                </a:solidFill>
              </a:rPr>
              <a:t>&gt;&gt;&gt;</a:t>
            </a:r>
          </a:p>
        </p:txBody>
      </p:sp>
    </p:spTree>
    <p:extLst>
      <p:ext uri="{BB962C8B-B14F-4D97-AF65-F5344CB8AC3E}">
        <p14:creationId xmlns:p14="http://schemas.microsoft.com/office/powerpoint/2010/main" val="243631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17C98DE2-9AC9-A045-26A5-422998FC069B}"/>
              </a:ext>
            </a:extLst>
          </p:cNvPr>
          <p:cNvSpPr txBox="1"/>
          <p:nvPr/>
        </p:nvSpPr>
        <p:spPr>
          <a:xfrm>
            <a:off x="461176" y="1152939"/>
            <a:ext cx="8195902" cy="4893647"/>
          </a:xfrm>
          <a:prstGeom prst="rect">
            <a:avLst/>
          </a:prstGeom>
          <a:noFill/>
          <a:ln w="28575">
            <a:solidFill>
              <a:schemeClr val="tx1"/>
            </a:solidFill>
          </a:ln>
        </p:spPr>
        <p:txBody>
          <a:bodyPr wrap="square">
            <a:spAutoFit/>
          </a:bodyPr>
          <a:lstStyle/>
          <a:p>
            <a:r>
              <a:rPr lang="en-US" sz="2400" b="1" dirty="0">
                <a:solidFill>
                  <a:srgbClr val="0070C0"/>
                </a:solidFill>
              </a:rPr>
              <a:t>11</a:t>
            </a:r>
            <a:r>
              <a:rPr lang="en-US" sz="2400" dirty="0"/>
              <a:t> "but the land which you cross over to possess is a land of hills and valleys, which drinks water from the rain of heaven,</a:t>
            </a:r>
          </a:p>
          <a:p>
            <a:r>
              <a:rPr lang="en-US" sz="2400" b="1" dirty="0">
                <a:solidFill>
                  <a:srgbClr val="0070C0"/>
                </a:solidFill>
              </a:rPr>
              <a:t>12</a:t>
            </a:r>
            <a:r>
              <a:rPr lang="en-US" sz="2400" dirty="0"/>
              <a:t> "a land for which the LORD your God cares; the eyes of the LORD your God are always on it, from the beginning of the year to the very end of the year.</a:t>
            </a:r>
          </a:p>
          <a:p>
            <a:r>
              <a:rPr lang="en-US" sz="2400" b="1" dirty="0">
                <a:solidFill>
                  <a:srgbClr val="0070C0"/>
                </a:solidFill>
              </a:rPr>
              <a:t>13</a:t>
            </a:r>
            <a:r>
              <a:rPr lang="en-US" sz="2400" dirty="0"/>
              <a:t> 'And it shall be that if you earnestly obey My commandments which I command you today, to love the LORD your God and serve Him with all your heart and with all your soul,</a:t>
            </a:r>
          </a:p>
          <a:p>
            <a:r>
              <a:rPr lang="en-US" sz="2400" b="1" dirty="0">
                <a:solidFill>
                  <a:srgbClr val="0070C0"/>
                </a:solidFill>
              </a:rPr>
              <a:t>14</a:t>
            </a:r>
            <a:r>
              <a:rPr lang="en-US" sz="2400" dirty="0"/>
              <a:t> 'then I will give you the rain for your land in its season, the early rain and the latter rain, that you may gather in your grain, your new wine, and your oil.</a:t>
            </a:r>
          </a:p>
          <a:p>
            <a:r>
              <a:rPr lang="en-US" sz="2400" b="1" dirty="0">
                <a:solidFill>
                  <a:srgbClr val="0070C0"/>
                </a:solidFill>
              </a:rPr>
              <a:t>15</a:t>
            </a:r>
            <a:r>
              <a:rPr lang="en-US" sz="2400" dirty="0"/>
              <a:t> 'And I will send grass in your fields for your livestock, that you may eat and be filled.'</a:t>
            </a:r>
          </a:p>
        </p:txBody>
      </p:sp>
    </p:spTree>
    <p:extLst>
      <p:ext uri="{BB962C8B-B14F-4D97-AF65-F5344CB8AC3E}">
        <p14:creationId xmlns:p14="http://schemas.microsoft.com/office/powerpoint/2010/main" val="398235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D769C76-0AC3-E371-2706-4ACD7E02DCA6}"/>
              </a:ext>
            </a:extLst>
          </p:cNvPr>
          <p:cNvSpPr txBox="1"/>
          <p:nvPr/>
        </p:nvSpPr>
        <p:spPr>
          <a:xfrm>
            <a:off x="444138" y="844731"/>
            <a:ext cx="8186678" cy="993926"/>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directs them what means to use that they might keep in mind the law of God,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11:18-21</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a:t>
            </a:r>
          </a:p>
        </p:txBody>
      </p:sp>
      <p:sp>
        <p:nvSpPr>
          <p:cNvPr id="7" name="TextBox 6">
            <a:extLst>
              <a:ext uri="{FF2B5EF4-FFF2-40B4-BE49-F238E27FC236}">
                <a16:creationId xmlns:a16="http://schemas.microsoft.com/office/drawing/2014/main" id="{B29FAF3B-3976-D5E7-7FB9-056743052DFF}"/>
              </a:ext>
            </a:extLst>
          </p:cNvPr>
          <p:cNvSpPr txBox="1"/>
          <p:nvPr/>
        </p:nvSpPr>
        <p:spPr>
          <a:xfrm>
            <a:off x="444137" y="2034561"/>
            <a:ext cx="7907381" cy="4306274"/>
          </a:xfrm>
          <a:prstGeom prst="rect">
            <a:avLst/>
          </a:prstGeom>
          <a:noFill/>
          <a:ln w="28575">
            <a:solidFill>
              <a:schemeClr val="tx1"/>
            </a:solidFill>
          </a:ln>
        </p:spPr>
        <p:txBody>
          <a:bodyPr wrap="square">
            <a:spAutoFit/>
          </a:bodyPr>
          <a:lstStyle/>
          <a:p>
            <a:r>
              <a:rPr lang="en-US" sz="2400" b="1" dirty="0">
                <a:solidFill>
                  <a:srgbClr val="0070C0"/>
                </a:solidFill>
              </a:rPr>
              <a:t>Deut. 11:18 </a:t>
            </a:r>
            <a:r>
              <a:rPr lang="en-US" sz="2400" dirty="0"/>
              <a:t>"Therefore you shall lay up these words of mine in your heart and in your soul, and bind them as a sign on your hand, and they shall be as frontlets between your eyes.</a:t>
            </a:r>
          </a:p>
          <a:p>
            <a:r>
              <a:rPr lang="en-US" sz="2400" b="1" dirty="0">
                <a:solidFill>
                  <a:srgbClr val="0070C0"/>
                </a:solidFill>
              </a:rPr>
              <a:t>19</a:t>
            </a:r>
            <a:r>
              <a:rPr lang="en-US" sz="2400" dirty="0"/>
              <a:t> "You shall teach them to your children, speaking of them when you sit in your house, when you walk by the way, when you lie down, and when you rise up.</a:t>
            </a:r>
          </a:p>
          <a:p>
            <a:r>
              <a:rPr lang="en-US" sz="2400" b="1" dirty="0">
                <a:solidFill>
                  <a:srgbClr val="0070C0"/>
                </a:solidFill>
              </a:rPr>
              <a:t>20</a:t>
            </a:r>
            <a:r>
              <a:rPr lang="en-US" sz="2400" dirty="0"/>
              <a:t> "And you shall write them on the doorposts of your house and on your gates,</a:t>
            </a:r>
          </a:p>
          <a:p>
            <a:r>
              <a:rPr lang="en-US" sz="2400" b="1" dirty="0">
                <a:solidFill>
                  <a:srgbClr val="0070C0"/>
                </a:solidFill>
              </a:rPr>
              <a:t>21</a:t>
            </a:r>
            <a:r>
              <a:rPr lang="en-US" sz="2400" dirty="0"/>
              <a:t> "that your days and the days of your children may be multiplied in the land of which the LORD swore to your fathers to give them, like the days of the heavens above the earth.</a:t>
            </a:r>
          </a:p>
        </p:txBody>
      </p:sp>
    </p:spTree>
    <p:extLst>
      <p:ext uri="{BB962C8B-B14F-4D97-AF65-F5344CB8AC3E}">
        <p14:creationId xmlns:p14="http://schemas.microsoft.com/office/powerpoint/2010/main" val="235364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Behold I Have Set Before You</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D1FA035-0006-BA13-A2D0-B9DFD6DD19D1}"/>
              </a:ext>
            </a:extLst>
          </p:cNvPr>
          <p:cNvSpPr txBox="1"/>
          <p:nvPr/>
        </p:nvSpPr>
        <p:spPr>
          <a:xfrm>
            <a:off x="252549" y="783771"/>
            <a:ext cx="7883745" cy="971292"/>
          </a:xfrm>
          <a:prstGeom prst="rect">
            <a:avLst/>
          </a:prstGeom>
          <a:noFill/>
        </p:spPr>
        <p:txBody>
          <a:bodyPr wrap="square">
            <a:spAutoFit/>
          </a:bodyPr>
          <a:lstStyle/>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Concludes with solemnly charging them to choose which they would have, the blessing or the curse, </a:t>
            </a: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11:26-32. </a:t>
            </a:r>
          </a:p>
          <a:p>
            <a:pPr marL="0" marR="0">
              <a:lnSpc>
                <a:spcPct val="107000"/>
              </a:lnSpc>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B6E9D5-1498-1ED0-DE03-FEAE1C2DDFBB}"/>
              </a:ext>
            </a:extLst>
          </p:cNvPr>
          <p:cNvSpPr txBox="1"/>
          <p:nvPr/>
        </p:nvSpPr>
        <p:spPr>
          <a:xfrm>
            <a:off x="333955" y="1574358"/>
            <a:ext cx="8653291" cy="5355312"/>
          </a:xfrm>
          <a:prstGeom prst="rect">
            <a:avLst/>
          </a:prstGeom>
          <a:noFill/>
        </p:spPr>
        <p:txBody>
          <a:bodyPr wrap="square">
            <a:spAutoFit/>
          </a:bodyPr>
          <a:lstStyle/>
          <a:p>
            <a:r>
              <a:rPr lang="en-US" sz="2400" b="1" dirty="0">
                <a:solidFill>
                  <a:srgbClr val="0070C0"/>
                </a:solidFill>
              </a:rPr>
              <a:t>Deut. 11:26 </a:t>
            </a:r>
            <a:r>
              <a:rPr lang="en-US" sz="2000" b="1" dirty="0">
                <a:solidFill>
                  <a:srgbClr val="0070C0"/>
                </a:solidFill>
              </a:rPr>
              <a:t>"Behold, I set before you today a blessing and a curse:</a:t>
            </a:r>
          </a:p>
          <a:p>
            <a:r>
              <a:rPr lang="en-US" sz="2000" b="1" dirty="0">
                <a:solidFill>
                  <a:srgbClr val="0070C0"/>
                </a:solidFill>
              </a:rPr>
              <a:t>27</a:t>
            </a:r>
            <a:r>
              <a:rPr lang="en-US" sz="2000" dirty="0"/>
              <a:t> "the blessing, if you obey the commandments of the LORD your God which I command you today;</a:t>
            </a:r>
          </a:p>
          <a:p>
            <a:r>
              <a:rPr lang="en-US" sz="2000" b="1" dirty="0">
                <a:solidFill>
                  <a:srgbClr val="0070C0"/>
                </a:solidFill>
              </a:rPr>
              <a:t>28</a:t>
            </a:r>
            <a:r>
              <a:rPr lang="en-US" sz="2000" dirty="0"/>
              <a:t> "and the curse, if you do not obey the commandments of the LORD your God, but turn aside from the way which I command you today, to go after other gods which you have not known.</a:t>
            </a:r>
          </a:p>
          <a:p>
            <a:r>
              <a:rPr lang="en-US" sz="2000" b="1" dirty="0">
                <a:solidFill>
                  <a:srgbClr val="0070C0"/>
                </a:solidFill>
              </a:rPr>
              <a:t>29</a:t>
            </a:r>
            <a:r>
              <a:rPr lang="en-US" sz="2000" dirty="0"/>
              <a:t> "Now it shall be, when the LORD your God has brought you into the land which you go to possess, that you shall put the blessing on Mount Gerizim and the curse on Mount </a:t>
            </a:r>
            <a:r>
              <a:rPr lang="en-US" sz="2000" dirty="0" err="1"/>
              <a:t>Ebal</a:t>
            </a:r>
            <a:r>
              <a:rPr lang="en-US" sz="2000" dirty="0"/>
              <a:t>.</a:t>
            </a:r>
          </a:p>
          <a:p>
            <a:r>
              <a:rPr lang="en-US" sz="2000" b="1" dirty="0">
                <a:solidFill>
                  <a:srgbClr val="0070C0"/>
                </a:solidFill>
              </a:rPr>
              <a:t>30</a:t>
            </a:r>
            <a:r>
              <a:rPr lang="en-US" sz="2000" dirty="0"/>
              <a:t> "Are they not on the other side of the Jordan, toward the setting sun, in the land of the Canaanites who dwell in the plain opposite Gilgal, beside the terebinth trees of Moreh?</a:t>
            </a:r>
          </a:p>
          <a:p>
            <a:r>
              <a:rPr lang="en-US" sz="2000" b="1" dirty="0">
                <a:solidFill>
                  <a:srgbClr val="0070C0"/>
                </a:solidFill>
              </a:rPr>
              <a:t>31</a:t>
            </a:r>
            <a:r>
              <a:rPr lang="en-US" sz="2000" dirty="0"/>
              <a:t> "For you will cross over the Jordan and go in to possess the land which the LORD your God is giving you, and you will possess it and dwell in it.</a:t>
            </a:r>
          </a:p>
          <a:p>
            <a:r>
              <a:rPr lang="en-US" sz="2000" b="1" dirty="0">
                <a:solidFill>
                  <a:srgbClr val="0070C0"/>
                </a:solidFill>
              </a:rPr>
              <a:t>32</a:t>
            </a:r>
            <a:r>
              <a:rPr lang="en-US" sz="2000" dirty="0"/>
              <a:t> "And you shall be careful to observe all the statutes and judgments which I set before you today.</a:t>
            </a:r>
          </a:p>
          <a:p>
            <a:r>
              <a:rPr lang="en-US" dirty="0"/>
              <a:t> </a:t>
            </a:r>
          </a:p>
        </p:txBody>
      </p:sp>
      <p:sp>
        <p:nvSpPr>
          <p:cNvPr id="2" name="Rectangle 1">
            <a:extLst>
              <a:ext uri="{FF2B5EF4-FFF2-40B4-BE49-F238E27FC236}">
                <a16:creationId xmlns:a16="http://schemas.microsoft.com/office/drawing/2014/main" id="{119433A1-8226-5823-DD44-455760AA3677}"/>
              </a:ext>
            </a:extLst>
          </p:cNvPr>
          <p:cNvSpPr/>
          <p:nvPr/>
        </p:nvSpPr>
        <p:spPr>
          <a:xfrm>
            <a:off x="252549" y="1574358"/>
            <a:ext cx="8734697" cy="19242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1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BD8194D8-8D49-3A74-AF86-975BF288246D}"/>
              </a:ext>
            </a:extLst>
          </p:cNvPr>
          <p:cNvSpPr txBox="1"/>
          <p:nvPr/>
        </p:nvSpPr>
        <p:spPr>
          <a:xfrm>
            <a:off x="531223" y="1114698"/>
            <a:ext cx="8055428" cy="5232202"/>
          </a:xfrm>
          <a:prstGeom prst="rect">
            <a:avLst/>
          </a:prstGeom>
          <a:noFill/>
        </p:spPr>
        <p:txBody>
          <a:bodyPr wrap="square">
            <a:spAutoFit/>
          </a:bodyPr>
          <a:lstStyle/>
          <a:p>
            <a:r>
              <a:rPr lang="en-US" sz="3600" b="1" dirty="0">
                <a:solidFill>
                  <a:srgbClr val="FF0000"/>
                </a:solidFill>
              </a:rPr>
              <a:t>Why can’t </a:t>
            </a:r>
            <a:r>
              <a:rPr lang="en-US" sz="3600" b="1" u="sng" dirty="0">
                <a:solidFill>
                  <a:srgbClr val="FF0000"/>
                </a:solidFill>
              </a:rPr>
              <a:t>we</a:t>
            </a:r>
            <a:r>
              <a:rPr lang="en-US" sz="3600" b="1" dirty="0">
                <a:solidFill>
                  <a:srgbClr val="FF0000"/>
                </a:solidFill>
              </a:rPr>
              <a:t> learn this lesson </a:t>
            </a:r>
            <a:r>
              <a:rPr lang="en-US" sz="3600" dirty="0"/>
              <a:t>that Israel stubbornly refused to learn, that faithful service of God will enable us to do things that appear totally impossible,</a:t>
            </a:r>
          </a:p>
          <a:p>
            <a:r>
              <a:rPr lang="en-US" sz="3600" dirty="0"/>
              <a:t>accomplish things that try even the imagination, conquer the unconquerable,</a:t>
            </a:r>
          </a:p>
          <a:p>
            <a:r>
              <a:rPr lang="en-US" sz="3600" dirty="0"/>
              <a:t>and to overcome difficulties that seem to be insurmountable?…</a:t>
            </a:r>
          </a:p>
          <a:p>
            <a:endParaRPr lang="en-US" sz="2800" dirty="0"/>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39394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73436D7-1A62-168F-C115-9225EE8E3119}"/>
              </a:ext>
            </a:extLst>
          </p:cNvPr>
          <p:cNvSpPr txBox="1"/>
          <p:nvPr/>
        </p:nvSpPr>
        <p:spPr>
          <a:xfrm>
            <a:off x="424827" y="1288110"/>
            <a:ext cx="8226191" cy="4708981"/>
          </a:xfrm>
          <a:prstGeom prst="rect">
            <a:avLst/>
          </a:prstGeom>
          <a:noFill/>
          <a:ln w="28575">
            <a:solidFill>
              <a:schemeClr val="tx1"/>
            </a:solidFill>
          </a:ln>
        </p:spPr>
        <p:txBody>
          <a:bodyPr wrap="square">
            <a:spAutoFit/>
          </a:bodyPr>
          <a:lstStyle/>
          <a:p>
            <a:r>
              <a:rPr lang="en-US" sz="3000" kern="100" dirty="0">
                <a:effectLst/>
                <a:latin typeface="Calibri" panose="020F0502020204030204" pitchFamily="34" charset="0"/>
                <a:ea typeface="Calibri" panose="020F0502020204030204" pitchFamily="34" charset="0"/>
                <a:cs typeface="Times New Roman" panose="02020603050405020304" pitchFamily="18" charset="0"/>
              </a:rPr>
              <a:t>Moses shows the people of Israel of their utter unworthiness to receive from God those great favors that were now to be given to them. writing this, as it were, in capital letters at the head of their charter - </a:t>
            </a:r>
          </a:p>
          <a:p>
            <a:pPr marL="0" marR="0">
              <a:spcBef>
                <a:spcPts val="0"/>
              </a:spcBef>
              <a:spcAft>
                <a:spcPts val="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Ezekiel 36:32 </a:t>
            </a:r>
            <a:r>
              <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 for your sake do I do this," says the Lord GOD, "let it be known to you. Be ashamed and confounded for your own ways, O house of Israel!“)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A4D0AEB-193B-B1D1-6ACA-A6850E85FA07}"/>
              </a:ext>
            </a:extLst>
          </p:cNvPr>
          <p:cNvSpPr txBox="1"/>
          <p:nvPr/>
        </p:nvSpPr>
        <p:spPr>
          <a:xfrm>
            <a:off x="-21454" y="1555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Behold I Have Set Before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Deut. 9-10-11</a:t>
            </a:r>
          </a:p>
        </p:txBody>
      </p:sp>
    </p:spTree>
    <p:extLst>
      <p:ext uri="{BB962C8B-B14F-4D97-AF65-F5344CB8AC3E}">
        <p14:creationId xmlns:p14="http://schemas.microsoft.com/office/powerpoint/2010/main" val="15630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73436D7-1A62-168F-C115-9225EE8E3119}"/>
              </a:ext>
            </a:extLst>
          </p:cNvPr>
          <p:cNvSpPr txBox="1"/>
          <p:nvPr/>
        </p:nvSpPr>
        <p:spPr>
          <a:xfrm>
            <a:off x="269966" y="500932"/>
            <a:ext cx="8769531" cy="1174424"/>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Moses assures the Israelites of victory over their enemies,   </a:t>
            </a:r>
          </a:p>
          <a:p>
            <a:pPr marL="0" marR="0">
              <a:lnSpc>
                <a:spcPct val="107000"/>
              </a:lnSpc>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A4D0AEB-193B-B1D1-6ACA-A6850E85FA07}"/>
              </a:ext>
            </a:extLst>
          </p:cNvPr>
          <p:cNvSpPr txBox="1"/>
          <p:nvPr/>
        </p:nvSpPr>
        <p:spPr>
          <a:xfrm>
            <a:off x="-21454" y="1555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Behold I Have Set Before You</a:t>
            </a:r>
          </a:p>
        </p:txBody>
      </p:sp>
      <p:sp>
        <p:nvSpPr>
          <p:cNvPr id="8" name="TextBox 7">
            <a:extLst>
              <a:ext uri="{FF2B5EF4-FFF2-40B4-BE49-F238E27FC236}">
                <a16:creationId xmlns:a16="http://schemas.microsoft.com/office/drawing/2014/main" id="{339A3BDF-116D-B585-9AF0-23530B60CB49}"/>
              </a:ext>
            </a:extLst>
          </p:cNvPr>
          <p:cNvSpPr txBox="1"/>
          <p:nvPr/>
        </p:nvSpPr>
        <p:spPr>
          <a:xfrm>
            <a:off x="381933" y="1697875"/>
            <a:ext cx="8492101" cy="4493538"/>
          </a:xfrm>
          <a:prstGeom prst="rect">
            <a:avLst/>
          </a:prstGeom>
          <a:noFill/>
        </p:spPr>
        <p:txBody>
          <a:bodyPr wrap="square">
            <a:spAutoFit/>
          </a:bodyPr>
          <a:lstStyle/>
          <a:p>
            <a:r>
              <a:rPr lang="en-US" sz="2600" b="1" dirty="0">
                <a:solidFill>
                  <a:srgbClr val="0070C0"/>
                </a:solidFill>
              </a:rPr>
              <a:t>Deut. 9:1 </a:t>
            </a:r>
            <a:r>
              <a:rPr lang="en-US" sz="2600" dirty="0"/>
              <a:t>"Hear, O Israel: You are to cross over the Jordan today, and go in to dispossess nations </a:t>
            </a:r>
            <a:r>
              <a:rPr lang="en-US" sz="2600" b="1" u="sng" dirty="0">
                <a:solidFill>
                  <a:srgbClr val="FF0000"/>
                </a:solidFill>
              </a:rPr>
              <a:t>greater</a:t>
            </a:r>
            <a:r>
              <a:rPr lang="en-US" sz="2600" dirty="0"/>
              <a:t> and </a:t>
            </a:r>
            <a:r>
              <a:rPr lang="en-US" sz="2600" b="1" u="sng" dirty="0">
                <a:solidFill>
                  <a:srgbClr val="FF0000"/>
                </a:solidFill>
              </a:rPr>
              <a:t>mightier</a:t>
            </a:r>
            <a:r>
              <a:rPr lang="en-US" sz="2600" dirty="0"/>
              <a:t> than yourself, </a:t>
            </a:r>
            <a:r>
              <a:rPr lang="en-US" sz="2600" b="1" u="sng" dirty="0">
                <a:solidFill>
                  <a:srgbClr val="FF0000"/>
                </a:solidFill>
              </a:rPr>
              <a:t>cities great and fortified </a:t>
            </a:r>
            <a:r>
              <a:rPr lang="en-US" sz="2600" dirty="0"/>
              <a:t>up to heaven,</a:t>
            </a:r>
          </a:p>
          <a:p>
            <a:r>
              <a:rPr lang="en-US" sz="2600" b="1" dirty="0">
                <a:solidFill>
                  <a:srgbClr val="0070C0"/>
                </a:solidFill>
              </a:rPr>
              <a:t>2</a:t>
            </a:r>
            <a:r>
              <a:rPr lang="en-US" sz="2600" dirty="0"/>
              <a:t> "</a:t>
            </a:r>
            <a:r>
              <a:rPr lang="en-US" sz="2600" b="1" dirty="0">
                <a:solidFill>
                  <a:srgbClr val="FF0000"/>
                </a:solidFill>
              </a:rPr>
              <a:t>a people great and tall</a:t>
            </a:r>
            <a:r>
              <a:rPr lang="en-US" sz="2600" dirty="0"/>
              <a:t>, the descendants of the </a:t>
            </a:r>
            <a:r>
              <a:rPr lang="en-US" sz="2600" dirty="0" err="1"/>
              <a:t>Anakim</a:t>
            </a:r>
            <a:r>
              <a:rPr lang="en-US" sz="2600" dirty="0"/>
              <a:t>, whom you know, and of whom you heard it said, 'Who can stand before the descendants of Anak?'</a:t>
            </a:r>
          </a:p>
          <a:p>
            <a:r>
              <a:rPr lang="en-US" sz="2600" b="1" dirty="0">
                <a:solidFill>
                  <a:srgbClr val="0070C0"/>
                </a:solidFill>
              </a:rPr>
              <a:t>3</a:t>
            </a:r>
            <a:r>
              <a:rPr lang="en-US" sz="2600" dirty="0"/>
              <a:t> "Therefore understand today </a:t>
            </a:r>
            <a:r>
              <a:rPr lang="en-US" sz="2600" u="sng" dirty="0"/>
              <a:t>that the LORD your God is He who goes over before you as a consuming fire</a:t>
            </a:r>
            <a:r>
              <a:rPr lang="en-US" sz="2600" dirty="0"/>
              <a:t>. He will destroy them and bring them down before you; so you shall drive them out and destroy them quickly, as the LORD has said to you.</a:t>
            </a:r>
          </a:p>
        </p:txBody>
      </p:sp>
      <p:sp>
        <p:nvSpPr>
          <p:cNvPr id="9" name="Rectangle 8">
            <a:extLst>
              <a:ext uri="{FF2B5EF4-FFF2-40B4-BE49-F238E27FC236}">
                <a16:creationId xmlns:a16="http://schemas.microsoft.com/office/drawing/2014/main" id="{AA54064C-BCC2-CED8-6670-4EC0C60A16F0}"/>
              </a:ext>
            </a:extLst>
          </p:cNvPr>
          <p:cNvSpPr/>
          <p:nvPr/>
        </p:nvSpPr>
        <p:spPr>
          <a:xfrm>
            <a:off x="373224" y="1676414"/>
            <a:ext cx="8500810" cy="12757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1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AB72BF9-D252-C43D-20D6-3BA2CE1062CA}"/>
              </a:ext>
            </a:extLst>
          </p:cNvPr>
          <p:cNvSpPr txBox="1"/>
          <p:nvPr/>
        </p:nvSpPr>
        <p:spPr>
          <a:xfrm>
            <a:off x="459585" y="871466"/>
            <a:ext cx="3843964" cy="5442580"/>
          </a:xfrm>
          <a:prstGeom prst="rect">
            <a:avLst/>
          </a:prstGeom>
          <a:noFill/>
          <a:ln w="28575">
            <a:solidFill>
              <a:schemeClr val="tx1"/>
            </a:solidFill>
          </a:ln>
        </p:spPr>
        <p:txBody>
          <a:bodyPr wrap="square">
            <a:spAutoFit/>
          </a:bodyPr>
          <a:lstStyle/>
          <a:p>
            <a:pPr marL="0" marR="0">
              <a:lnSpc>
                <a:spcPct val="107000"/>
              </a:lnSpc>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Moses represents to the people the strength of the enemies which they were now to encounter,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9:1</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nations they were to dispossess were mightier than themselves</a:t>
            </a:r>
            <a:r>
              <a:rPr lang="en-US" sz="2400" kern="100" dirty="0">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When they fight them, they will find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their cities well fortified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If they fight them in the field,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they would find the people great and tall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that no man could stand before. </a:t>
            </a:r>
          </a:p>
        </p:txBody>
      </p:sp>
      <p:pic>
        <p:nvPicPr>
          <p:cNvPr id="6" name="Picture 2" descr="Nephilim and Rephaim giants in the Bible">
            <a:extLst>
              <a:ext uri="{FF2B5EF4-FFF2-40B4-BE49-F238E27FC236}">
                <a16:creationId xmlns:a16="http://schemas.microsoft.com/office/drawing/2014/main" id="{B47C231B-87E3-065F-725D-758A5F018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276" y="955857"/>
            <a:ext cx="3843964" cy="500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9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FD64709-1DD5-313F-AFF0-E90D18FB3350}"/>
              </a:ext>
            </a:extLst>
          </p:cNvPr>
          <p:cNvSpPr txBox="1"/>
          <p:nvPr/>
        </p:nvSpPr>
        <p:spPr>
          <a:xfrm>
            <a:off x="487679" y="1314995"/>
            <a:ext cx="8139486" cy="1915974"/>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Moses cautions them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not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 attribute their successes to their own merit, but to God's justice, which was  against their enemies, and his faithfulness, which was toward their fathers,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Deut. 9:4-6. </a:t>
            </a:r>
          </a:p>
        </p:txBody>
      </p:sp>
      <p:sp>
        <p:nvSpPr>
          <p:cNvPr id="6" name="TextBox 5">
            <a:extLst>
              <a:ext uri="{FF2B5EF4-FFF2-40B4-BE49-F238E27FC236}">
                <a16:creationId xmlns:a16="http://schemas.microsoft.com/office/drawing/2014/main" id="{7593E7D0-8C8B-B979-1BC6-75F5CE23A5B8}"/>
              </a:ext>
            </a:extLst>
          </p:cNvPr>
          <p:cNvSpPr txBox="1"/>
          <p:nvPr/>
        </p:nvSpPr>
        <p:spPr>
          <a:xfrm>
            <a:off x="668287" y="3706821"/>
            <a:ext cx="7654835" cy="2246769"/>
          </a:xfrm>
          <a:prstGeom prst="rect">
            <a:avLst/>
          </a:prstGeom>
          <a:noFill/>
        </p:spPr>
        <p:txBody>
          <a:bodyPr wrap="square" rtlCol="0">
            <a:spAutoFit/>
          </a:bodyPr>
          <a:lstStyle/>
          <a:p>
            <a:r>
              <a:rPr lang="en-US" sz="2800" dirty="0"/>
              <a:t>The Canaanites had become so wicked that God would no longer tolerate them.</a:t>
            </a:r>
          </a:p>
          <a:p>
            <a:endParaRPr lang="en-US" sz="2800" dirty="0"/>
          </a:p>
          <a:p>
            <a:r>
              <a:rPr lang="en-US" sz="2800" dirty="0"/>
              <a:t>When the Israelites become like the Canaanites – God will have them removed also.</a:t>
            </a:r>
          </a:p>
        </p:txBody>
      </p:sp>
    </p:spTree>
    <p:extLst>
      <p:ext uri="{BB962C8B-B14F-4D97-AF65-F5344CB8AC3E}">
        <p14:creationId xmlns:p14="http://schemas.microsoft.com/office/powerpoint/2010/main" val="20964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550612AF-C799-0D6A-9652-BDFB66EB6055}"/>
              </a:ext>
            </a:extLst>
          </p:cNvPr>
          <p:cNvSpPr txBox="1"/>
          <p:nvPr/>
        </p:nvSpPr>
        <p:spPr>
          <a:xfrm>
            <a:off x="349857" y="1001865"/>
            <a:ext cx="8228084" cy="5271714"/>
          </a:xfrm>
          <a:prstGeom prst="rect">
            <a:avLst/>
          </a:prstGeom>
          <a:noFill/>
          <a:ln w="28575">
            <a:solidFill>
              <a:schemeClr val="tx1"/>
            </a:solidFill>
          </a:ln>
        </p:spPr>
        <p:txBody>
          <a:bodyPr wrap="square">
            <a:spAutoFit/>
          </a:bodyPr>
          <a:lstStyle/>
          <a:p>
            <a:r>
              <a:rPr lang="en-US" sz="2400" b="1" dirty="0">
                <a:solidFill>
                  <a:srgbClr val="0070C0"/>
                </a:solidFill>
              </a:rPr>
              <a:t>Deut. 9:4 </a:t>
            </a:r>
            <a:r>
              <a:rPr lang="en-US" sz="2400" dirty="0"/>
              <a:t>"</a:t>
            </a:r>
            <a:r>
              <a:rPr lang="en-US" sz="2400" u="sng" dirty="0"/>
              <a:t>Do not think in your heart</a:t>
            </a:r>
            <a:r>
              <a:rPr lang="en-US" sz="2400" dirty="0"/>
              <a:t>, after the LORD your God has cast them out before you, saying, '</a:t>
            </a:r>
            <a:r>
              <a:rPr lang="en-US" sz="2400" u="sng" dirty="0"/>
              <a:t>Because of my righteousness </a:t>
            </a:r>
            <a:r>
              <a:rPr lang="en-US" sz="2400" dirty="0"/>
              <a:t>the LORD has brought me in to possess this land'; </a:t>
            </a:r>
            <a:r>
              <a:rPr lang="en-US" sz="2400" b="1" dirty="0">
                <a:solidFill>
                  <a:srgbClr val="FF0000"/>
                </a:solidFill>
              </a:rPr>
              <a:t>but it is  because of the wickedness of these nations that the LORD is driving them out from before you.</a:t>
            </a:r>
          </a:p>
          <a:p>
            <a:r>
              <a:rPr lang="en-US" sz="2400" dirty="0"/>
              <a:t> 5 "It is </a:t>
            </a:r>
            <a:r>
              <a:rPr lang="en-US" sz="2400" u="sng" dirty="0"/>
              <a:t>not because of your righteousness or the uprightness of your heart </a:t>
            </a:r>
            <a:r>
              <a:rPr lang="en-US" sz="2400" dirty="0"/>
              <a:t>that you go in to possess their land, </a:t>
            </a:r>
            <a:r>
              <a:rPr lang="en-US" sz="2400" b="1" dirty="0">
                <a:solidFill>
                  <a:srgbClr val="FF0000"/>
                </a:solidFill>
              </a:rPr>
              <a:t>but because of the wickedness of these nations that  the LORD your God drives them out from before you</a:t>
            </a:r>
            <a:r>
              <a:rPr lang="en-US" sz="2400" dirty="0"/>
              <a:t>, and that He may fulfill the word which the LORD swore to your fathers, to Abraham, Isaac, and Jacob.</a:t>
            </a:r>
          </a:p>
          <a:p>
            <a:r>
              <a:rPr lang="en-US" sz="2400" dirty="0"/>
              <a:t> 6 "Therefore understand that the LORD your God is not giving you this good land to possess because of your righteousness, for you are a stiff-necked people.</a:t>
            </a:r>
          </a:p>
        </p:txBody>
      </p:sp>
    </p:spTree>
    <p:extLst>
      <p:ext uri="{BB962C8B-B14F-4D97-AF65-F5344CB8AC3E}">
        <p14:creationId xmlns:p14="http://schemas.microsoft.com/office/powerpoint/2010/main" val="140678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Behold I Have Set Before You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CA93A40-D7EC-86A3-B8E1-F3B1A93C6B2B}"/>
              </a:ext>
            </a:extLst>
          </p:cNvPr>
          <p:cNvSpPr txBox="1"/>
          <p:nvPr/>
        </p:nvSpPr>
        <p:spPr>
          <a:xfrm>
            <a:off x="397564" y="1264257"/>
            <a:ext cx="8102623" cy="4619278"/>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Moses explains to them the true reasons why God would take this good land out of the hands of the Canaanites, and give it to Israel, </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God will be honored in the destruction of idolaters; they are justly looked upon as haters of him, and therefore he will visit their iniquity upon them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It is for the wickedness of these nations that God drives them out,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Deut. 9:4-5. </a:t>
            </a: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those whom God rejects are rejected for their own wickedness.</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None of those whom he accepts are accepted for their own righteousness. </a:t>
            </a:r>
          </a:p>
        </p:txBody>
      </p:sp>
    </p:spTree>
    <p:extLst>
      <p:ext uri="{BB962C8B-B14F-4D97-AF65-F5344CB8AC3E}">
        <p14:creationId xmlns:p14="http://schemas.microsoft.com/office/powerpoint/2010/main" val="8488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Behold I Have Set Before You</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1BEF1F8-BAF6-2A1E-5A00-D7F14FB60AE8}"/>
              </a:ext>
            </a:extLst>
          </p:cNvPr>
          <p:cNvSpPr txBox="1"/>
          <p:nvPr/>
        </p:nvSpPr>
        <p:spPr>
          <a:xfrm>
            <a:off x="364184" y="1378930"/>
            <a:ext cx="8398849" cy="4247317"/>
          </a:xfrm>
          <a:prstGeom prst="rect">
            <a:avLst/>
          </a:prstGeom>
          <a:noFill/>
          <a:ln w="28575">
            <a:solidFill>
              <a:schemeClr val="tx1"/>
            </a:solidFill>
          </a:ln>
        </p:spPr>
        <p:txBody>
          <a:bodyPr wrap="square">
            <a:spAutoFit/>
          </a:bodyPr>
          <a:lstStyle/>
          <a:p>
            <a:r>
              <a:rPr lang="en-US" sz="2800" b="1" dirty="0">
                <a:solidFill>
                  <a:srgbClr val="0070C0"/>
                </a:solidFill>
              </a:rPr>
              <a:t>The Canaanites –</a:t>
            </a:r>
          </a:p>
          <a:p>
            <a:r>
              <a:rPr lang="en-US" sz="2800" dirty="0"/>
              <a:t>“Their religion was </a:t>
            </a:r>
            <a:r>
              <a:rPr lang="en-US" sz="2800" u="sng" dirty="0"/>
              <a:t>polytheistic,</a:t>
            </a:r>
            <a:r>
              <a:rPr lang="en-US" sz="2800" dirty="0"/>
              <a:t> with a strong emphasis on </a:t>
            </a:r>
            <a:r>
              <a:rPr lang="en-US" sz="2800" u="sng" dirty="0"/>
              <a:t>fertility rites</a:t>
            </a:r>
            <a:r>
              <a:rPr lang="en-US" sz="2800" dirty="0"/>
              <a:t>. In the temples of the Canaanites, there were </a:t>
            </a:r>
            <a:r>
              <a:rPr lang="en-US" sz="2800" u="sng" dirty="0"/>
              <a:t>both male and female prostitutes </a:t>
            </a:r>
            <a:r>
              <a:rPr lang="en-US" sz="2800" dirty="0"/>
              <a:t>(the </a:t>
            </a:r>
            <a:r>
              <a:rPr lang="en-US" sz="2800" dirty="0" err="1"/>
              <a:t>qadesh</a:t>
            </a:r>
            <a:r>
              <a:rPr lang="en-US" sz="2800" dirty="0"/>
              <a:t> and the </a:t>
            </a:r>
            <a:r>
              <a:rPr lang="en-US" sz="2800" dirty="0" err="1"/>
              <a:t>qadeshah</a:t>
            </a:r>
            <a:r>
              <a:rPr lang="en-US" sz="2800" dirty="0"/>
              <a:t>), and all sorts of sexual excesses were practiced. </a:t>
            </a:r>
            <a:r>
              <a:rPr lang="en-US" sz="2800" u="sng" dirty="0"/>
              <a:t>They thought these rites caused crops and herds to prosper</a:t>
            </a:r>
            <a:r>
              <a:rPr lang="en-US" sz="2800" dirty="0"/>
              <a:t>. Asherah was the goddess consort of Baal, and she was the inspiration of every form of passion, whether in war or in love</a:t>
            </a:r>
          </a:p>
          <a:p>
            <a:pPr lvl="1"/>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220843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3181</Words>
  <Application>Microsoft Office PowerPoint</Application>
  <PresentationFormat>On-screen Show (4:3)</PresentationFormat>
  <Paragraphs>167</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Black</vt:lpstr>
      <vt:lpstr>Arial Unicode MS</vt:lpstr>
      <vt:lpstr>Calibri</vt:lpstr>
      <vt:lpstr>Calibri Light</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2024-09-18T19:58:37Z</dcterms:created>
  <dcterms:modified xsi:type="dcterms:W3CDTF">2024-09-21T18:58:36Z</dcterms:modified>
</cp:coreProperties>
</file>