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5" r:id="rId3"/>
    <p:sldId id="858" r:id="rId4"/>
    <p:sldId id="859" r:id="rId5"/>
    <p:sldId id="564" r:id="rId6"/>
    <p:sldId id="555" r:id="rId7"/>
    <p:sldId id="869" r:id="rId8"/>
    <p:sldId id="556" r:id="rId9"/>
    <p:sldId id="870" r:id="rId10"/>
    <p:sldId id="871" r:id="rId11"/>
    <p:sldId id="860" r:id="rId12"/>
    <p:sldId id="851" r:id="rId13"/>
    <p:sldId id="557" r:id="rId14"/>
    <p:sldId id="852" r:id="rId15"/>
    <p:sldId id="560" r:id="rId16"/>
    <p:sldId id="561" r:id="rId17"/>
    <p:sldId id="854" r:id="rId18"/>
    <p:sldId id="863" r:id="rId19"/>
    <p:sldId id="562" r:id="rId20"/>
    <p:sldId id="855" r:id="rId21"/>
    <p:sldId id="563" r:id="rId22"/>
    <p:sldId id="856" r:id="rId23"/>
    <p:sldId id="867" r:id="rId24"/>
    <p:sldId id="864" r:id="rId25"/>
    <p:sldId id="865" r:id="rId26"/>
    <p:sldId id="866" r:id="rId27"/>
    <p:sldId id="872" r:id="rId28"/>
    <p:sldId id="85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rpfffSQAwrj1DPhol4UFg==" hashData="3sDF5nRPYowDNwsNhHTeemzgagnXA/uEh/gzDjauAGmBWbQY0/1eFyDfAQELUVpfvdtsmR99xVLHxkZEpYyKi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20" d="100"/>
          <a:sy n="120" d="100"/>
        </p:scale>
        <p:origin x="126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D9BC8A-8B8F-4014-AEE2-9CA6662F974D}"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D9EC4-37FD-4DF3-9CA3-62B30C85842E}" type="slidenum">
              <a:rPr lang="en-US" smtClean="0"/>
              <a:t>‹#›</a:t>
            </a:fld>
            <a:endParaRPr lang="en-US"/>
          </a:p>
        </p:txBody>
      </p:sp>
    </p:spTree>
    <p:extLst>
      <p:ext uri="{BB962C8B-B14F-4D97-AF65-F5344CB8AC3E}">
        <p14:creationId xmlns:p14="http://schemas.microsoft.com/office/powerpoint/2010/main" val="262292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D9BC8A-8B8F-4014-AEE2-9CA6662F974D}"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D9EC4-37FD-4DF3-9CA3-62B30C85842E}" type="slidenum">
              <a:rPr lang="en-US" smtClean="0"/>
              <a:t>‹#›</a:t>
            </a:fld>
            <a:endParaRPr lang="en-US"/>
          </a:p>
        </p:txBody>
      </p:sp>
    </p:spTree>
    <p:extLst>
      <p:ext uri="{BB962C8B-B14F-4D97-AF65-F5344CB8AC3E}">
        <p14:creationId xmlns:p14="http://schemas.microsoft.com/office/powerpoint/2010/main" val="123788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D9BC8A-8B8F-4014-AEE2-9CA6662F974D}"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D9EC4-37FD-4DF3-9CA3-62B30C85842E}" type="slidenum">
              <a:rPr lang="en-US" smtClean="0"/>
              <a:t>‹#›</a:t>
            </a:fld>
            <a:endParaRPr lang="en-US"/>
          </a:p>
        </p:txBody>
      </p:sp>
    </p:spTree>
    <p:extLst>
      <p:ext uri="{BB962C8B-B14F-4D97-AF65-F5344CB8AC3E}">
        <p14:creationId xmlns:p14="http://schemas.microsoft.com/office/powerpoint/2010/main" val="2610551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47113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20358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57739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02806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94678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98569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73015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0481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D9BC8A-8B8F-4014-AEE2-9CA6662F974D}"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D9EC4-37FD-4DF3-9CA3-62B30C85842E}" type="slidenum">
              <a:rPr lang="en-US" smtClean="0"/>
              <a:t>‹#›</a:t>
            </a:fld>
            <a:endParaRPr lang="en-US"/>
          </a:p>
        </p:txBody>
      </p:sp>
    </p:spTree>
    <p:extLst>
      <p:ext uri="{BB962C8B-B14F-4D97-AF65-F5344CB8AC3E}">
        <p14:creationId xmlns:p14="http://schemas.microsoft.com/office/powerpoint/2010/main" val="3687963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39775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06731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6433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9BC8A-8B8F-4014-AEE2-9CA6662F974D}"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D9EC4-37FD-4DF3-9CA3-62B30C85842E}" type="slidenum">
              <a:rPr lang="en-US" smtClean="0"/>
              <a:t>‹#›</a:t>
            </a:fld>
            <a:endParaRPr lang="en-US"/>
          </a:p>
        </p:txBody>
      </p:sp>
    </p:spTree>
    <p:extLst>
      <p:ext uri="{BB962C8B-B14F-4D97-AF65-F5344CB8AC3E}">
        <p14:creationId xmlns:p14="http://schemas.microsoft.com/office/powerpoint/2010/main" val="56003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D9BC8A-8B8F-4014-AEE2-9CA6662F974D}"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D9EC4-37FD-4DF3-9CA3-62B30C85842E}" type="slidenum">
              <a:rPr lang="en-US" smtClean="0"/>
              <a:t>‹#›</a:t>
            </a:fld>
            <a:endParaRPr lang="en-US"/>
          </a:p>
        </p:txBody>
      </p:sp>
    </p:spTree>
    <p:extLst>
      <p:ext uri="{BB962C8B-B14F-4D97-AF65-F5344CB8AC3E}">
        <p14:creationId xmlns:p14="http://schemas.microsoft.com/office/powerpoint/2010/main" val="1712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D9BC8A-8B8F-4014-AEE2-9CA6662F974D}" type="datetimeFigureOut">
              <a:rPr lang="en-US" smtClean="0"/>
              <a:t>8/24/2024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1D9EC4-37FD-4DF3-9CA3-62B30C85842E}" type="slidenum">
              <a:rPr lang="en-US" smtClean="0"/>
              <a:t>‹#›</a:t>
            </a:fld>
            <a:endParaRPr lang="en-US"/>
          </a:p>
        </p:txBody>
      </p:sp>
    </p:spTree>
    <p:extLst>
      <p:ext uri="{BB962C8B-B14F-4D97-AF65-F5344CB8AC3E}">
        <p14:creationId xmlns:p14="http://schemas.microsoft.com/office/powerpoint/2010/main" val="47233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D9BC8A-8B8F-4014-AEE2-9CA6662F974D}" type="datetimeFigureOut">
              <a:rPr lang="en-US" smtClean="0"/>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1D9EC4-37FD-4DF3-9CA3-62B30C85842E}" type="slidenum">
              <a:rPr lang="en-US" smtClean="0"/>
              <a:t>‹#›</a:t>
            </a:fld>
            <a:endParaRPr lang="en-US"/>
          </a:p>
        </p:txBody>
      </p:sp>
    </p:spTree>
    <p:extLst>
      <p:ext uri="{BB962C8B-B14F-4D97-AF65-F5344CB8AC3E}">
        <p14:creationId xmlns:p14="http://schemas.microsoft.com/office/powerpoint/2010/main" val="280625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9BC8A-8B8F-4014-AEE2-9CA6662F974D}" type="datetimeFigureOut">
              <a:rPr lang="en-US" smtClean="0"/>
              <a:t>8/24/2024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1D9EC4-37FD-4DF3-9CA3-62B30C85842E}" type="slidenum">
              <a:rPr lang="en-US" smtClean="0"/>
              <a:t>‹#›</a:t>
            </a:fld>
            <a:endParaRPr lang="en-US"/>
          </a:p>
        </p:txBody>
      </p:sp>
    </p:spTree>
    <p:extLst>
      <p:ext uri="{BB962C8B-B14F-4D97-AF65-F5344CB8AC3E}">
        <p14:creationId xmlns:p14="http://schemas.microsoft.com/office/powerpoint/2010/main" val="294026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D9BC8A-8B8F-4014-AEE2-9CA6662F974D}"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D9EC4-37FD-4DF3-9CA3-62B30C85842E}" type="slidenum">
              <a:rPr lang="en-US" smtClean="0"/>
              <a:t>‹#›</a:t>
            </a:fld>
            <a:endParaRPr lang="en-US"/>
          </a:p>
        </p:txBody>
      </p:sp>
    </p:spTree>
    <p:extLst>
      <p:ext uri="{BB962C8B-B14F-4D97-AF65-F5344CB8AC3E}">
        <p14:creationId xmlns:p14="http://schemas.microsoft.com/office/powerpoint/2010/main" val="20872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D9BC8A-8B8F-4014-AEE2-9CA6662F974D}"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D9EC4-37FD-4DF3-9CA3-62B30C85842E}" type="slidenum">
              <a:rPr lang="en-US" smtClean="0"/>
              <a:t>‹#›</a:t>
            </a:fld>
            <a:endParaRPr lang="en-US"/>
          </a:p>
        </p:txBody>
      </p:sp>
    </p:spTree>
    <p:extLst>
      <p:ext uri="{BB962C8B-B14F-4D97-AF65-F5344CB8AC3E}">
        <p14:creationId xmlns:p14="http://schemas.microsoft.com/office/powerpoint/2010/main" val="292596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9BC8A-8B8F-4014-AEE2-9CA6662F974D}" type="datetimeFigureOut">
              <a:rPr lang="en-US" smtClean="0"/>
              <a:t>8/24/2024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D9EC4-37FD-4DF3-9CA3-62B30C85842E}" type="slidenum">
              <a:rPr lang="en-US" smtClean="0"/>
              <a:t>‹#›</a:t>
            </a:fld>
            <a:endParaRPr lang="en-US"/>
          </a:p>
        </p:txBody>
      </p:sp>
    </p:spTree>
    <p:extLst>
      <p:ext uri="{BB962C8B-B14F-4D97-AF65-F5344CB8AC3E}">
        <p14:creationId xmlns:p14="http://schemas.microsoft.com/office/powerpoint/2010/main" val="3057304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8/24/2024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492605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hyperlink" Target="https://ref.ly/logosres/ws-1be38760ef0c42798bc3a4e2fcdc8405?ref=Bible.Dt34.9&amp;off=2248&amp;ctx=is+final+paragraph%3a%0a~%E2%80%9CThere+is+but+One+wh"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hyperlink" Target="https://ref.ly/logosres/ws-1be38760ef0c42798bc3a4e2fcdc8405?ref=Bible.Dt34.9&amp;off=2248&amp;ctx=is+final+paragraph%3a%0a~%E2%80%9CThere+is+but+One+wh"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ref.ly/logosres/hndflsprpssl?ref=VolumePage.V+4%2c+p+58&amp;off=676&amp;ctx=tals+are.%E2%80%9D%0a%E2%80%94Nicoll.%0a~When+Moses+stood+on+"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ref.ly/logosres/hndflsprpssl?ref=VolumePage.V+4%2c+p+58&amp;off=1552&amp;ctx=he+home-call+comes.%0a~II.+Lonely.+Moses+wa" TargetMode="External"/><Relationship Id="rId2" Type="http://schemas.openxmlformats.org/officeDocument/2006/relationships/hyperlink" Target="https://ref.ly/logosres/hndflsprpssl?ref=VolumePage.V+4%2c+p+58&amp;off=1132&amp;ctx=very+saint.+It+was%E2%80%94%0a~I.+A+Going+Up.+%E2%80%9CAnd+"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pic>
        <p:nvPicPr>
          <p:cNvPr id="2" name="Picture 16" descr="Features Updated Map">
            <a:extLst>
              <a:ext uri="{FF2B5EF4-FFF2-40B4-BE49-F238E27FC236}">
                <a16:creationId xmlns:a16="http://schemas.microsoft.com/office/drawing/2014/main" id="{D63E0AB2-5D5F-03B2-B14F-7FF3FA981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6952"/>
            <a:ext cx="4504014" cy="61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28B09CB5-9BE9-7B5D-D9B6-8E41036F05FA}"/>
              </a:ext>
            </a:extLst>
          </p:cNvPr>
          <p:cNvSpPr/>
          <p:nvPr/>
        </p:nvSpPr>
        <p:spPr>
          <a:xfrm>
            <a:off x="3387257" y="4215976"/>
            <a:ext cx="500932" cy="348072"/>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79EBC59-B8A3-891D-AE93-3C09D0C93813}"/>
              </a:ext>
            </a:extLst>
          </p:cNvPr>
          <p:cNvSpPr txBox="1"/>
          <p:nvPr/>
        </p:nvSpPr>
        <p:spPr>
          <a:xfrm>
            <a:off x="4778730" y="1085429"/>
            <a:ext cx="4158533" cy="5509200"/>
          </a:xfrm>
          <a:prstGeom prst="rect">
            <a:avLst/>
          </a:prstGeom>
          <a:noFill/>
        </p:spPr>
        <p:txBody>
          <a:bodyPr wrap="square">
            <a:spAutoFit/>
          </a:bodyPr>
          <a:lstStyle/>
          <a:p>
            <a:r>
              <a:rPr lang="en-US" sz="2200" b="1" dirty="0">
                <a:solidFill>
                  <a:srgbClr val="0070C0"/>
                </a:solidFill>
              </a:rPr>
              <a:t>Deut. 34:1 </a:t>
            </a:r>
            <a:r>
              <a:rPr lang="en-US" sz="2200" dirty="0"/>
              <a:t>Then Moses went up from </a:t>
            </a:r>
            <a:r>
              <a:rPr lang="en-US" sz="2200" u="sng" dirty="0"/>
              <a:t>the plains of Moab</a:t>
            </a:r>
            <a:r>
              <a:rPr lang="en-US" sz="2200" dirty="0"/>
              <a:t> to </a:t>
            </a:r>
            <a:r>
              <a:rPr lang="en-US" sz="2200" u="sng" dirty="0"/>
              <a:t>Mount Nebo</a:t>
            </a:r>
            <a:r>
              <a:rPr lang="en-US" sz="2200" dirty="0"/>
              <a:t>, (to the top of </a:t>
            </a:r>
            <a:r>
              <a:rPr lang="en-US" sz="2200" u="sng" dirty="0"/>
              <a:t>Pisgah)</a:t>
            </a:r>
            <a:r>
              <a:rPr lang="en-US" sz="2200" dirty="0"/>
              <a:t>, which is across from Jericho. </a:t>
            </a:r>
          </a:p>
          <a:p>
            <a:endParaRPr lang="en-US" sz="2200" dirty="0"/>
          </a:p>
          <a:p>
            <a:r>
              <a:rPr lang="en-US" sz="2200" dirty="0"/>
              <a:t>And the LORD showed him </a:t>
            </a:r>
            <a:r>
              <a:rPr lang="en-US" sz="2200" u="sng" dirty="0"/>
              <a:t>all the land of Gilead </a:t>
            </a:r>
            <a:r>
              <a:rPr lang="en-US" sz="2200" dirty="0"/>
              <a:t>as far as </a:t>
            </a:r>
            <a:r>
              <a:rPr lang="en-US" sz="2200" u="sng" dirty="0"/>
              <a:t>Dan</a:t>
            </a:r>
            <a:r>
              <a:rPr lang="en-US" sz="2200" dirty="0"/>
              <a:t>,</a:t>
            </a:r>
          </a:p>
          <a:p>
            <a:endParaRPr lang="en-US" sz="2200" dirty="0"/>
          </a:p>
          <a:p>
            <a:r>
              <a:rPr lang="en-US" sz="2200" dirty="0"/>
              <a:t> 2 all </a:t>
            </a:r>
            <a:r>
              <a:rPr lang="en-US" sz="2200" u="sng" dirty="0"/>
              <a:t>Naphtali</a:t>
            </a:r>
            <a:r>
              <a:rPr lang="en-US" sz="2200" dirty="0"/>
              <a:t> and the land of </a:t>
            </a:r>
            <a:r>
              <a:rPr lang="en-US" sz="2200" u="sng" dirty="0"/>
              <a:t>Ephraim</a:t>
            </a:r>
            <a:r>
              <a:rPr lang="en-US" sz="2200" dirty="0"/>
              <a:t> and </a:t>
            </a:r>
            <a:r>
              <a:rPr lang="en-US" sz="2200" u="sng" dirty="0"/>
              <a:t>Manasseh</a:t>
            </a:r>
            <a:r>
              <a:rPr lang="en-US" sz="2200" dirty="0"/>
              <a:t>, all the land of </a:t>
            </a:r>
            <a:r>
              <a:rPr lang="en-US" sz="2200" u="sng" dirty="0"/>
              <a:t>Judah</a:t>
            </a:r>
            <a:r>
              <a:rPr lang="en-US" sz="2200" dirty="0"/>
              <a:t> as far as the </a:t>
            </a:r>
            <a:r>
              <a:rPr lang="en-US" sz="2200" u="sng" dirty="0"/>
              <a:t>Western Sea</a:t>
            </a:r>
            <a:r>
              <a:rPr lang="en-US" sz="2200" dirty="0"/>
              <a:t>,</a:t>
            </a:r>
          </a:p>
          <a:p>
            <a:endParaRPr lang="en-US" sz="2200" dirty="0"/>
          </a:p>
          <a:p>
            <a:r>
              <a:rPr lang="en-US" sz="2200" dirty="0"/>
              <a:t> 3 </a:t>
            </a:r>
            <a:r>
              <a:rPr lang="en-US" sz="2200" u="sng" dirty="0"/>
              <a:t>the South</a:t>
            </a:r>
            <a:r>
              <a:rPr lang="en-US" sz="2200" dirty="0"/>
              <a:t>, and </a:t>
            </a:r>
            <a:r>
              <a:rPr lang="en-US" sz="2200" u="sng" dirty="0"/>
              <a:t>the plain of the Valley of Jericho</a:t>
            </a:r>
            <a:r>
              <a:rPr lang="en-US" sz="2200" dirty="0"/>
              <a:t>, </a:t>
            </a:r>
            <a:r>
              <a:rPr lang="en-US" sz="2200" u="sng" dirty="0"/>
              <a:t>the city of palm trees</a:t>
            </a:r>
            <a:r>
              <a:rPr lang="en-US" sz="2200" dirty="0"/>
              <a:t>, as far as </a:t>
            </a:r>
            <a:r>
              <a:rPr lang="en-US" sz="2200" u="sng" dirty="0" err="1"/>
              <a:t>Zoar</a:t>
            </a:r>
            <a:r>
              <a:rPr lang="en-US" sz="2200" dirty="0"/>
              <a:t>.</a:t>
            </a:r>
          </a:p>
        </p:txBody>
      </p:sp>
    </p:spTree>
    <p:extLst>
      <p:ext uri="{BB962C8B-B14F-4D97-AF65-F5344CB8AC3E}">
        <p14:creationId xmlns:p14="http://schemas.microsoft.com/office/powerpoint/2010/main" val="227589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ABCA6671-0EB8-0DFE-14E6-B07C0FA80568}"/>
              </a:ext>
            </a:extLst>
          </p:cNvPr>
          <p:cNvSpPr txBox="1"/>
          <p:nvPr/>
        </p:nvSpPr>
        <p:spPr>
          <a:xfrm>
            <a:off x="747423" y="898493"/>
            <a:ext cx="6114552" cy="740203"/>
          </a:xfrm>
          <a:prstGeom prst="rect">
            <a:avLst/>
          </a:prstGeom>
          <a:noFill/>
        </p:spPr>
        <p:txBody>
          <a:bodyPr wrap="square">
            <a:spAutoFit/>
          </a:bodyPr>
          <a:lstStyle/>
          <a:p>
            <a:pPr marL="0" marR="0">
              <a:lnSpc>
                <a:spcPct val="107000"/>
              </a:lnSpc>
              <a:spcBef>
                <a:spcPts val="0"/>
              </a:spcBef>
              <a:spcAft>
                <a:spcPts val="300"/>
              </a:spcAft>
            </a:pPr>
            <a:r>
              <a:rPr lang="en-US" sz="40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1. Revelation v. 1–3 </a:t>
            </a:r>
            <a:endParaRPr lang="en-US" sz="40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7" name="TextBox 6">
            <a:extLst>
              <a:ext uri="{FF2B5EF4-FFF2-40B4-BE49-F238E27FC236}">
                <a16:creationId xmlns:a16="http://schemas.microsoft.com/office/drawing/2014/main" id="{7F04A3BB-CAAE-AFF4-BF04-5F2D989C163B}"/>
              </a:ext>
            </a:extLst>
          </p:cNvPr>
          <p:cNvSpPr txBox="1"/>
          <p:nvPr/>
        </p:nvSpPr>
        <p:spPr>
          <a:xfrm>
            <a:off x="437322" y="1773641"/>
            <a:ext cx="8189843" cy="4451924"/>
          </a:xfrm>
          <a:prstGeom prst="rect">
            <a:avLst/>
          </a:prstGeom>
          <a:noFill/>
        </p:spPr>
        <p:txBody>
          <a:bodyPr wrap="square">
            <a:spAutoFit/>
          </a:bodyPr>
          <a:lstStyle/>
          <a:p>
            <a:pPr marL="457200" marR="0" indent="-228600">
              <a:lnSpc>
                <a:spcPct val="107000"/>
              </a:lnSpc>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He saw preview of the promised land (went up to meet death unafraid).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Other dying saints have also had the curtain pulled back, veil of eternity (Steven and Paul). </a:t>
            </a:r>
            <a:endParaRPr lang="en-US" sz="2800" kern="0" dirty="0">
              <a:latin typeface="Calibri" panose="020F0502020204030204" pitchFamily="34" charset="0"/>
              <a:ea typeface="Calibri" panose="020F0502020204030204" pitchFamily="34" charset="0"/>
              <a:cs typeface="Calibri" panose="020F0502020204030204" pitchFamily="34" charset="0"/>
            </a:endParaRPr>
          </a:p>
          <a:p>
            <a:pPr marL="457200" marR="0" indent="-228600">
              <a:lnSpc>
                <a:spcPct val="107000"/>
              </a:lnSpc>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Moses saw: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A land of rest after wandering 40 years.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A land of plenty flowing with milk and honey.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A land of victory.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3909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D4291B11-3ADE-3203-3A2D-12F7CF665D44}"/>
              </a:ext>
            </a:extLst>
          </p:cNvPr>
          <p:cNvSpPr txBox="1"/>
          <p:nvPr/>
        </p:nvSpPr>
        <p:spPr>
          <a:xfrm>
            <a:off x="636104" y="914406"/>
            <a:ext cx="6241773" cy="675441"/>
          </a:xfrm>
          <a:prstGeom prst="rect">
            <a:avLst/>
          </a:prstGeom>
          <a:noFill/>
        </p:spPr>
        <p:txBody>
          <a:bodyPr wrap="square">
            <a:spAutoFit/>
          </a:bodyPr>
          <a:lstStyle/>
          <a:p>
            <a:pPr marL="0" marR="0">
              <a:lnSpc>
                <a:spcPct val="107000"/>
              </a:lnSpc>
              <a:spcBef>
                <a:spcPts val="0"/>
              </a:spcBef>
              <a:spcAft>
                <a:spcPts val="300"/>
              </a:spcAft>
            </a:pPr>
            <a:r>
              <a:rPr lang="en-US" sz="36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2. Regret v. 4 </a:t>
            </a:r>
            <a:endParaRPr lang="en-US" sz="36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8" name="TextBox 7">
            <a:extLst>
              <a:ext uri="{FF2B5EF4-FFF2-40B4-BE49-F238E27FC236}">
                <a16:creationId xmlns:a16="http://schemas.microsoft.com/office/drawing/2014/main" id="{30BB5848-07E4-670B-FEDA-8179EBE43EE9}"/>
              </a:ext>
            </a:extLst>
          </p:cNvPr>
          <p:cNvSpPr txBox="1"/>
          <p:nvPr/>
        </p:nvSpPr>
        <p:spPr>
          <a:xfrm>
            <a:off x="699714" y="2242268"/>
            <a:ext cx="7506031" cy="3046988"/>
          </a:xfrm>
          <a:prstGeom prst="rect">
            <a:avLst/>
          </a:prstGeom>
          <a:noFill/>
        </p:spPr>
        <p:txBody>
          <a:bodyPr wrap="square">
            <a:spAutoFit/>
          </a:bodyPr>
          <a:lstStyle/>
          <a:p>
            <a:r>
              <a:rPr lang="en-US" sz="3200" b="1" dirty="0">
                <a:solidFill>
                  <a:srgbClr val="0070C0"/>
                </a:solidFill>
              </a:rPr>
              <a:t>Deut. 34:4 </a:t>
            </a:r>
            <a:r>
              <a:rPr lang="en-US" sz="3200" dirty="0"/>
              <a:t>Then the LORD said to him, "This is the land of which I swore to give </a:t>
            </a:r>
            <a:r>
              <a:rPr lang="en-US" sz="3200" u="sng" dirty="0"/>
              <a:t>Abraham</a:t>
            </a:r>
            <a:r>
              <a:rPr lang="en-US" sz="3200" dirty="0"/>
              <a:t>, </a:t>
            </a:r>
            <a:r>
              <a:rPr lang="en-US" sz="3200" u="sng" dirty="0"/>
              <a:t>Isaac</a:t>
            </a:r>
            <a:r>
              <a:rPr lang="en-US" sz="3200" dirty="0"/>
              <a:t>, and </a:t>
            </a:r>
            <a:r>
              <a:rPr lang="en-US" sz="3200" u="sng" dirty="0"/>
              <a:t>Jacob</a:t>
            </a:r>
            <a:r>
              <a:rPr lang="en-US" sz="3200" dirty="0"/>
              <a:t>, saying, 'I will give it to your descendants.' I have caused you to see it  with your eyes, </a:t>
            </a:r>
            <a:r>
              <a:rPr lang="en-US" sz="3200" u="sng" dirty="0">
                <a:latin typeface="Aharoni" panose="02010803020104030203" pitchFamily="2" charset="-79"/>
                <a:cs typeface="Aharoni" panose="02010803020104030203" pitchFamily="2" charset="-79"/>
              </a:rPr>
              <a:t>but you shall not cross over there."</a:t>
            </a:r>
          </a:p>
        </p:txBody>
      </p:sp>
    </p:spTree>
    <p:extLst>
      <p:ext uri="{BB962C8B-B14F-4D97-AF65-F5344CB8AC3E}">
        <p14:creationId xmlns:p14="http://schemas.microsoft.com/office/powerpoint/2010/main" val="382274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D4291B11-3ADE-3203-3A2D-12F7CF665D44}"/>
              </a:ext>
            </a:extLst>
          </p:cNvPr>
          <p:cNvSpPr txBox="1"/>
          <p:nvPr/>
        </p:nvSpPr>
        <p:spPr>
          <a:xfrm>
            <a:off x="636104" y="914406"/>
            <a:ext cx="6241773" cy="675441"/>
          </a:xfrm>
          <a:prstGeom prst="rect">
            <a:avLst/>
          </a:prstGeom>
          <a:noFill/>
        </p:spPr>
        <p:txBody>
          <a:bodyPr wrap="square">
            <a:spAutoFit/>
          </a:bodyPr>
          <a:lstStyle/>
          <a:p>
            <a:pPr marL="0" marR="0">
              <a:lnSpc>
                <a:spcPct val="107000"/>
              </a:lnSpc>
              <a:spcBef>
                <a:spcPts val="0"/>
              </a:spcBef>
              <a:spcAft>
                <a:spcPts val="300"/>
              </a:spcAft>
            </a:pPr>
            <a:r>
              <a:rPr lang="en-US" sz="36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2. Regrets v. 4 </a:t>
            </a:r>
            <a:endParaRPr lang="en-US" sz="36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8" name="TextBox 7">
            <a:extLst>
              <a:ext uri="{FF2B5EF4-FFF2-40B4-BE49-F238E27FC236}">
                <a16:creationId xmlns:a16="http://schemas.microsoft.com/office/drawing/2014/main" id="{336B98DF-053C-CCA5-D0B4-8B086113A76A}"/>
              </a:ext>
            </a:extLst>
          </p:cNvPr>
          <p:cNvSpPr txBox="1"/>
          <p:nvPr/>
        </p:nvSpPr>
        <p:spPr>
          <a:xfrm>
            <a:off x="159027" y="1661823"/>
            <a:ext cx="8825948" cy="4515339"/>
          </a:xfrm>
          <a:prstGeom prst="rect">
            <a:avLst/>
          </a:prstGeom>
          <a:noFill/>
        </p:spPr>
        <p:txBody>
          <a:bodyPr wrap="square">
            <a:spAutoFit/>
          </a:bodyPr>
          <a:lstStyle/>
          <a:p>
            <a:pPr marL="457200" marR="0" indent="-228600">
              <a:lnSpc>
                <a:spcPct val="107000"/>
              </a:lnSpc>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The Lord said, “But thou shalt not go over.”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He missed the only thing he had looked forward to.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His regrets: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Killing the Egyptian.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Marrying the Ethiopian.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Smiting the rock.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Four saddest words. “</a:t>
            </a:r>
            <a:r>
              <a:rPr lang="en-US" sz="3200" b="1" kern="0" dirty="0">
                <a:effectLst/>
                <a:latin typeface="Calibri" panose="020F0502020204030204" pitchFamily="34" charset="0"/>
                <a:ea typeface="Calibri" panose="020F0502020204030204" pitchFamily="34" charset="0"/>
                <a:cs typeface="Calibri" panose="020F0502020204030204" pitchFamily="34" charset="0"/>
              </a:rPr>
              <a:t>It might have been</a:t>
            </a:r>
            <a:r>
              <a:rPr lang="en-US" sz="3200" kern="0" dirty="0">
                <a:effectLst/>
                <a:latin typeface="Calibri" panose="020F0502020204030204" pitchFamily="34" charset="0"/>
                <a:ea typeface="Calibri" panose="020F0502020204030204" pitchFamily="34" charset="0"/>
                <a:cs typeface="Calibri" panose="020F0502020204030204" pitchFamily="34"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4910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71353376-C862-66FA-C950-E52FD90D570D}"/>
              </a:ext>
            </a:extLst>
          </p:cNvPr>
          <p:cNvSpPr txBox="1"/>
          <p:nvPr/>
        </p:nvSpPr>
        <p:spPr>
          <a:xfrm>
            <a:off x="675861" y="906446"/>
            <a:ext cx="7744570" cy="675441"/>
          </a:xfrm>
          <a:prstGeom prst="rect">
            <a:avLst/>
          </a:prstGeom>
          <a:noFill/>
        </p:spPr>
        <p:txBody>
          <a:bodyPr wrap="square">
            <a:spAutoFit/>
          </a:bodyPr>
          <a:lstStyle/>
          <a:p>
            <a:pPr marL="0" marR="0">
              <a:lnSpc>
                <a:spcPct val="107000"/>
              </a:lnSpc>
              <a:spcBef>
                <a:spcPts val="0"/>
              </a:spcBef>
              <a:spcAft>
                <a:spcPts val="300"/>
              </a:spcAft>
            </a:pPr>
            <a:r>
              <a:rPr lang="en-US" sz="36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3. Reckoning Hand Of God v. 5–7 </a:t>
            </a:r>
            <a:endParaRPr lang="en-US" sz="36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8" name="TextBox 7">
            <a:extLst>
              <a:ext uri="{FF2B5EF4-FFF2-40B4-BE49-F238E27FC236}">
                <a16:creationId xmlns:a16="http://schemas.microsoft.com/office/drawing/2014/main" id="{84B3E2BB-261C-0C49-364E-87B406F19F0F}"/>
              </a:ext>
            </a:extLst>
          </p:cNvPr>
          <p:cNvSpPr txBox="1"/>
          <p:nvPr/>
        </p:nvSpPr>
        <p:spPr>
          <a:xfrm>
            <a:off x="858741" y="1948070"/>
            <a:ext cx="7744570" cy="4401205"/>
          </a:xfrm>
          <a:prstGeom prst="rect">
            <a:avLst/>
          </a:prstGeom>
          <a:noFill/>
        </p:spPr>
        <p:txBody>
          <a:bodyPr wrap="square">
            <a:spAutoFit/>
          </a:bodyPr>
          <a:lstStyle/>
          <a:p>
            <a:r>
              <a:rPr lang="en-US" sz="2800" b="1" dirty="0">
                <a:solidFill>
                  <a:srgbClr val="0070C0"/>
                </a:solidFill>
              </a:rPr>
              <a:t>Deut. 34:5 </a:t>
            </a:r>
            <a:r>
              <a:rPr lang="en-US" sz="2800" dirty="0"/>
              <a:t>So Moses the servant of the LORD died there </a:t>
            </a:r>
            <a:r>
              <a:rPr lang="en-US" sz="2800" u="sng" dirty="0"/>
              <a:t>in the land of Moab</a:t>
            </a:r>
            <a:r>
              <a:rPr lang="en-US" sz="2800" dirty="0"/>
              <a:t>, according to the word of the LORD.</a:t>
            </a:r>
          </a:p>
          <a:p>
            <a:r>
              <a:rPr lang="en-US" sz="2800" dirty="0"/>
              <a:t> 6 And </a:t>
            </a:r>
            <a:r>
              <a:rPr lang="en-US" sz="2800" u="sng" dirty="0">
                <a:latin typeface="Arial Black" panose="020B0A04020102020204" pitchFamily="34" charset="0"/>
              </a:rPr>
              <a:t>He</a:t>
            </a:r>
            <a:r>
              <a:rPr lang="en-US" sz="2800" dirty="0"/>
              <a:t> buried him in a valley in the land of Moab, opposite Beth </a:t>
            </a:r>
            <a:r>
              <a:rPr lang="en-US" sz="2800" dirty="0" err="1"/>
              <a:t>Peor</a:t>
            </a:r>
            <a:r>
              <a:rPr lang="en-US" sz="2800" dirty="0"/>
              <a:t>; but no one knows his grave to this day.</a:t>
            </a:r>
          </a:p>
          <a:p>
            <a:endParaRPr lang="en-US" sz="2800" dirty="0"/>
          </a:p>
          <a:p>
            <a:r>
              <a:rPr lang="en-US" sz="2800" dirty="0"/>
              <a:t> 7 Moses was one hundred and twenty years old when he died. </a:t>
            </a:r>
            <a:r>
              <a:rPr lang="en-US" sz="2800" b="1" dirty="0"/>
              <a:t>His eyes were not dim nor his natural vigor diminished</a:t>
            </a:r>
            <a:r>
              <a:rPr lang="en-US" sz="2800" dirty="0"/>
              <a:t>.</a:t>
            </a:r>
          </a:p>
        </p:txBody>
      </p:sp>
    </p:spTree>
    <p:extLst>
      <p:ext uri="{BB962C8B-B14F-4D97-AF65-F5344CB8AC3E}">
        <p14:creationId xmlns:p14="http://schemas.microsoft.com/office/powerpoint/2010/main" val="279106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DF95A709-FE55-7BD0-BD1C-A4655008C28D}"/>
              </a:ext>
            </a:extLst>
          </p:cNvPr>
          <p:cNvSpPr txBox="1"/>
          <p:nvPr/>
        </p:nvSpPr>
        <p:spPr>
          <a:xfrm>
            <a:off x="644055" y="906447"/>
            <a:ext cx="6321286" cy="675441"/>
          </a:xfrm>
          <a:prstGeom prst="rect">
            <a:avLst/>
          </a:prstGeom>
          <a:noFill/>
        </p:spPr>
        <p:txBody>
          <a:bodyPr wrap="square">
            <a:spAutoFit/>
          </a:bodyPr>
          <a:lstStyle/>
          <a:p>
            <a:pPr marL="0" marR="0">
              <a:lnSpc>
                <a:spcPct val="107000"/>
              </a:lnSpc>
              <a:spcBef>
                <a:spcPts val="0"/>
              </a:spcBef>
              <a:spcAft>
                <a:spcPts val="300"/>
              </a:spcAft>
            </a:pPr>
            <a:r>
              <a:rPr lang="en-US" sz="36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4. Remorse v. 8 </a:t>
            </a:r>
            <a:endParaRPr lang="en-US" sz="36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8" name="TextBox 7">
            <a:extLst>
              <a:ext uri="{FF2B5EF4-FFF2-40B4-BE49-F238E27FC236}">
                <a16:creationId xmlns:a16="http://schemas.microsoft.com/office/drawing/2014/main" id="{3E6039B7-74F6-5442-73DF-373D56098410}"/>
              </a:ext>
            </a:extLst>
          </p:cNvPr>
          <p:cNvSpPr txBox="1"/>
          <p:nvPr/>
        </p:nvSpPr>
        <p:spPr>
          <a:xfrm>
            <a:off x="644055" y="1987827"/>
            <a:ext cx="7744571" cy="3170099"/>
          </a:xfrm>
          <a:prstGeom prst="rect">
            <a:avLst/>
          </a:prstGeom>
          <a:noFill/>
        </p:spPr>
        <p:txBody>
          <a:bodyPr wrap="square">
            <a:spAutoFit/>
          </a:bodyPr>
          <a:lstStyle/>
          <a:p>
            <a:r>
              <a:rPr lang="en-US" sz="4000" b="1" dirty="0">
                <a:solidFill>
                  <a:srgbClr val="0070C0"/>
                </a:solidFill>
              </a:rPr>
              <a:t>Deut. 34:8 </a:t>
            </a:r>
            <a:r>
              <a:rPr lang="en-US" sz="4000" dirty="0"/>
              <a:t>And the children of Israel wept for Moses in the plains of Moab thirty days. So the days of weeping and mourning for Moses ended.</a:t>
            </a:r>
          </a:p>
        </p:txBody>
      </p:sp>
    </p:spTree>
    <p:extLst>
      <p:ext uri="{BB962C8B-B14F-4D97-AF65-F5344CB8AC3E}">
        <p14:creationId xmlns:p14="http://schemas.microsoft.com/office/powerpoint/2010/main" val="3038163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DF95A709-FE55-7BD0-BD1C-A4655008C28D}"/>
              </a:ext>
            </a:extLst>
          </p:cNvPr>
          <p:cNvSpPr txBox="1"/>
          <p:nvPr/>
        </p:nvSpPr>
        <p:spPr>
          <a:xfrm>
            <a:off x="644055" y="906447"/>
            <a:ext cx="6321286" cy="675441"/>
          </a:xfrm>
          <a:prstGeom prst="rect">
            <a:avLst/>
          </a:prstGeom>
          <a:noFill/>
        </p:spPr>
        <p:txBody>
          <a:bodyPr wrap="square">
            <a:spAutoFit/>
          </a:bodyPr>
          <a:lstStyle/>
          <a:p>
            <a:pPr marL="0" marR="0">
              <a:lnSpc>
                <a:spcPct val="107000"/>
              </a:lnSpc>
              <a:spcBef>
                <a:spcPts val="0"/>
              </a:spcBef>
              <a:spcAft>
                <a:spcPts val="300"/>
              </a:spcAft>
            </a:pPr>
            <a:r>
              <a:rPr lang="en-US" sz="36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4. Remorse v. 8 </a:t>
            </a:r>
            <a:endParaRPr lang="en-US" sz="36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7" name="TextBox 6">
            <a:extLst>
              <a:ext uri="{FF2B5EF4-FFF2-40B4-BE49-F238E27FC236}">
                <a16:creationId xmlns:a16="http://schemas.microsoft.com/office/drawing/2014/main" id="{2B7BBA7C-38C7-3F7F-D095-CB20DCD36FDC}"/>
              </a:ext>
            </a:extLst>
          </p:cNvPr>
          <p:cNvSpPr txBox="1"/>
          <p:nvPr/>
        </p:nvSpPr>
        <p:spPr>
          <a:xfrm>
            <a:off x="540688" y="2234317"/>
            <a:ext cx="7808181" cy="2774606"/>
          </a:xfrm>
          <a:prstGeom prst="rect">
            <a:avLst/>
          </a:prstGeom>
          <a:noFill/>
        </p:spPr>
        <p:txBody>
          <a:bodyPr wrap="square">
            <a:spAutoFit/>
          </a:bodyPr>
          <a:lstStyle/>
          <a:p>
            <a:pPr marL="457200" marR="0" indent="-228600">
              <a:lnSpc>
                <a:spcPct val="107000"/>
              </a:lnSpc>
              <a:spcBef>
                <a:spcPts val="0"/>
              </a:spcBef>
              <a:spcAft>
                <a:spcPts val="300"/>
              </a:spcAft>
            </a:pPr>
            <a:r>
              <a:rPr lang="en-US" sz="4000" kern="0" dirty="0">
                <a:effectLst/>
                <a:latin typeface="Calibri" panose="020F0502020204030204" pitchFamily="34" charset="0"/>
                <a:ea typeface="Calibri" panose="020F0502020204030204" pitchFamily="34" charset="0"/>
                <a:cs typeface="Calibri" panose="020F0502020204030204" pitchFamily="34" charset="0"/>
              </a:rPr>
              <a:t>Israel wept 30 days. While he lived they murmured against him. </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endParaRPr lang="en-US" sz="4000" kern="0" dirty="0">
              <a:effectLst/>
              <a:latin typeface="Calibri" panose="020F0502020204030204" pitchFamily="34" charset="0"/>
              <a:ea typeface="Calibri" panose="020F0502020204030204" pitchFamily="34" charset="0"/>
              <a:cs typeface="Calibri" panose="020F0502020204030204" pitchFamily="34" charset="0"/>
            </a:endParaRPr>
          </a:p>
          <a:p>
            <a:pPr marL="457200" marR="0" indent="-228600">
              <a:lnSpc>
                <a:spcPct val="107000"/>
              </a:lnSpc>
              <a:spcBef>
                <a:spcPts val="0"/>
              </a:spcBef>
              <a:spcAft>
                <a:spcPts val="300"/>
              </a:spcAft>
            </a:pPr>
            <a:r>
              <a:rPr lang="en-US" sz="4000" kern="0" dirty="0">
                <a:effectLst/>
                <a:latin typeface="Calibri" panose="020F0502020204030204" pitchFamily="34" charset="0"/>
                <a:ea typeface="Calibri" panose="020F0502020204030204" pitchFamily="34" charset="0"/>
                <a:cs typeface="Calibri" panose="020F0502020204030204" pitchFamily="34" charset="0"/>
              </a:rPr>
              <a:t>Their conscience hurt. </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4459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DF95A709-FE55-7BD0-BD1C-A4655008C28D}"/>
              </a:ext>
            </a:extLst>
          </p:cNvPr>
          <p:cNvSpPr txBox="1"/>
          <p:nvPr/>
        </p:nvSpPr>
        <p:spPr>
          <a:xfrm>
            <a:off x="644055" y="906447"/>
            <a:ext cx="6321286" cy="675441"/>
          </a:xfrm>
          <a:prstGeom prst="rect">
            <a:avLst/>
          </a:prstGeom>
          <a:noFill/>
        </p:spPr>
        <p:txBody>
          <a:bodyPr wrap="square">
            <a:spAutoFit/>
          </a:bodyPr>
          <a:lstStyle/>
          <a:p>
            <a:pPr marL="0" marR="0">
              <a:lnSpc>
                <a:spcPct val="107000"/>
              </a:lnSpc>
              <a:spcBef>
                <a:spcPts val="0"/>
              </a:spcBef>
              <a:spcAft>
                <a:spcPts val="300"/>
              </a:spcAft>
            </a:pPr>
            <a:r>
              <a:rPr lang="en-US" sz="36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4. Remorse v. 8 </a:t>
            </a:r>
            <a:endParaRPr lang="en-US" sz="36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8" name="TextBox 7">
            <a:extLst>
              <a:ext uri="{FF2B5EF4-FFF2-40B4-BE49-F238E27FC236}">
                <a16:creationId xmlns:a16="http://schemas.microsoft.com/office/drawing/2014/main" id="{943FAD14-0234-ECF2-8415-FF07094D9B4F}"/>
              </a:ext>
            </a:extLst>
          </p:cNvPr>
          <p:cNvSpPr txBox="1"/>
          <p:nvPr/>
        </p:nvSpPr>
        <p:spPr>
          <a:xfrm>
            <a:off x="548640" y="1646679"/>
            <a:ext cx="8102379" cy="4524315"/>
          </a:xfrm>
          <a:prstGeom prst="rect">
            <a:avLst/>
          </a:prstGeom>
          <a:noFill/>
        </p:spPr>
        <p:txBody>
          <a:bodyPr wrap="square">
            <a:spAutoFit/>
          </a:bodyPr>
          <a:lstStyle/>
          <a:p>
            <a:r>
              <a:rPr lang="en-US" b="1" u="sng" dirty="0">
                <a:solidFill>
                  <a:srgbClr val="0070C0"/>
                </a:solidFill>
              </a:rPr>
              <a:t>Ex. 15:24</a:t>
            </a:r>
            <a:r>
              <a:rPr lang="en-US" b="1" dirty="0">
                <a:solidFill>
                  <a:srgbClr val="0070C0"/>
                </a:solidFill>
              </a:rPr>
              <a:t>  </a:t>
            </a:r>
            <a:r>
              <a:rPr lang="en-US" dirty="0"/>
              <a:t>And the people </a:t>
            </a:r>
            <a:r>
              <a:rPr lang="en-US" b="1" u="sng" dirty="0"/>
              <a:t>murmured against Moses</a:t>
            </a:r>
            <a:r>
              <a:rPr lang="en-US" dirty="0"/>
              <a:t>, saying, What shall we drink?</a:t>
            </a:r>
          </a:p>
          <a:p>
            <a:endParaRPr lang="en-US" dirty="0"/>
          </a:p>
          <a:p>
            <a:r>
              <a:rPr lang="en-US" b="1" u="sng" dirty="0">
                <a:solidFill>
                  <a:srgbClr val="0070C0"/>
                </a:solidFill>
              </a:rPr>
              <a:t>Ex. 16:2</a:t>
            </a:r>
            <a:r>
              <a:rPr lang="en-US" b="1" dirty="0">
                <a:solidFill>
                  <a:srgbClr val="0070C0"/>
                </a:solidFill>
              </a:rPr>
              <a:t>  </a:t>
            </a:r>
            <a:r>
              <a:rPr lang="en-US" dirty="0"/>
              <a:t>And the </a:t>
            </a:r>
            <a:r>
              <a:rPr lang="en-US" b="1" u="sng" dirty="0"/>
              <a:t>whole congregation of the children of Israel murmured </a:t>
            </a:r>
            <a:r>
              <a:rPr lang="en-US" dirty="0"/>
              <a:t>against Moses and Aaron in the wilderness:</a:t>
            </a:r>
          </a:p>
          <a:p>
            <a:endParaRPr lang="en-US" dirty="0"/>
          </a:p>
          <a:p>
            <a:r>
              <a:rPr lang="en-US" b="1" u="sng" dirty="0">
                <a:solidFill>
                  <a:srgbClr val="0070C0"/>
                </a:solidFill>
              </a:rPr>
              <a:t>Ex. 17:3</a:t>
            </a:r>
            <a:r>
              <a:rPr lang="en-US" b="1" dirty="0">
                <a:solidFill>
                  <a:srgbClr val="0070C0"/>
                </a:solidFill>
              </a:rPr>
              <a:t>  </a:t>
            </a:r>
            <a:r>
              <a:rPr lang="en-US" dirty="0"/>
              <a:t>And the people thirsted there for water; and </a:t>
            </a:r>
            <a:r>
              <a:rPr lang="en-US" b="1" u="sng" dirty="0"/>
              <a:t>the people murmured against Moses</a:t>
            </a:r>
            <a:r>
              <a:rPr lang="en-US" dirty="0"/>
              <a:t>, and said, Wherefore is this that thou hast brought us up out of Egypt, to kill us and our children and our cattle with thirst?</a:t>
            </a:r>
          </a:p>
          <a:p>
            <a:endParaRPr lang="en-US" dirty="0"/>
          </a:p>
          <a:p>
            <a:r>
              <a:rPr lang="en-US" b="1" u="sng" dirty="0">
                <a:solidFill>
                  <a:srgbClr val="0070C0"/>
                </a:solidFill>
              </a:rPr>
              <a:t>Num. 14:2</a:t>
            </a:r>
            <a:r>
              <a:rPr lang="en-US" b="1" dirty="0">
                <a:solidFill>
                  <a:srgbClr val="0070C0"/>
                </a:solidFill>
              </a:rPr>
              <a:t>  </a:t>
            </a:r>
            <a:r>
              <a:rPr lang="en-US" dirty="0"/>
              <a:t>And </a:t>
            </a:r>
            <a:r>
              <a:rPr lang="en-US" b="1" u="sng" dirty="0"/>
              <a:t>all the children of Israel murmured against Moses </a:t>
            </a:r>
            <a:r>
              <a:rPr lang="en-US" dirty="0"/>
              <a:t>and against Aaron: and the whole congregation said unto them, Would God that we had died in the land of Egypt! or would God we had died in this wilderness!</a:t>
            </a:r>
          </a:p>
          <a:p>
            <a:endParaRPr lang="en-US" dirty="0"/>
          </a:p>
          <a:p>
            <a:r>
              <a:rPr lang="en-US" b="1" u="sng" dirty="0">
                <a:solidFill>
                  <a:srgbClr val="0070C0"/>
                </a:solidFill>
              </a:rPr>
              <a:t>Num. 16:41</a:t>
            </a:r>
            <a:r>
              <a:rPr lang="en-US" b="1" dirty="0">
                <a:solidFill>
                  <a:srgbClr val="0070C0"/>
                </a:solidFill>
              </a:rPr>
              <a:t>  </a:t>
            </a:r>
            <a:r>
              <a:rPr lang="en-US" dirty="0"/>
              <a:t>But on the morrow </a:t>
            </a:r>
            <a:r>
              <a:rPr lang="en-US" b="1" u="sng" dirty="0"/>
              <a:t>all the congregation of the children of Israel murmured against Moses</a:t>
            </a:r>
            <a:r>
              <a:rPr lang="en-US" dirty="0"/>
              <a:t> and against Aaron, saying, Ye have killed the people of the LORD.</a:t>
            </a:r>
          </a:p>
        </p:txBody>
      </p:sp>
    </p:spTree>
    <p:extLst>
      <p:ext uri="{BB962C8B-B14F-4D97-AF65-F5344CB8AC3E}">
        <p14:creationId xmlns:p14="http://schemas.microsoft.com/office/powerpoint/2010/main" val="1167416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E94D9735-3353-5FFC-9E62-C0F88B087FF7}"/>
              </a:ext>
            </a:extLst>
          </p:cNvPr>
          <p:cNvSpPr txBox="1"/>
          <p:nvPr/>
        </p:nvSpPr>
        <p:spPr>
          <a:xfrm>
            <a:off x="691764" y="914401"/>
            <a:ext cx="6162260" cy="675441"/>
          </a:xfrm>
          <a:prstGeom prst="rect">
            <a:avLst/>
          </a:prstGeom>
          <a:noFill/>
        </p:spPr>
        <p:txBody>
          <a:bodyPr wrap="square">
            <a:spAutoFit/>
          </a:bodyPr>
          <a:lstStyle/>
          <a:p>
            <a:pPr marL="0" marR="0">
              <a:lnSpc>
                <a:spcPct val="107000"/>
              </a:lnSpc>
              <a:spcBef>
                <a:spcPts val="0"/>
              </a:spcBef>
              <a:spcAft>
                <a:spcPts val="300"/>
              </a:spcAft>
            </a:pPr>
            <a:r>
              <a:rPr lang="en-US" sz="36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5. Replacement v. 9 </a:t>
            </a:r>
            <a:endParaRPr lang="en-US" sz="36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8" name="TextBox 7">
            <a:extLst>
              <a:ext uri="{FF2B5EF4-FFF2-40B4-BE49-F238E27FC236}">
                <a16:creationId xmlns:a16="http://schemas.microsoft.com/office/drawing/2014/main" id="{157AEF52-6583-0172-B1D3-DDDA7997EC59}"/>
              </a:ext>
            </a:extLst>
          </p:cNvPr>
          <p:cNvSpPr txBox="1"/>
          <p:nvPr/>
        </p:nvSpPr>
        <p:spPr>
          <a:xfrm>
            <a:off x="580445" y="2282025"/>
            <a:ext cx="8269357" cy="3785652"/>
          </a:xfrm>
          <a:prstGeom prst="rect">
            <a:avLst/>
          </a:prstGeom>
          <a:noFill/>
        </p:spPr>
        <p:txBody>
          <a:bodyPr wrap="square">
            <a:spAutoFit/>
          </a:bodyPr>
          <a:lstStyle/>
          <a:p>
            <a:r>
              <a:rPr lang="en-US" sz="4000" b="1" dirty="0">
                <a:solidFill>
                  <a:srgbClr val="0070C0"/>
                </a:solidFill>
              </a:rPr>
              <a:t>Deut. 34:9 </a:t>
            </a:r>
            <a:r>
              <a:rPr lang="en-US" sz="4000" dirty="0"/>
              <a:t>Now Joshua the son of Nun </a:t>
            </a:r>
            <a:r>
              <a:rPr lang="en-US" sz="4000" u="sng" dirty="0"/>
              <a:t>was full of the spirit of wisdom</a:t>
            </a:r>
            <a:r>
              <a:rPr lang="en-US" sz="4000" dirty="0"/>
              <a:t>, </a:t>
            </a:r>
            <a:r>
              <a:rPr lang="en-US" sz="4000" u="sng" dirty="0"/>
              <a:t>for Moses had laid his hands on him</a:t>
            </a:r>
            <a:r>
              <a:rPr lang="en-US" sz="4000" dirty="0"/>
              <a:t>; so the children of Israel heeded him, and did as the LORD had commanded Moses.</a:t>
            </a:r>
          </a:p>
        </p:txBody>
      </p:sp>
    </p:spTree>
    <p:extLst>
      <p:ext uri="{BB962C8B-B14F-4D97-AF65-F5344CB8AC3E}">
        <p14:creationId xmlns:p14="http://schemas.microsoft.com/office/powerpoint/2010/main" val="1455006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E94D9735-3353-5FFC-9E62-C0F88B087FF7}"/>
              </a:ext>
            </a:extLst>
          </p:cNvPr>
          <p:cNvSpPr txBox="1"/>
          <p:nvPr/>
        </p:nvSpPr>
        <p:spPr>
          <a:xfrm>
            <a:off x="691764" y="914401"/>
            <a:ext cx="6162260" cy="675441"/>
          </a:xfrm>
          <a:prstGeom prst="rect">
            <a:avLst/>
          </a:prstGeom>
          <a:noFill/>
        </p:spPr>
        <p:txBody>
          <a:bodyPr wrap="square">
            <a:spAutoFit/>
          </a:bodyPr>
          <a:lstStyle/>
          <a:p>
            <a:pPr marL="0" marR="0">
              <a:lnSpc>
                <a:spcPct val="107000"/>
              </a:lnSpc>
              <a:spcBef>
                <a:spcPts val="0"/>
              </a:spcBef>
              <a:spcAft>
                <a:spcPts val="300"/>
              </a:spcAft>
            </a:pPr>
            <a:r>
              <a:rPr lang="en-US" sz="36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5. Replacement v. 9 </a:t>
            </a:r>
            <a:endParaRPr lang="en-US" sz="36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7" name="TextBox 6">
            <a:extLst>
              <a:ext uri="{FF2B5EF4-FFF2-40B4-BE49-F238E27FC236}">
                <a16:creationId xmlns:a16="http://schemas.microsoft.com/office/drawing/2014/main" id="{B7CCC1C1-5088-A093-743D-296D6E56330B}"/>
              </a:ext>
            </a:extLst>
          </p:cNvPr>
          <p:cNvSpPr txBox="1"/>
          <p:nvPr/>
        </p:nvSpPr>
        <p:spPr>
          <a:xfrm>
            <a:off x="405516" y="2361539"/>
            <a:ext cx="7959255" cy="2780633"/>
          </a:xfrm>
          <a:prstGeom prst="rect">
            <a:avLst/>
          </a:prstGeom>
          <a:noFill/>
        </p:spPr>
        <p:txBody>
          <a:bodyPr wrap="square">
            <a:spAutoFit/>
          </a:bodyPr>
          <a:lstStyle/>
          <a:p>
            <a:pPr marL="457200" marR="0" indent="-228600">
              <a:lnSpc>
                <a:spcPct val="107000"/>
              </a:lnSpc>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Moses had laid his hand on Joshua, the son of Nun. </a:t>
            </a:r>
          </a:p>
          <a:p>
            <a:pPr marL="457200" marR="0" indent="-228600">
              <a:lnSpc>
                <a:spcPct val="107000"/>
              </a:lnSpc>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No man is irreplaceable. God always raises up a man.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196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BB52AFBA-68CF-B9CB-D5AB-451A8DA3A758}"/>
              </a:ext>
            </a:extLst>
          </p:cNvPr>
          <p:cNvSpPr txBox="1"/>
          <p:nvPr/>
        </p:nvSpPr>
        <p:spPr>
          <a:xfrm>
            <a:off x="1089329" y="880917"/>
            <a:ext cx="7378810" cy="5693866"/>
          </a:xfrm>
          <a:prstGeom prst="rect">
            <a:avLst/>
          </a:prstGeom>
          <a:noFill/>
        </p:spPr>
        <p:txBody>
          <a:bodyPr wrap="square">
            <a:spAutoFit/>
          </a:bodyPr>
          <a:lstStyle/>
          <a:p>
            <a:r>
              <a:rPr lang="en-US" sz="2600" b="1" dirty="0">
                <a:solidFill>
                  <a:srgbClr val="0070C0"/>
                </a:solidFill>
              </a:rPr>
              <a:t>1</a:t>
            </a:r>
            <a:r>
              <a:rPr lang="en-US" sz="2600" dirty="0"/>
              <a:t> If I walk in the pathway of duty,</a:t>
            </a:r>
          </a:p>
          <a:p>
            <a:r>
              <a:rPr lang="en-US" sz="2600" dirty="0"/>
              <a:t>If I work till the close of the day,</a:t>
            </a:r>
          </a:p>
          <a:p>
            <a:r>
              <a:rPr lang="en-US" sz="2600" dirty="0"/>
              <a:t>I shall see the great King in His beauty</a:t>
            </a:r>
          </a:p>
          <a:p>
            <a:r>
              <a:rPr lang="en-US" sz="2600" dirty="0"/>
              <a:t>When I've gone the last mile of the way.</a:t>
            </a:r>
          </a:p>
          <a:p>
            <a:endParaRPr lang="en-US" sz="2600" dirty="0"/>
          </a:p>
          <a:p>
            <a:r>
              <a:rPr lang="en-US" sz="2600" dirty="0"/>
              <a:t>When I've gone the last mile of the way,</a:t>
            </a:r>
          </a:p>
          <a:p>
            <a:r>
              <a:rPr lang="en-US" sz="2600" dirty="0"/>
              <a:t>I will rest at the close of the day,</a:t>
            </a:r>
          </a:p>
          <a:p>
            <a:r>
              <a:rPr lang="en-US" sz="2600" dirty="0"/>
              <a:t>And I know there are joys that await me</a:t>
            </a:r>
          </a:p>
          <a:p>
            <a:r>
              <a:rPr lang="en-US" sz="2600" dirty="0"/>
              <a:t>When I've gone the last mile of the way.</a:t>
            </a:r>
          </a:p>
          <a:p>
            <a:endParaRPr lang="en-US" sz="2600" dirty="0"/>
          </a:p>
          <a:p>
            <a:r>
              <a:rPr lang="en-US" sz="2600" b="1" dirty="0">
                <a:solidFill>
                  <a:srgbClr val="0070C0"/>
                </a:solidFill>
              </a:rPr>
              <a:t>2</a:t>
            </a:r>
            <a:r>
              <a:rPr lang="en-US" sz="2600" dirty="0"/>
              <a:t> If for Christ I proclaim the glad story,</a:t>
            </a:r>
          </a:p>
          <a:p>
            <a:r>
              <a:rPr lang="en-US" sz="2600" dirty="0"/>
              <a:t>If I seek for His sheep gone astray,</a:t>
            </a:r>
          </a:p>
          <a:p>
            <a:r>
              <a:rPr lang="en-US" sz="2600" dirty="0"/>
              <a:t>I am sure He will show me His glory</a:t>
            </a:r>
          </a:p>
          <a:p>
            <a:r>
              <a:rPr lang="en-US" sz="2600" dirty="0"/>
              <a:t>When I've gone the last mile of the way. </a:t>
            </a:r>
          </a:p>
        </p:txBody>
      </p:sp>
    </p:spTree>
    <p:extLst>
      <p:ext uri="{BB962C8B-B14F-4D97-AF65-F5344CB8AC3E}">
        <p14:creationId xmlns:p14="http://schemas.microsoft.com/office/powerpoint/2010/main" val="424254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3CB2378-5F5C-CEC4-2DEF-DD2194FA218E}"/>
              </a:ext>
            </a:extLst>
          </p:cNvPr>
          <p:cNvSpPr txBox="1"/>
          <p:nvPr/>
        </p:nvSpPr>
        <p:spPr>
          <a:xfrm>
            <a:off x="683812" y="914400"/>
            <a:ext cx="6178163" cy="675441"/>
          </a:xfrm>
          <a:prstGeom prst="rect">
            <a:avLst/>
          </a:prstGeom>
          <a:noFill/>
        </p:spPr>
        <p:txBody>
          <a:bodyPr wrap="square">
            <a:spAutoFit/>
          </a:bodyPr>
          <a:lstStyle/>
          <a:p>
            <a:pPr marL="0" marR="0">
              <a:lnSpc>
                <a:spcPct val="107000"/>
              </a:lnSpc>
              <a:spcBef>
                <a:spcPts val="0"/>
              </a:spcBef>
              <a:spcAft>
                <a:spcPts val="300"/>
              </a:spcAft>
            </a:pPr>
            <a:r>
              <a:rPr lang="en-US" sz="36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6. Remembrance v. 10–12</a:t>
            </a:r>
            <a:endParaRPr lang="en-US" sz="36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8" name="TextBox 7">
            <a:extLst>
              <a:ext uri="{FF2B5EF4-FFF2-40B4-BE49-F238E27FC236}">
                <a16:creationId xmlns:a16="http://schemas.microsoft.com/office/drawing/2014/main" id="{904F5518-BB2A-0FCA-25A1-4E6E6E1E1E95}"/>
              </a:ext>
            </a:extLst>
          </p:cNvPr>
          <p:cNvSpPr txBox="1"/>
          <p:nvPr/>
        </p:nvSpPr>
        <p:spPr>
          <a:xfrm>
            <a:off x="747424" y="1653872"/>
            <a:ext cx="7895644" cy="3970318"/>
          </a:xfrm>
          <a:prstGeom prst="rect">
            <a:avLst/>
          </a:prstGeom>
          <a:noFill/>
        </p:spPr>
        <p:txBody>
          <a:bodyPr wrap="square">
            <a:spAutoFit/>
          </a:bodyPr>
          <a:lstStyle/>
          <a:p>
            <a:r>
              <a:rPr lang="en-US" sz="2800" b="1" dirty="0">
                <a:solidFill>
                  <a:srgbClr val="0070C0"/>
                </a:solidFill>
              </a:rPr>
              <a:t>Deut. 34:10 </a:t>
            </a:r>
            <a:r>
              <a:rPr lang="en-US" sz="2800" dirty="0"/>
              <a:t>But since then there has not arisen in Israel a prophet like Moses, whom the LORD knew face to face,</a:t>
            </a:r>
          </a:p>
          <a:p>
            <a:r>
              <a:rPr lang="en-US" sz="2800" dirty="0"/>
              <a:t> 11 in all the signs and wonders which the LORD sent him to do in the land of Egypt, before Pharaoh, before all his servants, and in all his land,</a:t>
            </a:r>
          </a:p>
          <a:p>
            <a:r>
              <a:rPr lang="en-US" sz="2800" dirty="0"/>
              <a:t> 12 and by </a:t>
            </a:r>
            <a:r>
              <a:rPr lang="en-US" sz="2800" u="sng" dirty="0"/>
              <a:t>all that mighty power </a:t>
            </a:r>
            <a:r>
              <a:rPr lang="en-US" sz="2800" dirty="0"/>
              <a:t>and </a:t>
            </a:r>
            <a:r>
              <a:rPr lang="en-US" sz="2800" u="sng" dirty="0"/>
              <a:t>all the great terror</a:t>
            </a:r>
            <a:r>
              <a:rPr lang="en-US" sz="2800" dirty="0"/>
              <a:t> which Moses performed in the sight of all Israel.</a:t>
            </a:r>
          </a:p>
        </p:txBody>
      </p:sp>
    </p:spTree>
    <p:extLst>
      <p:ext uri="{BB962C8B-B14F-4D97-AF65-F5344CB8AC3E}">
        <p14:creationId xmlns:p14="http://schemas.microsoft.com/office/powerpoint/2010/main" val="3302732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3CB2378-5F5C-CEC4-2DEF-DD2194FA218E}"/>
              </a:ext>
            </a:extLst>
          </p:cNvPr>
          <p:cNvSpPr txBox="1"/>
          <p:nvPr/>
        </p:nvSpPr>
        <p:spPr>
          <a:xfrm>
            <a:off x="683812" y="914400"/>
            <a:ext cx="6178163" cy="675441"/>
          </a:xfrm>
          <a:prstGeom prst="rect">
            <a:avLst/>
          </a:prstGeom>
          <a:noFill/>
        </p:spPr>
        <p:txBody>
          <a:bodyPr wrap="square">
            <a:spAutoFit/>
          </a:bodyPr>
          <a:lstStyle/>
          <a:p>
            <a:pPr marL="0" marR="0">
              <a:lnSpc>
                <a:spcPct val="107000"/>
              </a:lnSpc>
              <a:spcBef>
                <a:spcPts val="0"/>
              </a:spcBef>
              <a:spcAft>
                <a:spcPts val="300"/>
              </a:spcAft>
            </a:pPr>
            <a:r>
              <a:rPr lang="en-US" sz="36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6. Remembrance v. 10–12</a:t>
            </a:r>
            <a:endParaRPr lang="en-US" sz="36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7" name="TextBox 6">
            <a:extLst>
              <a:ext uri="{FF2B5EF4-FFF2-40B4-BE49-F238E27FC236}">
                <a16:creationId xmlns:a16="http://schemas.microsoft.com/office/drawing/2014/main" id="{2EA0AB9D-8E00-9375-2F17-8A387A2838B1}"/>
              </a:ext>
            </a:extLst>
          </p:cNvPr>
          <p:cNvSpPr txBox="1"/>
          <p:nvPr/>
        </p:nvSpPr>
        <p:spPr>
          <a:xfrm>
            <a:off x="508883" y="2098727"/>
            <a:ext cx="8150087" cy="3454792"/>
          </a:xfrm>
          <a:prstGeom prst="rect">
            <a:avLst/>
          </a:prstGeom>
          <a:noFill/>
        </p:spPr>
        <p:txBody>
          <a:bodyPr wrap="square">
            <a:spAutoFit/>
          </a:bodyPr>
          <a:lstStyle/>
          <a:p>
            <a:pPr marL="228600" marR="0">
              <a:spcBef>
                <a:spcPts val="0"/>
              </a:spcBef>
              <a:spcAft>
                <a:spcPts val="30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“Remembered the terror of the Lord” (at the hand of Moses) God showed terror at the hand of Moses </a:t>
            </a:r>
            <a:r>
              <a:rPr lang="en-US" sz="3600" u="sng" kern="0" dirty="0">
                <a:effectLst/>
                <a:latin typeface="Calibri" panose="020F0502020204030204" pitchFamily="34" charset="0"/>
                <a:ea typeface="Calibri" panose="020F0502020204030204" pitchFamily="34" charset="0"/>
                <a:cs typeface="Calibri" panose="020F0502020204030204" pitchFamily="34" charset="0"/>
              </a:rPr>
              <a:t>crossing the Red Sea</a:t>
            </a:r>
            <a:r>
              <a:rPr lang="en-US" sz="3600" kern="0" dirty="0">
                <a:effectLst/>
                <a:latin typeface="Calibri" panose="020F0502020204030204" pitchFamily="34" charset="0"/>
                <a:ea typeface="Calibri" panose="020F0502020204030204" pitchFamily="34" charset="0"/>
                <a:cs typeface="Calibri" panose="020F0502020204030204" pitchFamily="34" charset="0"/>
              </a:rPr>
              <a:t>. </a:t>
            </a:r>
          </a:p>
          <a:p>
            <a:pPr marL="228600" marR="0">
              <a:spcBef>
                <a:spcPts val="0"/>
              </a:spcBef>
              <a:spcAft>
                <a:spcPts val="30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(Pharaoh who go and show thy face no more.) “And there was not a prophet like Moses in the land of Israel.”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4840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3CB2378-5F5C-CEC4-2DEF-DD2194FA218E}"/>
              </a:ext>
            </a:extLst>
          </p:cNvPr>
          <p:cNvSpPr txBox="1"/>
          <p:nvPr/>
        </p:nvSpPr>
        <p:spPr>
          <a:xfrm>
            <a:off x="683812" y="914400"/>
            <a:ext cx="6178163" cy="675441"/>
          </a:xfrm>
          <a:prstGeom prst="rect">
            <a:avLst/>
          </a:prstGeom>
          <a:noFill/>
        </p:spPr>
        <p:txBody>
          <a:bodyPr wrap="square">
            <a:spAutoFit/>
          </a:bodyPr>
          <a:lstStyle/>
          <a:p>
            <a:pPr marL="0" marR="0">
              <a:lnSpc>
                <a:spcPct val="107000"/>
              </a:lnSpc>
              <a:spcBef>
                <a:spcPts val="0"/>
              </a:spcBef>
              <a:spcAft>
                <a:spcPts val="300"/>
              </a:spcAft>
            </a:pPr>
            <a:r>
              <a:rPr lang="en-US" sz="36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6. Remembrance v. 10–12</a:t>
            </a:r>
            <a:endParaRPr lang="en-US" sz="36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2" name="TextBox 1">
            <a:extLst>
              <a:ext uri="{FF2B5EF4-FFF2-40B4-BE49-F238E27FC236}">
                <a16:creationId xmlns:a16="http://schemas.microsoft.com/office/drawing/2014/main" id="{95B51CE6-17F3-487F-3A89-5135852A565C}"/>
              </a:ext>
            </a:extLst>
          </p:cNvPr>
          <p:cNvSpPr txBox="1"/>
          <p:nvPr/>
        </p:nvSpPr>
        <p:spPr>
          <a:xfrm>
            <a:off x="421420" y="2154803"/>
            <a:ext cx="7951304" cy="3970318"/>
          </a:xfrm>
          <a:prstGeom prst="rect">
            <a:avLst/>
          </a:prstGeom>
          <a:noFill/>
          <a:ln w="57150">
            <a:solidFill>
              <a:schemeClr val="tx1"/>
            </a:solidFill>
          </a:ln>
        </p:spPr>
        <p:txBody>
          <a:bodyPr wrap="square" rtlCol="0">
            <a:spAutoFit/>
          </a:bodyPr>
          <a:lstStyle/>
          <a:p>
            <a:pPr algn="ctr"/>
            <a:r>
              <a:rPr lang="en-US" sz="6000" dirty="0"/>
              <a:t>What will be said about you when You die?</a:t>
            </a:r>
          </a:p>
          <a:p>
            <a:pPr algn="ctr"/>
            <a:endParaRPr lang="en-US" sz="6000" dirty="0"/>
          </a:p>
          <a:p>
            <a:pPr algn="ctr"/>
            <a:r>
              <a:rPr lang="en-US" sz="3600" dirty="0"/>
              <a:t>How will you be remembered?</a:t>
            </a:r>
            <a:endParaRPr lang="en-US" sz="6000" dirty="0"/>
          </a:p>
          <a:p>
            <a:pPr algn="ctr"/>
            <a:endParaRPr lang="en-US" sz="3600" dirty="0"/>
          </a:p>
        </p:txBody>
      </p:sp>
    </p:spTree>
    <p:extLst>
      <p:ext uri="{BB962C8B-B14F-4D97-AF65-F5344CB8AC3E}">
        <p14:creationId xmlns:p14="http://schemas.microsoft.com/office/powerpoint/2010/main" val="3043141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3CB2378-5F5C-CEC4-2DEF-DD2194FA218E}"/>
              </a:ext>
            </a:extLst>
          </p:cNvPr>
          <p:cNvSpPr txBox="1"/>
          <p:nvPr/>
        </p:nvSpPr>
        <p:spPr>
          <a:xfrm>
            <a:off x="683812" y="914400"/>
            <a:ext cx="6178163" cy="675441"/>
          </a:xfrm>
          <a:prstGeom prst="rect">
            <a:avLst/>
          </a:prstGeom>
          <a:noFill/>
        </p:spPr>
        <p:txBody>
          <a:bodyPr wrap="square">
            <a:spAutoFit/>
          </a:bodyPr>
          <a:lstStyle/>
          <a:p>
            <a:pPr marL="0" marR="0">
              <a:lnSpc>
                <a:spcPct val="107000"/>
              </a:lnSpc>
              <a:spcBef>
                <a:spcPts val="0"/>
              </a:spcBef>
              <a:spcAft>
                <a:spcPts val="300"/>
              </a:spcAft>
            </a:pPr>
            <a:r>
              <a:rPr lang="en-US" sz="36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6. Remembrance v. 10–12</a:t>
            </a:r>
            <a:endParaRPr lang="en-US" sz="36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8" name="TextBox 7">
            <a:extLst>
              <a:ext uri="{FF2B5EF4-FFF2-40B4-BE49-F238E27FC236}">
                <a16:creationId xmlns:a16="http://schemas.microsoft.com/office/drawing/2014/main" id="{B2439FF0-DA4D-1751-73D8-07D94B88CCB9}"/>
              </a:ext>
            </a:extLst>
          </p:cNvPr>
          <p:cNvSpPr txBox="1"/>
          <p:nvPr/>
        </p:nvSpPr>
        <p:spPr>
          <a:xfrm>
            <a:off x="572494" y="1685678"/>
            <a:ext cx="8126233" cy="5016758"/>
          </a:xfrm>
          <a:prstGeom prst="rect">
            <a:avLst/>
          </a:prstGeom>
          <a:noFill/>
        </p:spPr>
        <p:txBody>
          <a:bodyPr wrap="square">
            <a:spAutoFit/>
          </a:bodyPr>
          <a:lstStyle/>
          <a:p>
            <a:r>
              <a:rPr lang="en-US" sz="3200" dirty="0"/>
              <a:t>“In the acceptance of Joshua, the people needed to understand that </a:t>
            </a:r>
            <a:r>
              <a:rPr lang="en-US" sz="3200" u="sng" dirty="0"/>
              <a:t>Joshua was not Moses’ equal</a:t>
            </a:r>
            <a:r>
              <a:rPr lang="en-US" sz="3200" dirty="0"/>
              <a:t>. God </a:t>
            </a:r>
            <a:r>
              <a:rPr lang="en-US" sz="3200" u="sng" dirty="0"/>
              <a:t>spoke to Moses face to face</a:t>
            </a:r>
            <a:r>
              <a:rPr lang="en-US" sz="3200" dirty="0"/>
              <a:t>, but Joshua needed to find the divine will through priestly mediation.” </a:t>
            </a:r>
          </a:p>
          <a:p>
            <a:endParaRPr lang="en-US" sz="3200" dirty="0"/>
          </a:p>
          <a:p>
            <a:r>
              <a:rPr lang="en-US" sz="3200" dirty="0"/>
              <a:t>Later on when Joshua neglected to consult through proper channels the will of God, in the case of the Gibeonites, a very costly error resulted.</a:t>
            </a:r>
          </a:p>
        </p:txBody>
      </p:sp>
    </p:spTree>
    <p:extLst>
      <p:ext uri="{BB962C8B-B14F-4D97-AF65-F5344CB8AC3E}">
        <p14:creationId xmlns:p14="http://schemas.microsoft.com/office/powerpoint/2010/main" val="3448299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3CB2378-5F5C-CEC4-2DEF-DD2194FA218E}"/>
              </a:ext>
            </a:extLst>
          </p:cNvPr>
          <p:cNvSpPr txBox="1"/>
          <p:nvPr/>
        </p:nvSpPr>
        <p:spPr>
          <a:xfrm>
            <a:off x="683812" y="914400"/>
            <a:ext cx="6178163" cy="675441"/>
          </a:xfrm>
          <a:prstGeom prst="rect">
            <a:avLst/>
          </a:prstGeom>
          <a:noFill/>
        </p:spPr>
        <p:txBody>
          <a:bodyPr wrap="square">
            <a:spAutoFit/>
          </a:bodyPr>
          <a:lstStyle/>
          <a:p>
            <a:pPr marL="0" marR="0">
              <a:lnSpc>
                <a:spcPct val="107000"/>
              </a:lnSpc>
              <a:spcBef>
                <a:spcPts val="0"/>
              </a:spcBef>
              <a:spcAft>
                <a:spcPts val="300"/>
              </a:spcAft>
            </a:pPr>
            <a:r>
              <a:rPr lang="en-US" sz="36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6. Remembrance v. 10–12</a:t>
            </a:r>
            <a:endParaRPr lang="en-US" sz="36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7" name="TextBox 6">
            <a:extLst>
              <a:ext uri="{FF2B5EF4-FFF2-40B4-BE49-F238E27FC236}">
                <a16:creationId xmlns:a16="http://schemas.microsoft.com/office/drawing/2014/main" id="{BE3497D6-ACA8-0DD9-BDA0-91A50AEEB284}"/>
              </a:ext>
            </a:extLst>
          </p:cNvPr>
          <p:cNvSpPr txBox="1"/>
          <p:nvPr/>
        </p:nvSpPr>
        <p:spPr>
          <a:xfrm>
            <a:off x="842838" y="1775404"/>
            <a:ext cx="7299298" cy="4401205"/>
          </a:xfrm>
          <a:prstGeom prst="rect">
            <a:avLst/>
          </a:prstGeom>
          <a:noFill/>
        </p:spPr>
        <p:txBody>
          <a:bodyPr wrap="square">
            <a:spAutoFit/>
          </a:bodyPr>
          <a:lstStyle/>
          <a:p>
            <a:r>
              <a:rPr lang="en-US" sz="2800" dirty="0"/>
              <a:t>“A prophet … like unto Moses …” </a:t>
            </a:r>
            <a:r>
              <a:rPr lang="en-US" sz="2800" u="sng" dirty="0"/>
              <a:t>There was never but One, in all human history who was indeed a prophet like unto Moses </a:t>
            </a:r>
            <a:r>
              <a:rPr lang="en-US" sz="2800" dirty="0"/>
              <a:t>in several ways- </a:t>
            </a:r>
          </a:p>
          <a:p>
            <a:endParaRPr lang="en-US" sz="2800" dirty="0"/>
          </a:p>
          <a:p>
            <a:r>
              <a:rPr lang="en-US" sz="2800" dirty="0"/>
              <a:t>(1) in the mighty signs and wonders;</a:t>
            </a:r>
          </a:p>
          <a:p>
            <a:r>
              <a:rPr lang="en-US" sz="2800" dirty="0"/>
              <a:t>(2) in his being the mediator of a Covenant;</a:t>
            </a:r>
          </a:p>
          <a:p>
            <a:r>
              <a:rPr lang="en-US" sz="2800" dirty="0"/>
              <a:t>(3) who knew directly from God what was indeed the divine will; and</a:t>
            </a:r>
          </a:p>
          <a:p>
            <a:r>
              <a:rPr lang="en-US" sz="2800" dirty="0"/>
              <a:t>(4) who actually led the people out of bondage. </a:t>
            </a:r>
          </a:p>
        </p:txBody>
      </p:sp>
    </p:spTree>
    <p:extLst>
      <p:ext uri="{BB962C8B-B14F-4D97-AF65-F5344CB8AC3E}">
        <p14:creationId xmlns:p14="http://schemas.microsoft.com/office/powerpoint/2010/main" val="555109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3CB2378-5F5C-CEC4-2DEF-DD2194FA218E}"/>
              </a:ext>
            </a:extLst>
          </p:cNvPr>
          <p:cNvSpPr txBox="1"/>
          <p:nvPr/>
        </p:nvSpPr>
        <p:spPr>
          <a:xfrm>
            <a:off x="683812" y="914400"/>
            <a:ext cx="6178163" cy="675441"/>
          </a:xfrm>
          <a:prstGeom prst="rect">
            <a:avLst/>
          </a:prstGeom>
          <a:noFill/>
        </p:spPr>
        <p:txBody>
          <a:bodyPr wrap="square">
            <a:spAutoFit/>
          </a:bodyPr>
          <a:lstStyle/>
          <a:p>
            <a:pPr marL="0" marR="0">
              <a:lnSpc>
                <a:spcPct val="107000"/>
              </a:lnSpc>
              <a:spcBef>
                <a:spcPts val="0"/>
              </a:spcBef>
              <a:spcAft>
                <a:spcPts val="300"/>
              </a:spcAft>
            </a:pPr>
            <a:r>
              <a:rPr lang="en-US" sz="36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6. Remembrance v. 10–12</a:t>
            </a:r>
            <a:endParaRPr lang="en-US" sz="36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8" name="TextBox 7">
            <a:extLst>
              <a:ext uri="{FF2B5EF4-FFF2-40B4-BE49-F238E27FC236}">
                <a16:creationId xmlns:a16="http://schemas.microsoft.com/office/drawing/2014/main" id="{C18A06EA-691C-DFA5-4B55-35E954846023}"/>
              </a:ext>
            </a:extLst>
          </p:cNvPr>
          <p:cNvSpPr txBox="1"/>
          <p:nvPr/>
        </p:nvSpPr>
        <p:spPr>
          <a:xfrm>
            <a:off x="683812" y="1932167"/>
            <a:ext cx="8038769" cy="3385542"/>
          </a:xfrm>
          <a:prstGeom prst="rect">
            <a:avLst/>
          </a:prstGeom>
          <a:noFill/>
        </p:spPr>
        <p:txBody>
          <a:bodyPr wrap="square">
            <a:spAutoFit/>
          </a:bodyPr>
          <a:lstStyle/>
          <a:p>
            <a:r>
              <a:rPr lang="en-US" sz="2800" dirty="0"/>
              <a:t>“There is but One who is worthy of greater honor than Moses, namely, the Apostle and High Priest of our profession, who is placed as a Son over all the House of God, in which Moses was found a faithful servant (See Heb. 3:2–6, and Num. 12:7). He is Jesus Christ, the founder and mediator of the new and everlasting Covenant.</a:t>
            </a:r>
          </a:p>
          <a:p>
            <a:pPr lvl="1"/>
            <a:r>
              <a:rPr lang="en-US" b="0" i="0" u="none" strike="noStrike" baseline="0" dirty="0">
                <a:solidFill>
                  <a:srgbClr val="0000FF"/>
                </a:solidFill>
                <a:hlinkClick r:id="rId2"/>
              </a:rPr>
              <a:t>.</a:t>
            </a:r>
          </a:p>
        </p:txBody>
      </p:sp>
    </p:spTree>
    <p:extLst>
      <p:ext uri="{BB962C8B-B14F-4D97-AF65-F5344CB8AC3E}">
        <p14:creationId xmlns:p14="http://schemas.microsoft.com/office/powerpoint/2010/main" val="1714765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3CB2378-5F5C-CEC4-2DEF-DD2194FA218E}"/>
              </a:ext>
            </a:extLst>
          </p:cNvPr>
          <p:cNvSpPr txBox="1"/>
          <p:nvPr/>
        </p:nvSpPr>
        <p:spPr>
          <a:xfrm>
            <a:off x="683812" y="914400"/>
            <a:ext cx="6178163" cy="675441"/>
          </a:xfrm>
          <a:prstGeom prst="rect">
            <a:avLst/>
          </a:prstGeom>
          <a:noFill/>
        </p:spPr>
        <p:txBody>
          <a:bodyPr wrap="square">
            <a:spAutoFit/>
          </a:bodyPr>
          <a:lstStyle/>
          <a:p>
            <a:pPr marL="0" marR="0">
              <a:lnSpc>
                <a:spcPct val="107000"/>
              </a:lnSpc>
              <a:spcBef>
                <a:spcPts val="0"/>
              </a:spcBef>
              <a:spcAft>
                <a:spcPts val="300"/>
              </a:spcAft>
            </a:pPr>
            <a:r>
              <a:rPr lang="en-US" sz="36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6. Remembrance v. 10–12</a:t>
            </a:r>
            <a:endParaRPr lang="en-US" sz="36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8" name="TextBox 7">
            <a:extLst>
              <a:ext uri="{FF2B5EF4-FFF2-40B4-BE49-F238E27FC236}">
                <a16:creationId xmlns:a16="http://schemas.microsoft.com/office/drawing/2014/main" id="{C18A06EA-691C-DFA5-4B55-35E954846023}"/>
              </a:ext>
            </a:extLst>
          </p:cNvPr>
          <p:cNvSpPr txBox="1"/>
          <p:nvPr/>
        </p:nvSpPr>
        <p:spPr>
          <a:xfrm>
            <a:off x="683812" y="1932167"/>
            <a:ext cx="8038769" cy="369332"/>
          </a:xfrm>
          <a:prstGeom prst="rect">
            <a:avLst/>
          </a:prstGeom>
          <a:noFill/>
        </p:spPr>
        <p:txBody>
          <a:bodyPr wrap="square">
            <a:spAutoFit/>
          </a:bodyPr>
          <a:lstStyle/>
          <a:p>
            <a:endParaRPr lang="en-US" b="0" i="0" u="none" strike="noStrike" baseline="0" dirty="0">
              <a:solidFill>
                <a:srgbClr val="0000FF"/>
              </a:solidFill>
              <a:hlinkClick r:id="rId2"/>
            </a:endParaRPr>
          </a:p>
        </p:txBody>
      </p:sp>
      <p:sp>
        <p:nvSpPr>
          <p:cNvPr id="7" name="TextBox 6">
            <a:extLst>
              <a:ext uri="{FF2B5EF4-FFF2-40B4-BE49-F238E27FC236}">
                <a16:creationId xmlns:a16="http://schemas.microsoft.com/office/drawing/2014/main" id="{ED407222-B7DC-E3DE-A24A-F1E80DB9BB5F}"/>
              </a:ext>
            </a:extLst>
          </p:cNvPr>
          <p:cNvSpPr txBox="1"/>
          <p:nvPr/>
        </p:nvSpPr>
        <p:spPr>
          <a:xfrm>
            <a:off x="524787" y="1582309"/>
            <a:ext cx="8332966" cy="3785652"/>
          </a:xfrm>
          <a:prstGeom prst="rect">
            <a:avLst/>
          </a:prstGeom>
          <a:noFill/>
        </p:spPr>
        <p:txBody>
          <a:bodyPr wrap="square">
            <a:spAutoFit/>
          </a:bodyPr>
          <a:lstStyle/>
          <a:p>
            <a:r>
              <a:rPr lang="en-US" sz="2400" b="1" dirty="0">
                <a:solidFill>
                  <a:srgbClr val="0070C0"/>
                </a:solidFill>
              </a:rPr>
              <a:t>Heb 3:2 </a:t>
            </a:r>
            <a:r>
              <a:rPr lang="en-US" sz="2400" dirty="0"/>
              <a:t>who was faithful to Him who appointed Him, as Moses also was faithful in all His house. 3 For this One has been counted worthy of more glory than Moses, inasmuch as He who built the house has more honor than the house.4 For every house is built by someone, but He who built all things is God.</a:t>
            </a:r>
          </a:p>
          <a:p>
            <a:r>
              <a:rPr lang="en-US" sz="2400" dirty="0"/>
              <a:t> 5 And Moses indeed was faithful in all His house as a servant, for a testimony of those things which would be spoken afterward,6 but Christ as a Son over His own house, whose house we are if we hold fast the confidence and the rejoicing of the hope firm to the end.</a:t>
            </a:r>
          </a:p>
        </p:txBody>
      </p:sp>
      <p:sp>
        <p:nvSpPr>
          <p:cNvPr id="10" name="TextBox 9">
            <a:extLst>
              <a:ext uri="{FF2B5EF4-FFF2-40B4-BE49-F238E27FC236}">
                <a16:creationId xmlns:a16="http://schemas.microsoft.com/office/drawing/2014/main" id="{D4489697-4EF9-CD39-B44B-A47FA2E944B5}"/>
              </a:ext>
            </a:extLst>
          </p:cNvPr>
          <p:cNvSpPr txBox="1"/>
          <p:nvPr/>
        </p:nvSpPr>
        <p:spPr>
          <a:xfrm>
            <a:off x="548641" y="5493214"/>
            <a:ext cx="7800230" cy="830997"/>
          </a:xfrm>
          <a:prstGeom prst="rect">
            <a:avLst/>
          </a:prstGeom>
          <a:noFill/>
        </p:spPr>
        <p:txBody>
          <a:bodyPr wrap="square">
            <a:spAutoFit/>
          </a:bodyPr>
          <a:lstStyle/>
          <a:p>
            <a:r>
              <a:rPr lang="en-US" sz="2400" b="1" dirty="0">
                <a:solidFill>
                  <a:srgbClr val="0070C0"/>
                </a:solidFill>
              </a:rPr>
              <a:t>Num. 12:7 </a:t>
            </a:r>
            <a:r>
              <a:rPr lang="en-US" sz="2400" dirty="0"/>
              <a:t>Not so with My servant Moses; He is faithful in all My house</a:t>
            </a:r>
            <a:r>
              <a:rPr lang="en-US" dirty="0"/>
              <a:t>.</a:t>
            </a:r>
          </a:p>
        </p:txBody>
      </p:sp>
    </p:spTree>
    <p:extLst>
      <p:ext uri="{BB962C8B-B14F-4D97-AF65-F5344CB8AC3E}">
        <p14:creationId xmlns:p14="http://schemas.microsoft.com/office/powerpoint/2010/main" val="3983587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1752600" y="4205287"/>
            <a:ext cx="6324600" cy="2119313"/>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1 Timothy 4:16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a:t>
            </a:r>
            <a:r>
              <a:rPr kumimoji="0" lang="en-US" sz="2400" b="0" i="0" u="none" strike="noStrike" kern="1200" cap="none" spc="0" normalizeH="0" baseline="0" noProof="0" dirty="0">
                <a:ln>
                  <a:noFill/>
                </a:ln>
                <a:solidFill>
                  <a:srgbClr val="000000"/>
                </a:solidFill>
                <a:effectLst/>
                <a:uLnTx/>
                <a:uFillTx/>
                <a:latin typeface="Times New Roman"/>
                <a:ea typeface="+mj-ea"/>
                <a:cs typeface="+mj-cs"/>
              </a:rPr>
              <a:t>Take heed unto thyself, and unto the doctrine; continue in them: for in doing this thou shalt both save thyself, and them that hear thee.”</a:t>
            </a:r>
            <a:endParaRPr kumimoji="0" lang="en-US" sz="2400" b="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65094"/>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Are You A New Testament Christian?</a:t>
            </a:r>
          </a:p>
        </p:txBody>
      </p:sp>
    </p:spTree>
    <p:extLst>
      <p:ext uri="{BB962C8B-B14F-4D97-AF65-F5344CB8AC3E}">
        <p14:creationId xmlns:p14="http://schemas.microsoft.com/office/powerpoint/2010/main" val="698493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78EDA3A-14CA-58E3-ABC4-7FF8D6E6BA86}"/>
              </a:ext>
            </a:extLst>
          </p:cNvPr>
          <p:cNvSpPr txBox="1"/>
          <p:nvPr/>
        </p:nvSpPr>
        <p:spPr>
          <a:xfrm>
            <a:off x="1144988" y="729842"/>
            <a:ext cx="5716987" cy="5970865"/>
          </a:xfrm>
          <a:prstGeom prst="rect">
            <a:avLst/>
          </a:prstGeom>
          <a:noFill/>
        </p:spPr>
        <p:txBody>
          <a:bodyPr wrap="square">
            <a:spAutoFit/>
          </a:bodyPr>
          <a:lstStyle/>
          <a:p>
            <a:r>
              <a:rPr lang="en-US" sz="2600" b="1" dirty="0">
                <a:solidFill>
                  <a:srgbClr val="0070C0"/>
                </a:solidFill>
              </a:rPr>
              <a:t>3 </a:t>
            </a:r>
            <a:r>
              <a:rPr lang="en-US" sz="2600" dirty="0"/>
              <a:t>Here the dearest of ties we must sever,</a:t>
            </a:r>
          </a:p>
          <a:p>
            <a:r>
              <a:rPr lang="en-US" sz="2600" dirty="0"/>
              <a:t>Tears of sorrow are seen </a:t>
            </a:r>
            <a:r>
              <a:rPr lang="en-US" sz="2600" dirty="0" err="1"/>
              <a:t>ev'ry</a:t>
            </a:r>
            <a:r>
              <a:rPr lang="en-US" sz="2600" dirty="0"/>
              <a:t> day,</a:t>
            </a:r>
          </a:p>
          <a:p>
            <a:r>
              <a:rPr lang="en-US" sz="2600" dirty="0"/>
              <a:t>But no sickness, no sighing forever</a:t>
            </a:r>
          </a:p>
          <a:p>
            <a:r>
              <a:rPr lang="en-US" sz="2600" dirty="0"/>
              <a:t>When I've gone the last mile of the way. </a:t>
            </a:r>
          </a:p>
          <a:p>
            <a:endParaRPr lang="en-US" sz="2600" dirty="0"/>
          </a:p>
          <a:p>
            <a:r>
              <a:rPr lang="en-US" sz="2600" b="1" dirty="0">
                <a:solidFill>
                  <a:srgbClr val="0070C0"/>
                </a:solidFill>
              </a:rPr>
              <a:t>4 </a:t>
            </a:r>
            <a:r>
              <a:rPr lang="en-US" sz="2600" dirty="0"/>
              <a:t>And if here I have earnestly striven,</a:t>
            </a:r>
          </a:p>
          <a:p>
            <a:r>
              <a:rPr lang="en-US" sz="2600" dirty="0"/>
              <a:t>And have tried all His will to obey,</a:t>
            </a:r>
          </a:p>
          <a:p>
            <a:r>
              <a:rPr lang="en-US" sz="2600" dirty="0" err="1"/>
              <a:t>'Twill</a:t>
            </a:r>
            <a:r>
              <a:rPr lang="en-US" sz="2600" dirty="0"/>
              <a:t> enhance all the rapture of heaven</a:t>
            </a:r>
          </a:p>
          <a:p>
            <a:r>
              <a:rPr lang="en-US" sz="2600" dirty="0"/>
              <a:t>When I've gone the last mile of the way. </a:t>
            </a:r>
          </a:p>
          <a:p>
            <a:endParaRPr lang="en-US" sz="2600" dirty="0"/>
          </a:p>
          <a:p>
            <a:r>
              <a:rPr lang="en-US" sz="2600" dirty="0"/>
              <a:t>When I've gone the last mile of the way,</a:t>
            </a:r>
          </a:p>
          <a:p>
            <a:r>
              <a:rPr lang="en-US" sz="2600" dirty="0"/>
              <a:t>I will rest at the close of the day,</a:t>
            </a:r>
          </a:p>
          <a:p>
            <a:r>
              <a:rPr lang="en-US" sz="2600" dirty="0"/>
              <a:t>And I know there are joys that await me</a:t>
            </a:r>
          </a:p>
          <a:p>
            <a:r>
              <a:rPr lang="en-US" sz="2600" dirty="0"/>
              <a:t>When I've gone the last mile of the way.</a:t>
            </a:r>
          </a:p>
          <a:p>
            <a:endParaRPr lang="en-US" dirty="0"/>
          </a:p>
        </p:txBody>
      </p:sp>
    </p:spTree>
    <p:extLst>
      <p:ext uri="{BB962C8B-B14F-4D97-AF65-F5344CB8AC3E}">
        <p14:creationId xmlns:p14="http://schemas.microsoft.com/office/powerpoint/2010/main" val="196314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1026" name="Picture 2" descr="JORDAN Mt Nebo | Images of Jordan. Photo Credit: Jeffrey Bru… | Flickr">
            <a:extLst>
              <a:ext uri="{FF2B5EF4-FFF2-40B4-BE49-F238E27FC236}">
                <a16:creationId xmlns:a16="http://schemas.microsoft.com/office/drawing/2014/main" id="{308209AB-C4B1-99A1-65A0-C235DC8D8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840" y="1339929"/>
            <a:ext cx="8055538" cy="53815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E67519A-95DA-9211-2B16-315AA253E7B2}"/>
              </a:ext>
            </a:extLst>
          </p:cNvPr>
          <p:cNvSpPr txBox="1"/>
          <p:nvPr/>
        </p:nvSpPr>
        <p:spPr>
          <a:xfrm>
            <a:off x="0" y="635529"/>
            <a:ext cx="9135609" cy="584775"/>
          </a:xfrm>
          <a:prstGeom prst="rect">
            <a:avLst/>
          </a:prstGeom>
          <a:noFill/>
        </p:spPr>
        <p:txBody>
          <a:bodyPr wrap="square" rtlCol="0">
            <a:spAutoFit/>
          </a:bodyPr>
          <a:lstStyle/>
          <a:p>
            <a:pPr algn="ctr"/>
            <a:r>
              <a:rPr lang="en-US" sz="3200" dirty="0">
                <a:solidFill>
                  <a:schemeClr val="bg1"/>
                </a:solidFill>
              </a:rPr>
              <a:t>Deuteronomy 34</a:t>
            </a:r>
          </a:p>
        </p:txBody>
      </p:sp>
    </p:spTree>
    <p:extLst>
      <p:ext uri="{BB962C8B-B14F-4D97-AF65-F5344CB8AC3E}">
        <p14:creationId xmlns:p14="http://schemas.microsoft.com/office/powerpoint/2010/main" val="196879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C705D53-8899-82A1-7BA6-87282E1F444F}"/>
              </a:ext>
            </a:extLst>
          </p:cNvPr>
          <p:cNvSpPr txBox="1"/>
          <p:nvPr/>
        </p:nvSpPr>
        <p:spPr>
          <a:xfrm>
            <a:off x="230589" y="993913"/>
            <a:ext cx="8651018" cy="5373972"/>
          </a:xfrm>
          <a:prstGeom prst="rect">
            <a:avLst/>
          </a:prstGeom>
          <a:noFill/>
        </p:spPr>
        <p:txBody>
          <a:bodyPr wrap="square">
            <a:spAutoFit/>
          </a:bodyPr>
          <a:lstStyle/>
          <a:p>
            <a:pPr marL="228600" marR="0">
              <a:lnSpc>
                <a:spcPct val="107000"/>
              </a:lnSpc>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Moses was 120 years old when he died. His life was divided in 3 forty year spans.</a:t>
            </a:r>
          </a:p>
          <a:p>
            <a:pPr marL="228600" marR="0">
              <a:lnSpc>
                <a:spcPct val="107000"/>
              </a:lnSpc>
              <a:spcBef>
                <a:spcPts val="0"/>
              </a:spcBef>
              <a:spcAft>
                <a:spcPts val="3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2800" b="1" u="sng" kern="0" dirty="0">
                <a:effectLst/>
                <a:latin typeface="Calibri" panose="020F0502020204030204" pitchFamily="34" charset="0"/>
                <a:ea typeface="Calibri" panose="020F0502020204030204" pitchFamily="34" charset="0"/>
                <a:cs typeface="Calibri" panose="020F0502020204030204" pitchFamily="34" charset="0"/>
              </a:rPr>
              <a:t>First forty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years spent in a palace </a:t>
            </a:r>
            <a:r>
              <a:rPr lang="en-US" sz="2800" kern="0" dirty="0">
                <a:effectLst/>
                <a:latin typeface="Calibri" panose="020F0502020204030204" pitchFamily="34" charset="0"/>
                <a:ea typeface="Calibri" panose="020F0502020204030204" pitchFamily="34" charset="0"/>
                <a:cs typeface="Calibri" panose="020F0502020204030204" pitchFamily="34" charset="0"/>
              </a:rPr>
              <a:t>(had all Devil had to offer). </a:t>
            </a:r>
          </a:p>
          <a:p>
            <a:pPr marL="457200" marR="0" indent="-228600">
              <a:lnSpc>
                <a:spcPct val="107000"/>
              </a:lnSpc>
              <a:spcBef>
                <a:spcPts val="0"/>
              </a:spcBef>
              <a:spcAft>
                <a:spcPts val="3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2800" b="1" u="sng" kern="0" dirty="0">
                <a:effectLst/>
                <a:latin typeface="Calibri" panose="020F0502020204030204" pitchFamily="34" charset="0"/>
                <a:ea typeface="Calibri" panose="020F0502020204030204" pitchFamily="34" charset="0"/>
                <a:cs typeface="Calibri" panose="020F0502020204030204" pitchFamily="34" charset="0"/>
              </a:rPr>
              <a:t>Second forty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years spent on backside of desert</a:t>
            </a:r>
            <a:r>
              <a:rPr lang="en-US" sz="2800" kern="0" dirty="0">
                <a:effectLst/>
                <a:latin typeface="Calibri" panose="020F0502020204030204" pitchFamily="34" charset="0"/>
                <a:ea typeface="Calibri" panose="020F0502020204030204" pitchFamily="34" charset="0"/>
                <a:cs typeface="Calibri" panose="020F0502020204030204" pitchFamily="34" charset="0"/>
              </a:rPr>
              <a:t>. (out of circulation). </a:t>
            </a:r>
          </a:p>
          <a:p>
            <a:pPr marL="457200" marR="0" indent="-228600">
              <a:lnSpc>
                <a:spcPct val="107000"/>
              </a:lnSpc>
              <a:spcBef>
                <a:spcPts val="0"/>
              </a:spcBef>
              <a:spcAft>
                <a:spcPts val="3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2800" b="1" u="sng" kern="0" dirty="0">
                <a:effectLst/>
                <a:latin typeface="Calibri" panose="020F0502020204030204" pitchFamily="34" charset="0"/>
                <a:ea typeface="Calibri" panose="020F0502020204030204" pitchFamily="34" charset="0"/>
                <a:cs typeface="Calibri" panose="020F0502020204030204" pitchFamily="34" charset="0"/>
              </a:rPr>
              <a:t>Third forty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years spent in the wilderness </a:t>
            </a:r>
            <a:r>
              <a:rPr lang="en-US" sz="2800" kern="0" dirty="0">
                <a:effectLst/>
                <a:latin typeface="Calibri" panose="020F0502020204030204" pitchFamily="34" charset="0"/>
                <a:ea typeface="Calibri" panose="020F0502020204030204" pitchFamily="34" charset="0"/>
                <a:cs typeface="Calibri" panose="020F0502020204030204" pitchFamily="34" charset="0"/>
              </a:rPr>
              <a:t>(learning to look up).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30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DAD27C7A-F762-FC74-1CF4-B79E465D7FFC}"/>
              </a:ext>
            </a:extLst>
          </p:cNvPr>
          <p:cNvSpPr txBox="1"/>
          <p:nvPr/>
        </p:nvSpPr>
        <p:spPr>
          <a:xfrm>
            <a:off x="278296" y="1200647"/>
            <a:ext cx="8635116" cy="5324535"/>
          </a:xfrm>
          <a:prstGeom prst="rect">
            <a:avLst/>
          </a:prstGeom>
          <a:noFill/>
        </p:spPr>
        <p:txBody>
          <a:bodyPr wrap="square">
            <a:spAutoFit/>
          </a:bodyPr>
          <a:lstStyle/>
          <a:p>
            <a:r>
              <a:rPr lang="en-US" sz="2800" dirty="0"/>
              <a:t>When Moses stood on the top of Pisgah it was not as “a trembling candidate for God’s compassion,” but as a servant who had found great favor with Him, as one whose work was finished before his strength and vigor were exhausted.</a:t>
            </a:r>
          </a:p>
          <a:p>
            <a:endParaRPr lang="en-US" sz="2800" dirty="0"/>
          </a:p>
          <a:p>
            <a:r>
              <a:rPr lang="en-US" sz="2800" dirty="0"/>
              <a:t> Like the law which he represented, he was set aside before his natural force was abated. There are some things about this unique departure of Moses that suggest characteristics which belong to the death of every saint. It was—</a:t>
            </a:r>
          </a:p>
          <a:p>
            <a:pPr lvl="1"/>
            <a:r>
              <a:rPr lang="en-US" sz="3200" dirty="0"/>
              <a:t> </a:t>
            </a:r>
            <a:endParaRPr lang="en-US" sz="3200" b="0" i="0" u="none" strike="noStrike" baseline="0" dirty="0">
              <a:solidFill>
                <a:srgbClr val="0000FF"/>
              </a:solidFill>
              <a:hlinkClick r:id="rId2"/>
            </a:endParaRPr>
          </a:p>
        </p:txBody>
      </p:sp>
    </p:spTree>
    <p:extLst>
      <p:ext uri="{BB962C8B-B14F-4D97-AF65-F5344CB8AC3E}">
        <p14:creationId xmlns:p14="http://schemas.microsoft.com/office/powerpoint/2010/main" val="2857725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ABCA6671-0EB8-0DFE-14E6-B07C0FA80568}"/>
              </a:ext>
            </a:extLst>
          </p:cNvPr>
          <p:cNvSpPr txBox="1"/>
          <p:nvPr/>
        </p:nvSpPr>
        <p:spPr>
          <a:xfrm>
            <a:off x="747423" y="898493"/>
            <a:ext cx="6114552" cy="740203"/>
          </a:xfrm>
          <a:prstGeom prst="rect">
            <a:avLst/>
          </a:prstGeom>
          <a:noFill/>
        </p:spPr>
        <p:txBody>
          <a:bodyPr wrap="square">
            <a:spAutoFit/>
          </a:bodyPr>
          <a:lstStyle/>
          <a:p>
            <a:pPr marL="0" marR="0">
              <a:lnSpc>
                <a:spcPct val="107000"/>
              </a:lnSpc>
              <a:spcBef>
                <a:spcPts val="0"/>
              </a:spcBef>
              <a:spcAft>
                <a:spcPts val="300"/>
              </a:spcAft>
            </a:pPr>
            <a:r>
              <a:rPr lang="en-US" sz="40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1. Revelation v. 1–3 </a:t>
            </a:r>
            <a:endParaRPr lang="en-US" sz="40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8" name="TextBox 7">
            <a:extLst>
              <a:ext uri="{FF2B5EF4-FFF2-40B4-BE49-F238E27FC236}">
                <a16:creationId xmlns:a16="http://schemas.microsoft.com/office/drawing/2014/main" id="{2AC9C65E-668C-0205-4A55-A3B57CD0C30D}"/>
              </a:ext>
            </a:extLst>
          </p:cNvPr>
          <p:cNvSpPr txBox="1"/>
          <p:nvPr/>
        </p:nvSpPr>
        <p:spPr>
          <a:xfrm>
            <a:off x="850790" y="1916264"/>
            <a:ext cx="7553739" cy="3970318"/>
          </a:xfrm>
          <a:prstGeom prst="rect">
            <a:avLst/>
          </a:prstGeom>
          <a:noFill/>
        </p:spPr>
        <p:txBody>
          <a:bodyPr wrap="square">
            <a:spAutoFit/>
          </a:bodyPr>
          <a:lstStyle/>
          <a:p>
            <a:r>
              <a:rPr lang="en-US" sz="2800" b="1" dirty="0">
                <a:solidFill>
                  <a:srgbClr val="0070C0"/>
                </a:solidFill>
              </a:rPr>
              <a:t>Deut. 34:1 </a:t>
            </a:r>
            <a:r>
              <a:rPr lang="en-US" sz="2800" dirty="0"/>
              <a:t>Then Moses </a:t>
            </a:r>
            <a:r>
              <a:rPr lang="en-US" sz="2800" b="1" dirty="0"/>
              <a:t>went up </a:t>
            </a:r>
            <a:r>
              <a:rPr lang="en-US" sz="2800" dirty="0"/>
              <a:t>from </a:t>
            </a:r>
            <a:r>
              <a:rPr lang="en-US" sz="2800" u="sng" dirty="0"/>
              <a:t>the plains of Moab</a:t>
            </a:r>
            <a:r>
              <a:rPr lang="en-US" sz="2800" dirty="0"/>
              <a:t> to </a:t>
            </a:r>
            <a:r>
              <a:rPr lang="en-US" sz="2800" u="sng" dirty="0"/>
              <a:t>Mount Nebo</a:t>
            </a:r>
            <a:r>
              <a:rPr lang="en-US" sz="2800" dirty="0"/>
              <a:t>, to the top of </a:t>
            </a:r>
            <a:r>
              <a:rPr lang="en-US" sz="2800" u="sng" dirty="0"/>
              <a:t>Pisgah</a:t>
            </a:r>
            <a:r>
              <a:rPr lang="en-US" sz="2800" dirty="0"/>
              <a:t>, which is across from Jericho. And the </a:t>
            </a:r>
            <a:r>
              <a:rPr lang="en-US" sz="2800" b="1" dirty="0"/>
              <a:t>LORD showed him </a:t>
            </a:r>
            <a:r>
              <a:rPr lang="en-US" sz="2800" u="sng" dirty="0"/>
              <a:t>all the land of Gilead </a:t>
            </a:r>
            <a:r>
              <a:rPr lang="en-US" sz="2800" dirty="0"/>
              <a:t>as far as </a:t>
            </a:r>
            <a:r>
              <a:rPr lang="en-US" sz="2800" u="sng" dirty="0"/>
              <a:t>Dan</a:t>
            </a:r>
            <a:r>
              <a:rPr lang="en-US" sz="2800" dirty="0"/>
              <a:t>,</a:t>
            </a:r>
          </a:p>
          <a:p>
            <a:r>
              <a:rPr lang="en-US" sz="2800" dirty="0"/>
              <a:t> 2 all </a:t>
            </a:r>
            <a:r>
              <a:rPr lang="en-US" sz="2800" u="sng" dirty="0"/>
              <a:t>Naphtali</a:t>
            </a:r>
            <a:r>
              <a:rPr lang="en-US" sz="2800" dirty="0"/>
              <a:t> and the land of </a:t>
            </a:r>
            <a:r>
              <a:rPr lang="en-US" sz="2800" u="sng" dirty="0"/>
              <a:t>Ephraim</a:t>
            </a:r>
            <a:r>
              <a:rPr lang="en-US" sz="2800" dirty="0"/>
              <a:t> and </a:t>
            </a:r>
            <a:r>
              <a:rPr lang="en-US" sz="2800" u="sng" dirty="0"/>
              <a:t>Manasseh</a:t>
            </a:r>
            <a:r>
              <a:rPr lang="en-US" sz="2800" dirty="0"/>
              <a:t>, all the land of </a:t>
            </a:r>
            <a:r>
              <a:rPr lang="en-US" sz="2800" u="sng" dirty="0"/>
              <a:t>Judah</a:t>
            </a:r>
            <a:r>
              <a:rPr lang="en-US" sz="2800" dirty="0"/>
              <a:t> as far as the </a:t>
            </a:r>
            <a:r>
              <a:rPr lang="en-US" sz="2800" u="sng" dirty="0"/>
              <a:t>Western Sea</a:t>
            </a:r>
            <a:r>
              <a:rPr lang="en-US" sz="2800" dirty="0"/>
              <a:t>,</a:t>
            </a:r>
          </a:p>
          <a:p>
            <a:r>
              <a:rPr lang="en-US" sz="2800" dirty="0"/>
              <a:t> 3 </a:t>
            </a:r>
            <a:r>
              <a:rPr lang="en-US" sz="2800" u="sng" dirty="0"/>
              <a:t>the South</a:t>
            </a:r>
            <a:r>
              <a:rPr lang="en-US" sz="2800" dirty="0"/>
              <a:t>, and </a:t>
            </a:r>
            <a:r>
              <a:rPr lang="en-US" sz="2800" u="sng" dirty="0"/>
              <a:t>the plain of the Valley of Jericho</a:t>
            </a:r>
            <a:r>
              <a:rPr lang="en-US" sz="2800" dirty="0"/>
              <a:t>, </a:t>
            </a:r>
            <a:r>
              <a:rPr lang="en-US" sz="2800" u="sng" dirty="0"/>
              <a:t>the city of palm trees</a:t>
            </a:r>
            <a:r>
              <a:rPr lang="en-US" sz="2800" dirty="0"/>
              <a:t>, as far as </a:t>
            </a:r>
            <a:r>
              <a:rPr lang="en-US" sz="2800" u="sng" dirty="0" err="1"/>
              <a:t>Zoar</a:t>
            </a:r>
            <a:r>
              <a:rPr lang="en-US" sz="2800" dirty="0"/>
              <a:t>.</a:t>
            </a:r>
          </a:p>
        </p:txBody>
      </p:sp>
    </p:spTree>
    <p:extLst>
      <p:ext uri="{BB962C8B-B14F-4D97-AF65-F5344CB8AC3E}">
        <p14:creationId xmlns:p14="http://schemas.microsoft.com/office/powerpoint/2010/main" val="36321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4628E6B-B9AC-4F3F-8A25-5545A7420A6C}"/>
              </a:ext>
            </a:extLst>
          </p:cNvPr>
          <p:cNvSpPr txBox="1"/>
          <p:nvPr/>
        </p:nvSpPr>
        <p:spPr>
          <a:xfrm>
            <a:off x="612250" y="936958"/>
            <a:ext cx="8269357" cy="2954655"/>
          </a:xfrm>
          <a:prstGeom prst="rect">
            <a:avLst/>
          </a:prstGeom>
          <a:noFill/>
        </p:spPr>
        <p:txBody>
          <a:bodyPr wrap="square">
            <a:spAutoFit/>
          </a:bodyPr>
          <a:lstStyle/>
          <a:p>
            <a:r>
              <a:rPr lang="en-US" sz="2400" b="1" u="sng" dirty="0"/>
              <a:t>Going Up</a:t>
            </a:r>
            <a:r>
              <a:rPr lang="en-US" sz="2400" dirty="0"/>
              <a:t>. - “And Moses went up to the top of Pisgah” (v. 1). Going up to die. What a thought! Mounting up in spirit to the gate of Heaven that we might depart and be with Christ. “Like Enoch, he was not, for God took him.” In dying the body departs to the earth, but the spirit, up to God, who made it and saved it. Those who live on the hill top of communion with the Father have not far to go when the home-call comes.</a:t>
            </a:r>
          </a:p>
          <a:p>
            <a:pPr lvl="1"/>
            <a:r>
              <a:rPr lang="en-US" dirty="0"/>
              <a:t> </a:t>
            </a:r>
            <a:endParaRPr lang="en-US" b="0" i="0" u="none" strike="noStrike" baseline="0" dirty="0">
              <a:solidFill>
                <a:srgbClr val="0000FF"/>
              </a:solidFill>
              <a:hlinkClick r:id="rId2"/>
            </a:endParaRPr>
          </a:p>
        </p:txBody>
      </p:sp>
      <p:sp>
        <p:nvSpPr>
          <p:cNvPr id="8" name="TextBox 7">
            <a:extLst>
              <a:ext uri="{FF2B5EF4-FFF2-40B4-BE49-F238E27FC236}">
                <a16:creationId xmlns:a16="http://schemas.microsoft.com/office/drawing/2014/main" id="{31F996B1-A5A1-FD74-6D4E-0B804E37BC16}"/>
              </a:ext>
            </a:extLst>
          </p:cNvPr>
          <p:cNvSpPr txBox="1"/>
          <p:nvPr/>
        </p:nvSpPr>
        <p:spPr>
          <a:xfrm>
            <a:off x="707666" y="3964851"/>
            <a:ext cx="7919499" cy="2954655"/>
          </a:xfrm>
          <a:prstGeom prst="rect">
            <a:avLst/>
          </a:prstGeom>
          <a:noFill/>
        </p:spPr>
        <p:txBody>
          <a:bodyPr wrap="square">
            <a:spAutoFit/>
          </a:bodyPr>
          <a:lstStyle/>
          <a:p>
            <a:r>
              <a:rPr lang="en-US" sz="2400" b="1" u="sng" dirty="0"/>
              <a:t>Lonely</a:t>
            </a:r>
            <a:r>
              <a:rPr lang="en-US" sz="2400" dirty="0"/>
              <a:t>.- Moses was alone with God on the mount (v. 6). With regard to the friendships of earth, every man is alone when he meets God. -  But the dying servant of God does not feel any loss at the absence of friends by his side. He was so filled with the glory of His presence that he forget the things which are behind. </a:t>
            </a:r>
            <a:r>
              <a:rPr lang="en-US" sz="2400" u="sng" dirty="0"/>
              <a:t>Alone, but without any feeling of loneliness. At home with God</a:t>
            </a:r>
            <a:r>
              <a:rPr lang="en-US" sz="2400" dirty="0"/>
              <a:t>.</a:t>
            </a:r>
          </a:p>
          <a:p>
            <a:pPr lvl="1"/>
            <a:r>
              <a:rPr lang="en-US" dirty="0"/>
              <a:t> </a:t>
            </a:r>
            <a:endParaRPr lang="en-US" b="0" i="0" u="none" strike="noStrike" baseline="0" dirty="0">
              <a:solidFill>
                <a:srgbClr val="0000FF"/>
              </a:solidFill>
              <a:hlinkClick r:id="rId3"/>
            </a:endParaRPr>
          </a:p>
        </p:txBody>
      </p:sp>
    </p:spTree>
    <p:extLst>
      <p:ext uri="{BB962C8B-B14F-4D97-AF65-F5344CB8AC3E}">
        <p14:creationId xmlns:p14="http://schemas.microsoft.com/office/powerpoint/2010/main" val="334413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When I’ve Gone The Last Mile Of The Way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3D2775E-A8FE-1DB9-7BCB-57B26B21C129}"/>
              </a:ext>
            </a:extLst>
          </p:cNvPr>
          <p:cNvSpPr txBox="1"/>
          <p:nvPr/>
        </p:nvSpPr>
        <p:spPr>
          <a:xfrm>
            <a:off x="159026" y="898497"/>
            <a:ext cx="8841851" cy="1569660"/>
          </a:xfrm>
          <a:prstGeom prst="rect">
            <a:avLst/>
          </a:prstGeom>
          <a:noFill/>
        </p:spPr>
        <p:txBody>
          <a:bodyPr wrap="square">
            <a:spAutoFit/>
          </a:bodyPr>
          <a:lstStyle/>
          <a:p>
            <a:r>
              <a:rPr lang="en-US" sz="2400" b="1" dirty="0"/>
              <a:t>Full of a Satisfying Vision</a:t>
            </a:r>
            <a:r>
              <a:rPr lang="en-US" sz="2400" dirty="0"/>
              <a:t>. - “The Lord showed him all the land” (v. 1). This vision of the land of promise had been before him for many years, but now the Lord caused him to see it (v. 4).</a:t>
            </a:r>
          </a:p>
          <a:p>
            <a:endParaRPr lang="en-US" sz="2400" dirty="0"/>
          </a:p>
        </p:txBody>
      </p:sp>
      <p:pic>
        <p:nvPicPr>
          <p:cNvPr id="2" name="Picture 2" descr="View from Mount Nebo (1) | Amman Dana | Pictures | Jordan in Global ...">
            <a:extLst>
              <a:ext uri="{FF2B5EF4-FFF2-40B4-BE49-F238E27FC236}">
                <a16:creationId xmlns:a16="http://schemas.microsoft.com/office/drawing/2014/main" id="{7DB9B13F-041B-1DE7-9E7D-2C33253CC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699" y="2155051"/>
            <a:ext cx="6233823" cy="413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2545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1356</TotalTime>
  <Words>2402</Words>
  <Application>Microsoft Office PowerPoint</Application>
  <PresentationFormat>On-screen Show (4:3)</PresentationFormat>
  <Paragraphs>193</Paragraphs>
  <Slides>27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Aharoni</vt:lpstr>
      <vt:lpstr>Arial</vt:lpstr>
      <vt:lpstr>Arial Black</vt:lpstr>
      <vt:lpstr>Arial Unicode MS</vt:lpstr>
      <vt:lpstr>Calibri</vt:lpstr>
      <vt:lpstr>Calibri Light</vt:lpstr>
      <vt:lpstr>Ink Free</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9</cp:revision>
  <dcterms:created xsi:type="dcterms:W3CDTF">2024-08-19T09:44:14Z</dcterms:created>
  <dcterms:modified xsi:type="dcterms:W3CDTF">2024-08-24T18:25:12Z</dcterms:modified>
</cp:coreProperties>
</file>