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89" r:id="rId5"/>
  </p:sldMasterIdLst>
  <p:notesMasterIdLst>
    <p:notesMasterId r:id="rId33"/>
  </p:notesMasterIdLst>
  <p:sldIdLst>
    <p:sldId id="265" r:id="rId6"/>
    <p:sldId id="881" r:id="rId7"/>
    <p:sldId id="876" r:id="rId8"/>
    <p:sldId id="884" r:id="rId9"/>
    <p:sldId id="558" r:id="rId10"/>
    <p:sldId id="856" r:id="rId11"/>
    <p:sldId id="851" r:id="rId12"/>
    <p:sldId id="877" r:id="rId13"/>
    <p:sldId id="417" r:id="rId14"/>
    <p:sldId id="852" r:id="rId15"/>
    <p:sldId id="854" r:id="rId16"/>
    <p:sldId id="878" r:id="rId17"/>
    <p:sldId id="855" r:id="rId18"/>
    <p:sldId id="867" r:id="rId19"/>
    <p:sldId id="860" r:id="rId20"/>
    <p:sldId id="853" r:id="rId21"/>
    <p:sldId id="488" r:id="rId22"/>
    <p:sldId id="555" r:id="rId23"/>
    <p:sldId id="556" r:id="rId24"/>
    <p:sldId id="400" r:id="rId25"/>
    <p:sldId id="557" r:id="rId26"/>
    <p:sldId id="560" r:id="rId27"/>
    <p:sldId id="559" r:id="rId28"/>
    <p:sldId id="562" r:id="rId29"/>
    <p:sldId id="561" r:id="rId30"/>
    <p:sldId id="294" r:id="rId31"/>
    <p:sldId id="85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s2EP7TPtkMlvo3ISamu/A==" hashData="hGoXD2rdWJ9flPbj+23f0YJGA3MVuuS3pGfY0rsxj17Uknf0SFTwf2CLuLJtiB5djTgStRUh1m8fM9WDP8rL8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2"/>
      </p:cViewPr>
      <p:guideLst/>
    </p:cSldViewPr>
  </p:slideViewPr>
  <p:notesTextViewPr>
    <p:cViewPr>
      <p:scale>
        <a:sx n="1" d="1"/>
        <a:sy n="1" d="1"/>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0532F-B72B-4B62-8FF4-DF4F19B755D2}" type="datetimeFigureOut">
              <a:rPr lang="en-US" smtClean="0"/>
              <a:t>8/24/2024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DC962-14BD-45B2-A9A3-31792CEB6121}" type="slidenum">
              <a:rPr lang="en-US" smtClean="0"/>
              <a:t>‹#›</a:t>
            </a:fld>
            <a:endParaRPr lang="en-US"/>
          </a:p>
        </p:txBody>
      </p:sp>
    </p:spTree>
    <p:extLst>
      <p:ext uri="{BB962C8B-B14F-4D97-AF65-F5344CB8AC3E}">
        <p14:creationId xmlns:p14="http://schemas.microsoft.com/office/powerpoint/2010/main" val="240442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in the public domain, via the Brooklyn Museum: https://www.brooklynmuseum.org/opencollection/objects/4577.</a:t>
            </a:r>
          </a:p>
          <a:p>
            <a:endParaRPr lang="en-US" dirty="0"/>
          </a:p>
          <a:p>
            <a:r>
              <a:rPr lang="en-US" dirty="0"/>
              <a:t>bm4577</a:t>
            </a:r>
          </a:p>
        </p:txBody>
      </p:sp>
      <p:sp>
        <p:nvSpPr>
          <p:cNvPr id="4" name="Slide Number Placeholder 3"/>
          <p:cNvSpPr>
            <a:spLocks noGrp="1"/>
          </p:cNvSpPr>
          <p:nvPr>
            <p:ph type="sldNum" sz="quarter" idx="10"/>
          </p:nvPr>
        </p:nvSpPr>
        <p:spPr/>
        <p:txBody>
          <a:bodyPr/>
          <a:lstStyle/>
          <a:p>
            <a:fld id="{4E4946A3-FD68-4E77-9DEF-1E7536A4AD96}" type="slidenum">
              <a:rPr lang="en-US" smtClean="0"/>
              <a:t>3</a:t>
            </a:fld>
            <a:endParaRPr lang="en-US"/>
          </a:p>
        </p:txBody>
      </p:sp>
    </p:spTree>
    <p:extLst>
      <p:ext uri="{BB962C8B-B14F-4D97-AF65-F5344CB8AC3E}">
        <p14:creationId xmlns:p14="http://schemas.microsoft.com/office/powerpoint/2010/main" val="325208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A “Magdalene” is someone from </a:t>
            </a:r>
            <a:r>
              <a:rPr lang="en-US" dirty="0" err="1">
                <a:latin typeface="+mj-lt"/>
              </a:rPr>
              <a:t>Magdala</a:t>
            </a:r>
            <a:r>
              <a:rPr lang="en-US" dirty="0">
                <a:latin typeface="+mj-lt"/>
              </a:rPr>
              <a:t>. The town of Magdala,</a:t>
            </a:r>
            <a:r>
              <a:rPr lang="en-US" baseline="0" dirty="0">
                <a:latin typeface="+mj-lt"/>
              </a:rPr>
              <a:t> on the northwest shore of the Sea of Galilee, is visible in this photo.</a:t>
            </a:r>
            <a:endParaRPr lang="en-US" dirty="0">
              <a:latin typeface="+mj-lt"/>
            </a:endParaRPr>
          </a:p>
          <a:p>
            <a:endParaRPr lang="en-US" dirty="0">
              <a:latin typeface="+mj-lt"/>
            </a:endParaRPr>
          </a:p>
          <a:p>
            <a:r>
              <a:rPr lang="en-US" dirty="0">
                <a:latin typeface="+mj-lt"/>
              </a:rPr>
              <a:t>ws011315176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289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painting by James Tissot was</a:t>
            </a:r>
            <a:r>
              <a:rPr lang="en-US" baseline="0" dirty="0"/>
              <a:t> executed using o</a:t>
            </a:r>
            <a:r>
              <a:rPr lang="en-US" dirty="0"/>
              <a:t>paque watercolor over graphite on gray wove paper. This image is in the public domain, via the Brooklyn Museum: https://www.brooklynmuseum.org/opencollection/objects/4587.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bmny001592944587</a:t>
            </a:r>
          </a:p>
        </p:txBody>
      </p:sp>
    </p:spTree>
    <p:extLst>
      <p:ext uri="{BB962C8B-B14F-4D97-AF65-F5344CB8AC3E}">
        <p14:creationId xmlns:p14="http://schemas.microsoft.com/office/powerpoint/2010/main" val="24520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sculpture is part of the display at the Cross of Our Lord Jesus Christ in Groom, Texas.</a:t>
            </a:r>
          </a:p>
          <a:p>
            <a:endParaRPr lang="en-US" dirty="0"/>
          </a:p>
          <a:p>
            <a:r>
              <a:rPr lang="en-US" dirty="0"/>
              <a:t>adr1006307704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948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5A5-1E92-71C0-74F2-EF1420B0211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1E2EF5-A7F6-C432-633F-AC6DF2877E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5965F6-D1AC-491F-8AB1-C6B9EEA78426}"/>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5" name="Footer Placeholder 4">
            <a:extLst>
              <a:ext uri="{FF2B5EF4-FFF2-40B4-BE49-F238E27FC236}">
                <a16:creationId xmlns:a16="http://schemas.microsoft.com/office/drawing/2014/main" id="{B131F149-5893-2B66-3B65-C15776F1A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189D8-B71F-8F2E-EAC1-30A54C1ED7C3}"/>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15772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0315-8B96-2927-054D-2571FBBBB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F01A9-5DCB-422A-D07C-1BFC238EBC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A43B7-D7E4-35A9-E281-B3AB49BF1E7E}"/>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5" name="Footer Placeholder 4">
            <a:extLst>
              <a:ext uri="{FF2B5EF4-FFF2-40B4-BE49-F238E27FC236}">
                <a16:creationId xmlns:a16="http://schemas.microsoft.com/office/drawing/2014/main" id="{77ACF467-5CA9-6C59-79FE-B571D5E1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8870F-D57B-DF4F-7053-807A15C0D29E}"/>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294571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4E746-3A1A-3FE7-FD48-9A5E9BDF43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0EBF3-AA77-4C3A-4058-5A2A2206077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8978F-1A64-0E76-7766-A5F5DCEF8BF1}"/>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5" name="Footer Placeholder 4">
            <a:extLst>
              <a:ext uri="{FF2B5EF4-FFF2-40B4-BE49-F238E27FC236}">
                <a16:creationId xmlns:a16="http://schemas.microsoft.com/office/drawing/2014/main" id="{44C97580-88F6-DC5C-6B68-3558820DB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6152C-57AA-2401-9DB6-5C7089654C0B}"/>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2145863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2919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693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06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6266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6032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206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9486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3150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BB36-5322-1165-4C5F-6626D1088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3FACF-A1C7-5FEC-AFBC-A324B28CE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594E1-EAB1-0917-386B-A5E4CB3273EE}"/>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5" name="Footer Placeholder 4">
            <a:extLst>
              <a:ext uri="{FF2B5EF4-FFF2-40B4-BE49-F238E27FC236}">
                <a16:creationId xmlns:a16="http://schemas.microsoft.com/office/drawing/2014/main" id="{AE758683-2029-FD91-7E9D-37E619F88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647D5-3508-2D09-C594-7AD5BEC8BFAF}"/>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1312541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56512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08135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1813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0773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47975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26573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21555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2635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26887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5686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DC57-ADC4-C463-A62E-A22C86C5007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636D1-84BC-BA74-2E0D-E2916B2661E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F9A421-7C42-547D-972E-82625AB0A975}"/>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5" name="Footer Placeholder 4">
            <a:extLst>
              <a:ext uri="{FF2B5EF4-FFF2-40B4-BE49-F238E27FC236}">
                <a16:creationId xmlns:a16="http://schemas.microsoft.com/office/drawing/2014/main" id="{4869E940-76B6-F2B6-4EF0-6B95D087E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21338-BB1B-EEB9-C996-1AFCE5E278EC}"/>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2219425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3033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251208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6382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200488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11698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1044992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32118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61856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680248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46041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4524-7051-FBBD-4072-3B2229264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0D50C-EFFC-CEB2-2FDF-D3D01772F36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54E09-1B41-9A7B-4849-887A9DD1AC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038339-C326-54F3-A217-E21E7EA6582C}"/>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6" name="Footer Placeholder 5">
            <a:extLst>
              <a:ext uri="{FF2B5EF4-FFF2-40B4-BE49-F238E27FC236}">
                <a16:creationId xmlns:a16="http://schemas.microsoft.com/office/drawing/2014/main" id="{ECE5D6FF-A7AA-288C-7495-6F5C01565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33717-1831-616C-C261-8CE39C7E58A4}"/>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1550609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915561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185589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290109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977775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4815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761762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875937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228723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782911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8582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A688-F82D-6EA7-BC26-42829DDF7A0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2EBDA-5240-0B29-FCBE-60D95664571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B7EFE-AED4-3263-C638-6704589BEE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6C9793-714F-1E61-BAF8-9DA7E71D7A6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F23F0-1E94-54C7-26AF-099EFB8EEC0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F6D50-EAF6-C3A6-4571-41A74D843BF8}"/>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8" name="Footer Placeholder 7">
            <a:extLst>
              <a:ext uri="{FF2B5EF4-FFF2-40B4-BE49-F238E27FC236}">
                <a16:creationId xmlns:a16="http://schemas.microsoft.com/office/drawing/2014/main" id="{49B9469D-1245-AF9C-96B8-4786FE79B6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1C190-FF6A-70CE-9EB2-A68369859951}"/>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2040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FA16-5E49-4565-E56B-F406E11DAC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5EF1F-E2E1-E471-B82D-B9F35C230FC2}"/>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4" name="Footer Placeholder 3">
            <a:extLst>
              <a:ext uri="{FF2B5EF4-FFF2-40B4-BE49-F238E27FC236}">
                <a16:creationId xmlns:a16="http://schemas.microsoft.com/office/drawing/2014/main" id="{36DCB3EB-845A-AE8D-AC13-428AC2825F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F0534B-FBC8-FDE6-9E25-8FE68ED8C553}"/>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13043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1CD08-1C82-FC0F-4BD5-F437C1DF05BD}"/>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3" name="Footer Placeholder 2">
            <a:extLst>
              <a:ext uri="{FF2B5EF4-FFF2-40B4-BE49-F238E27FC236}">
                <a16:creationId xmlns:a16="http://schemas.microsoft.com/office/drawing/2014/main" id="{58B76541-2145-FA53-76E0-469B5D7FF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E4BF2-5714-8032-904F-A589785144BE}"/>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10891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C8E9-0138-DA48-32D6-C5CCAD4915A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46CB5-CA15-2C69-9E2F-BB6F0C61883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EEE7A-EB75-7697-503A-38BEFC78ABE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6CB7A-1C8D-5678-77EC-6EA0CD78C570}"/>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6" name="Footer Placeholder 5">
            <a:extLst>
              <a:ext uri="{FF2B5EF4-FFF2-40B4-BE49-F238E27FC236}">
                <a16:creationId xmlns:a16="http://schemas.microsoft.com/office/drawing/2014/main" id="{CCA46FF8-EBF9-B364-8B83-854706B67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D0944-4409-D1C7-2B14-3743E5BE1702}"/>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324809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BF02-49ED-373A-E168-5B636BB8BAF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31D9A2-5F2D-80C0-16CA-1611B0CE793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C5A0E7-579A-D191-9B62-3FB531944B4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BDCFCE-82FE-4E4C-5D90-0535E0B99BE0}"/>
              </a:ext>
            </a:extLst>
          </p:cNvPr>
          <p:cNvSpPr>
            <a:spLocks noGrp="1"/>
          </p:cNvSpPr>
          <p:nvPr>
            <p:ph type="dt" sz="half" idx="10"/>
          </p:nvPr>
        </p:nvSpPr>
        <p:spPr/>
        <p:txBody>
          <a:bodyPr/>
          <a:lstStyle/>
          <a:p>
            <a:fld id="{2A747278-C7D5-4779-8BA0-1C938815B968}" type="datetimeFigureOut">
              <a:rPr lang="en-US" smtClean="0"/>
              <a:t>8/24/2024</a:t>
            </a:fld>
            <a:endParaRPr lang="en-US"/>
          </a:p>
        </p:txBody>
      </p:sp>
      <p:sp>
        <p:nvSpPr>
          <p:cNvPr id="6" name="Footer Placeholder 5">
            <a:extLst>
              <a:ext uri="{FF2B5EF4-FFF2-40B4-BE49-F238E27FC236}">
                <a16:creationId xmlns:a16="http://schemas.microsoft.com/office/drawing/2014/main" id="{69183E62-38E2-E07B-4EBB-85FF9AA8F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53541-873F-58F7-0466-874A6C7B0F1F}"/>
              </a:ext>
            </a:extLst>
          </p:cNvPr>
          <p:cNvSpPr>
            <a:spLocks noGrp="1"/>
          </p:cNvSpPr>
          <p:nvPr>
            <p:ph type="sldNum" sz="quarter" idx="12"/>
          </p:nvPr>
        </p:nvSpPr>
        <p:spPr/>
        <p:txBody>
          <a:bodyPr/>
          <a:lstStyle/>
          <a:p>
            <a:fld id="{0649AF0F-C55B-4CB8-8419-E97536B56A70}" type="slidenum">
              <a:rPr lang="en-US" smtClean="0"/>
              <a:t>‹#›</a:t>
            </a:fld>
            <a:endParaRPr lang="en-US"/>
          </a:p>
        </p:txBody>
      </p:sp>
    </p:spTree>
    <p:extLst>
      <p:ext uri="{BB962C8B-B14F-4D97-AF65-F5344CB8AC3E}">
        <p14:creationId xmlns:p14="http://schemas.microsoft.com/office/powerpoint/2010/main" val="66706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A3EAD3-774D-9B0E-18BD-218BEB1D80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DB000-66C2-EF71-D4EC-8DACF93BF1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CC67A-4429-5727-3966-696C402750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47278-C7D5-4779-8BA0-1C938815B968}" type="datetimeFigureOut">
              <a:rPr lang="en-US" smtClean="0"/>
              <a:t>8/24/2024</a:t>
            </a:fld>
            <a:endParaRPr lang="en-US"/>
          </a:p>
        </p:txBody>
      </p:sp>
      <p:sp>
        <p:nvSpPr>
          <p:cNvPr id="5" name="Footer Placeholder 4">
            <a:extLst>
              <a:ext uri="{FF2B5EF4-FFF2-40B4-BE49-F238E27FC236}">
                <a16:creationId xmlns:a16="http://schemas.microsoft.com/office/drawing/2014/main" id="{1199E1B0-7A25-6B6B-EA4B-DC8F7C13A0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9BF60B-7B0C-FC88-1A78-93E0C2216B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9AF0F-C55B-4CB8-8419-E97536B56A70}" type="slidenum">
              <a:rPr lang="en-US" smtClean="0"/>
              <a:t>‹#›</a:t>
            </a:fld>
            <a:endParaRPr lang="en-US"/>
          </a:p>
        </p:txBody>
      </p:sp>
    </p:spTree>
    <p:extLst>
      <p:ext uri="{BB962C8B-B14F-4D97-AF65-F5344CB8AC3E}">
        <p14:creationId xmlns:p14="http://schemas.microsoft.com/office/powerpoint/2010/main" val="1061971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393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92901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8/24/2024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125642091"/>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4D1BB-344B-487A-9E16-E40ADDA73DFA}" type="datetimeFigureOut">
              <a:rPr lang="en-US" smtClean="0"/>
              <a:t>8/24/2024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dirty="0"/>
          </a:p>
        </p:txBody>
      </p:sp>
    </p:spTree>
    <p:extLst>
      <p:ext uri="{BB962C8B-B14F-4D97-AF65-F5344CB8AC3E}">
        <p14:creationId xmlns:p14="http://schemas.microsoft.com/office/powerpoint/2010/main" val="32142203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ref.ly/logosres/ws-0845d0b71d3a4b789ffe26f469ed7887?ref=Bible.Jn19.31&amp;off=1922&amp;ctx=ch+a+thing+in+view.%0a~Christ+was+the+great"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s://ref.ly/logosres/lbd?art=golgotha.etymology&amp;off=10"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ws-0845d0b71d3a4b789ffe26f469ed7887?ref=Bible.Jn19.20&amp;off=173&amp;ctx=atin%2c+and+in+Greek.%0a~The+roads+to+the+cit"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963ADDA-5A8B-9A8B-78A6-EB0E9634C23B}"/>
              </a:ext>
            </a:extLst>
          </p:cNvPr>
          <p:cNvSpPr txBox="1"/>
          <p:nvPr/>
        </p:nvSpPr>
        <p:spPr>
          <a:xfrm>
            <a:off x="445272" y="1260365"/>
            <a:ext cx="8285259" cy="4708981"/>
          </a:xfrm>
          <a:prstGeom prst="rect">
            <a:avLst/>
          </a:prstGeom>
          <a:noFill/>
        </p:spPr>
        <p:txBody>
          <a:bodyPr wrap="square">
            <a:spAutoFit/>
          </a:bodyPr>
          <a:lstStyle/>
          <a:p>
            <a:r>
              <a:rPr lang="en-US" sz="3200" b="1" dirty="0">
                <a:solidFill>
                  <a:srgbClr val="0070C0"/>
                </a:solidFill>
              </a:rPr>
              <a:t>28</a:t>
            </a:r>
            <a:r>
              <a:rPr lang="en-US" sz="3200" dirty="0"/>
              <a:t> After this, Jesus, knowing that all things were now </a:t>
            </a:r>
            <a:r>
              <a:rPr lang="en-US" sz="3600" b="1" u="sng" dirty="0">
                <a:solidFill>
                  <a:srgbClr val="0070C0"/>
                </a:solidFill>
              </a:rPr>
              <a:t>accomplished</a:t>
            </a:r>
            <a:r>
              <a:rPr lang="en-US" sz="3200" dirty="0"/>
              <a:t>, that the </a:t>
            </a:r>
            <a:r>
              <a:rPr lang="en-US" sz="3200" dirty="0">
                <a:solidFill>
                  <a:srgbClr val="FF0000"/>
                </a:solidFill>
                <a:latin typeface="Aharoni" panose="02010803020104030203" pitchFamily="2" charset="-79"/>
                <a:cs typeface="Aharoni" panose="02010803020104030203" pitchFamily="2" charset="-79"/>
              </a:rPr>
              <a:t>Scripture</a:t>
            </a:r>
            <a:r>
              <a:rPr lang="en-US" sz="3200" dirty="0"/>
              <a:t> might be </a:t>
            </a:r>
            <a:r>
              <a:rPr lang="en-US" sz="3600" b="1" dirty="0">
                <a:solidFill>
                  <a:srgbClr val="0070C0"/>
                </a:solidFill>
              </a:rPr>
              <a:t>fulfilled</a:t>
            </a:r>
            <a:r>
              <a:rPr lang="en-US" sz="3200" dirty="0"/>
              <a:t>, said, "I thirst!"</a:t>
            </a:r>
          </a:p>
          <a:p>
            <a:r>
              <a:rPr lang="en-US" sz="3200" dirty="0"/>
              <a:t> </a:t>
            </a:r>
            <a:r>
              <a:rPr lang="en-US" sz="3200" b="1" dirty="0">
                <a:solidFill>
                  <a:srgbClr val="0070C0"/>
                </a:solidFill>
              </a:rPr>
              <a:t>29</a:t>
            </a:r>
            <a:r>
              <a:rPr lang="en-US" sz="3200" dirty="0"/>
              <a:t> Now a vessel full of sour wine was sitting there; and they filled a sponge with sour wine, put it on hyssop, and put it to His mouth.</a:t>
            </a:r>
          </a:p>
          <a:p>
            <a:r>
              <a:rPr lang="en-US" sz="3200" dirty="0"/>
              <a:t> </a:t>
            </a:r>
            <a:r>
              <a:rPr lang="en-US" sz="3200" b="1" dirty="0">
                <a:solidFill>
                  <a:srgbClr val="0070C0"/>
                </a:solidFill>
              </a:rPr>
              <a:t>30</a:t>
            </a:r>
            <a:r>
              <a:rPr lang="en-US" sz="3200" dirty="0"/>
              <a:t> So when Jesus had received the sour wine, He said, "It is </a:t>
            </a:r>
            <a:r>
              <a:rPr lang="en-US" sz="3600" b="1" u="sng" dirty="0">
                <a:solidFill>
                  <a:srgbClr val="0070C0"/>
                </a:solidFill>
              </a:rPr>
              <a:t>finished</a:t>
            </a:r>
            <a:r>
              <a:rPr lang="en-US" sz="3200" dirty="0"/>
              <a:t>!" And bowing His head, </a:t>
            </a:r>
            <a:r>
              <a:rPr lang="en-US" sz="3200" u="sng" dirty="0">
                <a:latin typeface="Arial Black" panose="020B0A04020102020204" pitchFamily="34" charset="0"/>
              </a:rPr>
              <a:t>He gave up </a:t>
            </a:r>
            <a:r>
              <a:rPr lang="en-US" sz="3200" dirty="0"/>
              <a:t>His spirit.</a:t>
            </a:r>
          </a:p>
        </p:txBody>
      </p:sp>
    </p:spTree>
    <p:extLst>
      <p:ext uri="{BB962C8B-B14F-4D97-AF65-F5344CB8AC3E}">
        <p14:creationId xmlns:p14="http://schemas.microsoft.com/office/powerpoint/2010/main" val="213593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DC63678-6A2F-F6B6-B7FE-F04E4F1E6FB9}"/>
              </a:ext>
            </a:extLst>
          </p:cNvPr>
          <p:cNvSpPr txBox="1"/>
          <p:nvPr/>
        </p:nvSpPr>
        <p:spPr>
          <a:xfrm>
            <a:off x="516834" y="852075"/>
            <a:ext cx="8126233" cy="5693866"/>
          </a:xfrm>
          <a:prstGeom prst="rect">
            <a:avLst/>
          </a:prstGeom>
          <a:noFill/>
        </p:spPr>
        <p:txBody>
          <a:bodyPr wrap="square">
            <a:spAutoFit/>
          </a:bodyPr>
          <a:lstStyle/>
          <a:p>
            <a:r>
              <a:rPr lang="en-US" sz="2600" b="1" dirty="0">
                <a:solidFill>
                  <a:srgbClr val="0070C0"/>
                </a:solidFill>
              </a:rPr>
              <a:t>31</a:t>
            </a:r>
            <a:r>
              <a:rPr lang="en-US" sz="2600" dirty="0"/>
              <a:t> Therefore, because it was </a:t>
            </a:r>
            <a:r>
              <a:rPr lang="en-US" sz="2600" u="sng" dirty="0"/>
              <a:t>the Preparation Day</a:t>
            </a:r>
            <a:r>
              <a:rPr lang="en-US" sz="2600" dirty="0"/>
              <a:t>, that the bodies should not remain on the cross on the Sabbath (</a:t>
            </a:r>
            <a:r>
              <a:rPr lang="en-US" sz="2600" u="sng" dirty="0"/>
              <a:t>for that Sabbath was a high day</a:t>
            </a:r>
            <a:r>
              <a:rPr lang="en-US" sz="2600" dirty="0"/>
              <a:t>), the Jews asked Pilate that their legs might be broken, and that they might be taken away.</a:t>
            </a:r>
          </a:p>
          <a:p>
            <a:r>
              <a:rPr lang="en-US" sz="2600" dirty="0"/>
              <a:t> </a:t>
            </a:r>
            <a:r>
              <a:rPr lang="en-US" sz="2600" b="1" dirty="0">
                <a:solidFill>
                  <a:srgbClr val="0070C0"/>
                </a:solidFill>
              </a:rPr>
              <a:t>32</a:t>
            </a:r>
            <a:r>
              <a:rPr lang="en-US" sz="2600" dirty="0"/>
              <a:t> Then the soldiers came and broke the legs of the first and of the other who was crucified with Him.</a:t>
            </a:r>
          </a:p>
          <a:p>
            <a:r>
              <a:rPr lang="en-US" sz="2600" dirty="0"/>
              <a:t> </a:t>
            </a:r>
            <a:r>
              <a:rPr lang="en-US" sz="2600" b="1" dirty="0">
                <a:solidFill>
                  <a:srgbClr val="0070C0"/>
                </a:solidFill>
              </a:rPr>
              <a:t>33</a:t>
            </a:r>
            <a:r>
              <a:rPr lang="en-US" sz="2600" dirty="0"/>
              <a:t> But when they came to Jesus and saw that He was already dead, they did not break His legs.</a:t>
            </a:r>
          </a:p>
          <a:p>
            <a:r>
              <a:rPr lang="en-US" sz="2600" dirty="0"/>
              <a:t> </a:t>
            </a:r>
            <a:r>
              <a:rPr lang="en-US" sz="2600" b="1" dirty="0">
                <a:solidFill>
                  <a:srgbClr val="0070C0"/>
                </a:solidFill>
              </a:rPr>
              <a:t>34</a:t>
            </a:r>
            <a:r>
              <a:rPr lang="en-US" sz="2600" dirty="0"/>
              <a:t> But one of the soldiers pierced His side with a spear, and immediately blood and water came out.</a:t>
            </a:r>
          </a:p>
          <a:p>
            <a:r>
              <a:rPr lang="en-US" sz="2600" dirty="0"/>
              <a:t> </a:t>
            </a:r>
            <a:r>
              <a:rPr lang="en-US" sz="2600" b="1" dirty="0">
                <a:solidFill>
                  <a:srgbClr val="0070C0"/>
                </a:solidFill>
              </a:rPr>
              <a:t>35</a:t>
            </a:r>
            <a:r>
              <a:rPr lang="en-US" sz="2600" dirty="0"/>
              <a:t> And he who has seen has testified, and his testimony is true; and he knows that he is telling the truth, so that you may believe.</a:t>
            </a:r>
          </a:p>
        </p:txBody>
      </p:sp>
    </p:spTree>
    <p:extLst>
      <p:ext uri="{BB962C8B-B14F-4D97-AF65-F5344CB8AC3E}">
        <p14:creationId xmlns:p14="http://schemas.microsoft.com/office/powerpoint/2010/main" val="171657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7D2635F5-76BA-8DA4-F231-C5AFA9309BE9}"/>
              </a:ext>
            </a:extLst>
          </p:cNvPr>
          <p:cNvSpPr txBox="1"/>
          <p:nvPr/>
        </p:nvSpPr>
        <p:spPr>
          <a:xfrm>
            <a:off x="707665" y="977917"/>
            <a:ext cx="7529885" cy="5632311"/>
          </a:xfrm>
          <a:prstGeom prst="rect">
            <a:avLst/>
          </a:prstGeom>
          <a:noFill/>
        </p:spPr>
        <p:txBody>
          <a:bodyPr wrap="square">
            <a:spAutoFit/>
          </a:bodyPr>
          <a:lstStyle/>
          <a:p>
            <a:pPr rtl="0"/>
            <a:r>
              <a:rPr lang="en-US" sz="2400" dirty="0">
                <a:solidFill>
                  <a:srgbClr val="FF0000"/>
                </a:solidFill>
              </a:rPr>
              <a:t>Christ was the great antitype of the paschal lamb, fulfilling the type in every conceivable manner. He died at the very moment the lambs were being slain for the Passover; and no bone of him was broken, despite the governor’s specific orders, which were disobeyed. His innocence, submissiveness, and vicarious suffering also fulfilled the type.</a:t>
            </a:r>
          </a:p>
          <a:p>
            <a:pPr marR="3600" rtl="0"/>
            <a:endParaRPr lang="en-US" sz="2400" b="1" dirty="0">
              <a:solidFill>
                <a:srgbClr val="0070C0"/>
              </a:solidFill>
            </a:endParaRPr>
          </a:p>
          <a:p>
            <a:pPr marR="3600" rtl="0"/>
            <a:r>
              <a:rPr lang="en-US" sz="2400" b="1" dirty="0">
                <a:solidFill>
                  <a:srgbClr val="0070C0"/>
                </a:solidFill>
              </a:rPr>
              <a:t>John 19:32 </a:t>
            </a:r>
            <a:r>
              <a:rPr lang="en-US" sz="2400" dirty="0"/>
              <a:t>The soldiers therefore came, and broke the legs of the first, and of the other that was crucified with him: but when they came to Jesus, and saw that he was dead already, they broke not his legs: howbeit one of the soldiers with a spear pierced his side, and straightway there came out blood and water.</a:t>
            </a:r>
          </a:p>
          <a:p>
            <a:r>
              <a:rPr lang="en-US" sz="2400" dirty="0"/>
              <a:t> </a:t>
            </a:r>
            <a:endParaRPr lang="en-US" sz="2400" b="0" i="0" u="none" strike="noStrike" baseline="0" dirty="0">
              <a:solidFill>
                <a:srgbClr val="0000FF"/>
              </a:solidFill>
              <a:hlinkClick r:id="rId2"/>
            </a:endParaRPr>
          </a:p>
        </p:txBody>
      </p:sp>
      <p:sp>
        <p:nvSpPr>
          <p:cNvPr id="7" name="Rectangle 6">
            <a:extLst>
              <a:ext uri="{FF2B5EF4-FFF2-40B4-BE49-F238E27FC236}">
                <a16:creationId xmlns:a16="http://schemas.microsoft.com/office/drawing/2014/main" id="{CF86E431-B6B9-4CAF-4811-7A2847465C82}"/>
              </a:ext>
            </a:extLst>
          </p:cNvPr>
          <p:cNvSpPr/>
          <p:nvPr/>
        </p:nvSpPr>
        <p:spPr>
          <a:xfrm>
            <a:off x="604299" y="930303"/>
            <a:ext cx="7760473" cy="27829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02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75C7858-3E18-10A4-EB49-159E98D583A6}"/>
              </a:ext>
            </a:extLst>
          </p:cNvPr>
          <p:cNvSpPr txBox="1"/>
          <p:nvPr/>
        </p:nvSpPr>
        <p:spPr>
          <a:xfrm>
            <a:off x="381663" y="822547"/>
            <a:ext cx="8380673" cy="3231654"/>
          </a:xfrm>
          <a:prstGeom prst="rect">
            <a:avLst/>
          </a:prstGeom>
          <a:noFill/>
        </p:spPr>
        <p:txBody>
          <a:bodyPr wrap="square">
            <a:spAutoFit/>
          </a:bodyPr>
          <a:lstStyle/>
          <a:p>
            <a:r>
              <a:rPr lang="en-US" sz="2200" b="1" dirty="0">
                <a:solidFill>
                  <a:srgbClr val="0070C0"/>
                </a:solidFill>
              </a:rPr>
              <a:t>36 </a:t>
            </a:r>
            <a:r>
              <a:rPr lang="en-US" sz="2200" dirty="0"/>
              <a:t>These things were done that the </a:t>
            </a:r>
            <a:r>
              <a:rPr lang="en-US" sz="2200" u="sng" dirty="0"/>
              <a:t>Scripture should be fulfilled</a:t>
            </a:r>
            <a:r>
              <a:rPr lang="en-US" sz="2200" dirty="0"/>
              <a:t>, "Not one of His bones shall be broken."</a:t>
            </a:r>
          </a:p>
          <a:p>
            <a:r>
              <a:rPr lang="en-US" sz="2200" dirty="0"/>
              <a:t> </a:t>
            </a:r>
            <a:r>
              <a:rPr lang="en-US" sz="2200" b="1" dirty="0">
                <a:solidFill>
                  <a:srgbClr val="0070C0"/>
                </a:solidFill>
              </a:rPr>
              <a:t>37</a:t>
            </a:r>
            <a:r>
              <a:rPr lang="en-US" sz="2200" dirty="0"/>
              <a:t> And again another Scripture says, "They shall look on Him whom they pierced."</a:t>
            </a:r>
          </a:p>
          <a:p>
            <a:r>
              <a:rPr lang="en-US" sz="2200" dirty="0"/>
              <a:t> </a:t>
            </a:r>
            <a:r>
              <a:rPr lang="en-US" sz="2200" b="1" dirty="0">
                <a:solidFill>
                  <a:srgbClr val="0070C0"/>
                </a:solidFill>
              </a:rPr>
              <a:t>38</a:t>
            </a:r>
            <a:r>
              <a:rPr lang="en-US" sz="2200" dirty="0"/>
              <a:t> After this, </a:t>
            </a:r>
            <a:r>
              <a:rPr lang="en-US" sz="2800" b="1" u="sng" dirty="0"/>
              <a:t>Joseph of Arimathea</a:t>
            </a:r>
            <a:r>
              <a:rPr lang="en-US" sz="2200" dirty="0"/>
              <a:t>, being a disciple of Jesus, but secretly, for fear of the Jews, asked Pilate that he might take away the body of Jesus; and Pilate gave him permission. So he came and took the body of Jesus.</a:t>
            </a:r>
          </a:p>
          <a:p>
            <a:r>
              <a:rPr lang="en-US" sz="2200" b="1" dirty="0">
                <a:solidFill>
                  <a:srgbClr val="0070C0"/>
                </a:solidFill>
              </a:rPr>
              <a:t> </a:t>
            </a:r>
            <a:r>
              <a:rPr lang="en-US" sz="2200" dirty="0"/>
              <a:t> </a:t>
            </a:r>
          </a:p>
        </p:txBody>
      </p:sp>
      <p:pic>
        <p:nvPicPr>
          <p:cNvPr id="2" name="Picture 1">
            <a:extLst>
              <a:ext uri="{FF2B5EF4-FFF2-40B4-BE49-F238E27FC236}">
                <a16:creationId xmlns:a16="http://schemas.microsoft.com/office/drawing/2014/main" id="{C70521E4-50F5-B949-5803-64AC653F0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3417965"/>
            <a:ext cx="4438650" cy="2938386"/>
          </a:xfrm>
          <a:prstGeom prst="rect">
            <a:avLst/>
          </a:prstGeom>
        </p:spPr>
      </p:pic>
    </p:spTree>
    <p:extLst>
      <p:ext uri="{BB962C8B-B14F-4D97-AF65-F5344CB8AC3E}">
        <p14:creationId xmlns:p14="http://schemas.microsoft.com/office/powerpoint/2010/main" val="90166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75C7858-3E18-10A4-EB49-159E98D583A6}"/>
              </a:ext>
            </a:extLst>
          </p:cNvPr>
          <p:cNvSpPr txBox="1"/>
          <p:nvPr/>
        </p:nvSpPr>
        <p:spPr>
          <a:xfrm>
            <a:off x="381663" y="1041622"/>
            <a:ext cx="8380673" cy="5293757"/>
          </a:xfrm>
          <a:prstGeom prst="rect">
            <a:avLst/>
          </a:prstGeom>
          <a:noFill/>
        </p:spPr>
        <p:txBody>
          <a:bodyPr wrap="square">
            <a:spAutoFit/>
          </a:bodyPr>
          <a:lstStyle/>
          <a:p>
            <a:r>
              <a:rPr lang="en-US" sz="2400" b="1" dirty="0">
                <a:solidFill>
                  <a:srgbClr val="0070C0"/>
                </a:solidFill>
              </a:rPr>
              <a:t>39</a:t>
            </a:r>
            <a:r>
              <a:rPr lang="en-US" sz="2400" dirty="0"/>
              <a:t> And </a:t>
            </a:r>
            <a:r>
              <a:rPr lang="en-US" sz="2400" b="1" dirty="0"/>
              <a:t>Nicodemus, who at first came to Jesus by night</a:t>
            </a:r>
            <a:r>
              <a:rPr lang="en-US" sz="2400" dirty="0"/>
              <a:t>, also came, </a:t>
            </a:r>
            <a:r>
              <a:rPr lang="en-US" sz="2400" u="sng" dirty="0"/>
              <a:t>bringing a mixture of myrrh and aloes, about a hundred pounds</a:t>
            </a:r>
            <a:r>
              <a:rPr lang="en-US" sz="2400" dirty="0"/>
              <a:t>.</a:t>
            </a:r>
          </a:p>
          <a:p>
            <a:r>
              <a:rPr lang="en-US" sz="2400" b="1" dirty="0">
                <a:solidFill>
                  <a:srgbClr val="0070C0"/>
                </a:solidFill>
              </a:rPr>
              <a:t> 40 </a:t>
            </a:r>
            <a:r>
              <a:rPr lang="en-US" sz="2400" dirty="0"/>
              <a:t>Then they took the body of Jesus, and bound it in strips of linen with the spices, as the custom of the Jews is to bury.</a:t>
            </a:r>
          </a:p>
          <a:p>
            <a:r>
              <a:rPr lang="en-US" sz="2400" b="1" dirty="0">
                <a:solidFill>
                  <a:srgbClr val="0070C0"/>
                </a:solidFill>
              </a:rPr>
              <a:t> 41 </a:t>
            </a:r>
            <a:r>
              <a:rPr lang="en-US" sz="2400" dirty="0"/>
              <a:t>Now in the place where He was crucified there was a garden, and in the garden a new tomb in which no one had yet been laid.</a:t>
            </a:r>
          </a:p>
          <a:p>
            <a:r>
              <a:rPr lang="en-US" sz="2400" b="1" dirty="0">
                <a:solidFill>
                  <a:srgbClr val="0070C0"/>
                </a:solidFill>
              </a:rPr>
              <a:t> 42 </a:t>
            </a:r>
            <a:r>
              <a:rPr lang="en-US" sz="2400" dirty="0"/>
              <a:t>So there they laid Jesus, because of the Jews' Preparation Day, for the tomb was nearby.</a:t>
            </a:r>
            <a:endParaRPr lang="en-US" sz="2200" dirty="0"/>
          </a:p>
          <a:p>
            <a:endParaRPr lang="en-US" sz="2200" dirty="0"/>
          </a:p>
          <a:p>
            <a:pPr algn="just" rtl="0"/>
            <a:r>
              <a:rPr lang="en-US" sz="2000" b="1" dirty="0">
                <a:solidFill>
                  <a:srgbClr val="FF0000"/>
                </a:solidFill>
              </a:rPr>
              <a:t>Observe the record of all four Gospels</a:t>
            </a:r>
            <a:r>
              <a:rPr lang="en-US" sz="2000" dirty="0"/>
              <a:t>: Joseph took the body, and wrapped it in a clean linen cloth (</a:t>
            </a:r>
            <a:r>
              <a:rPr lang="en-US" sz="2000" b="1" dirty="0">
                <a:solidFill>
                  <a:srgbClr val="0070C0"/>
                </a:solidFill>
              </a:rPr>
              <a:t>Matt. 27:59</a:t>
            </a:r>
            <a:r>
              <a:rPr lang="en-US" sz="2000" dirty="0"/>
              <a:t>). Joseph bought a linen cloth, and taking him down, wound him in the linen cloth (</a:t>
            </a:r>
            <a:r>
              <a:rPr lang="en-US" sz="2000" b="1" dirty="0">
                <a:solidFill>
                  <a:srgbClr val="0070C0"/>
                </a:solidFill>
              </a:rPr>
              <a:t>Mark 15:46</a:t>
            </a:r>
            <a:r>
              <a:rPr lang="en-US" sz="2000" dirty="0"/>
              <a:t>). Joseph took the body down and wrapped it in a linen cloth (</a:t>
            </a:r>
            <a:r>
              <a:rPr lang="en-US" sz="2000" b="1" dirty="0">
                <a:solidFill>
                  <a:srgbClr val="0070C0"/>
                </a:solidFill>
              </a:rPr>
              <a:t>Luke 23:53</a:t>
            </a:r>
            <a:r>
              <a:rPr lang="en-US" sz="2000" dirty="0"/>
              <a:t>). Joseph and Nicodemus took the body of Jesus and bound it in linen cloths with the spices (</a:t>
            </a:r>
            <a:r>
              <a:rPr lang="en-US" sz="2000" b="1" dirty="0">
                <a:solidFill>
                  <a:srgbClr val="0070C0"/>
                </a:solidFill>
              </a:rPr>
              <a:t>John 19:40).</a:t>
            </a:r>
          </a:p>
        </p:txBody>
      </p:sp>
    </p:spTree>
    <p:extLst>
      <p:ext uri="{BB962C8B-B14F-4D97-AF65-F5344CB8AC3E}">
        <p14:creationId xmlns:p14="http://schemas.microsoft.com/office/powerpoint/2010/main" val="178455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7E19BF5-3EAB-4134-90A6-06B32471F0E9}"/>
              </a:ext>
            </a:extLst>
          </p:cNvPr>
          <p:cNvSpPr txBox="1"/>
          <p:nvPr/>
        </p:nvSpPr>
        <p:spPr>
          <a:xfrm>
            <a:off x="397564" y="866858"/>
            <a:ext cx="8332967" cy="4062651"/>
          </a:xfrm>
          <a:prstGeom prst="rect">
            <a:avLst/>
          </a:prstGeom>
          <a:noFill/>
        </p:spPr>
        <p:txBody>
          <a:bodyPr wrap="square">
            <a:spAutoFit/>
          </a:bodyPr>
          <a:lstStyle/>
          <a:p>
            <a:pPr algn="l" rtl="0"/>
            <a:r>
              <a:rPr lang="en-US" dirty="0"/>
              <a:t>All four Gospels specifically mention Golgotha. </a:t>
            </a:r>
            <a:r>
              <a:rPr lang="en-US" b="1" dirty="0">
                <a:solidFill>
                  <a:srgbClr val="0070C0"/>
                </a:solidFill>
              </a:rPr>
              <a:t>Matt. 27:33, Mark 15:22, Luke 23:33</a:t>
            </a:r>
            <a:r>
              <a:rPr lang="en-US" dirty="0"/>
              <a:t>, and </a:t>
            </a:r>
            <a:r>
              <a:rPr lang="en-US" b="1" dirty="0">
                <a:solidFill>
                  <a:srgbClr val="0070C0"/>
                </a:solidFill>
              </a:rPr>
              <a:t>John 19:17 </a:t>
            </a:r>
            <a:r>
              <a:rPr lang="en-US" dirty="0"/>
              <a:t>tell of Jesus being led away to “The Place of the Skull” or “The Skull” after Pilate handed Him over to be crucified. </a:t>
            </a:r>
          </a:p>
          <a:p>
            <a:pPr algn="l" rtl="0"/>
            <a:endParaRPr lang="en-US" dirty="0"/>
          </a:p>
          <a:p>
            <a:pPr algn="l" rtl="0"/>
            <a:r>
              <a:rPr lang="en-US" b="1" dirty="0">
                <a:solidFill>
                  <a:srgbClr val="0070C0"/>
                </a:solidFill>
              </a:rPr>
              <a:t>Heb.13:12–13 </a:t>
            </a:r>
            <a:r>
              <a:rPr lang="en-US" dirty="0"/>
              <a:t>supports the Gospel implications that Golgotha was outside the city during Jesus’ time. </a:t>
            </a:r>
          </a:p>
          <a:p>
            <a:pPr algn="l" rtl="0"/>
            <a:endParaRPr lang="en-US" dirty="0"/>
          </a:p>
          <a:p>
            <a:pPr algn="l" rtl="0"/>
            <a:r>
              <a:rPr lang="en-US" dirty="0"/>
              <a:t>John also indicates that </a:t>
            </a:r>
            <a:r>
              <a:rPr lang="en-US" u="sng" dirty="0"/>
              <a:t>there was a garden at the site of Golgotha</a:t>
            </a:r>
            <a:r>
              <a:rPr lang="en-US" dirty="0"/>
              <a:t>, and Jesus was buried within a new tomb in this garden. </a:t>
            </a:r>
          </a:p>
          <a:p>
            <a:pPr algn="l" rtl="0"/>
            <a:endParaRPr lang="en-US" sz="2000" dirty="0"/>
          </a:p>
          <a:p>
            <a:pPr algn="l" rtl="0"/>
            <a:r>
              <a:rPr lang="en-US" sz="2000" b="1" dirty="0"/>
              <a:t>Beyond these short passages, there is no other biblical evidence pointing to Golgotha’s location. It has been a point of debate for many centuries.</a:t>
            </a:r>
          </a:p>
          <a:p>
            <a:pPr lvl="1"/>
            <a:r>
              <a:rPr lang="en-US" dirty="0"/>
              <a:t> </a:t>
            </a:r>
          </a:p>
          <a:p>
            <a:r>
              <a:rPr lang="en-US" b="0" i="0" u="none" strike="noStrike" baseline="0" dirty="0"/>
              <a:t> </a:t>
            </a:r>
            <a:endParaRPr lang="en-US" b="0" i="0" u="none" strike="noStrike" baseline="0" dirty="0">
              <a:solidFill>
                <a:srgbClr val="0000FF"/>
              </a:solidFill>
              <a:hlinkClick r:id="rId2"/>
            </a:endParaRPr>
          </a:p>
        </p:txBody>
      </p:sp>
      <p:sp>
        <p:nvSpPr>
          <p:cNvPr id="7" name="TextBox 6">
            <a:extLst>
              <a:ext uri="{FF2B5EF4-FFF2-40B4-BE49-F238E27FC236}">
                <a16:creationId xmlns:a16="http://schemas.microsoft.com/office/drawing/2014/main" id="{6234A337-3881-D020-33E7-4D1EBE21092F}"/>
              </a:ext>
            </a:extLst>
          </p:cNvPr>
          <p:cNvSpPr txBox="1"/>
          <p:nvPr/>
        </p:nvSpPr>
        <p:spPr>
          <a:xfrm>
            <a:off x="389614" y="4749033"/>
            <a:ext cx="8332967" cy="1600438"/>
          </a:xfrm>
          <a:prstGeom prst="rect">
            <a:avLst/>
          </a:prstGeom>
          <a:noFill/>
        </p:spPr>
        <p:txBody>
          <a:bodyPr wrap="square">
            <a:spAutoFit/>
          </a:bodyPr>
          <a:lstStyle/>
          <a:p>
            <a:r>
              <a:rPr lang="en-US" sz="2000" dirty="0"/>
              <a:t>“The site may have been called Golgotha because it was a common place of execution. If so, people may have used the title of Golgotha or “Skull” symbolically to represent death, or because actual skulls were present. Alternatively, it may have been named for its shape.</a:t>
            </a:r>
          </a:p>
          <a:p>
            <a:endParaRPr lang="en-US" dirty="0"/>
          </a:p>
        </p:txBody>
      </p:sp>
    </p:spTree>
    <p:extLst>
      <p:ext uri="{BB962C8B-B14F-4D97-AF65-F5344CB8AC3E}">
        <p14:creationId xmlns:p14="http://schemas.microsoft.com/office/powerpoint/2010/main" val="260726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C99FF99A-439D-6350-02CB-40D388988F53}"/>
              </a:ext>
            </a:extLst>
          </p:cNvPr>
          <p:cNvSpPr txBox="1"/>
          <p:nvPr/>
        </p:nvSpPr>
        <p:spPr>
          <a:xfrm>
            <a:off x="540688" y="1598213"/>
            <a:ext cx="7983109" cy="3970318"/>
          </a:xfrm>
          <a:prstGeom prst="rect">
            <a:avLst/>
          </a:prstGeom>
          <a:noFill/>
        </p:spPr>
        <p:txBody>
          <a:bodyPr wrap="square">
            <a:spAutoFit/>
          </a:bodyPr>
          <a:lstStyle/>
          <a:p>
            <a:pPr lvl="1"/>
            <a:r>
              <a:rPr kumimoji="0" lang="en-US" sz="3600" b="0" i="0" u="none" strike="noStrike" kern="1200" cap="none" spc="0" normalizeH="0" baseline="0" noProof="0" dirty="0">
                <a:ln>
                  <a:noFill/>
                </a:ln>
                <a:solidFill>
                  <a:prstClr val="black"/>
                </a:solidFill>
                <a:effectLst/>
                <a:uLnTx/>
                <a:uFillTx/>
                <a:latin typeface="Calibri"/>
                <a:ea typeface="+mn-ea"/>
                <a:cs typeface="+mn-cs"/>
              </a:rPr>
              <a:t>It should be stated, contrary to popular hymns, that </a:t>
            </a:r>
            <a:r>
              <a:rPr kumimoji="0" lang="en-US" sz="3600" b="0" i="0" u="sng" strike="noStrike" kern="1200" cap="none" spc="0" normalizeH="0" baseline="0" noProof="0" dirty="0">
                <a:ln>
                  <a:noFill/>
                </a:ln>
                <a:solidFill>
                  <a:prstClr val="black"/>
                </a:solidFill>
                <a:effectLst/>
                <a:uLnTx/>
                <a:uFillTx/>
                <a:latin typeface="Calibri"/>
                <a:ea typeface="+mn-ea"/>
                <a:cs typeface="+mn-cs"/>
              </a:rPr>
              <a:t>the Gospels never state that Jesus was crucified on a hill</a:t>
            </a:r>
            <a:r>
              <a:rPr kumimoji="0" lang="en-US" sz="3600" b="0" i="0" u="none" strike="noStrike" kern="1200" cap="none" spc="0" normalizeH="0" baseline="0" noProof="0" dirty="0">
                <a:ln>
                  <a:noFill/>
                </a:ln>
                <a:solidFill>
                  <a:prstClr val="black"/>
                </a:solidFill>
                <a:effectLst/>
                <a:uLnTx/>
                <a:uFillTx/>
                <a:latin typeface="Calibri"/>
                <a:ea typeface="+mn-ea"/>
                <a:cs typeface="+mn-cs"/>
              </a:rPr>
              <a:t>. The reason why the location was called “The Place of the Skull” is not known.</a:t>
            </a:r>
          </a:p>
          <a:p>
            <a:pPr lvl="1"/>
            <a:endParaRPr lang="en-US" sz="3600" dirty="0">
              <a:solidFill>
                <a:prstClr val="black"/>
              </a:solidFill>
              <a:latin typeface="Calibri"/>
            </a:endParaRPr>
          </a:p>
          <a:p>
            <a:pPr lvl="1" algn="ctr"/>
            <a:r>
              <a:rPr kumimoji="0" lang="en-US" sz="3600" b="0" i="0" u="none" strike="noStrike" kern="1200" cap="none" spc="0" normalizeH="0" baseline="0" noProof="0" dirty="0">
                <a:ln>
                  <a:noFill/>
                </a:ln>
                <a:solidFill>
                  <a:prstClr val="black"/>
                </a:solidFill>
                <a:effectLst/>
                <a:uLnTx/>
                <a:uFillTx/>
                <a:latin typeface="Calibri"/>
                <a:ea typeface="+mn-ea"/>
                <a:cs typeface="+mn-cs"/>
              </a:rPr>
              <a:t>(…on a hill, far away)</a:t>
            </a:r>
          </a:p>
        </p:txBody>
      </p:sp>
    </p:spTree>
    <p:extLst>
      <p:ext uri="{BB962C8B-B14F-4D97-AF65-F5344CB8AC3E}">
        <p14:creationId xmlns:p14="http://schemas.microsoft.com/office/powerpoint/2010/main" val="84869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3003"/>
            <a:ext cx="9144000" cy="622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p:txBody>
          <a:bodyPr/>
          <a:lstStyle/>
          <a:p>
            <a:r>
              <a:rPr lang="en-US" i="1" dirty="0"/>
              <a:t>The Raising of the Cross</a:t>
            </a:r>
            <a:r>
              <a:rPr lang="en-US" dirty="0"/>
              <a:t>, by James Tissot, circa 1890</a:t>
            </a:r>
          </a:p>
        </p:txBody>
      </p:sp>
      <p:sp>
        <p:nvSpPr>
          <p:cNvPr id="4" name="Text Placeholder 3"/>
          <p:cNvSpPr>
            <a:spLocks noGrp="1"/>
          </p:cNvSpPr>
          <p:nvPr>
            <p:ph type="body" sz="quarter" idx="12"/>
          </p:nvPr>
        </p:nvSpPr>
        <p:spPr/>
        <p:txBody>
          <a:bodyPr/>
          <a:lstStyle/>
          <a:p>
            <a:r>
              <a:rPr lang="en-US" dirty="0"/>
              <a:t>19:18</a:t>
            </a:r>
          </a:p>
        </p:txBody>
      </p:sp>
      <p:sp>
        <p:nvSpPr>
          <p:cNvPr id="2" name="Title 1"/>
          <p:cNvSpPr>
            <a:spLocks noGrp="1"/>
          </p:cNvSpPr>
          <p:nvPr>
            <p:ph type="title"/>
          </p:nvPr>
        </p:nvSpPr>
        <p:spPr/>
        <p:txBody>
          <a:bodyPr/>
          <a:lstStyle/>
          <a:p>
            <a:r>
              <a:rPr lang="en-US" dirty="0"/>
              <a:t>Where they crucified Him, and with Him two others</a:t>
            </a:r>
          </a:p>
        </p:txBody>
      </p:sp>
    </p:spTree>
    <p:extLst>
      <p:ext uri="{BB962C8B-B14F-4D97-AF65-F5344CB8AC3E}">
        <p14:creationId xmlns:p14="http://schemas.microsoft.com/office/powerpoint/2010/main" val="275541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359E8C9-C074-D786-9B27-434D7FCF30BF}"/>
              </a:ext>
            </a:extLst>
          </p:cNvPr>
          <p:cNvSpPr txBox="1"/>
          <p:nvPr/>
        </p:nvSpPr>
        <p:spPr>
          <a:xfrm>
            <a:off x="795131" y="2337683"/>
            <a:ext cx="7506032" cy="3029997"/>
          </a:xfrm>
          <a:prstGeom prst="rect">
            <a:avLst/>
          </a:prstGeom>
          <a:noFill/>
        </p:spPr>
        <p:txBody>
          <a:bodyPr wrap="square">
            <a:spAutoFit/>
          </a:bodyPr>
          <a:lstStyle/>
          <a:p>
            <a:pPr marL="228600" marR="0">
              <a:lnSpc>
                <a:spcPct val="107000"/>
              </a:lnSpc>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Jesus was compelled to carry the cross as was customary for a criminal. Simon the </a:t>
            </a:r>
            <a:r>
              <a:rPr lang="en-US" sz="3600" kern="0" dirty="0" err="1">
                <a:effectLst/>
                <a:latin typeface="Calibri" panose="020F0502020204030204" pitchFamily="34" charset="0"/>
                <a:ea typeface="Calibri" panose="020F0502020204030204" pitchFamily="34" charset="0"/>
                <a:cs typeface="Calibri" panose="020F0502020204030204" pitchFamily="34" charset="0"/>
              </a:rPr>
              <a:t>Cyrenian</a:t>
            </a:r>
            <a:r>
              <a:rPr lang="en-US" sz="3600" kern="0" dirty="0">
                <a:effectLst/>
                <a:latin typeface="Calibri" panose="020F0502020204030204" pitchFamily="34" charset="0"/>
                <a:ea typeface="Calibri" panose="020F0502020204030204" pitchFamily="34" charset="0"/>
                <a:cs typeface="Calibri" panose="020F0502020204030204" pitchFamily="34" charset="0"/>
              </a:rPr>
              <a:t> is reported in the Gospels as a conscript who was made to share the cross with Jesus.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FD5C7ED-BDD3-3346-31B2-C59654315493}"/>
              </a:ext>
            </a:extLst>
          </p:cNvPr>
          <p:cNvSpPr txBox="1"/>
          <p:nvPr/>
        </p:nvSpPr>
        <p:spPr>
          <a:xfrm>
            <a:off x="0" y="897575"/>
            <a:ext cx="9143999"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Bearing The Cross (v. 17–18)</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0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A10C971-BB3E-7B15-FF00-7647C4B96F11}"/>
              </a:ext>
            </a:extLst>
          </p:cNvPr>
          <p:cNvSpPr txBox="1"/>
          <p:nvPr/>
        </p:nvSpPr>
        <p:spPr>
          <a:xfrm>
            <a:off x="561975" y="1948071"/>
            <a:ext cx="7977726" cy="3757567"/>
          </a:xfrm>
          <a:prstGeom prst="rect">
            <a:avLst/>
          </a:prstGeom>
          <a:noFill/>
        </p:spPr>
        <p:txBody>
          <a:bodyPr wrap="square">
            <a:spAutoFit/>
          </a:bodyPr>
          <a:lstStyle/>
          <a:p>
            <a:pPr marL="2286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title was required by Roman law so that all might read the charge of the crime. What he wrote, Pilate did not erase. His witness stands. How solemn that all we write abides in its finality. Thus the Lord was “lifted up”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12:32</a:t>
            </a:r>
            <a:r>
              <a:rPr lang="en-US" sz="3200" kern="0" dirty="0">
                <a:effectLst/>
                <a:latin typeface="Calibri" panose="020F0502020204030204" pitchFamily="34" charset="0"/>
                <a:ea typeface="Calibri" panose="020F0502020204030204" pitchFamily="34" charset="0"/>
                <a:cs typeface="Calibri" panose="020F0502020204030204" pitchFamily="34" charset="0"/>
              </a:rPr>
              <a:t>) and began to draw men without distinction. He reigns from the tree.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6D3347-10B3-9AD1-0443-3BAF1EF986F3}"/>
              </a:ext>
            </a:extLst>
          </p:cNvPr>
          <p:cNvSpPr txBox="1"/>
          <p:nvPr/>
        </p:nvSpPr>
        <p:spPr>
          <a:xfrm>
            <a:off x="-8391" y="913480"/>
            <a:ext cx="9144000"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On The Cross (v. 19–22)</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74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8D7DC-20B6-9574-ED58-9AC327EFDD91}"/>
              </a:ext>
            </a:extLst>
          </p:cNvPr>
          <p:cNvSpPr txBox="1"/>
          <p:nvPr/>
        </p:nvSpPr>
        <p:spPr>
          <a:xfrm>
            <a:off x="419100" y="1171575"/>
            <a:ext cx="4914900" cy="2400657"/>
          </a:xfrm>
          <a:prstGeom prst="rect">
            <a:avLst/>
          </a:prstGeom>
          <a:noFill/>
          <a:ln w="38100">
            <a:solidFill>
              <a:schemeClr val="bg1"/>
            </a:solidFill>
          </a:ln>
        </p:spPr>
        <p:txBody>
          <a:bodyPr wrap="square" rtlCol="0">
            <a:spAutoFit/>
          </a:bodyPr>
          <a:lstStyle/>
          <a:p>
            <a:r>
              <a:rPr lang="en-US" sz="3000" b="1" u="sng" dirty="0">
                <a:solidFill>
                  <a:srgbClr val="0070C0"/>
                </a:solidFill>
              </a:rPr>
              <a:t>1Cor. 1:18 </a:t>
            </a:r>
            <a:r>
              <a:rPr lang="en-US" sz="3000" u="sng" dirty="0"/>
              <a:t>For the message</a:t>
            </a:r>
            <a:r>
              <a:rPr lang="en-US" sz="3000" dirty="0"/>
              <a:t> of the cross is foolishness to those who are perishing, but to us who are being saved it is the power of God.</a:t>
            </a:r>
          </a:p>
        </p:txBody>
      </p:sp>
      <p:sp>
        <p:nvSpPr>
          <p:cNvPr id="3" name="TextBox 2">
            <a:extLst>
              <a:ext uri="{FF2B5EF4-FFF2-40B4-BE49-F238E27FC236}">
                <a16:creationId xmlns:a16="http://schemas.microsoft.com/office/drawing/2014/main" id="{3C9F099D-5F30-F79B-77F3-E42BE4D5B118}"/>
              </a:ext>
            </a:extLst>
          </p:cNvPr>
          <p:cNvSpPr txBox="1"/>
          <p:nvPr/>
        </p:nvSpPr>
        <p:spPr>
          <a:xfrm>
            <a:off x="419100" y="3838575"/>
            <a:ext cx="8343899" cy="2646878"/>
          </a:xfrm>
          <a:prstGeom prst="rect">
            <a:avLst/>
          </a:prstGeom>
          <a:noFill/>
          <a:ln w="38100">
            <a:solidFill>
              <a:schemeClr val="bg1"/>
            </a:solidFill>
          </a:ln>
        </p:spPr>
        <p:txBody>
          <a:bodyPr wrap="square">
            <a:spAutoFit/>
          </a:bodyPr>
          <a:lstStyle/>
          <a:p>
            <a:r>
              <a:rPr lang="en-US" sz="3000" b="1" u="sng" dirty="0">
                <a:solidFill>
                  <a:srgbClr val="0070C0"/>
                </a:solidFill>
              </a:rPr>
              <a:t>Gal. 6:14 </a:t>
            </a:r>
            <a:r>
              <a:rPr lang="en-US" sz="3000" u="sng" dirty="0"/>
              <a:t>But God forbid </a:t>
            </a:r>
            <a:r>
              <a:rPr lang="en-US" sz="3000" dirty="0"/>
              <a:t>that I should boast except in the cross of our Lord Jesus Christ,</a:t>
            </a:r>
          </a:p>
          <a:p>
            <a:endParaRPr lang="en-US" sz="1600" dirty="0"/>
          </a:p>
          <a:p>
            <a:r>
              <a:rPr lang="en-US" sz="3000" b="1" u="sng" dirty="0">
                <a:solidFill>
                  <a:srgbClr val="0070C0"/>
                </a:solidFill>
              </a:rPr>
              <a:t>Phil. 3:18 </a:t>
            </a:r>
            <a:r>
              <a:rPr lang="en-US" sz="3000" u="sng" dirty="0"/>
              <a:t>For many walk</a:t>
            </a:r>
            <a:r>
              <a:rPr lang="en-US" sz="3000" dirty="0"/>
              <a:t>, of whom I have told you often, and now tell you even weeping, that they are the enemies of the cross of Christ: </a:t>
            </a:r>
          </a:p>
        </p:txBody>
      </p:sp>
      <p:pic>
        <p:nvPicPr>
          <p:cNvPr id="4" name="Picture 2">
            <a:extLst>
              <a:ext uri="{FF2B5EF4-FFF2-40B4-BE49-F238E27FC236}">
                <a16:creationId xmlns:a16="http://schemas.microsoft.com/office/drawing/2014/main" id="{51B284E6-78A8-86A2-5079-275D1BED2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645" y="1214911"/>
            <a:ext cx="3300255" cy="236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F732DC9-6BB7-79D2-82BA-F534AD09412D}"/>
              </a:ext>
            </a:extLst>
          </p:cNvPr>
          <p:cNvSpPr txBox="1"/>
          <p:nvPr/>
        </p:nvSpPr>
        <p:spPr>
          <a:xfrm>
            <a:off x="0" y="215384"/>
            <a:ext cx="9144000" cy="707886"/>
          </a:xfrm>
          <a:prstGeom prst="rect">
            <a:avLst/>
          </a:prstGeom>
          <a:noFill/>
        </p:spPr>
        <p:txBody>
          <a:bodyPr wrap="square">
            <a:spAutoFit/>
          </a:bodyPr>
          <a:lstStyle/>
          <a:p>
            <a:pPr algn="ctr"/>
            <a:r>
              <a:rPr kumimoji="0" lang="en-US" sz="4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The Old Rugged Cross</a:t>
            </a:r>
            <a:endParaRPr lang="en-US" sz="4000" b="1" dirty="0">
              <a:solidFill>
                <a:schemeClr val="accent4">
                  <a:lumMod val="50000"/>
                </a:schemeClr>
              </a:solidFill>
            </a:endParaRPr>
          </a:p>
        </p:txBody>
      </p:sp>
    </p:spTree>
    <p:extLst>
      <p:ext uri="{BB962C8B-B14F-4D97-AF65-F5344CB8AC3E}">
        <p14:creationId xmlns:p14="http://schemas.microsoft.com/office/powerpoint/2010/main" val="91787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Public\_Bethany\john19plus\Jesus nailed to cross, adr10063077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9144001" cy="608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Sculpture of Jesus being nailed to the cross</a:t>
            </a:r>
          </a:p>
        </p:txBody>
      </p:sp>
      <p:sp>
        <p:nvSpPr>
          <p:cNvPr id="3" name="Text Placeholder 2"/>
          <p:cNvSpPr>
            <a:spLocks noGrp="1"/>
          </p:cNvSpPr>
          <p:nvPr>
            <p:ph type="body" sz="quarter" idx="12"/>
          </p:nvPr>
        </p:nvSpPr>
        <p:spPr/>
        <p:txBody>
          <a:bodyPr/>
          <a:lstStyle/>
          <a:p>
            <a:r>
              <a:rPr lang="en-US" dirty="0"/>
              <a:t>19:23</a:t>
            </a:r>
          </a:p>
        </p:txBody>
      </p:sp>
      <p:sp>
        <p:nvSpPr>
          <p:cNvPr id="4" name="Title 3"/>
          <p:cNvSpPr>
            <a:spLocks noGrp="1"/>
          </p:cNvSpPr>
          <p:nvPr>
            <p:ph type="title"/>
          </p:nvPr>
        </p:nvSpPr>
        <p:spPr/>
        <p:txBody>
          <a:bodyPr/>
          <a:lstStyle/>
          <a:p>
            <a:r>
              <a:rPr lang="en-US" dirty="0"/>
              <a:t>Then the soldiers, when they had crucified Jesus . . .</a:t>
            </a:r>
          </a:p>
        </p:txBody>
      </p:sp>
    </p:spTree>
    <p:extLst>
      <p:ext uri="{BB962C8B-B14F-4D97-AF65-F5344CB8AC3E}">
        <p14:creationId xmlns:p14="http://schemas.microsoft.com/office/powerpoint/2010/main" val="268871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14CC8B9-55B9-E9AA-6199-14BDE339EC38}"/>
              </a:ext>
            </a:extLst>
          </p:cNvPr>
          <p:cNvSpPr txBox="1"/>
          <p:nvPr/>
        </p:nvSpPr>
        <p:spPr>
          <a:xfrm>
            <a:off x="781050" y="2409825"/>
            <a:ext cx="7981950" cy="3346044"/>
          </a:xfrm>
          <a:prstGeom prst="rect">
            <a:avLst/>
          </a:prstGeom>
          <a:noFill/>
        </p:spPr>
        <p:txBody>
          <a:bodyPr wrap="square">
            <a:spAutoFit/>
          </a:bodyPr>
          <a:lstStyle/>
          <a:p>
            <a:pPr marL="2286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soldiers took Jesus’ clothes, they tossed the dice for greed of gain when the Son of God laid down His life.</a:t>
            </a:r>
          </a:p>
          <a:p>
            <a:pPr marL="228600" marR="0">
              <a:lnSpc>
                <a:spcPct val="107000"/>
              </a:lnSpc>
              <a:spcBef>
                <a:spcPts val="0"/>
              </a:spcBef>
              <a:spcAft>
                <a:spcPts val="300"/>
              </a:spcAft>
            </a:pPr>
            <a:endParaRPr lang="en-US" sz="3200" kern="0" dirty="0">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300"/>
              </a:spcAft>
            </a:pPr>
            <a:endParaRPr lang="en-US" sz="3200" kern="0" dirty="0">
              <a:effectLst/>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300"/>
              </a:spcAft>
            </a:pP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Song – Beneath The Cross Of Jesus</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B998CE-9DE3-04C9-613A-B540392F9C97}"/>
              </a:ext>
            </a:extLst>
          </p:cNvPr>
          <p:cNvSpPr txBox="1"/>
          <p:nvPr/>
        </p:nvSpPr>
        <p:spPr>
          <a:xfrm>
            <a:off x="0" y="905532"/>
            <a:ext cx="9135609"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Beneath The Cross (John 19 v. 23–24)</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76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B5CF6FF-7FBB-6C65-C3AE-226A3470136E}"/>
              </a:ext>
            </a:extLst>
          </p:cNvPr>
          <p:cNvSpPr txBox="1"/>
          <p:nvPr/>
        </p:nvSpPr>
        <p:spPr>
          <a:xfrm>
            <a:off x="715618" y="1999593"/>
            <a:ext cx="8014914" cy="2176750"/>
          </a:xfrm>
          <a:prstGeom prst="rect">
            <a:avLst/>
          </a:prstGeom>
          <a:noFill/>
        </p:spPr>
        <p:txBody>
          <a:bodyPr wrap="square">
            <a:spAutoFit/>
          </a:bodyPr>
          <a:lstStyle/>
          <a:p>
            <a:pPr marL="2286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In contrast to wicked men, the loved ones of Jesus expressed their devotion by standing by. Their faith and love stand out in contrast to others who have followed afar off.</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D15AA1-AA48-9994-5E43-888C15AB204F}"/>
              </a:ext>
            </a:extLst>
          </p:cNvPr>
          <p:cNvSpPr txBox="1"/>
          <p:nvPr/>
        </p:nvSpPr>
        <p:spPr>
          <a:xfrm>
            <a:off x="-8391" y="905529"/>
            <a:ext cx="9144000"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By The Cross (John 19 v. 25–27)</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01F4253-A84D-4719-EBF1-93CB1443B8F6}"/>
              </a:ext>
            </a:extLst>
          </p:cNvPr>
          <p:cNvSpPr txBox="1"/>
          <p:nvPr/>
        </p:nvSpPr>
        <p:spPr>
          <a:xfrm>
            <a:off x="989277" y="4688557"/>
            <a:ext cx="7490129" cy="1569660"/>
          </a:xfrm>
          <a:prstGeom prst="rect">
            <a:avLst/>
          </a:prstGeom>
          <a:noFill/>
        </p:spPr>
        <p:txBody>
          <a:bodyPr wrap="square">
            <a:spAutoFit/>
          </a:bodyPr>
          <a:lstStyle/>
          <a:p>
            <a:r>
              <a:rPr lang="en-US" sz="3200" dirty="0"/>
              <a:t>What an embarrassing situation!  Crucifixion was naked and shameful. There were four women present.</a:t>
            </a:r>
          </a:p>
        </p:txBody>
      </p:sp>
    </p:spTree>
    <p:extLst>
      <p:ext uri="{BB962C8B-B14F-4D97-AF65-F5344CB8AC3E}">
        <p14:creationId xmlns:p14="http://schemas.microsoft.com/office/powerpoint/2010/main" val="200128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52D8198-B802-FF9F-E675-4983BA91ACAD}"/>
              </a:ext>
            </a:extLst>
          </p:cNvPr>
          <p:cNvSpPr txBox="1"/>
          <p:nvPr/>
        </p:nvSpPr>
        <p:spPr>
          <a:xfrm>
            <a:off x="714376" y="2226365"/>
            <a:ext cx="7682202" cy="2742161"/>
          </a:xfrm>
          <a:prstGeom prst="rect">
            <a:avLst/>
          </a:prstGeom>
          <a:noFill/>
        </p:spPr>
        <p:txBody>
          <a:bodyPr wrap="square">
            <a:spAutoFit/>
          </a:bodyPr>
          <a:lstStyle/>
          <a:p>
            <a:pPr marL="2286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Another cry from Jesus indicates that the end is drawing near. The sorrows of the Crucified will soon be ended in His  victory and triumph.</a:t>
            </a:r>
          </a:p>
          <a:p>
            <a:pPr marL="228600" marR="0">
              <a:lnSpc>
                <a:spcPct val="107000"/>
              </a:lnSpc>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He cries out in triumph.</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3065ED1-4BF4-D7AB-669C-5D333CD2C9AF}"/>
              </a:ext>
            </a:extLst>
          </p:cNvPr>
          <p:cNvSpPr txBox="1"/>
          <p:nvPr/>
        </p:nvSpPr>
        <p:spPr>
          <a:xfrm>
            <a:off x="0" y="913483"/>
            <a:ext cx="9135609"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Above The Cross (v. 28–30).</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63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FB3C2B9-FE12-1C01-4339-15BB29EA3F4F}"/>
              </a:ext>
            </a:extLst>
          </p:cNvPr>
          <p:cNvSpPr txBox="1"/>
          <p:nvPr/>
        </p:nvSpPr>
        <p:spPr>
          <a:xfrm>
            <a:off x="400050" y="1936672"/>
            <a:ext cx="8477250" cy="4355038"/>
          </a:xfrm>
          <a:prstGeom prst="rect">
            <a:avLst/>
          </a:prstGeom>
          <a:noFill/>
        </p:spPr>
        <p:txBody>
          <a:bodyPr wrap="square">
            <a:spAutoFit/>
          </a:bodyPr>
          <a:lstStyle/>
          <a:p>
            <a:pPr marL="228600" marR="0">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body of Jesus is taken down and given a burial. Those who attended the spectacle made choice of the Crucified in their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acceptance</a:t>
            </a:r>
            <a:r>
              <a:rPr lang="en-US" sz="3200" kern="0" dirty="0">
                <a:effectLst/>
                <a:latin typeface="Calibri" panose="020F0502020204030204" pitchFamily="34" charset="0"/>
                <a:ea typeface="Calibri" panose="020F0502020204030204" pitchFamily="34" charset="0"/>
                <a:cs typeface="Calibri" panose="020F0502020204030204" pitchFamily="34" charset="0"/>
              </a:rPr>
              <a:t> or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rejection</a:t>
            </a:r>
            <a:r>
              <a:rPr lang="en-US" sz="3200" kern="0" dirty="0">
                <a:effectLst/>
                <a:latin typeface="Calibri" panose="020F0502020204030204" pitchFamily="34" charset="0"/>
                <a:ea typeface="Calibri" panose="020F0502020204030204" pitchFamily="34" charset="0"/>
                <a:cs typeface="Calibri" panose="020F0502020204030204" pitchFamily="34" charset="0"/>
              </a:rPr>
              <a:t> of Him. Sinful men rejected, while men of faith accepted. </a:t>
            </a:r>
          </a:p>
          <a:p>
            <a:pPr marL="228600" marR="0">
              <a:spcBef>
                <a:spcPts val="0"/>
              </a:spcBef>
              <a:spcAft>
                <a:spcPts val="300"/>
              </a:spcAft>
            </a:pPr>
            <a:endParaRPr lang="en-US" sz="1600" kern="0" dirty="0">
              <a:latin typeface="Calibri" panose="020F0502020204030204" pitchFamily="34" charset="0"/>
              <a:ea typeface="Calibri" panose="020F0502020204030204" pitchFamily="34" charset="0"/>
              <a:cs typeface="Calibri" panose="020F0502020204030204" pitchFamily="34" charset="0"/>
            </a:endParaRPr>
          </a:p>
          <a:p>
            <a:pPr marL="228600" marR="0">
              <a:spcBef>
                <a:spcPts val="0"/>
              </a:spcBef>
              <a:spcAft>
                <a:spcPts val="3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Actions speak louder than words.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Joseph</a:t>
            </a:r>
            <a:r>
              <a:rPr lang="en-US" sz="3200" kern="0" dirty="0">
                <a:effectLst/>
                <a:latin typeface="Calibri" panose="020F0502020204030204" pitchFamily="34" charset="0"/>
                <a:ea typeface="Calibri" panose="020F0502020204030204" pitchFamily="34" charset="0"/>
                <a:cs typeface="Calibri" panose="020F0502020204030204" pitchFamily="34" charset="0"/>
              </a:rPr>
              <a:t> and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Nicodemus</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with the women </a:t>
            </a:r>
            <a:r>
              <a:rPr lang="en-US" sz="3200" kern="0" dirty="0">
                <a:effectLst/>
                <a:latin typeface="Calibri" panose="020F0502020204030204" pitchFamily="34" charset="0"/>
                <a:ea typeface="Calibri" panose="020F0502020204030204" pitchFamily="34" charset="0"/>
                <a:cs typeface="Calibri" panose="020F0502020204030204" pitchFamily="34" charset="0"/>
              </a:rPr>
              <a:t>and a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few disciples </a:t>
            </a:r>
            <a:r>
              <a:rPr lang="en-US" sz="3200" kern="0" dirty="0">
                <a:effectLst/>
                <a:latin typeface="Calibri" panose="020F0502020204030204" pitchFamily="34" charset="0"/>
                <a:ea typeface="Calibri" panose="020F0502020204030204" pitchFamily="34" charset="0"/>
                <a:cs typeface="Calibri" panose="020F0502020204030204" pitchFamily="34" charset="0"/>
              </a:rPr>
              <a:t>are given honor because of their devotion.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0A5AF53-43FA-A5EF-D069-F3C75D6005D1}"/>
              </a:ext>
            </a:extLst>
          </p:cNvPr>
          <p:cNvSpPr txBox="1"/>
          <p:nvPr/>
        </p:nvSpPr>
        <p:spPr>
          <a:xfrm>
            <a:off x="0" y="905531"/>
            <a:ext cx="9135609"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Down From The Cross (v. 31–42)</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029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D2421B5-18ED-2A4F-B8A6-106689768095}"/>
              </a:ext>
            </a:extLst>
          </p:cNvPr>
          <p:cNvSpPr txBox="1"/>
          <p:nvPr/>
        </p:nvSpPr>
        <p:spPr>
          <a:xfrm>
            <a:off x="847725" y="2219491"/>
            <a:ext cx="7619999" cy="3699731"/>
          </a:xfrm>
          <a:prstGeom prst="rect">
            <a:avLst/>
          </a:prstGeom>
          <a:noFill/>
        </p:spPr>
        <p:txBody>
          <a:bodyPr wrap="square">
            <a:spAutoFit/>
          </a:bodyPr>
          <a:lstStyle/>
          <a:p>
            <a:pPr marL="228600" marR="0">
              <a:lnSpc>
                <a:spcPct val="107000"/>
              </a:lnSpc>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After He had won His victory, now He is the Christ beyond the cross. We see not a dead Christ  on a cross, but we worship a living Lord.</a:t>
            </a:r>
          </a:p>
          <a:p>
            <a:pPr marL="228600" marR="0">
              <a:lnSpc>
                <a:spcPct val="107000"/>
              </a:lnSpc>
              <a:spcBef>
                <a:spcPts val="0"/>
              </a:spcBef>
              <a:spcAft>
                <a:spcPts val="300"/>
              </a:spcAft>
            </a:pPr>
            <a:endParaRPr lang="en-US" sz="3600" kern="0" dirty="0">
              <a:effectLst/>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300"/>
              </a:spcAft>
            </a:pPr>
            <a:r>
              <a:rPr lang="en-US" sz="3600" kern="0" dirty="0">
                <a:solidFill>
                  <a:srgbClr val="0070C0"/>
                </a:solidFill>
                <a:latin typeface="Calibri" panose="020F0502020204030204" pitchFamily="34" charset="0"/>
                <a:ea typeface="Calibri" panose="020F0502020204030204" pitchFamily="34" charset="0"/>
                <a:cs typeface="Calibri" panose="020F0502020204030204" pitchFamily="34" charset="0"/>
              </a:rPr>
              <a:t>When I Survey The Wondrous Cross</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D16D08B-EA9D-42B6-7DD9-7769B3AC079F}"/>
              </a:ext>
            </a:extLst>
          </p:cNvPr>
          <p:cNvSpPr txBox="1"/>
          <p:nvPr/>
        </p:nvSpPr>
        <p:spPr>
          <a:xfrm>
            <a:off x="0" y="913486"/>
            <a:ext cx="9143999" cy="658835"/>
          </a:xfrm>
          <a:prstGeom prst="rect">
            <a:avLst/>
          </a:prstGeom>
          <a:noFill/>
        </p:spPr>
        <p:txBody>
          <a:bodyPr wrap="square">
            <a:spAutoFit/>
          </a:bodyPr>
          <a:lstStyle/>
          <a:p>
            <a:pPr marL="0" marR="0" algn="ctr">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 Beyond The Cross (chaps. 20–21)</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27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54" t="12891" r="30068" b="11735"/>
          <a:stretch/>
        </p:blipFill>
        <p:spPr>
          <a:xfrm>
            <a:off x="0" y="-1"/>
            <a:ext cx="9244208" cy="6771793"/>
          </a:xfrm>
          <a:prstGeom prst="rect">
            <a:avLst/>
          </a:prstGeom>
        </p:spPr>
      </p:pic>
    </p:spTree>
    <p:extLst>
      <p:ext uri="{BB962C8B-B14F-4D97-AF65-F5344CB8AC3E}">
        <p14:creationId xmlns:p14="http://schemas.microsoft.com/office/powerpoint/2010/main" val="856807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595" y="1343770"/>
            <a:ext cx="7076518" cy="507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US" i="1" dirty="0"/>
              <a:t>Jesus Bearing the Cross</a:t>
            </a:r>
            <a:r>
              <a:rPr lang="en-US" dirty="0"/>
              <a:t>, by James Tissot, circa 1890</a:t>
            </a:r>
          </a:p>
        </p:txBody>
      </p:sp>
      <p:sp>
        <p:nvSpPr>
          <p:cNvPr id="4" name="Title 3"/>
          <p:cNvSpPr>
            <a:spLocks noGrp="1"/>
          </p:cNvSpPr>
          <p:nvPr>
            <p:ph type="title"/>
          </p:nvPr>
        </p:nvSpPr>
        <p:spPr>
          <a:xfrm>
            <a:off x="0" y="906449"/>
            <a:ext cx="9144000" cy="369332"/>
          </a:xfrm>
        </p:spPr>
        <p:txBody>
          <a:bodyPr/>
          <a:lstStyle/>
          <a:p>
            <a:pPr algn="ctr"/>
            <a:r>
              <a:rPr lang="en-US" i="0" dirty="0"/>
              <a:t>They took Jesus, therefore, and He went out, bearing the cross for Himself John 19:17</a:t>
            </a:r>
          </a:p>
        </p:txBody>
      </p:sp>
      <p:sp>
        <p:nvSpPr>
          <p:cNvPr id="8" name="TextBox 7">
            <a:extLst>
              <a:ext uri="{FF2B5EF4-FFF2-40B4-BE49-F238E27FC236}">
                <a16:creationId xmlns:a16="http://schemas.microsoft.com/office/drawing/2014/main" id="{EAA2EF1A-6526-56A7-E15C-7DB8A758BCB0}"/>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10" name="Text Placeholder 9">
            <a:extLst>
              <a:ext uri="{FF2B5EF4-FFF2-40B4-BE49-F238E27FC236}">
                <a16:creationId xmlns:a16="http://schemas.microsoft.com/office/drawing/2014/main" id="{7553F185-B5A8-CAB8-DAB3-B6193B6209C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761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rican american man with arms crossed - person wearing cross necklace stock pictures, royalty-free photos &amp; images">
            <a:extLst>
              <a:ext uri="{FF2B5EF4-FFF2-40B4-BE49-F238E27FC236}">
                <a16:creationId xmlns:a16="http://schemas.microsoft.com/office/drawing/2014/main" id="{35B459FD-4E53-3ECB-6438-A8B97F75B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8084" y="206733"/>
            <a:ext cx="1788381" cy="2682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ng woman holding a Jesus on cross necklace Close up young woman holding a Jesus on cross necklace person wearing cross necklace stock pictures, royalty-free photos &amp; images">
            <a:extLst>
              <a:ext uri="{FF2B5EF4-FFF2-40B4-BE49-F238E27FC236}">
                <a16:creationId xmlns:a16="http://schemas.microsoft.com/office/drawing/2014/main" id="{8421C4FC-E59B-EFB4-A7F4-89F87F8C1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295" y="267714"/>
            <a:ext cx="3726705" cy="2417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est wears silver cross pendant earrings, a silver chain with cross pendant necklace, a black lace print pattern long sleeves / legging jumpsuit, a...">
            <a:extLst>
              <a:ext uri="{FF2B5EF4-FFF2-40B4-BE49-F238E27FC236}">
                <a16:creationId xmlns:a16="http://schemas.microsoft.com/office/drawing/2014/main" id="{2342E391-4267-8C3D-99C1-0EC292DE40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529"/>
          <a:stretch/>
        </p:blipFill>
        <p:spPr bwMode="auto">
          <a:xfrm>
            <a:off x="275312" y="3292911"/>
            <a:ext cx="4972548" cy="3093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 It Okay for Christians to Wear a Cross Necklace">
            <a:extLst>
              <a:ext uri="{FF2B5EF4-FFF2-40B4-BE49-F238E27FC236}">
                <a16:creationId xmlns:a16="http://schemas.microsoft.com/office/drawing/2014/main" id="{B36F08AD-3CAC-16D1-3CCA-E0F92362A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897" y="3557899"/>
            <a:ext cx="4972548" cy="26993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sian female hand holding christian cross necklace - person wearing cross necklace stock pictures, royalty-free photos &amp; images">
            <a:extLst>
              <a:ext uri="{FF2B5EF4-FFF2-40B4-BE49-F238E27FC236}">
                <a16:creationId xmlns:a16="http://schemas.microsoft.com/office/drawing/2014/main" id="{7E7A4F14-E722-5C67-144F-AD07D79DF0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804" y="890209"/>
            <a:ext cx="3808187" cy="253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9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FD185DD-1C59-5802-DA90-97764DD1E346}"/>
              </a:ext>
            </a:extLst>
          </p:cNvPr>
          <p:cNvSpPr txBox="1"/>
          <p:nvPr/>
        </p:nvSpPr>
        <p:spPr>
          <a:xfrm>
            <a:off x="485030" y="1121134"/>
            <a:ext cx="8197794" cy="5293757"/>
          </a:xfrm>
          <a:prstGeom prst="rect">
            <a:avLst/>
          </a:prstGeom>
          <a:noFill/>
        </p:spPr>
        <p:txBody>
          <a:bodyPr wrap="square">
            <a:spAutoFit/>
          </a:bodyPr>
          <a:lstStyle/>
          <a:p>
            <a:r>
              <a:rPr lang="en-US" sz="2600" b="1" dirty="0">
                <a:solidFill>
                  <a:srgbClr val="0070C0"/>
                </a:solidFill>
              </a:rPr>
              <a:t>John 19:17 </a:t>
            </a:r>
            <a:r>
              <a:rPr lang="en-US" sz="2600" dirty="0"/>
              <a:t>And He, bearing His cross, went out to a place called the </a:t>
            </a:r>
            <a:r>
              <a:rPr lang="en-US" sz="2600" u="sng" dirty="0"/>
              <a:t>Place of a Skull</a:t>
            </a:r>
            <a:r>
              <a:rPr lang="en-US" sz="2600" dirty="0"/>
              <a:t>, which is called in Hebrew, </a:t>
            </a:r>
            <a:r>
              <a:rPr lang="en-US" sz="2600" u="sng" dirty="0"/>
              <a:t>Golgotha</a:t>
            </a:r>
            <a:r>
              <a:rPr lang="en-US" sz="2600" dirty="0"/>
              <a:t>,</a:t>
            </a:r>
          </a:p>
          <a:p>
            <a:r>
              <a:rPr lang="en-US" sz="2600" b="1" dirty="0">
                <a:solidFill>
                  <a:srgbClr val="0070C0"/>
                </a:solidFill>
              </a:rPr>
              <a:t> 18 </a:t>
            </a:r>
            <a:r>
              <a:rPr lang="en-US" sz="2600" dirty="0"/>
              <a:t>where they crucified Him, and two others with Him, one on either side, and Jesus in the center.</a:t>
            </a:r>
          </a:p>
          <a:p>
            <a:r>
              <a:rPr lang="en-US" sz="2600" b="1" dirty="0">
                <a:solidFill>
                  <a:srgbClr val="0070C0"/>
                </a:solidFill>
              </a:rPr>
              <a:t> 19 </a:t>
            </a:r>
            <a:r>
              <a:rPr lang="en-US" sz="2600" dirty="0"/>
              <a:t>Now Pilate wrote a title and put it on the cross. And the writing was: </a:t>
            </a:r>
            <a:r>
              <a:rPr lang="en-US" sz="2600" u="sng" dirty="0"/>
              <a:t>JESUS OF NAZARETH, THE KING OF THE JEWS</a:t>
            </a:r>
            <a:r>
              <a:rPr lang="en-US" sz="2600" dirty="0"/>
              <a:t>.</a:t>
            </a:r>
          </a:p>
          <a:p>
            <a:r>
              <a:rPr lang="en-US" sz="2600" dirty="0"/>
              <a:t> </a:t>
            </a:r>
            <a:r>
              <a:rPr lang="en-US" sz="2600" b="1" dirty="0">
                <a:solidFill>
                  <a:srgbClr val="0070C0"/>
                </a:solidFill>
              </a:rPr>
              <a:t>20</a:t>
            </a:r>
            <a:r>
              <a:rPr lang="en-US" sz="2600" dirty="0"/>
              <a:t> Then many of the Jews read this title, </a:t>
            </a:r>
            <a:r>
              <a:rPr lang="en-US" sz="2600" u="sng" dirty="0"/>
              <a:t>for the </a:t>
            </a:r>
            <a:r>
              <a:rPr lang="en-US" sz="2600" u="sng" dirty="0">
                <a:latin typeface="Arial Black" panose="020B0A04020102020204" pitchFamily="34" charset="0"/>
              </a:rPr>
              <a:t>place</a:t>
            </a:r>
            <a:r>
              <a:rPr lang="en-US" sz="2600" u="sng" dirty="0"/>
              <a:t> where Jesus was crucified was near the city</a:t>
            </a:r>
            <a:r>
              <a:rPr lang="en-US" sz="2600" dirty="0"/>
              <a:t>; and it was written in </a:t>
            </a:r>
            <a:r>
              <a:rPr lang="en-US" sz="2600" u="sng" dirty="0"/>
              <a:t>Hebrew</a:t>
            </a:r>
            <a:r>
              <a:rPr lang="en-US" sz="2600" dirty="0"/>
              <a:t>, </a:t>
            </a:r>
            <a:r>
              <a:rPr lang="en-US" sz="2600" u="sng" dirty="0"/>
              <a:t>Greek</a:t>
            </a:r>
            <a:r>
              <a:rPr lang="en-US" sz="2600" dirty="0"/>
              <a:t>, and </a:t>
            </a:r>
            <a:r>
              <a:rPr lang="en-US" sz="2600" u="sng" dirty="0"/>
              <a:t>Latin</a:t>
            </a:r>
            <a:r>
              <a:rPr lang="en-US" sz="2600" dirty="0"/>
              <a:t>.</a:t>
            </a:r>
          </a:p>
          <a:p>
            <a:r>
              <a:rPr lang="en-US" sz="2600" dirty="0"/>
              <a:t> </a:t>
            </a:r>
            <a:r>
              <a:rPr lang="en-US" sz="2600" b="1" dirty="0">
                <a:solidFill>
                  <a:srgbClr val="0070C0"/>
                </a:solidFill>
              </a:rPr>
              <a:t>21</a:t>
            </a:r>
            <a:r>
              <a:rPr lang="en-US" sz="2600" dirty="0"/>
              <a:t> Therefore the chief priests of the Jews said to Pilate, "Do not write, 'The King of the Jews,' but, 'He said, "I am the King of the Jews."'"</a:t>
            </a:r>
          </a:p>
        </p:txBody>
      </p:sp>
    </p:spTree>
    <p:extLst>
      <p:ext uri="{BB962C8B-B14F-4D97-AF65-F5344CB8AC3E}">
        <p14:creationId xmlns:p14="http://schemas.microsoft.com/office/powerpoint/2010/main" val="399625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F54A44E2-3FAB-47A9-BC52-8EBD369731AF}"/>
              </a:ext>
            </a:extLst>
          </p:cNvPr>
          <p:cNvSpPr txBox="1"/>
          <p:nvPr/>
        </p:nvSpPr>
        <p:spPr>
          <a:xfrm>
            <a:off x="548641" y="1065475"/>
            <a:ext cx="8126232" cy="5262979"/>
          </a:xfrm>
          <a:prstGeom prst="rect">
            <a:avLst/>
          </a:prstGeom>
          <a:noFill/>
        </p:spPr>
        <p:txBody>
          <a:bodyPr wrap="square">
            <a:spAutoFit/>
          </a:bodyPr>
          <a:lstStyle/>
          <a:p>
            <a:r>
              <a:rPr lang="en-US" sz="2800" dirty="0"/>
              <a:t>The roads to the city were filled with thousands traveling to the Holy City for Passover; and it must have been a matter of widespread interest when the entire city was filled with conversation about the “King of the Jews” being crucified just outside the city. </a:t>
            </a:r>
          </a:p>
          <a:p>
            <a:endParaRPr lang="en-US" sz="2800" dirty="0"/>
          </a:p>
          <a:p>
            <a:r>
              <a:rPr lang="en-US" sz="2800" b="1" dirty="0">
                <a:solidFill>
                  <a:srgbClr val="0070C0"/>
                </a:solidFill>
              </a:rPr>
              <a:t>22</a:t>
            </a:r>
            <a:r>
              <a:rPr lang="en-US" sz="2800" dirty="0"/>
              <a:t> Pilate answered, </a:t>
            </a:r>
            <a:r>
              <a:rPr lang="en-US" sz="2800" u="sng" dirty="0"/>
              <a:t>"What I have written, I have written</a:t>
            </a:r>
            <a:r>
              <a:rPr lang="en-US" sz="2800" dirty="0"/>
              <a:t>."</a:t>
            </a:r>
          </a:p>
          <a:p>
            <a:endParaRPr lang="en-US" sz="2800" dirty="0"/>
          </a:p>
          <a:p>
            <a:r>
              <a:rPr lang="en-US" sz="2800" dirty="0">
                <a:solidFill>
                  <a:srgbClr val="FF0000"/>
                </a:solidFill>
              </a:rPr>
              <a:t>Intended by Pilate as a joke and as a final slap in the face of the priests, the inscription was nevertheless the truth of God! </a:t>
            </a:r>
            <a:endParaRPr lang="en-US" b="0" i="0" u="none" strike="noStrike" baseline="0" dirty="0">
              <a:solidFill>
                <a:srgbClr val="FF0000"/>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18291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C61D94A-2530-8813-B050-766410C0DE6F}"/>
              </a:ext>
            </a:extLst>
          </p:cNvPr>
          <p:cNvSpPr txBox="1"/>
          <p:nvPr/>
        </p:nvSpPr>
        <p:spPr>
          <a:xfrm>
            <a:off x="596348" y="1113184"/>
            <a:ext cx="7983109" cy="5355312"/>
          </a:xfrm>
          <a:prstGeom prst="rect">
            <a:avLst/>
          </a:prstGeom>
          <a:noFill/>
        </p:spPr>
        <p:txBody>
          <a:bodyPr wrap="square">
            <a:spAutoFit/>
          </a:bodyPr>
          <a:lstStyle/>
          <a:p>
            <a:r>
              <a:rPr lang="en-US" sz="2600" b="1" dirty="0">
                <a:solidFill>
                  <a:srgbClr val="0070C0"/>
                </a:solidFill>
              </a:rPr>
              <a:t>23 </a:t>
            </a:r>
            <a:r>
              <a:rPr lang="en-US" sz="2600" dirty="0"/>
              <a:t>Then the soldiers, when they had crucified Jesus, took His garments and made four parts, to each soldier a part, and also the tunic. Now the tunic was without seam, woven from the top in one piece.</a:t>
            </a:r>
          </a:p>
          <a:p>
            <a:r>
              <a:rPr lang="en-US" sz="2600" b="1" dirty="0">
                <a:solidFill>
                  <a:srgbClr val="0070C0"/>
                </a:solidFill>
              </a:rPr>
              <a:t> 24 </a:t>
            </a:r>
            <a:r>
              <a:rPr lang="en-US" sz="2600" dirty="0"/>
              <a:t>They said therefore among themselves, "Let us not tear it, but cast lots for it, whose it shall be," that the </a:t>
            </a:r>
            <a:r>
              <a:rPr lang="en-US" sz="2600" b="1" dirty="0">
                <a:solidFill>
                  <a:srgbClr val="FF0000"/>
                </a:solidFill>
                <a:latin typeface="Aharoni" panose="02010803020104030203" pitchFamily="2" charset="-79"/>
                <a:cs typeface="Aharoni" panose="02010803020104030203" pitchFamily="2" charset="-79"/>
              </a:rPr>
              <a:t>Scripture might be fulfilled </a:t>
            </a:r>
            <a:r>
              <a:rPr lang="en-US" sz="2600" dirty="0"/>
              <a:t>which says: "They divided My garments among them, And for My clothing they cast lots." Therefore the soldiers did these things.</a:t>
            </a:r>
          </a:p>
          <a:p>
            <a:endParaRPr lang="en-US" sz="2600" b="1" dirty="0">
              <a:solidFill>
                <a:srgbClr val="FF0000"/>
              </a:solidFill>
            </a:endParaRPr>
          </a:p>
          <a:p>
            <a:r>
              <a:rPr lang="en-US" sz="2600" dirty="0">
                <a:solidFill>
                  <a:srgbClr val="FF0000"/>
                </a:solidFill>
              </a:rPr>
              <a:t>(</a:t>
            </a:r>
            <a:r>
              <a:rPr lang="en-US" sz="2800" dirty="0">
                <a:solidFill>
                  <a:srgbClr val="FF0000"/>
                </a:solidFill>
              </a:rPr>
              <a:t>They did not wait for Jesus to die but went about, dividing up his clothes as if he were already dead.)</a:t>
            </a:r>
          </a:p>
          <a:p>
            <a:endParaRPr lang="en-US" sz="2600" dirty="0"/>
          </a:p>
        </p:txBody>
      </p:sp>
    </p:spTree>
    <p:extLst>
      <p:ext uri="{BB962C8B-B14F-4D97-AF65-F5344CB8AC3E}">
        <p14:creationId xmlns:p14="http://schemas.microsoft.com/office/powerpoint/2010/main" val="396964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Old Rugged Cross.   John 19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A4A11E4-C26A-7485-F1B4-59A10D45EE4D}"/>
              </a:ext>
            </a:extLst>
          </p:cNvPr>
          <p:cNvSpPr txBox="1"/>
          <p:nvPr/>
        </p:nvSpPr>
        <p:spPr>
          <a:xfrm>
            <a:off x="652007" y="1348333"/>
            <a:ext cx="7975158" cy="5139869"/>
          </a:xfrm>
          <a:prstGeom prst="rect">
            <a:avLst/>
          </a:prstGeom>
          <a:noFill/>
        </p:spPr>
        <p:txBody>
          <a:bodyPr wrap="square">
            <a:spAutoFit/>
          </a:bodyPr>
          <a:lstStyle/>
          <a:p>
            <a:r>
              <a:rPr lang="en-US" sz="2800" b="1" dirty="0">
                <a:solidFill>
                  <a:srgbClr val="0070C0"/>
                </a:solidFill>
              </a:rPr>
              <a:t>25 </a:t>
            </a:r>
            <a:r>
              <a:rPr lang="en-US" sz="2800" dirty="0"/>
              <a:t>Now there stood by the cross of Jesus </a:t>
            </a:r>
            <a:r>
              <a:rPr lang="en-US" sz="3200" dirty="0"/>
              <a:t>His </a:t>
            </a:r>
            <a:r>
              <a:rPr lang="en-US" sz="3200" u="sng" dirty="0"/>
              <a:t>mother</a:t>
            </a:r>
            <a:r>
              <a:rPr lang="en-US" sz="3200" dirty="0"/>
              <a:t>, and </a:t>
            </a:r>
            <a:r>
              <a:rPr lang="en-US" sz="3200" u="sng" dirty="0"/>
              <a:t>His mother's sister</a:t>
            </a:r>
            <a:r>
              <a:rPr lang="en-US" sz="3200" dirty="0"/>
              <a:t>, </a:t>
            </a:r>
            <a:r>
              <a:rPr lang="en-US" sz="3200" u="sng" dirty="0"/>
              <a:t>Mary the wife of Clopas</a:t>
            </a:r>
            <a:r>
              <a:rPr lang="en-US" sz="2800" dirty="0"/>
              <a:t>, and </a:t>
            </a:r>
            <a:r>
              <a:rPr lang="en-US" sz="3200" u="sng" dirty="0"/>
              <a:t>Mary Magdalene</a:t>
            </a:r>
            <a:r>
              <a:rPr lang="en-US" sz="2800" dirty="0"/>
              <a:t>.</a:t>
            </a:r>
          </a:p>
          <a:p>
            <a:r>
              <a:rPr lang="en-US" sz="2800" b="1" dirty="0">
                <a:solidFill>
                  <a:srgbClr val="0070C0"/>
                </a:solidFill>
              </a:rPr>
              <a:t>26</a:t>
            </a:r>
            <a:r>
              <a:rPr lang="en-US" sz="2800" dirty="0"/>
              <a:t> When Jesus therefore saw </a:t>
            </a:r>
            <a:r>
              <a:rPr lang="en-US" sz="2800" u="sng" dirty="0"/>
              <a:t>His mother</a:t>
            </a:r>
            <a:r>
              <a:rPr lang="en-US" sz="2800" dirty="0"/>
              <a:t>, </a:t>
            </a:r>
            <a:r>
              <a:rPr lang="en-US" sz="3200" u="sng" dirty="0"/>
              <a:t>and the disciple whom He loved </a:t>
            </a:r>
            <a:r>
              <a:rPr lang="en-US" sz="2800" dirty="0"/>
              <a:t>standing by, He said to His mother, "Woman, behold your son!“</a:t>
            </a:r>
          </a:p>
          <a:p>
            <a:endParaRPr lang="en-US" sz="2800" dirty="0"/>
          </a:p>
          <a:p>
            <a:r>
              <a:rPr lang="en-US" sz="2800" b="1" dirty="0">
                <a:solidFill>
                  <a:srgbClr val="0070C0"/>
                </a:solidFill>
              </a:rPr>
              <a:t> 27 </a:t>
            </a:r>
            <a:r>
              <a:rPr lang="en-US" sz="2800" dirty="0"/>
              <a:t>Then He said to the disciple, "Behold your mother!" And from that hour that disciple took her to his own home.</a:t>
            </a:r>
          </a:p>
          <a:p>
            <a:endParaRPr lang="en-US" sz="2800" dirty="0"/>
          </a:p>
        </p:txBody>
      </p:sp>
    </p:spTree>
    <p:extLst>
      <p:ext uri="{BB962C8B-B14F-4D97-AF65-F5344CB8AC3E}">
        <p14:creationId xmlns:p14="http://schemas.microsoft.com/office/powerpoint/2010/main" val="412363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Public\_Bethany\john19plus\Magdala aerial from west, ws011315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113"/>
            <a:ext cx="9144001" cy="6327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err="1"/>
              <a:t>Magdala</a:t>
            </a:r>
            <a:r>
              <a:rPr lang="en-US" dirty="0"/>
              <a:t> (aerial view from the west)</a:t>
            </a:r>
          </a:p>
        </p:txBody>
      </p:sp>
      <p:sp>
        <p:nvSpPr>
          <p:cNvPr id="3" name="Text Placeholder 2"/>
          <p:cNvSpPr>
            <a:spLocks noGrp="1"/>
          </p:cNvSpPr>
          <p:nvPr>
            <p:ph type="body" sz="quarter" idx="12"/>
          </p:nvPr>
        </p:nvSpPr>
        <p:spPr/>
        <p:txBody>
          <a:bodyPr/>
          <a:lstStyle/>
          <a:p>
            <a:r>
              <a:rPr lang="en-US" dirty="0"/>
              <a:t>19:25</a:t>
            </a:r>
          </a:p>
        </p:txBody>
      </p:sp>
      <p:sp>
        <p:nvSpPr>
          <p:cNvPr id="4" name="Title 3"/>
          <p:cNvSpPr>
            <a:spLocks noGrp="1"/>
          </p:cNvSpPr>
          <p:nvPr>
            <p:ph type="title"/>
          </p:nvPr>
        </p:nvSpPr>
        <p:spPr/>
        <p:txBody>
          <a:bodyPr/>
          <a:lstStyle/>
          <a:p>
            <a:r>
              <a:rPr lang="en-US" dirty="0"/>
              <a:t>Standing by the cross of Jesus were . . . Mary the wife of </a:t>
            </a:r>
            <a:r>
              <a:rPr lang="en-US" dirty="0" err="1"/>
              <a:t>Clopas</a:t>
            </a:r>
            <a:r>
              <a:rPr lang="en-US" dirty="0"/>
              <a:t>, and Mary Magdalene</a:t>
            </a:r>
          </a:p>
        </p:txBody>
      </p:sp>
    </p:spTree>
    <p:extLst>
      <p:ext uri="{BB962C8B-B14F-4D97-AF65-F5344CB8AC3E}">
        <p14:creationId xmlns:p14="http://schemas.microsoft.com/office/powerpoint/2010/main" val="2552356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2389</Words>
  <Application>Microsoft Office PowerPoint</Application>
  <PresentationFormat>On-screen Show (4:3)</PresentationFormat>
  <Paragraphs>159</Paragraphs>
  <Slides>27</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Aharoni</vt:lpstr>
      <vt:lpstr>Arial</vt:lpstr>
      <vt:lpstr>Arial Black</vt:lpstr>
      <vt:lpstr>Arial Unicode MS</vt:lpstr>
      <vt:lpstr>Calibri</vt:lpstr>
      <vt:lpstr>Calibri Light</vt:lpstr>
      <vt:lpstr>Ink Free</vt:lpstr>
      <vt:lpstr>Times New Roman</vt:lpstr>
      <vt:lpstr>Office Theme</vt:lpstr>
      <vt:lpstr>1_Office Theme</vt:lpstr>
      <vt:lpstr>14_Default Design</vt:lpstr>
      <vt:lpstr>PhotoCompanion</vt:lpstr>
      <vt:lpstr>3_Office Theme</vt:lpstr>
      <vt:lpstr>PowerPoint Presentation</vt:lpstr>
      <vt:lpstr>PowerPoint Presentation</vt:lpstr>
      <vt:lpstr>They took Jesus, therefore, and He went out, bearing the cross for Himself John 19:17</vt:lpstr>
      <vt:lpstr>PowerPoint Presentation</vt:lpstr>
      <vt:lpstr>PowerPoint Presentation</vt:lpstr>
      <vt:lpstr>PowerPoint Presentation</vt:lpstr>
      <vt:lpstr>PowerPoint Presentation</vt:lpstr>
      <vt:lpstr>PowerPoint Presentation</vt:lpstr>
      <vt:lpstr>Standing by the cross of Jesus were . . . Mary the wife of Clopas, and Mary Magdalene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they crucified Him, and with Him two others</vt:lpstr>
      <vt:lpstr>PowerPoint Presentation</vt:lpstr>
      <vt:lpstr>PowerPoint Presentation</vt:lpstr>
      <vt:lpstr>Then the soldiers, when they had crucified Jesus .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12</cp:revision>
  <dcterms:created xsi:type="dcterms:W3CDTF">2024-08-20T12:19:13Z</dcterms:created>
  <dcterms:modified xsi:type="dcterms:W3CDTF">2024-08-24T18:22:07Z</dcterms:modified>
</cp:coreProperties>
</file>