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5" r:id="rId2"/>
    <p:sldId id="853" r:id="rId3"/>
    <p:sldId id="866" r:id="rId4"/>
    <p:sldId id="878" r:id="rId5"/>
    <p:sldId id="855" r:id="rId6"/>
    <p:sldId id="873" r:id="rId7"/>
    <p:sldId id="874" r:id="rId8"/>
    <p:sldId id="857" r:id="rId9"/>
    <p:sldId id="875" r:id="rId10"/>
    <p:sldId id="856" r:id="rId11"/>
    <p:sldId id="876" r:id="rId12"/>
    <p:sldId id="859" r:id="rId13"/>
    <p:sldId id="858" r:id="rId14"/>
    <p:sldId id="863" r:id="rId15"/>
    <p:sldId id="864" r:id="rId16"/>
    <p:sldId id="865" r:id="rId17"/>
    <p:sldId id="862" r:id="rId18"/>
    <p:sldId id="879" r:id="rId19"/>
    <p:sldId id="861" r:id="rId20"/>
    <p:sldId id="850" r:id="rId21"/>
    <p:sldId id="8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6qQ63afUgOaWxQDGfZDYg==" hashData="tIhSRkiTKD4Yd+65ycWrPvoPeqXHdIBDQV9TkoouoWiLz4XWMZkNbX8PMmomX9XBdH/a7ujE3iuEE8CRNiPTZ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11DFC-EE82-4F16-B710-2D8E46F871ED}" type="datetimeFigureOut">
              <a:rPr lang="en-US" smtClean="0"/>
              <a:t>8/31/2024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6EAA6-FAFE-4C50-87E5-17020EA9A5DB}" type="slidenum">
              <a:rPr lang="en-US" smtClean="0"/>
              <a:t>‹#›</a:t>
            </a:fld>
            <a:endParaRPr lang="en-US"/>
          </a:p>
        </p:txBody>
      </p:sp>
    </p:spTree>
    <p:extLst>
      <p:ext uri="{BB962C8B-B14F-4D97-AF65-F5344CB8AC3E}">
        <p14:creationId xmlns:p14="http://schemas.microsoft.com/office/powerpoint/2010/main" val="232902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2</a:t>
            </a:fld>
            <a:endParaRPr lang="en-US"/>
          </a:p>
        </p:txBody>
      </p:sp>
    </p:spTree>
    <p:extLst>
      <p:ext uri="{BB962C8B-B14F-4D97-AF65-F5344CB8AC3E}">
        <p14:creationId xmlns:p14="http://schemas.microsoft.com/office/powerpoint/2010/main" val="1197786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12</a:t>
            </a:fld>
            <a:endParaRPr lang="en-US"/>
          </a:p>
        </p:txBody>
      </p:sp>
    </p:spTree>
    <p:extLst>
      <p:ext uri="{BB962C8B-B14F-4D97-AF65-F5344CB8AC3E}">
        <p14:creationId xmlns:p14="http://schemas.microsoft.com/office/powerpoint/2010/main" val="378587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13</a:t>
            </a:fld>
            <a:endParaRPr lang="en-US"/>
          </a:p>
        </p:txBody>
      </p:sp>
    </p:spTree>
    <p:extLst>
      <p:ext uri="{BB962C8B-B14F-4D97-AF65-F5344CB8AC3E}">
        <p14:creationId xmlns:p14="http://schemas.microsoft.com/office/powerpoint/2010/main" val="2971946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14</a:t>
            </a:fld>
            <a:endParaRPr lang="en-US"/>
          </a:p>
        </p:txBody>
      </p:sp>
    </p:spTree>
    <p:extLst>
      <p:ext uri="{BB962C8B-B14F-4D97-AF65-F5344CB8AC3E}">
        <p14:creationId xmlns:p14="http://schemas.microsoft.com/office/powerpoint/2010/main" val="899828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15</a:t>
            </a:fld>
            <a:endParaRPr lang="en-US"/>
          </a:p>
        </p:txBody>
      </p:sp>
    </p:spTree>
    <p:extLst>
      <p:ext uri="{BB962C8B-B14F-4D97-AF65-F5344CB8AC3E}">
        <p14:creationId xmlns:p14="http://schemas.microsoft.com/office/powerpoint/2010/main" val="1662565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16</a:t>
            </a:fld>
            <a:endParaRPr lang="en-US"/>
          </a:p>
        </p:txBody>
      </p:sp>
    </p:spTree>
    <p:extLst>
      <p:ext uri="{BB962C8B-B14F-4D97-AF65-F5344CB8AC3E}">
        <p14:creationId xmlns:p14="http://schemas.microsoft.com/office/powerpoint/2010/main" val="1841206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17</a:t>
            </a:fld>
            <a:endParaRPr lang="en-US"/>
          </a:p>
        </p:txBody>
      </p:sp>
    </p:spTree>
    <p:extLst>
      <p:ext uri="{BB962C8B-B14F-4D97-AF65-F5344CB8AC3E}">
        <p14:creationId xmlns:p14="http://schemas.microsoft.com/office/powerpoint/2010/main" val="3757306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18</a:t>
            </a:fld>
            <a:endParaRPr lang="en-US"/>
          </a:p>
        </p:txBody>
      </p:sp>
    </p:spTree>
    <p:extLst>
      <p:ext uri="{BB962C8B-B14F-4D97-AF65-F5344CB8AC3E}">
        <p14:creationId xmlns:p14="http://schemas.microsoft.com/office/powerpoint/2010/main" val="508715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19</a:t>
            </a:fld>
            <a:endParaRPr lang="en-US"/>
          </a:p>
        </p:txBody>
      </p:sp>
    </p:spTree>
    <p:extLst>
      <p:ext uri="{BB962C8B-B14F-4D97-AF65-F5344CB8AC3E}">
        <p14:creationId xmlns:p14="http://schemas.microsoft.com/office/powerpoint/2010/main" val="302240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4</a:t>
            </a:fld>
            <a:endParaRPr lang="en-US"/>
          </a:p>
        </p:txBody>
      </p:sp>
    </p:spTree>
    <p:extLst>
      <p:ext uri="{BB962C8B-B14F-4D97-AF65-F5344CB8AC3E}">
        <p14:creationId xmlns:p14="http://schemas.microsoft.com/office/powerpoint/2010/main" val="414694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5</a:t>
            </a:fld>
            <a:endParaRPr lang="en-US"/>
          </a:p>
        </p:txBody>
      </p:sp>
    </p:spTree>
    <p:extLst>
      <p:ext uri="{BB962C8B-B14F-4D97-AF65-F5344CB8AC3E}">
        <p14:creationId xmlns:p14="http://schemas.microsoft.com/office/powerpoint/2010/main" val="219694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6</a:t>
            </a:fld>
            <a:endParaRPr lang="en-US"/>
          </a:p>
        </p:txBody>
      </p:sp>
    </p:spTree>
    <p:extLst>
      <p:ext uri="{BB962C8B-B14F-4D97-AF65-F5344CB8AC3E}">
        <p14:creationId xmlns:p14="http://schemas.microsoft.com/office/powerpoint/2010/main" val="118355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7</a:t>
            </a:fld>
            <a:endParaRPr lang="en-US"/>
          </a:p>
        </p:txBody>
      </p:sp>
    </p:spTree>
    <p:extLst>
      <p:ext uri="{BB962C8B-B14F-4D97-AF65-F5344CB8AC3E}">
        <p14:creationId xmlns:p14="http://schemas.microsoft.com/office/powerpoint/2010/main" val="185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8</a:t>
            </a:fld>
            <a:endParaRPr lang="en-US"/>
          </a:p>
        </p:txBody>
      </p:sp>
    </p:spTree>
    <p:extLst>
      <p:ext uri="{BB962C8B-B14F-4D97-AF65-F5344CB8AC3E}">
        <p14:creationId xmlns:p14="http://schemas.microsoft.com/office/powerpoint/2010/main" val="18793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9</a:t>
            </a:fld>
            <a:endParaRPr lang="en-US"/>
          </a:p>
        </p:txBody>
      </p:sp>
    </p:spTree>
    <p:extLst>
      <p:ext uri="{BB962C8B-B14F-4D97-AF65-F5344CB8AC3E}">
        <p14:creationId xmlns:p14="http://schemas.microsoft.com/office/powerpoint/2010/main" val="311935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10</a:t>
            </a:fld>
            <a:endParaRPr lang="en-US"/>
          </a:p>
        </p:txBody>
      </p:sp>
    </p:spTree>
    <p:extLst>
      <p:ext uri="{BB962C8B-B14F-4D97-AF65-F5344CB8AC3E}">
        <p14:creationId xmlns:p14="http://schemas.microsoft.com/office/powerpoint/2010/main" val="145635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6EAA6-FAFE-4C50-87E5-17020EA9A5DB}" type="slidenum">
              <a:rPr lang="en-US" smtClean="0"/>
              <a:t>11</a:t>
            </a:fld>
            <a:endParaRPr lang="en-US"/>
          </a:p>
        </p:txBody>
      </p:sp>
    </p:spTree>
    <p:extLst>
      <p:ext uri="{BB962C8B-B14F-4D97-AF65-F5344CB8AC3E}">
        <p14:creationId xmlns:p14="http://schemas.microsoft.com/office/powerpoint/2010/main" val="303881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A8BA67-C5F2-48A9-BB29-28177352FF8C}"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307918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A8BA67-C5F2-48A9-BB29-28177352FF8C}"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392676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A8BA67-C5F2-48A9-BB29-28177352FF8C}"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216037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A8BA67-C5F2-48A9-BB29-28177352FF8C}"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3549796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A8BA67-C5F2-48A9-BB29-28177352FF8C}"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310396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A8BA67-C5F2-48A9-BB29-28177352FF8C}"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51584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A8BA67-C5F2-48A9-BB29-28177352FF8C}" type="datetimeFigureOut">
              <a:rPr lang="en-US" smtClean="0"/>
              <a:t>8/31/2024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126915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A8BA67-C5F2-48A9-BB29-28177352FF8C}" type="datetimeFigureOut">
              <a:rPr lang="en-US" smtClean="0"/>
              <a:t>8/31/2024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338096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8BA67-C5F2-48A9-BB29-28177352FF8C}" type="datetimeFigureOut">
              <a:rPr lang="en-US" smtClean="0"/>
              <a:t>8/31/2024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353891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A8BA67-C5F2-48A9-BB29-28177352FF8C}"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300996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A8BA67-C5F2-48A9-BB29-28177352FF8C}"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2B14F-D914-4429-B5BF-05BB570E1F9F}" type="slidenum">
              <a:rPr lang="en-US" smtClean="0"/>
              <a:t>‹#›</a:t>
            </a:fld>
            <a:endParaRPr lang="en-US"/>
          </a:p>
        </p:txBody>
      </p:sp>
    </p:spTree>
    <p:extLst>
      <p:ext uri="{BB962C8B-B14F-4D97-AF65-F5344CB8AC3E}">
        <p14:creationId xmlns:p14="http://schemas.microsoft.com/office/powerpoint/2010/main" val="134813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8BA67-C5F2-48A9-BB29-28177352FF8C}" type="datetimeFigureOut">
              <a:rPr lang="en-US" smtClean="0"/>
              <a:t>8/31/2024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2B14F-D914-4429-B5BF-05BB570E1F9F}" type="slidenum">
              <a:rPr lang="en-US" smtClean="0"/>
              <a:t>‹#›</a:t>
            </a:fld>
            <a:endParaRPr lang="en-US"/>
          </a:p>
        </p:txBody>
      </p:sp>
    </p:spTree>
    <p:extLst>
      <p:ext uri="{BB962C8B-B14F-4D97-AF65-F5344CB8AC3E}">
        <p14:creationId xmlns:p14="http://schemas.microsoft.com/office/powerpoint/2010/main" val="829376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1EF22A5-F601-8A8E-E33B-42E63CB45026}"/>
              </a:ext>
            </a:extLst>
          </p:cNvPr>
          <p:cNvSpPr txBox="1"/>
          <p:nvPr/>
        </p:nvSpPr>
        <p:spPr>
          <a:xfrm>
            <a:off x="254298" y="1958501"/>
            <a:ext cx="7935548" cy="3337517"/>
          </a:xfrm>
          <a:prstGeom prst="rect">
            <a:avLst/>
          </a:prstGeom>
          <a:noFill/>
        </p:spPr>
        <p:txBody>
          <a:bodyPr wrap="square">
            <a:spAutoFit/>
          </a:bodyPr>
          <a:lstStyle/>
          <a:p>
            <a:pPr marL="685800" marR="0" indent="-228600">
              <a:lnSpc>
                <a:spcPct val="107000"/>
              </a:lnSpc>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Christ does not want a wife that just wants him when emergencies arise.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300"/>
              </a:spcAft>
            </a:pP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Unfaithful Christians break the heart of Jesus. “Thou shalt have not other gods before Me.”                                       (No other lovers,                                                                   love me                                                                                             with all your heart).</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81AF0A0-5EB3-415A-492C-D0F0F261A664}"/>
              </a:ext>
            </a:extLst>
          </p:cNvPr>
          <p:cNvSpPr txBox="1"/>
          <p:nvPr/>
        </p:nvSpPr>
        <p:spPr>
          <a:xfrm>
            <a:off x="24742" y="929892"/>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Loyal To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Royalty-Free photo: Women's face near to window curtain | PickPik">
            <a:extLst>
              <a:ext uri="{FF2B5EF4-FFF2-40B4-BE49-F238E27FC236}">
                <a16:creationId xmlns:a16="http://schemas.microsoft.com/office/drawing/2014/main" id="{916D91B9-2157-F732-C5E2-7ED4D86B4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174" y="4045033"/>
            <a:ext cx="3385832" cy="224723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1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81AF0A0-5EB3-415A-492C-D0F0F261A664}"/>
              </a:ext>
            </a:extLst>
          </p:cNvPr>
          <p:cNvSpPr txBox="1"/>
          <p:nvPr/>
        </p:nvSpPr>
        <p:spPr>
          <a:xfrm>
            <a:off x="24742" y="929892"/>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Loyal To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Royalty-Free photo: Women's face near to window curtain | PickPik">
            <a:extLst>
              <a:ext uri="{FF2B5EF4-FFF2-40B4-BE49-F238E27FC236}">
                <a16:creationId xmlns:a16="http://schemas.microsoft.com/office/drawing/2014/main" id="{916D91B9-2157-F732-C5E2-7ED4D86B4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174" y="4045033"/>
            <a:ext cx="3385832" cy="224723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DA82184-C2C2-A691-D87C-DADEC7335752}"/>
              </a:ext>
            </a:extLst>
          </p:cNvPr>
          <p:cNvSpPr txBox="1"/>
          <p:nvPr/>
        </p:nvSpPr>
        <p:spPr>
          <a:xfrm>
            <a:off x="461176" y="1900363"/>
            <a:ext cx="8245502" cy="2523768"/>
          </a:xfrm>
          <a:prstGeom prst="rect">
            <a:avLst/>
          </a:prstGeom>
          <a:noFill/>
        </p:spPr>
        <p:txBody>
          <a:bodyPr wrap="square">
            <a:spAutoFit/>
          </a:bodyPr>
          <a:lstStyle/>
          <a:p>
            <a:r>
              <a:rPr lang="en-US" sz="2800" b="1" dirty="0">
                <a:solidFill>
                  <a:srgbClr val="0070C0"/>
                </a:solidFill>
              </a:rPr>
              <a:t>Hosea 3:1 </a:t>
            </a:r>
            <a:r>
              <a:rPr lang="en-US" sz="2800" dirty="0"/>
              <a:t>Then the LORD said to me, "Go again, love a woman who is loved by a lover and is committing adultery, just like the love of the LORD for the children of Israel, who look to other gods and love the raisin cakes of the pagans."</a:t>
            </a:r>
          </a:p>
          <a:p>
            <a:endParaRPr lang="en-US" dirty="0"/>
          </a:p>
        </p:txBody>
      </p:sp>
      <p:sp>
        <p:nvSpPr>
          <p:cNvPr id="8" name="TextBox 7">
            <a:extLst>
              <a:ext uri="{FF2B5EF4-FFF2-40B4-BE49-F238E27FC236}">
                <a16:creationId xmlns:a16="http://schemas.microsoft.com/office/drawing/2014/main" id="{E4961A6C-EB71-69DD-3EDF-3418A9635D5E}"/>
              </a:ext>
            </a:extLst>
          </p:cNvPr>
          <p:cNvSpPr txBox="1"/>
          <p:nvPr/>
        </p:nvSpPr>
        <p:spPr>
          <a:xfrm>
            <a:off x="373711" y="4234815"/>
            <a:ext cx="4595854" cy="2246769"/>
          </a:xfrm>
          <a:prstGeom prst="rect">
            <a:avLst/>
          </a:prstGeom>
          <a:noFill/>
        </p:spPr>
        <p:txBody>
          <a:bodyPr wrap="square" rtlCol="0">
            <a:spAutoFit/>
          </a:bodyPr>
          <a:lstStyle/>
          <a:p>
            <a:r>
              <a:rPr lang="en-US" sz="2800" b="1" dirty="0">
                <a:solidFill>
                  <a:srgbClr val="0070C0"/>
                </a:solidFill>
              </a:rPr>
              <a:t>Hosea 13:4 </a:t>
            </a:r>
            <a:r>
              <a:rPr lang="en-US" sz="2800" dirty="0"/>
              <a:t>"Yet I am the LORD your God Ever since the land of Egypt, And you shall know no God but Me; For there is no Savior besides Me.</a:t>
            </a:r>
          </a:p>
        </p:txBody>
      </p:sp>
    </p:spTree>
    <p:extLst>
      <p:ext uri="{BB962C8B-B14F-4D97-AF65-F5344CB8AC3E}">
        <p14:creationId xmlns:p14="http://schemas.microsoft.com/office/powerpoint/2010/main" val="100141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47E68EA-FE04-913B-8239-827FAA96C427}"/>
              </a:ext>
            </a:extLst>
          </p:cNvPr>
          <p:cNvSpPr txBox="1"/>
          <p:nvPr/>
        </p:nvSpPr>
        <p:spPr>
          <a:xfrm>
            <a:off x="461394" y="1921079"/>
            <a:ext cx="8149869" cy="4334328"/>
          </a:xfrm>
          <a:prstGeom prst="rect">
            <a:avLst/>
          </a:prstGeom>
          <a:noFill/>
        </p:spPr>
        <p:txBody>
          <a:bodyPr wrap="square">
            <a:spAutoFit/>
          </a:bodyPr>
          <a:lstStyle/>
          <a:p>
            <a:pPr marL="457200" marR="0" indent="-228600">
              <a:lnSpc>
                <a:spcPct val="107000"/>
              </a:lnSpc>
              <a:spcBef>
                <a:spcPts val="0"/>
              </a:spcBef>
              <a:spcAft>
                <a:spcPts val="30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A good wife will be interested in her husband’s business and work.</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Man has never had a partner and a helper like a good wife.</a:t>
            </a:r>
          </a:p>
          <a:p>
            <a:pPr marL="457200" marR="0" indent="-228600">
              <a:lnSpc>
                <a:spcPct val="107000"/>
              </a:lnSpc>
              <a:spcBef>
                <a:spcPts val="0"/>
              </a:spcBef>
              <a:spcAft>
                <a:spcPts val="300"/>
              </a:spcAft>
            </a:pPr>
            <a:endParaRPr lang="en-US" sz="2400" kern="0" dirty="0">
              <a:latin typeface="Calibri" panose="020F0502020204030204" pitchFamily="34" charset="0"/>
              <a:ea typeface="Calibri" panose="020F0502020204030204" pitchFamily="34" charset="0"/>
              <a:cs typeface="Calibri" panose="020F0502020204030204" pitchFamily="34" charset="0"/>
            </a:endParaRPr>
          </a:p>
          <a:p>
            <a:pPr marL="457200" marR="0" indent="-228600">
              <a:lnSpc>
                <a:spcPct val="107000"/>
              </a:lnSpc>
              <a:spcBef>
                <a:spcPts val="0"/>
              </a:spcBef>
              <a:spcAft>
                <a:spcPts val="300"/>
              </a:spcAft>
            </a:pPr>
            <a:endParaRPr lang="en-US" sz="2400" kern="0" dirty="0">
              <a:latin typeface="Calibri" panose="020F0502020204030204" pitchFamily="34" charset="0"/>
              <a:ea typeface="Calibri" panose="020F0502020204030204" pitchFamily="34" charset="0"/>
              <a:cs typeface="Calibri" panose="020F0502020204030204" pitchFamily="34" charset="0"/>
            </a:endParaRPr>
          </a:p>
          <a:p>
            <a:pPr marL="457200" marR="0" indent="-228600">
              <a:lnSpc>
                <a:spcPct val="107000"/>
              </a:lnSpc>
              <a:spcBef>
                <a:spcPts val="0"/>
              </a:spcBef>
              <a:spcAft>
                <a:spcPts val="300"/>
              </a:spcAft>
            </a:pPr>
            <a:endParaRPr lang="en-US" sz="2400" kern="0" dirty="0">
              <a:latin typeface="Calibri" panose="020F0502020204030204" pitchFamily="34" charset="0"/>
              <a:ea typeface="Calibri" panose="020F0502020204030204" pitchFamily="34" charset="0"/>
              <a:cs typeface="Calibri" panose="020F0502020204030204" pitchFamily="34" charset="0"/>
            </a:endParaRPr>
          </a:p>
          <a:p>
            <a:pPr marL="457200" marR="0" indent="-228600">
              <a:lnSpc>
                <a:spcPct val="107000"/>
              </a:lnSpc>
              <a:spcBef>
                <a:spcPts val="0"/>
              </a:spcBef>
              <a:spcAft>
                <a:spcPts val="300"/>
              </a:spcAft>
            </a:pPr>
            <a:endParaRPr lang="en-US" sz="2400" kern="0" dirty="0">
              <a:latin typeface="Calibri" panose="020F0502020204030204" pitchFamily="34" charset="0"/>
              <a:ea typeface="Calibri" panose="020F0502020204030204" pitchFamily="34" charset="0"/>
              <a:cs typeface="Calibri" panose="020F0502020204030204" pitchFamily="34" charset="0"/>
            </a:endParaRPr>
          </a:p>
          <a:p>
            <a:pPr marL="457200" marR="0" indent="-228600">
              <a:lnSpc>
                <a:spcPct val="107000"/>
              </a:lnSpc>
              <a:spcBef>
                <a:spcPts val="0"/>
              </a:spcBef>
              <a:spcAft>
                <a:spcPts val="300"/>
              </a:spcAft>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God made Eve for a wife and helpmate for Adam.</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Some men have wives that hurt their business.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DF3E379-A57D-0918-2D94-8994AC6E5C2A}"/>
              </a:ext>
            </a:extLst>
          </p:cNvPr>
          <p:cNvSpPr txBox="1"/>
          <p:nvPr/>
        </p:nvSpPr>
        <p:spPr>
          <a:xfrm>
            <a:off x="0" y="924837"/>
            <a:ext cx="9144000" cy="595932"/>
          </a:xfrm>
          <a:prstGeom prst="rect">
            <a:avLst/>
          </a:prstGeom>
          <a:noFill/>
        </p:spPr>
        <p:txBody>
          <a:bodyPr wrap="square">
            <a:spAutoFit/>
          </a:bodyPr>
          <a:lstStyle/>
          <a:p>
            <a:pPr marL="0" marR="0" algn="ctr">
              <a:lnSpc>
                <a:spcPct val="107000"/>
              </a:lnSpc>
              <a:spcBef>
                <a:spcPts val="0"/>
              </a:spcBef>
              <a:spcAft>
                <a:spcPts val="300"/>
              </a:spcAft>
            </a:pPr>
            <a:r>
              <a:rPr lang="en-US" sz="3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4. Christ Wants His Wife </a:t>
            </a:r>
            <a:r>
              <a:rPr lang="en-US" sz="32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Help Him In His Business</a:t>
            </a:r>
            <a:r>
              <a:rPr lang="en-US" sz="3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5003BFD-AF49-1508-4C48-0AD3C0C146E8}"/>
              </a:ext>
            </a:extLst>
          </p:cNvPr>
          <p:cNvSpPr txBox="1"/>
          <p:nvPr/>
        </p:nvSpPr>
        <p:spPr>
          <a:xfrm>
            <a:off x="866692" y="3554233"/>
            <a:ext cx="7617350" cy="153460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8F45E4AD-32FD-CA46-04D2-10442C1057DD}"/>
              </a:ext>
            </a:extLst>
          </p:cNvPr>
          <p:cNvSpPr txBox="1"/>
          <p:nvPr/>
        </p:nvSpPr>
        <p:spPr>
          <a:xfrm>
            <a:off x="532737" y="3539657"/>
            <a:ext cx="8055998" cy="1569660"/>
          </a:xfrm>
          <a:prstGeom prst="rect">
            <a:avLst/>
          </a:prstGeom>
          <a:noFill/>
          <a:ln w="57150">
            <a:solidFill>
              <a:schemeClr val="tx1"/>
            </a:solidFill>
          </a:ln>
        </p:spPr>
        <p:txBody>
          <a:bodyPr wrap="square" rtlCol="0">
            <a:sp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Genesis 2:18 </a:t>
            </a:r>
            <a:r>
              <a:rPr lang="en-US" sz="3200" dirty="0">
                <a:latin typeface="Times New Roman" panose="02020603050405020304" pitchFamily="18" charset="0"/>
                <a:cs typeface="Times New Roman" panose="02020603050405020304" pitchFamily="18" charset="0"/>
              </a:rPr>
              <a:t>And the LORD God said, It is not good that the man should be alone; I will make him an help meet for him (suitable for him).</a:t>
            </a:r>
          </a:p>
        </p:txBody>
      </p:sp>
    </p:spTree>
    <p:extLst>
      <p:ext uri="{BB962C8B-B14F-4D97-AF65-F5344CB8AC3E}">
        <p14:creationId xmlns:p14="http://schemas.microsoft.com/office/powerpoint/2010/main" val="220217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587B5EE-858E-EB68-818E-B4C1C92C159E}"/>
              </a:ext>
            </a:extLst>
          </p:cNvPr>
          <p:cNvSpPr txBox="1"/>
          <p:nvPr/>
        </p:nvSpPr>
        <p:spPr>
          <a:xfrm>
            <a:off x="405516" y="1527486"/>
            <a:ext cx="8713741" cy="930768"/>
          </a:xfrm>
          <a:prstGeom prst="rect">
            <a:avLst/>
          </a:prstGeom>
          <a:noFill/>
        </p:spPr>
        <p:txBody>
          <a:bodyPr wrap="square">
            <a:spAutoFit/>
          </a:bodyPr>
          <a:lstStyle/>
          <a:p>
            <a:pPr marL="685800" marR="0" indent="-228600">
              <a:lnSpc>
                <a:spcPct val="107000"/>
              </a:lnSpc>
              <a:spcBef>
                <a:spcPts val="0"/>
              </a:spcBef>
              <a:spcAft>
                <a:spcPts val="30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Like Him In Love</a:t>
            </a:r>
            <a:r>
              <a:rPr lang="en-US" sz="3200" kern="0" dirty="0">
                <a:effectLst/>
                <a:latin typeface="Calibri" panose="020F0502020204030204" pitchFamily="34" charset="0"/>
                <a:ea typeface="Calibri" panose="020F0502020204030204" pitchFamily="34" charset="0"/>
                <a:cs typeface="Calibri" panose="020F0502020204030204" pitchFamily="34" charset="0"/>
              </a:rPr>
              <a:t>.</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796107A-E4C9-2F6F-7FB2-F2FC56F158F3}"/>
              </a:ext>
            </a:extLst>
          </p:cNvPr>
          <p:cNvSpPr txBox="1"/>
          <p:nvPr/>
        </p:nvSpPr>
        <p:spPr>
          <a:xfrm>
            <a:off x="24742" y="931204"/>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“Like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wedding, bride, the groom, stroll, bridesmaid dress, bouquet, just ...">
            <a:extLst>
              <a:ext uri="{FF2B5EF4-FFF2-40B4-BE49-F238E27FC236}">
                <a16:creationId xmlns:a16="http://schemas.microsoft.com/office/drawing/2014/main" id="{F4851811-8CDF-7CC4-417A-5AB5E4EEE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720" y="4699221"/>
            <a:ext cx="2384282" cy="158771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1B5340-037A-8042-EAFC-2D6A966CEB26}"/>
              </a:ext>
            </a:extLst>
          </p:cNvPr>
          <p:cNvSpPr txBox="1"/>
          <p:nvPr/>
        </p:nvSpPr>
        <p:spPr>
          <a:xfrm>
            <a:off x="612250" y="2671639"/>
            <a:ext cx="5637475" cy="3328770"/>
          </a:xfrm>
          <a:prstGeom prst="rect">
            <a:avLst/>
          </a:prstGeom>
          <a:noFill/>
          <a:ln w="57150">
            <a:solidFill>
              <a:schemeClr val="tx1"/>
            </a:solidFill>
          </a:ln>
        </p:spPr>
        <p:txBody>
          <a:bodyPr wrap="square">
            <a:spAutoFit/>
          </a:bodyPr>
          <a:lstStyle/>
          <a:p>
            <a:r>
              <a:rPr lang="en-US" sz="3000" b="1" dirty="0">
                <a:solidFill>
                  <a:srgbClr val="0070C0"/>
                </a:solidFill>
              </a:rPr>
              <a:t>John 13:34 </a:t>
            </a:r>
            <a:r>
              <a:rPr lang="en-US" sz="3000" dirty="0"/>
              <a:t>"A new commandment I give to you, that you love one another; as I have loved you, that you also love one another.</a:t>
            </a:r>
          </a:p>
          <a:p>
            <a:r>
              <a:rPr lang="en-US" sz="3000" dirty="0"/>
              <a:t> 35 "By this all will know that you are My disciples, if you have love for one another."</a:t>
            </a:r>
          </a:p>
        </p:txBody>
      </p:sp>
    </p:spTree>
    <p:extLst>
      <p:ext uri="{BB962C8B-B14F-4D97-AF65-F5344CB8AC3E}">
        <p14:creationId xmlns:p14="http://schemas.microsoft.com/office/powerpoint/2010/main" val="2439429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587B5EE-858E-EB68-818E-B4C1C92C159E}"/>
              </a:ext>
            </a:extLst>
          </p:cNvPr>
          <p:cNvSpPr txBox="1"/>
          <p:nvPr/>
        </p:nvSpPr>
        <p:spPr>
          <a:xfrm>
            <a:off x="405517" y="1527486"/>
            <a:ext cx="8229600" cy="930768"/>
          </a:xfrm>
          <a:prstGeom prst="rect">
            <a:avLst/>
          </a:prstGeom>
          <a:noFill/>
        </p:spPr>
        <p:txBody>
          <a:bodyPr wrap="square">
            <a:spAutoFit/>
          </a:bodyPr>
          <a:lstStyle/>
          <a:p>
            <a:pPr marL="685800" marR="0" indent="-228600">
              <a:lnSpc>
                <a:spcPct val="107000"/>
              </a:lnSpc>
              <a:spcBef>
                <a:spcPts val="0"/>
              </a:spcBef>
              <a:spcAft>
                <a:spcPts val="30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Like Him In Forgiveness</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796107A-E4C9-2F6F-7FB2-F2FC56F158F3}"/>
              </a:ext>
            </a:extLst>
          </p:cNvPr>
          <p:cNvSpPr txBox="1"/>
          <p:nvPr/>
        </p:nvSpPr>
        <p:spPr>
          <a:xfrm>
            <a:off x="24742" y="931204"/>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“Like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wedding, bride, the groom, stroll, bridesmaid dress, bouquet, just ...">
            <a:extLst>
              <a:ext uri="{FF2B5EF4-FFF2-40B4-BE49-F238E27FC236}">
                <a16:creationId xmlns:a16="http://schemas.microsoft.com/office/drawing/2014/main" id="{83827B4A-667C-9ABD-CD06-A056A96E9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040" y="4813292"/>
            <a:ext cx="2655689" cy="176844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08ED438-0C6A-6662-082C-2248DAAC49D3}"/>
              </a:ext>
            </a:extLst>
          </p:cNvPr>
          <p:cNvSpPr txBox="1"/>
          <p:nvPr/>
        </p:nvSpPr>
        <p:spPr>
          <a:xfrm>
            <a:off x="652007" y="2894276"/>
            <a:ext cx="5557962" cy="2862322"/>
          </a:xfrm>
          <a:prstGeom prst="rect">
            <a:avLst/>
          </a:prstGeom>
          <a:noFill/>
          <a:ln w="57150">
            <a:solidFill>
              <a:schemeClr val="tx1"/>
            </a:solidFill>
          </a:ln>
        </p:spPr>
        <p:txBody>
          <a:bodyPr wrap="square">
            <a:spAutoFit/>
          </a:bodyPr>
          <a:lstStyle/>
          <a:p>
            <a:r>
              <a:rPr lang="en-US" sz="3000" b="1" dirty="0">
                <a:solidFill>
                  <a:srgbClr val="0070C0"/>
                </a:solidFill>
              </a:rPr>
              <a:t>Matt. 6:14 </a:t>
            </a:r>
            <a:r>
              <a:rPr lang="en-US" sz="3000" dirty="0"/>
              <a:t>"For if you forgive men their trespasses, your heavenly Father will also forgive you.</a:t>
            </a:r>
          </a:p>
          <a:p>
            <a:r>
              <a:rPr lang="en-US" sz="3000" dirty="0"/>
              <a:t> 15 "But if you do not forgive men their trespasses, neither will your Father forgive your trespasses.</a:t>
            </a:r>
          </a:p>
        </p:txBody>
      </p:sp>
    </p:spTree>
    <p:extLst>
      <p:ext uri="{BB962C8B-B14F-4D97-AF65-F5344CB8AC3E}">
        <p14:creationId xmlns:p14="http://schemas.microsoft.com/office/powerpoint/2010/main" val="2489567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587B5EE-858E-EB68-818E-B4C1C92C159E}"/>
              </a:ext>
            </a:extLst>
          </p:cNvPr>
          <p:cNvSpPr txBox="1"/>
          <p:nvPr/>
        </p:nvSpPr>
        <p:spPr>
          <a:xfrm>
            <a:off x="405517" y="1527486"/>
            <a:ext cx="8229600" cy="930768"/>
          </a:xfrm>
          <a:prstGeom prst="rect">
            <a:avLst/>
          </a:prstGeom>
          <a:noFill/>
        </p:spPr>
        <p:txBody>
          <a:bodyPr wrap="square">
            <a:spAutoFit/>
          </a:bodyPr>
          <a:lstStyle/>
          <a:p>
            <a:pPr marL="685800" marR="0" indent="-228600">
              <a:lnSpc>
                <a:spcPct val="107000"/>
              </a:lnSpc>
              <a:spcBef>
                <a:spcPts val="0"/>
              </a:spcBef>
              <a:spcAft>
                <a:spcPts val="30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Be Like Him In Mercy.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796107A-E4C9-2F6F-7FB2-F2FC56F158F3}"/>
              </a:ext>
            </a:extLst>
          </p:cNvPr>
          <p:cNvSpPr txBox="1"/>
          <p:nvPr/>
        </p:nvSpPr>
        <p:spPr>
          <a:xfrm>
            <a:off x="7965" y="922815"/>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“Like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wedding, bride, the groom, stroll, bridesmaid dress, bouquet, just ...">
            <a:extLst>
              <a:ext uri="{FF2B5EF4-FFF2-40B4-BE49-F238E27FC236}">
                <a16:creationId xmlns:a16="http://schemas.microsoft.com/office/drawing/2014/main" id="{A90FE3F9-7E39-18BE-8C64-0BFB9DBC5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104" y="3807483"/>
            <a:ext cx="3696307" cy="246140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0A26C8F-F622-993D-4DBA-37BB0AE01BED}"/>
              </a:ext>
            </a:extLst>
          </p:cNvPr>
          <p:cNvSpPr txBox="1"/>
          <p:nvPr/>
        </p:nvSpPr>
        <p:spPr>
          <a:xfrm>
            <a:off x="691764" y="2988553"/>
            <a:ext cx="4309607" cy="2308324"/>
          </a:xfrm>
          <a:prstGeom prst="rect">
            <a:avLst/>
          </a:prstGeom>
          <a:noFill/>
          <a:ln w="57150">
            <a:solidFill>
              <a:schemeClr val="tx1"/>
            </a:solidFill>
          </a:ln>
        </p:spPr>
        <p:txBody>
          <a:bodyPr wrap="square">
            <a:spAutoFit/>
          </a:bodyPr>
          <a:lstStyle/>
          <a:p>
            <a:r>
              <a:rPr lang="en-US" sz="3600" b="1" dirty="0">
                <a:solidFill>
                  <a:srgbClr val="0070C0"/>
                </a:solidFill>
              </a:rPr>
              <a:t>Luke 6:36 </a:t>
            </a:r>
            <a:r>
              <a:rPr lang="en-US" sz="3600" dirty="0"/>
              <a:t>"Therefore</a:t>
            </a:r>
          </a:p>
          <a:p>
            <a:r>
              <a:rPr lang="en-US" sz="3600" dirty="0"/>
              <a:t>be merciful,</a:t>
            </a:r>
          </a:p>
          <a:p>
            <a:r>
              <a:rPr lang="en-US" sz="3600" dirty="0"/>
              <a:t>just as your Father</a:t>
            </a:r>
          </a:p>
          <a:p>
            <a:r>
              <a:rPr lang="en-US" sz="3600" dirty="0"/>
              <a:t>also is merciful.</a:t>
            </a:r>
          </a:p>
        </p:txBody>
      </p:sp>
    </p:spTree>
    <p:extLst>
      <p:ext uri="{BB962C8B-B14F-4D97-AF65-F5344CB8AC3E}">
        <p14:creationId xmlns:p14="http://schemas.microsoft.com/office/powerpoint/2010/main" val="3321691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587B5EE-858E-EB68-818E-B4C1C92C159E}"/>
              </a:ext>
            </a:extLst>
          </p:cNvPr>
          <p:cNvSpPr txBox="1"/>
          <p:nvPr/>
        </p:nvSpPr>
        <p:spPr>
          <a:xfrm>
            <a:off x="405517" y="1527486"/>
            <a:ext cx="8229600" cy="1897186"/>
          </a:xfrm>
          <a:prstGeom prst="rect">
            <a:avLst/>
          </a:prstGeom>
          <a:noFill/>
        </p:spPr>
        <p:txBody>
          <a:bodyPr wrap="square">
            <a:spAutoFit/>
          </a:bodyPr>
          <a:lstStyle/>
          <a:p>
            <a:pPr marL="685800" marR="0" indent="-228600">
              <a:lnSpc>
                <a:spcPct val="107000"/>
              </a:lnSpc>
              <a:spcBef>
                <a:spcPts val="0"/>
              </a:spcBef>
              <a:spcAft>
                <a:spcPts val="30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30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Christ Wants His Wife To Like The Things That He Likes</a:t>
            </a:r>
            <a:r>
              <a:rPr lang="en-US" sz="2400" kern="0" dirty="0">
                <a:effectLst/>
                <a:latin typeface="Calibri" panose="020F0502020204030204" pitchFamily="34" charset="0"/>
                <a:ea typeface="Calibri" panose="020F0502020204030204" pitchFamily="34" charset="0"/>
                <a:cs typeface="Calibri" panose="020F0502020204030204" pitchFamily="34"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3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796107A-E4C9-2F6F-7FB2-F2FC56F158F3}"/>
              </a:ext>
            </a:extLst>
          </p:cNvPr>
          <p:cNvSpPr txBox="1"/>
          <p:nvPr/>
        </p:nvSpPr>
        <p:spPr>
          <a:xfrm>
            <a:off x="24742" y="922815"/>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“Like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wedding, bride, the groom, stroll, bridesmaid dress, bouquet, just ...">
            <a:extLst>
              <a:ext uri="{FF2B5EF4-FFF2-40B4-BE49-F238E27FC236}">
                <a16:creationId xmlns:a16="http://schemas.microsoft.com/office/drawing/2014/main" id="{8444362A-9B19-C4BA-34FD-F19D54F17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8" y="4874150"/>
            <a:ext cx="2680719" cy="178511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FC080D-7F5B-44B4-DBA9-01E454CA945E}"/>
              </a:ext>
            </a:extLst>
          </p:cNvPr>
          <p:cNvSpPr txBox="1"/>
          <p:nvPr/>
        </p:nvSpPr>
        <p:spPr>
          <a:xfrm>
            <a:off x="206734" y="3331597"/>
            <a:ext cx="5908316" cy="2703689"/>
          </a:xfrm>
          <a:prstGeom prst="rect">
            <a:avLst/>
          </a:prstGeom>
          <a:noFill/>
          <a:ln w="57150">
            <a:solidFill>
              <a:schemeClr val="tx1"/>
            </a:solidFill>
          </a:ln>
        </p:spPr>
        <p:txBody>
          <a:bodyPr wrap="square">
            <a:spAutoFit/>
          </a:bodyPr>
          <a:lstStyle/>
          <a:p>
            <a:pPr marL="685800" marR="0" indent="-22860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It is a sad sight to see a husband involved in good things...involved in eternal things, and his wife has no interest in it.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093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587B5EE-858E-EB68-818E-B4C1C92C159E}"/>
              </a:ext>
            </a:extLst>
          </p:cNvPr>
          <p:cNvSpPr txBox="1"/>
          <p:nvPr/>
        </p:nvSpPr>
        <p:spPr>
          <a:xfrm>
            <a:off x="405517" y="1606997"/>
            <a:ext cx="8229600" cy="4363887"/>
          </a:xfrm>
          <a:prstGeom prst="rect">
            <a:avLst/>
          </a:prstGeom>
          <a:noFill/>
        </p:spPr>
        <p:txBody>
          <a:bodyPr wrap="square">
            <a:spAutoFit/>
          </a:bodyPr>
          <a:lstStyle/>
          <a:p>
            <a:pPr marL="685800" marR="0" indent="-228600">
              <a:lnSpc>
                <a:spcPct val="107000"/>
              </a:lnSpc>
              <a:spcBef>
                <a:spcPts val="0"/>
              </a:spcBef>
              <a:spcAft>
                <a:spcPts val="30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30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Jesus likes to “go to Church.”</a:t>
            </a:r>
          </a:p>
          <a:p>
            <a:pPr marL="685800" marR="0" indent="-228600">
              <a:lnSpc>
                <a:spcPct val="107000"/>
              </a:lnSpc>
              <a:spcBef>
                <a:spcPts val="0"/>
              </a:spcBef>
              <a:spcAft>
                <a:spcPts val="300"/>
              </a:spcAft>
            </a:pPr>
            <a:endParaRPr lang="en-US" sz="1400" kern="0" dirty="0">
              <a:latin typeface="Calibri" panose="020F0502020204030204" pitchFamily="34" charset="0"/>
              <a:ea typeface="Calibri" panose="020F0502020204030204" pitchFamily="34" charset="0"/>
              <a:cs typeface="Calibri" panose="020F0502020204030204" pitchFamily="34" charset="0"/>
            </a:endParaRPr>
          </a:p>
          <a:p>
            <a:pPr marL="685800" marR="0" indent="-228600">
              <a:lnSpc>
                <a:spcPct val="107000"/>
              </a:lnSpc>
              <a:spcBef>
                <a:spcPts val="0"/>
              </a:spcBef>
              <a:spcAft>
                <a:spcPts val="3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Luke 4:16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So He came to Nazareth, where He had been brought up.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And as His custom was</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He went into the synagogue on the Sabbath day, and stood up to read.</a:t>
            </a:r>
          </a:p>
        </p:txBody>
      </p:sp>
      <p:sp>
        <p:nvSpPr>
          <p:cNvPr id="8" name="TextBox 7">
            <a:extLst>
              <a:ext uri="{FF2B5EF4-FFF2-40B4-BE49-F238E27FC236}">
                <a16:creationId xmlns:a16="http://schemas.microsoft.com/office/drawing/2014/main" id="{1796107A-E4C9-2F6F-7FB2-F2FC56F158F3}"/>
              </a:ext>
            </a:extLst>
          </p:cNvPr>
          <p:cNvSpPr txBox="1"/>
          <p:nvPr/>
        </p:nvSpPr>
        <p:spPr>
          <a:xfrm>
            <a:off x="24742" y="922815"/>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“Like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wedding, bride, the groom, stroll, bridesmaid dress, bouquet, just ...">
            <a:extLst>
              <a:ext uri="{FF2B5EF4-FFF2-40B4-BE49-F238E27FC236}">
                <a16:creationId xmlns:a16="http://schemas.microsoft.com/office/drawing/2014/main" id="{7E97C0BC-629B-27CD-6625-2B00D6125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4253" y="5330514"/>
            <a:ext cx="2160864" cy="14389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69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EAF1306-7260-E2E4-C463-53F69B39FE2B}"/>
              </a:ext>
            </a:extLst>
          </p:cNvPr>
          <p:cNvSpPr txBox="1"/>
          <p:nvPr/>
        </p:nvSpPr>
        <p:spPr>
          <a:xfrm>
            <a:off x="771277" y="1709531"/>
            <a:ext cx="6885830" cy="2505238"/>
          </a:xfrm>
          <a:prstGeom prst="rect">
            <a:avLst/>
          </a:prstGeom>
          <a:noFill/>
          <a:ln w="76200">
            <a:noFill/>
          </a:ln>
        </p:spPr>
        <p:txBody>
          <a:bodyPr wrap="square">
            <a:spAutoFit/>
          </a:bodyPr>
          <a:lstStyle/>
          <a:p>
            <a:pPr>
              <a:lnSpc>
                <a:spcPct val="107000"/>
              </a:lnSpc>
              <a:spcAft>
                <a:spcPts val="300"/>
              </a:spcAft>
            </a:pP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You are the bride of Christ.</a:t>
            </a:r>
          </a:p>
          <a:p>
            <a:pPr>
              <a:lnSpc>
                <a:spcPct val="107000"/>
              </a:lnSpc>
              <a:spcAft>
                <a:spcPts val="300"/>
              </a:spcAft>
            </a:pP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sz="4800" kern="100" dirty="0">
                <a:latin typeface="Calibri" panose="020F0502020204030204" pitchFamily="34" charset="0"/>
                <a:ea typeface="Calibri" panose="020F0502020204030204" pitchFamily="34" charset="0"/>
                <a:cs typeface="Times New Roman" panose="02020603050405020304" pitchFamily="18" charset="0"/>
              </a:rPr>
              <a:t>You are the wife of Christ.</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31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EAF1306-7260-E2E4-C463-53F69B39FE2B}"/>
              </a:ext>
            </a:extLst>
          </p:cNvPr>
          <p:cNvSpPr txBox="1"/>
          <p:nvPr/>
        </p:nvSpPr>
        <p:spPr>
          <a:xfrm>
            <a:off x="405516" y="1280160"/>
            <a:ext cx="8396577" cy="4659994"/>
          </a:xfrm>
          <a:prstGeom prst="rect">
            <a:avLst/>
          </a:prstGeom>
          <a:noFill/>
          <a:ln w="76200">
            <a:solidFill>
              <a:srgbClr val="0070C0"/>
            </a:solidFill>
          </a:ln>
        </p:spPr>
        <p:txBody>
          <a:bodyPr wrap="square">
            <a:spAutoFit/>
          </a:bodyPr>
          <a:lstStyle/>
          <a:p>
            <a:pPr marR="0">
              <a:lnSpc>
                <a:spcPct val="150000"/>
              </a:lnSpc>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Christ Wants </a:t>
            </a:r>
            <a:r>
              <a:rPr lang="en-US" sz="3600" b="1" i="1" u="sng" kern="0" dirty="0">
                <a:effectLst/>
                <a:latin typeface="Calibri" panose="020F0502020204030204" pitchFamily="34" charset="0"/>
                <a:ea typeface="Calibri" panose="020F0502020204030204" pitchFamily="34" charset="0"/>
                <a:cs typeface="Calibri" panose="020F0502020204030204" pitchFamily="34" charset="0"/>
              </a:rPr>
              <a:t>YOU</a:t>
            </a:r>
            <a:r>
              <a:rPr lang="en-US" sz="3600" b="1"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“Love” Him.</a:t>
            </a:r>
          </a:p>
          <a:p>
            <a:pPr>
              <a:lnSpc>
                <a:spcPct val="150000"/>
              </a:lnSpc>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Christ Wants </a:t>
            </a:r>
            <a:r>
              <a:rPr lang="en-US" sz="3600" b="1" i="1" u="sng" kern="0" dirty="0">
                <a:effectLst/>
                <a:latin typeface="Calibri" panose="020F0502020204030204" pitchFamily="34" charset="0"/>
                <a:ea typeface="Calibri" panose="020F0502020204030204" pitchFamily="34" charset="0"/>
                <a:cs typeface="Calibri" panose="020F0502020204030204" pitchFamily="34" charset="0"/>
              </a:rPr>
              <a:t>YOU</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“Attractive.”</a:t>
            </a:r>
          </a:p>
          <a:p>
            <a:pPr>
              <a:lnSpc>
                <a:spcPct val="150000"/>
              </a:lnSpc>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Christ Wants </a:t>
            </a:r>
            <a:r>
              <a:rPr lang="en-US" sz="3600" b="1" i="1" u="sng" kern="0" dirty="0">
                <a:effectLst/>
                <a:latin typeface="Calibri" panose="020F0502020204030204" pitchFamily="34" charset="0"/>
                <a:ea typeface="Calibri" panose="020F0502020204030204" pitchFamily="34" charset="0"/>
                <a:cs typeface="Calibri" panose="020F0502020204030204" pitchFamily="34" charset="0"/>
              </a:rPr>
              <a:t>YOU</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Loyal To Him.</a:t>
            </a:r>
            <a:endParaRPr lang="en-US" sz="3200" b="1" kern="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Christ Wants </a:t>
            </a:r>
            <a:r>
              <a:rPr lang="en-US" sz="3600" b="1" i="1" u="sng" kern="0" dirty="0">
                <a:effectLst/>
                <a:latin typeface="Calibri" panose="020F0502020204030204" pitchFamily="34" charset="0"/>
                <a:ea typeface="Calibri" panose="020F0502020204030204" pitchFamily="34" charset="0"/>
                <a:cs typeface="Calibri" panose="020F0502020204030204" pitchFamily="34" charset="0"/>
              </a:rPr>
              <a:t>YOU</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Help Him In His Business.</a:t>
            </a:r>
          </a:p>
          <a:p>
            <a:pPr>
              <a:lnSpc>
                <a:spcPct val="150000"/>
              </a:lnSpc>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Christ Wants </a:t>
            </a:r>
            <a:r>
              <a:rPr lang="en-US" sz="3600" b="1" i="1" u="sng" kern="0" dirty="0">
                <a:effectLst/>
                <a:latin typeface="Calibri" panose="020F0502020204030204" pitchFamily="34" charset="0"/>
                <a:ea typeface="Calibri" panose="020F0502020204030204" pitchFamily="34" charset="0"/>
                <a:cs typeface="Calibri" panose="020F0502020204030204" pitchFamily="34" charset="0"/>
              </a:rPr>
              <a:t>YOU</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“Like Him.”</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300"/>
              </a:spcAft>
              <a:buFontTx/>
              <a:buAutoNum type="arabicPeriod"/>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246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58C6751-B4D3-F773-FC82-EE189BDBA43A}"/>
              </a:ext>
            </a:extLst>
          </p:cNvPr>
          <p:cNvSpPr txBox="1"/>
          <p:nvPr/>
        </p:nvSpPr>
        <p:spPr>
          <a:xfrm>
            <a:off x="485030" y="1089329"/>
            <a:ext cx="8205746" cy="5555881"/>
          </a:xfrm>
          <a:prstGeom prst="rect">
            <a:avLst/>
          </a:prstGeom>
          <a:noFill/>
          <a:ln w="57150">
            <a:solidFill>
              <a:schemeClr val="tx1"/>
            </a:solidFill>
          </a:ln>
        </p:spPr>
        <p:txBody>
          <a:bodyPr wrap="square">
            <a:spAutoFit/>
          </a:bodyPr>
          <a:lstStyle/>
          <a:p>
            <a:r>
              <a:rPr lang="en-US" sz="3000" b="1" dirty="0">
                <a:solidFill>
                  <a:srgbClr val="0070C0"/>
                </a:solidFill>
              </a:rPr>
              <a:t>Rev. 19:6 </a:t>
            </a:r>
            <a:r>
              <a:rPr lang="en-US" sz="2800" dirty="0"/>
              <a:t>And I heard, as it were, the voice of a great multitude, as the sound of many waters and as the sound of mighty </a:t>
            </a:r>
            <a:r>
              <a:rPr lang="en-US" sz="2800" dirty="0" err="1"/>
              <a:t>thunderings</a:t>
            </a:r>
            <a:r>
              <a:rPr lang="en-US" sz="2800" dirty="0"/>
              <a:t>, saying, "Alleluia! For the Lord God Omnipotent reigns!</a:t>
            </a:r>
          </a:p>
          <a:p>
            <a:r>
              <a:rPr lang="en-US" sz="3600" b="1" dirty="0">
                <a:solidFill>
                  <a:srgbClr val="0070C0"/>
                </a:solidFill>
              </a:rPr>
              <a:t>7</a:t>
            </a:r>
            <a:r>
              <a:rPr lang="en-US" sz="3600" dirty="0"/>
              <a:t> "Let us be glad and rejoice and give Him glory, for the marriage of the Lamb has come, and </a:t>
            </a:r>
            <a:r>
              <a:rPr lang="en-US" sz="3600" u="sng" dirty="0"/>
              <a:t>His wife has made herself ready."</a:t>
            </a:r>
          </a:p>
          <a:p>
            <a:r>
              <a:rPr lang="en-US" sz="2800" b="1" dirty="0">
                <a:solidFill>
                  <a:srgbClr val="0070C0"/>
                </a:solidFill>
              </a:rPr>
              <a:t>8</a:t>
            </a:r>
            <a:r>
              <a:rPr lang="en-US" sz="2800" dirty="0"/>
              <a:t> And to her it was granted to be arrayed in fine linen, clean and bright, for the fine linen is the righteous acts of the saints.</a:t>
            </a:r>
          </a:p>
        </p:txBody>
      </p:sp>
    </p:spTree>
    <p:extLst>
      <p:ext uri="{BB962C8B-B14F-4D97-AF65-F5344CB8AC3E}">
        <p14:creationId xmlns:p14="http://schemas.microsoft.com/office/powerpoint/2010/main" val="605925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New Testament Christian?</a:t>
            </a:r>
          </a:p>
        </p:txBody>
      </p:sp>
    </p:spTree>
    <p:extLst>
      <p:ext uri="{BB962C8B-B14F-4D97-AF65-F5344CB8AC3E}">
        <p14:creationId xmlns:p14="http://schemas.microsoft.com/office/powerpoint/2010/main" val="698493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Free Images : hand, woman, photography, couple, romance, fashion ...">
            <a:extLst>
              <a:ext uri="{FF2B5EF4-FFF2-40B4-BE49-F238E27FC236}">
                <a16:creationId xmlns:a16="http://schemas.microsoft.com/office/drawing/2014/main" id="{E80BDBD4-E374-F75E-2978-E7268FB16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6F076E-DD71-6549-647A-5BFF0E8219A0}"/>
              </a:ext>
            </a:extLst>
          </p:cNvPr>
          <p:cNvSpPr txBox="1"/>
          <p:nvPr/>
        </p:nvSpPr>
        <p:spPr>
          <a:xfrm>
            <a:off x="0" y="75501"/>
            <a:ext cx="9144000" cy="646331"/>
          </a:xfrm>
          <a:prstGeom prst="rect">
            <a:avLst/>
          </a:prstGeom>
          <a:noFill/>
        </p:spPr>
        <p:txBody>
          <a:bodyPr wrap="square" rtlCol="0">
            <a:spAutoFit/>
          </a:bodyPr>
          <a:lstStyle/>
          <a:p>
            <a:pPr algn="ctr"/>
            <a:r>
              <a:rPr lang="en-US" sz="3600" dirty="0">
                <a:solidFill>
                  <a:schemeClr val="bg1"/>
                </a:solidFill>
              </a:rPr>
              <a:t>Have You Made Yourself Ready For The Groom?</a:t>
            </a:r>
          </a:p>
        </p:txBody>
      </p:sp>
      <p:sp>
        <p:nvSpPr>
          <p:cNvPr id="4" name="TextBox 3">
            <a:extLst>
              <a:ext uri="{FF2B5EF4-FFF2-40B4-BE49-F238E27FC236}">
                <a16:creationId xmlns:a16="http://schemas.microsoft.com/office/drawing/2014/main" id="{37CB70BE-AE8B-3D22-C30B-20C9AC6CFD97}"/>
              </a:ext>
            </a:extLst>
          </p:cNvPr>
          <p:cNvSpPr txBox="1"/>
          <p:nvPr/>
        </p:nvSpPr>
        <p:spPr>
          <a:xfrm>
            <a:off x="230697" y="2608705"/>
            <a:ext cx="3863131" cy="4031873"/>
          </a:xfrm>
          <a:prstGeom prst="rect">
            <a:avLst/>
          </a:prstGeom>
          <a:noFill/>
        </p:spPr>
        <p:txBody>
          <a:bodyPr wrap="square">
            <a:spAutoFit/>
          </a:bodyPr>
          <a:lstStyle/>
          <a:p>
            <a:r>
              <a:rPr lang="en-US" sz="3200" dirty="0">
                <a:solidFill>
                  <a:schemeClr val="bg1"/>
                </a:solidFill>
              </a:rPr>
              <a:t>Rev. 19:7</a:t>
            </a:r>
          </a:p>
          <a:p>
            <a:r>
              <a:rPr lang="en-US" sz="3200" dirty="0">
                <a:solidFill>
                  <a:schemeClr val="bg1"/>
                </a:solidFill>
              </a:rPr>
              <a:t>Let us be glad and rejoice and give Him glory, for the marriage of the Lamb has come, and His wife has made herself ready.</a:t>
            </a:r>
          </a:p>
        </p:txBody>
      </p:sp>
    </p:spTree>
    <p:extLst>
      <p:ext uri="{BB962C8B-B14F-4D97-AF65-F5344CB8AC3E}">
        <p14:creationId xmlns:p14="http://schemas.microsoft.com/office/powerpoint/2010/main" val="237994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Grayscale Photography of Bride and Groom · Free Stock Photo">
            <a:extLst>
              <a:ext uri="{FF2B5EF4-FFF2-40B4-BE49-F238E27FC236}">
                <a16:creationId xmlns:a16="http://schemas.microsoft.com/office/drawing/2014/main" id="{BBF09BBE-FCE9-5A95-1DC6-3D2CBABFC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5229"/>
            <a:ext cx="9144000" cy="4778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66A081-2165-B941-E0A9-DF558A2ED833}"/>
              </a:ext>
            </a:extLst>
          </p:cNvPr>
          <p:cNvSpPr txBox="1"/>
          <p:nvPr/>
        </p:nvSpPr>
        <p:spPr>
          <a:xfrm>
            <a:off x="24742" y="185519"/>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b="1" kern="0" dirty="0">
                <a:solidFill>
                  <a:schemeClr val="bg1"/>
                </a:solidFill>
                <a:effectLst/>
                <a:ea typeface="Calibri" panose="020F0502020204030204" pitchFamily="34" charset="0"/>
                <a:cs typeface="Aharoni" panose="02010803020104030203" pitchFamily="2" charset="-79"/>
              </a:rPr>
              <a:t>T</a:t>
            </a:r>
            <a:r>
              <a:rPr lang="en-US" sz="2800" b="1" kern="0" dirty="0">
                <a:solidFill>
                  <a:schemeClr val="bg1"/>
                </a:solidFill>
                <a:effectLst/>
                <a:ea typeface="Calibri" panose="020F0502020204030204" pitchFamily="34" charset="0"/>
                <a:cs typeface="Aharoni" panose="02010803020104030203" pitchFamily="2" charset="-79"/>
              </a:rPr>
              <a:t>he </a:t>
            </a:r>
            <a:r>
              <a:rPr lang="en-US" sz="3200" b="1" kern="0" dirty="0">
                <a:solidFill>
                  <a:schemeClr val="bg1"/>
                </a:solidFill>
                <a:effectLst/>
                <a:ea typeface="Calibri" panose="020F0502020204030204" pitchFamily="34" charset="0"/>
                <a:cs typeface="Aharoni" panose="02010803020104030203" pitchFamily="2" charset="-79"/>
              </a:rPr>
              <a:t>K</a:t>
            </a:r>
            <a:r>
              <a:rPr lang="en-US" sz="2800" b="1" kern="0" dirty="0">
                <a:solidFill>
                  <a:schemeClr val="bg1"/>
                </a:solidFill>
                <a:effectLst/>
                <a:ea typeface="Calibri" panose="020F0502020204030204" pitchFamily="34" charset="0"/>
                <a:cs typeface="Aharoni" panose="02010803020104030203" pitchFamily="2" charset="-79"/>
              </a:rPr>
              <a:t>ind of a Wife That Christ Wants His Wife to Be</a:t>
            </a:r>
            <a:endParaRPr lang="en-US" sz="2800" b="1" kern="100" dirty="0">
              <a:solidFill>
                <a:schemeClr val="bg1"/>
              </a:solidFill>
              <a:effectLst/>
              <a:ea typeface="Calibri" panose="020F0502020204030204" pitchFamily="34" charset="0"/>
              <a:cs typeface="Aharoni" panose="02010803020104030203" pitchFamily="2" charset="-79"/>
            </a:endParaRPr>
          </a:p>
        </p:txBody>
      </p:sp>
      <p:sp>
        <p:nvSpPr>
          <p:cNvPr id="3" name="TextBox 2">
            <a:extLst>
              <a:ext uri="{FF2B5EF4-FFF2-40B4-BE49-F238E27FC236}">
                <a16:creationId xmlns:a16="http://schemas.microsoft.com/office/drawing/2014/main" id="{410C9133-D000-A7DE-CD88-EB88224886CE}"/>
              </a:ext>
            </a:extLst>
          </p:cNvPr>
          <p:cNvSpPr txBox="1"/>
          <p:nvPr/>
        </p:nvSpPr>
        <p:spPr>
          <a:xfrm>
            <a:off x="1" y="6123963"/>
            <a:ext cx="9144000" cy="646331"/>
          </a:xfrm>
          <a:prstGeom prst="rect">
            <a:avLst/>
          </a:prstGeom>
          <a:noFill/>
        </p:spPr>
        <p:txBody>
          <a:bodyPr wrap="square" rtlCol="0">
            <a:spAutoFit/>
          </a:bodyPr>
          <a:lstStyle/>
          <a:p>
            <a:pPr algn="ctr"/>
            <a:r>
              <a:rPr lang="en-US" sz="3600" dirty="0">
                <a:solidFill>
                  <a:schemeClr val="bg1"/>
                </a:solidFill>
              </a:rPr>
              <a:t>Revelation 19:6-8</a:t>
            </a:r>
          </a:p>
        </p:txBody>
      </p:sp>
    </p:spTree>
    <p:extLst>
      <p:ext uri="{BB962C8B-B14F-4D97-AF65-F5344CB8AC3E}">
        <p14:creationId xmlns:p14="http://schemas.microsoft.com/office/powerpoint/2010/main" val="82672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58C6751-B4D3-F773-FC82-EE189BDBA43A}"/>
              </a:ext>
            </a:extLst>
          </p:cNvPr>
          <p:cNvSpPr txBox="1"/>
          <p:nvPr/>
        </p:nvSpPr>
        <p:spPr>
          <a:xfrm>
            <a:off x="421420" y="1240404"/>
            <a:ext cx="8205746" cy="3884461"/>
          </a:xfrm>
          <a:prstGeom prst="rect">
            <a:avLst/>
          </a:prstGeom>
          <a:noFill/>
          <a:ln w="57150">
            <a:noFill/>
          </a:ln>
        </p:spPr>
        <p:txBody>
          <a:bodyPr wrap="square">
            <a:spAutoFit/>
          </a:bodyPr>
          <a:lstStyle/>
          <a:p>
            <a:r>
              <a:rPr lang="en-US" sz="3600" dirty="0"/>
              <a:t>Marriage is a covenant relationship.</a:t>
            </a:r>
          </a:p>
          <a:p>
            <a:pPr marL="571500" indent="-571500">
              <a:lnSpc>
                <a:spcPct val="150000"/>
              </a:lnSpc>
              <a:buFont typeface="Arial" panose="020B0604020202020204" pitchFamily="34" charset="0"/>
              <a:buChar char="•"/>
            </a:pPr>
            <a:r>
              <a:rPr lang="en-US" sz="3600" dirty="0"/>
              <a:t>legal relationship</a:t>
            </a:r>
          </a:p>
          <a:p>
            <a:pPr marL="571500" indent="-571500">
              <a:lnSpc>
                <a:spcPct val="150000"/>
              </a:lnSpc>
              <a:buFont typeface="Arial" panose="020B0604020202020204" pitchFamily="34" charset="0"/>
              <a:buChar char="•"/>
            </a:pPr>
            <a:r>
              <a:rPr lang="en-US" sz="3600" dirty="0"/>
              <a:t>rights, duties, blessings</a:t>
            </a:r>
          </a:p>
          <a:p>
            <a:pPr marL="571500" indent="-571500">
              <a:lnSpc>
                <a:spcPct val="150000"/>
              </a:lnSpc>
              <a:buFont typeface="Arial" panose="020B0604020202020204" pitchFamily="34" charset="0"/>
              <a:buChar char="•"/>
            </a:pPr>
            <a:r>
              <a:rPr lang="en-US" sz="3600" dirty="0"/>
              <a:t>obligations</a:t>
            </a:r>
          </a:p>
          <a:p>
            <a:pPr marL="571500" indent="-571500">
              <a:lnSpc>
                <a:spcPct val="150000"/>
              </a:lnSpc>
              <a:buFont typeface="Arial" panose="020B0604020202020204" pitchFamily="34" charset="0"/>
              <a:buChar char="•"/>
            </a:pPr>
            <a:r>
              <a:rPr lang="en-US" sz="3600" dirty="0"/>
              <a:t>love and affection</a:t>
            </a:r>
          </a:p>
        </p:txBody>
      </p:sp>
      <p:pic>
        <p:nvPicPr>
          <p:cNvPr id="4" name="Picture 2" descr="Royalty-Free photo: Women's face near to window curtain | PickPik">
            <a:extLst>
              <a:ext uri="{FF2B5EF4-FFF2-40B4-BE49-F238E27FC236}">
                <a16:creationId xmlns:a16="http://schemas.microsoft.com/office/drawing/2014/main" id="{B48F9F7B-D22B-CA7A-50F4-C20934B38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541" y="3787955"/>
            <a:ext cx="4028553" cy="267381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95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779A4AE-B06A-8028-2A56-AFE021D9FA9D}"/>
              </a:ext>
            </a:extLst>
          </p:cNvPr>
          <p:cNvSpPr txBox="1"/>
          <p:nvPr/>
        </p:nvSpPr>
        <p:spPr>
          <a:xfrm>
            <a:off x="349857" y="1884472"/>
            <a:ext cx="8499945" cy="4204100"/>
          </a:xfrm>
          <a:prstGeom prst="rect">
            <a:avLst/>
          </a:prstGeom>
          <a:noFill/>
        </p:spPr>
        <p:txBody>
          <a:bodyPr wrap="square">
            <a:spAutoFit/>
          </a:bodyPr>
          <a:lstStyle/>
          <a:p>
            <a:pPr marL="228600" marR="0">
              <a:lnSpc>
                <a:spcPct val="107000"/>
              </a:lnSpc>
              <a:spcBef>
                <a:spcPts val="0"/>
              </a:spcBef>
              <a:spcAft>
                <a:spcPts val="300"/>
              </a:spcAft>
            </a:pP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21:15 </a:t>
            </a:r>
            <a:r>
              <a:rPr lang="en-US" sz="2200" kern="0" dirty="0">
                <a:effectLst/>
                <a:latin typeface="Calibri" panose="020F0502020204030204" pitchFamily="34" charset="0"/>
                <a:ea typeface="Calibri" panose="020F0502020204030204" pitchFamily="34" charset="0"/>
                <a:cs typeface="Calibri" panose="020F0502020204030204" pitchFamily="34" charset="0"/>
              </a:rPr>
              <a:t>So when they had eaten breakfast, Jesus said to Simon Peter, "</a:t>
            </a:r>
            <a:r>
              <a:rPr lang="en-US" sz="2400" b="1" u="sng" kern="0" dirty="0">
                <a:effectLst/>
                <a:latin typeface="Calibri" panose="020F0502020204030204" pitchFamily="34" charset="0"/>
                <a:ea typeface="Calibri" panose="020F0502020204030204" pitchFamily="34" charset="0"/>
                <a:cs typeface="Calibri" panose="020F0502020204030204" pitchFamily="34" charset="0"/>
              </a:rPr>
              <a:t>Simon, son of Jonah, do you love Me more than these?" </a:t>
            </a:r>
            <a:r>
              <a:rPr lang="en-US" sz="2200" kern="0" dirty="0">
                <a:effectLst/>
                <a:latin typeface="Calibri" panose="020F0502020204030204" pitchFamily="34" charset="0"/>
                <a:ea typeface="Calibri" panose="020F0502020204030204" pitchFamily="34" charset="0"/>
                <a:cs typeface="Calibri" panose="020F0502020204030204" pitchFamily="34" charset="0"/>
              </a:rPr>
              <a:t>He said to Him, "Yes, Lord; </a:t>
            </a:r>
            <a:r>
              <a:rPr lang="en-US" sz="22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You know that I love You</a:t>
            </a:r>
            <a:r>
              <a:rPr lang="en-US" sz="2200" kern="0" dirty="0">
                <a:effectLst/>
                <a:latin typeface="Calibri" panose="020F0502020204030204" pitchFamily="34" charset="0"/>
                <a:ea typeface="Calibri" panose="020F0502020204030204" pitchFamily="34" charset="0"/>
                <a:cs typeface="Calibri" panose="020F0502020204030204" pitchFamily="34" charset="0"/>
              </a:rPr>
              <a:t>." He said to him, "Feed My lambs."</a:t>
            </a:r>
          </a:p>
          <a:p>
            <a:pPr marL="228600" marR="0">
              <a:lnSpc>
                <a:spcPct val="107000"/>
              </a:lnSpc>
              <a:spcBef>
                <a:spcPts val="0"/>
              </a:spcBef>
              <a:spcAft>
                <a:spcPts val="30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16 He said to him again a second time, "</a:t>
            </a:r>
            <a:r>
              <a:rPr lang="en-US" sz="2200" b="1" u="sng" kern="0" dirty="0">
                <a:effectLst/>
                <a:latin typeface="Calibri" panose="020F0502020204030204" pitchFamily="34" charset="0"/>
                <a:ea typeface="Calibri" panose="020F0502020204030204" pitchFamily="34" charset="0"/>
                <a:cs typeface="Calibri" panose="020F0502020204030204" pitchFamily="34" charset="0"/>
              </a:rPr>
              <a:t>Simon, son of Jonah, do you love Me?" </a:t>
            </a:r>
            <a:r>
              <a:rPr lang="en-US" sz="2200" kern="0" dirty="0">
                <a:effectLst/>
                <a:latin typeface="Calibri" panose="020F0502020204030204" pitchFamily="34" charset="0"/>
                <a:ea typeface="Calibri" panose="020F0502020204030204" pitchFamily="34" charset="0"/>
                <a:cs typeface="Calibri" panose="020F0502020204030204" pitchFamily="34" charset="0"/>
              </a:rPr>
              <a:t>He said to Him, "Yes, Lord; </a:t>
            </a:r>
            <a:r>
              <a:rPr lang="en-US" sz="22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You know that I love You</a:t>
            </a:r>
            <a:r>
              <a:rPr lang="en-US" sz="2200" kern="0" dirty="0">
                <a:effectLst/>
                <a:latin typeface="Calibri" panose="020F0502020204030204" pitchFamily="34" charset="0"/>
                <a:ea typeface="Calibri" panose="020F0502020204030204" pitchFamily="34" charset="0"/>
                <a:cs typeface="Calibri" panose="020F0502020204030204" pitchFamily="34" charset="0"/>
              </a:rPr>
              <a:t>." He said to him, "Tend My sheep."</a:t>
            </a:r>
          </a:p>
          <a:p>
            <a:pPr marL="228600" marR="0">
              <a:lnSpc>
                <a:spcPct val="107000"/>
              </a:lnSpc>
              <a:spcBef>
                <a:spcPts val="0"/>
              </a:spcBef>
              <a:spcAft>
                <a:spcPts val="30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17 He said to him the third time, </a:t>
            </a:r>
            <a:r>
              <a:rPr lang="en-US" sz="2200" b="1" u="sng" kern="0" dirty="0">
                <a:effectLst/>
                <a:latin typeface="Calibri" panose="020F0502020204030204" pitchFamily="34" charset="0"/>
                <a:ea typeface="Calibri" panose="020F0502020204030204" pitchFamily="34" charset="0"/>
                <a:cs typeface="Calibri" panose="020F0502020204030204" pitchFamily="34" charset="0"/>
              </a:rPr>
              <a:t>"Simon, son of Jonah, do you love Me?" </a:t>
            </a:r>
            <a:r>
              <a:rPr lang="en-US" sz="2200" kern="0" dirty="0">
                <a:effectLst/>
                <a:latin typeface="Calibri" panose="020F0502020204030204" pitchFamily="34" charset="0"/>
                <a:ea typeface="Calibri" panose="020F0502020204030204" pitchFamily="34" charset="0"/>
                <a:cs typeface="Calibri" panose="020F0502020204030204" pitchFamily="34" charset="0"/>
              </a:rPr>
              <a:t>Peter was grieved because He said to him the third time, "</a:t>
            </a:r>
            <a:r>
              <a:rPr lang="en-US" sz="2200" b="1" u="sng" kern="0" dirty="0">
                <a:effectLst/>
                <a:latin typeface="Calibri" panose="020F0502020204030204" pitchFamily="34" charset="0"/>
                <a:ea typeface="Calibri" panose="020F0502020204030204" pitchFamily="34" charset="0"/>
                <a:cs typeface="Calibri" panose="020F0502020204030204" pitchFamily="34" charset="0"/>
              </a:rPr>
              <a:t>Do you love Me</a:t>
            </a:r>
            <a:r>
              <a:rPr lang="en-US" sz="2200" kern="0" dirty="0">
                <a:effectLst/>
                <a:latin typeface="Calibri" panose="020F0502020204030204" pitchFamily="34" charset="0"/>
                <a:ea typeface="Calibri" panose="020F0502020204030204" pitchFamily="34" charset="0"/>
                <a:cs typeface="Calibri" panose="020F0502020204030204" pitchFamily="34" charset="0"/>
              </a:rPr>
              <a:t>?" And he said to Him, "Lord, You know all things; </a:t>
            </a:r>
            <a:r>
              <a:rPr lang="en-US" sz="22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You know that I love You</a:t>
            </a:r>
            <a:r>
              <a:rPr lang="en-US" sz="2200" u="sng" kern="0" dirty="0">
                <a:effectLst/>
                <a:latin typeface="Calibri" panose="020F0502020204030204" pitchFamily="34" charset="0"/>
                <a:ea typeface="Calibri" panose="020F0502020204030204" pitchFamily="34" charset="0"/>
                <a:cs typeface="Calibri" panose="020F0502020204030204" pitchFamily="34" charset="0"/>
              </a:rPr>
              <a:t>.</a:t>
            </a:r>
            <a:r>
              <a:rPr lang="en-US" sz="2200" kern="0" dirty="0">
                <a:effectLst/>
                <a:latin typeface="Calibri" panose="020F0502020204030204" pitchFamily="34" charset="0"/>
                <a:ea typeface="Calibri" panose="020F0502020204030204" pitchFamily="34" charset="0"/>
                <a:cs typeface="Calibri" panose="020F0502020204030204" pitchFamily="34" charset="0"/>
              </a:rPr>
              <a:t>" Jesus said to him, "Feed My sheep.</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AB253A2-5ED7-FAD0-0DF5-0BCF9BC5CC1D}"/>
              </a:ext>
            </a:extLst>
          </p:cNvPr>
          <p:cNvSpPr txBox="1"/>
          <p:nvPr/>
        </p:nvSpPr>
        <p:spPr>
          <a:xfrm>
            <a:off x="24742" y="921424"/>
            <a:ext cx="9119257"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“Love”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488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edding, couple, romantic, arch, husband and wife, bride, love ...">
            <a:extLst>
              <a:ext uri="{FF2B5EF4-FFF2-40B4-BE49-F238E27FC236}">
                <a16:creationId xmlns:a16="http://schemas.microsoft.com/office/drawing/2014/main" id="{69296423-2B61-A883-85BD-4C38C67E8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5978" y="3955948"/>
            <a:ext cx="3633747" cy="24156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AB253A2-5ED7-FAD0-0DF5-0BCF9BC5CC1D}"/>
              </a:ext>
            </a:extLst>
          </p:cNvPr>
          <p:cNvSpPr txBox="1"/>
          <p:nvPr/>
        </p:nvSpPr>
        <p:spPr>
          <a:xfrm>
            <a:off x="24742" y="921424"/>
            <a:ext cx="9119257"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“Love”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67EBDB1-03B3-A6D4-490E-9CCC369E00C1}"/>
              </a:ext>
            </a:extLst>
          </p:cNvPr>
          <p:cNvSpPr txBox="1"/>
          <p:nvPr/>
        </p:nvSpPr>
        <p:spPr>
          <a:xfrm>
            <a:off x="243281" y="1538314"/>
            <a:ext cx="8758106" cy="2616101"/>
          </a:xfrm>
          <a:prstGeom prst="rect">
            <a:avLst/>
          </a:prstGeom>
          <a:noFill/>
        </p:spPr>
        <p:txBody>
          <a:bodyPr wrap="square" rtlCol="0">
            <a:spAutoFit/>
          </a:bodyPr>
          <a:lstStyle/>
          <a:p>
            <a:r>
              <a:rPr lang="en-US" sz="2400" b="1" dirty="0">
                <a:solidFill>
                  <a:srgbClr val="0070C0"/>
                </a:solidFill>
              </a:rPr>
              <a:t>Eph 5:22 </a:t>
            </a:r>
            <a:r>
              <a:rPr lang="en-US" sz="2400" dirty="0"/>
              <a:t>Wives, submit to your own husbands, as to the Lord.</a:t>
            </a:r>
          </a:p>
          <a:p>
            <a:r>
              <a:rPr lang="en-US" sz="2400" dirty="0"/>
              <a:t>23 For the husband is head of the wife, as also Christ is head of the church; and He is the Savior of the body.  24 Therefore, just as the church is subject to Christ, so let the wives be to their own husbands in everything. 25 Husbands, love your wives, just as Christ also loved the church and gave Himself for her,</a:t>
            </a:r>
          </a:p>
          <a:p>
            <a:r>
              <a:rPr lang="en-US" sz="2000" dirty="0"/>
              <a:t> </a:t>
            </a:r>
          </a:p>
        </p:txBody>
      </p:sp>
    </p:spTree>
    <p:extLst>
      <p:ext uri="{BB962C8B-B14F-4D97-AF65-F5344CB8AC3E}">
        <p14:creationId xmlns:p14="http://schemas.microsoft.com/office/powerpoint/2010/main" val="3698124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edding, couple, romantic, arch, husband and wife, bride, love ...">
            <a:extLst>
              <a:ext uri="{FF2B5EF4-FFF2-40B4-BE49-F238E27FC236}">
                <a16:creationId xmlns:a16="http://schemas.microsoft.com/office/drawing/2014/main" id="{69296423-2B61-A883-85BD-4C38C67E8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562" y="3782196"/>
            <a:ext cx="3872233" cy="257415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AB253A2-5ED7-FAD0-0DF5-0BCF9BC5CC1D}"/>
              </a:ext>
            </a:extLst>
          </p:cNvPr>
          <p:cNvSpPr txBox="1"/>
          <p:nvPr/>
        </p:nvSpPr>
        <p:spPr>
          <a:xfrm>
            <a:off x="24742" y="921424"/>
            <a:ext cx="9119257"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“Love” Him</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67EBDB1-03B3-A6D4-490E-9CCC369E00C1}"/>
              </a:ext>
            </a:extLst>
          </p:cNvPr>
          <p:cNvSpPr txBox="1"/>
          <p:nvPr/>
        </p:nvSpPr>
        <p:spPr>
          <a:xfrm>
            <a:off x="318782" y="1672538"/>
            <a:ext cx="8758106" cy="2369880"/>
          </a:xfrm>
          <a:prstGeom prst="rect">
            <a:avLst/>
          </a:prstGeom>
          <a:noFill/>
        </p:spPr>
        <p:txBody>
          <a:bodyPr wrap="square" rtlCol="0">
            <a:spAutoFit/>
          </a:bodyPr>
          <a:lstStyle/>
          <a:p>
            <a:r>
              <a:rPr lang="en-US" sz="2800" b="1" dirty="0">
                <a:solidFill>
                  <a:srgbClr val="0070C0"/>
                </a:solidFill>
              </a:rPr>
              <a:t>Deut. 6:4 </a:t>
            </a:r>
            <a:r>
              <a:rPr lang="en-US" sz="2000" dirty="0"/>
              <a:t>"Hear, O Israel: The LORD our God, the LORD is one!</a:t>
            </a:r>
          </a:p>
          <a:p>
            <a:r>
              <a:rPr lang="en-US" sz="2000" dirty="0"/>
              <a:t> 5 "You shall love the LORD your God with all your heart, with all your soul, and with all your strength.</a:t>
            </a:r>
          </a:p>
          <a:p>
            <a:r>
              <a:rPr lang="en-US" sz="2000" dirty="0"/>
              <a:t> 6 "And these words which I command you today shall be in your heart.</a:t>
            </a:r>
          </a:p>
          <a:p>
            <a:r>
              <a:rPr lang="en-US" sz="2000" dirty="0"/>
              <a:t> 7 "You shall teach them diligently to your children, and shall talk of them when you sit in your house, when you walk by the way, when you lie down, and when you rise up.</a:t>
            </a:r>
          </a:p>
        </p:txBody>
      </p:sp>
    </p:spTree>
    <p:extLst>
      <p:ext uri="{BB962C8B-B14F-4D97-AF65-F5344CB8AC3E}">
        <p14:creationId xmlns:p14="http://schemas.microsoft.com/office/powerpoint/2010/main" val="2186607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17DBBC4-4A9F-B8DC-5FF8-C5FE451D0FA7}"/>
              </a:ext>
            </a:extLst>
          </p:cNvPr>
          <p:cNvSpPr txBox="1"/>
          <p:nvPr/>
        </p:nvSpPr>
        <p:spPr>
          <a:xfrm>
            <a:off x="184559" y="2083270"/>
            <a:ext cx="4920178" cy="4085734"/>
          </a:xfrm>
          <a:prstGeom prst="rect">
            <a:avLst/>
          </a:prstGeom>
          <a:noFill/>
          <a:ln w="57150">
            <a:solidFill>
              <a:schemeClr val="tx1"/>
            </a:solidFill>
          </a:ln>
        </p:spPr>
        <p:txBody>
          <a:bodyPr wrap="square">
            <a:spAutoFit/>
          </a:bodyPr>
          <a:lstStyle/>
          <a:p>
            <a:pPr marL="457200" marR="0" indent="-228600">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Not necessarily physically attractive, that is for the world, and not for Christ.</a:t>
            </a:r>
          </a:p>
          <a:p>
            <a:pPr marL="457200" marR="0" indent="-228600">
              <a:spcBef>
                <a:spcPts val="0"/>
              </a:spcBef>
              <a:spcAft>
                <a:spcPts val="300"/>
              </a:spcAft>
            </a:pP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Christ wants his wife to have an </a:t>
            </a:r>
            <a:r>
              <a:rPr lang="en-US" sz="2800" b="1" kern="0" dirty="0">
                <a:effectLst/>
                <a:latin typeface="Calibri" panose="020F0502020204030204" pitchFamily="34" charset="0"/>
                <a:ea typeface="Calibri" panose="020F0502020204030204" pitchFamily="34" charset="0"/>
                <a:cs typeface="Calibri" panose="020F0502020204030204" pitchFamily="34" charset="0"/>
              </a:rPr>
              <a:t>attractive personality</a:t>
            </a:r>
            <a:r>
              <a:rPr lang="en-US" sz="2800" kern="0" dirty="0">
                <a:latin typeface="Calibri" panose="020F0502020204030204" pitchFamily="34" charset="0"/>
                <a:ea typeface="Calibri" panose="020F0502020204030204" pitchFamily="34" charset="0"/>
                <a:cs typeface="Calibri" panose="020F0502020204030204" pitchFamily="34" charset="0"/>
              </a:rPr>
              <a:t>.</a:t>
            </a:r>
          </a:p>
          <a:p>
            <a:pPr marL="457200" marR="0" indent="-228600">
              <a:spcBef>
                <a:spcPts val="0"/>
              </a:spcBef>
              <a:spcAft>
                <a:spcPts val="30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Friendly</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kind</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r>
              <a:rPr lang="en-US" sz="2800" b="1" kern="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humble</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r>
              <a:rPr lang="en-US" sz="2800" b="1" kern="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compassionate</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r>
              <a:rPr lang="en-US" sz="2800" b="1" kern="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gentle</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r>
              <a:rPr lang="en-US" sz="2800" b="1" kern="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lovable</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BEA28F2-0ABD-2B13-BF1E-5BD4DF041945}"/>
              </a:ext>
            </a:extLst>
          </p:cNvPr>
          <p:cNvSpPr txBox="1"/>
          <p:nvPr/>
        </p:nvSpPr>
        <p:spPr>
          <a:xfrm>
            <a:off x="24742" y="913553"/>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“Attractive</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Free photo: Bride And Groom, Wedding, Marry - Free Image on Pixabay ...">
            <a:extLst>
              <a:ext uri="{FF2B5EF4-FFF2-40B4-BE49-F238E27FC236}">
                <a16:creationId xmlns:a16="http://schemas.microsoft.com/office/drawing/2014/main" id="{3EAE0449-6F18-4296-41A9-DF944AA18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842" y="3185569"/>
            <a:ext cx="3582099" cy="23880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0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2" name="TextBox 1">
            <a:extLst>
              <a:ext uri="{FF2B5EF4-FFF2-40B4-BE49-F238E27FC236}">
                <a16:creationId xmlns:a16="http://schemas.microsoft.com/office/drawing/2014/main" id="{17555B5D-E707-94D1-A0A8-042A62BEB3C8}"/>
              </a:ext>
            </a:extLst>
          </p:cNvPr>
          <p:cNvSpPr txBox="1"/>
          <p:nvPr/>
        </p:nvSpPr>
        <p:spPr>
          <a:xfrm>
            <a:off x="24742" y="50347"/>
            <a:ext cx="9144000" cy="609334"/>
          </a:xfrm>
          <a:prstGeom prst="rect">
            <a:avLst/>
          </a:prstGeom>
          <a:solidFill>
            <a:schemeClr val="tx1"/>
          </a:solidFill>
        </p:spPr>
        <p:txBody>
          <a:bodyPr wrap="square" rtlCol="0">
            <a:spAutoFit/>
          </a:bodyPr>
          <a:lstStyle/>
          <a:p>
            <a:pPr marL="0" marR="0" algn="ctr">
              <a:lnSpc>
                <a:spcPct val="107000"/>
              </a:lnSpc>
              <a:spcBef>
                <a:spcPts val="1200"/>
              </a:spcBef>
              <a:spcAft>
                <a:spcPts val="600"/>
              </a:spcAft>
            </a:pPr>
            <a:r>
              <a:rPr lang="en-US" sz="32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he </a:t>
            </a:r>
            <a:r>
              <a:rPr lang="en-US" sz="3200" kern="0" dirty="0">
                <a:solidFill>
                  <a:schemeClr val="bg1"/>
                </a:solidFill>
                <a:effectLst/>
                <a:ea typeface="Calibri" panose="020F0502020204030204" pitchFamily="34" charset="0"/>
                <a:cs typeface="Aharoni" panose="02010803020104030203" pitchFamily="2" charset="-79"/>
              </a:rPr>
              <a:t>K</a:t>
            </a:r>
            <a:r>
              <a:rPr lang="en-US" sz="2800" kern="0" dirty="0">
                <a:solidFill>
                  <a:schemeClr val="bg1"/>
                </a:solidFill>
                <a:effectLst/>
                <a:ea typeface="Calibri" panose="020F0502020204030204" pitchFamily="34" charset="0"/>
                <a:cs typeface="Calibri" panose="020F0502020204030204" pitchFamily="34" charset="0"/>
              </a:rPr>
              <a:t>ind of a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a:t>
            </a:r>
            <a:r>
              <a:rPr lang="en-US" sz="2800" kern="0" dirty="0">
                <a:solidFill>
                  <a:schemeClr val="bg1"/>
                </a:solidFill>
                <a:effectLst/>
                <a:ea typeface="Calibri" panose="020F0502020204030204" pitchFamily="34" charset="0"/>
                <a:cs typeface="Aharoni" panose="02010803020104030203" pitchFamily="2" charset="-79"/>
              </a:rPr>
              <a:t>T</a:t>
            </a:r>
            <a:r>
              <a:rPr lang="en-US" sz="2800" kern="0" dirty="0">
                <a:solidFill>
                  <a:schemeClr val="bg1"/>
                </a:solidFill>
                <a:effectLst/>
                <a:ea typeface="Calibri" panose="020F0502020204030204" pitchFamily="34" charset="0"/>
                <a:cs typeface="Calibri" panose="020F0502020204030204" pitchFamily="34" charset="0"/>
              </a:rPr>
              <a:t>hat </a:t>
            </a:r>
            <a:r>
              <a:rPr lang="en-US" sz="2800" kern="0" dirty="0">
                <a:solidFill>
                  <a:schemeClr val="bg1"/>
                </a:solidFill>
                <a:effectLst/>
                <a:ea typeface="Calibri" panose="020F0502020204030204" pitchFamily="34" charset="0"/>
                <a:cs typeface="Aharoni" panose="02010803020104030203" pitchFamily="2" charset="-79"/>
              </a:rPr>
              <a:t>C</a:t>
            </a:r>
            <a:r>
              <a:rPr lang="en-US" sz="2800" kern="0" dirty="0">
                <a:solidFill>
                  <a:schemeClr val="bg1"/>
                </a:solidFill>
                <a:effectLst/>
                <a:ea typeface="Calibri" panose="020F0502020204030204" pitchFamily="34" charset="0"/>
                <a:cs typeface="Calibri" panose="020F0502020204030204" pitchFamily="34" charset="0"/>
              </a:rPr>
              <a:t>hrist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ants </a:t>
            </a:r>
            <a:r>
              <a:rPr lang="en-US" sz="2800" kern="0" dirty="0">
                <a:solidFill>
                  <a:schemeClr val="bg1"/>
                </a:solidFill>
                <a:effectLst/>
                <a:ea typeface="Calibri" panose="020F0502020204030204" pitchFamily="34" charset="0"/>
                <a:cs typeface="Aharoni" panose="02010803020104030203" pitchFamily="2" charset="-79"/>
              </a:rPr>
              <a:t>H</a:t>
            </a:r>
            <a:r>
              <a:rPr lang="en-US" sz="2800" kern="0" dirty="0">
                <a:solidFill>
                  <a:schemeClr val="bg1"/>
                </a:solidFill>
                <a:effectLst/>
                <a:ea typeface="Calibri" panose="020F0502020204030204" pitchFamily="34" charset="0"/>
                <a:cs typeface="Calibri" panose="020F0502020204030204" pitchFamily="34" charset="0"/>
              </a:rPr>
              <a:t>is </a:t>
            </a:r>
            <a:r>
              <a:rPr lang="en-US" sz="2800" kern="0" dirty="0">
                <a:solidFill>
                  <a:schemeClr val="bg1"/>
                </a:solidFill>
                <a:effectLst/>
                <a:ea typeface="Calibri" panose="020F0502020204030204" pitchFamily="34" charset="0"/>
                <a:cs typeface="Aharoni" panose="02010803020104030203" pitchFamily="2" charset="-79"/>
              </a:rPr>
              <a:t>W</a:t>
            </a:r>
            <a:r>
              <a:rPr lang="en-US" sz="2800" kern="0" dirty="0">
                <a:solidFill>
                  <a:schemeClr val="bg1"/>
                </a:solidFill>
                <a:effectLst/>
                <a:ea typeface="Calibri" panose="020F0502020204030204" pitchFamily="34" charset="0"/>
                <a:cs typeface="Calibri" panose="020F0502020204030204" pitchFamily="34" charset="0"/>
              </a:rPr>
              <a:t>ife to </a:t>
            </a:r>
            <a:r>
              <a:rPr lang="en-US" sz="2800" kern="0" dirty="0">
                <a:solidFill>
                  <a:schemeClr val="bg1"/>
                </a:solidFill>
                <a:effectLst/>
                <a:ea typeface="Calibri" panose="020F0502020204030204" pitchFamily="34" charset="0"/>
                <a:cs typeface="Aharoni" panose="02010803020104030203" pitchFamily="2" charset="-79"/>
              </a:rPr>
              <a:t>B</a:t>
            </a:r>
            <a:r>
              <a:rPr lang="en-US" sz="2800" kern="0" dirty="0">
                <a:solidFill>
                  <a:schemeClr val="bg1"/>
                </a:solidFill>
                <a:effectLst/>
                <a:ea typeface="Calibri" panose="020F0502020204030204" pitchFamily="34" charset="0"/>
                <a:cs typeface="Calibri" panose="020F0502020204030204" pitchFamily="34" charset="0"/>
              </a:rPr>
              <a:t>e</a:t>
            </a:r>
            <a:endParaRPr lang="en-US" sz="2800" kern="100" dirty="0">
              <a:solidFill>
                <a:schemeClr val="bg1"/>
              </a:solidFill>
              <a:effectLs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BEA28F2-0ABD-2B13-BF1E-5BD4DF041945}"/>
              </a:ext>
            </a:extLst>
          </p:cNvPr>
          <p:cNvSpPr txBox="1"/>
          <p:nvPr/>
        </p:nvSpPr>
        <p:spPr>
          <a:xfrm>
            <a:off x="24742" y="921942"/>
            <a:ext cx="9119258" cy="658835"/>
          </a:xfrm>
          <a:prstGeom prst="rect">
            <a:avLst/>
          </a:prstGeom>
          <a:noFill/>
        </p:spPr>
        <p:txBody>
          <a:bodyPr wrap="square">
            <a:spAutoFit/>
          </a:bodyPr>
          <a:lstStyle/>
          <a:p>
            <a:pPr marL="0" marR="0" algn="ctr">
              <a:lnSpc>
                <a:spcPct val="107000"/>
              </a:lnSpc>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Christ Wants His Wife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Be “Attractive</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Free photo: Bride And Groom, Wedding, Marry - Free Image on Pixabay ...">
            <a:extLst>
              <a:ext uri="{FF2B5EF4-FFF2-40B4-BE49-F238E27FC236}">
                <a16:creationId xmlns:a16="http://schemas.microsoft.com/office/drawing/2014/main" id="{3EAE0449-6F18-4296-41A9-DF944AA18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785" y="1827122"/>
            <a:ext cx="3582099" cy="23880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F05D218-1C39-2C17-AA6C-D51AFE6BD8B7}"/>
              </a:ext>
            </a:extLst>
          </p:cNvPr>
          <p:cNvSpPr txBox="1"/>
          <p:nvPr/>
        </p:nvSpPr>
        <p:spPr>
          <a:xfrm>
            <a:off x="278296" y="1733778"/>
            <a:ext cx="4776069" cy="4862870"/>
          </a:xfrm>
          <a:prstGeom prst="rect">
            <a:avLst/>
          </a:prstGeom>
          <a:noFill/>
        </p:spPr>
        <p:txBody>
          <a:bodyPr wrap="square">
            <a:spAutoFit/>
          </a:bodyPr>
          <a:lstStyle/>
          <a:p>
            <a:r>
              <a:rPr lang="en-US" sz="2200" b="1" dirty="0">
                <a:solidFill>
                  <a:srgbClr val="0070C0"/>
                </a:solidFill>
              </a:rPr>
              <a:t>Gal. 5:22 </a:t>
            </a:r>
            <a:r>
              <a:rPr lang="en-US" sz="2200" dirty="0"/>
              <a:t>But the fruit of the Spirit is </a:t>
            </a:r>
            <a:r>
              <a:rPr lang="en-US" sz="2800" b="1" u="sng" dirty="0"/>
              <a:t>love</a:t>
            </a:r>
            <a:r>
              <a:rPr lang="en-US" sz="2800" dirty="0"/>
              <a:t>, </a:t>
            </a:r>
            <a:r>
              <a:rPr lang="en-US" sz="2800" b="1" u="sng" dirty="0">
                <a:solidFill>
                  <a:srgbClr val="7030A0"/>
                </a:solidFill>
              </a:rPr>
              <a:t>joy</a:t>
            </a:r>
            <a:r>
              <a:rPr lang="en-US" sz="2800" dirty="0"/>
              <a:t>, </a:t>
            </a:r>
            <a:r>
              <a:rPr lang="en-US" sz="2800" b="1" u="sng" dirty="0">
                <a:solidFill>
                  <a:srgbClr val="FF0000"/>
                </a:solidFill>
              </a:rPr>
              <a:t>peace</a:t>
            </a:r>
            <a:r>
              <a:rPr lang="en-US" sz="2800" dirty="0"/>
              <a:t>, </a:t>
            </a:r>
            <a:r>
              <a:rPr lang="en-US" sz="2800" b="1" u="sng" dirty="0">
                <a:solidFill>
                  <a:schemeClr val="accent5">
                    <a:lumMod val="75000"/>
                  </a:schemeClr>
                </a:solidFill>
              </a:rPr>
              <a:t>longsuffering</a:t>
            </a:r>
            <a:r>
              <a:rPr lang="en-US" sz="2800" dirty="0"/>
              <a:t>, </a:t>
            </a:r>
            <a:r>
              <a:rPr lang="en-US" sz="2800" b="1" u="sng" dirty="0">
                <a:solidFill>
                  <a:schemeClr val="accent2">
                    <a:lumMod val="75000"/>
                  </a:schemeClr>
                </a:solidFill>
              </a:rPr>
              <a:t>kindness</a:t>
            </a:r>
            <a:r>
              <a:rPr lang="en-US" sz="2800" dirty="0"/>
              <a:t>, </a:t>
            </a:r>
            <a:r>
              <a:rPr lang="en-US" sz="2800" b="1" u="sng" dirty="0">
                <a:solidFill>
                  <a:srgbClr val="00B0F0"/>
                </a:solidFill>
              </a:rPr>
              <a:t>goodness</a:t>
            </a:r>
            <a:r>
              <a:rPr lang="en-US" sz="2800" dirty="0"/>
              <a:t>, </a:t>
            </a:r>
            <a:r>
              <a:rPr lang="en-US" sz="2800" b="1" u="sng" dirty="0">
                <a:solidFill>
                  <a:schemeClr val="accent6">
                    <a:lumMod val="75000"/>
                  </a:schemeClr>
                </a:solidFill>
              </a:rPr>
              <a:t>faithfulness</a:t>
            </a:r>
            <a:r>
              <a:rPr lang="en-US" sz="2800" dirty="0"/>
              <a:t>, 23 </a:t>
            </a:r>
            <a:r>
              <a:rPr lang="en-US" sz="2800" b="1" u="sng" dirty="0">
                <a:solidFill>
                  <a:schemeClr val="accent6"/>
                </a:solidFill>
              </a:rPr>
              <a:t>gentleness</a:t>
            </a:r>
            <a:r>
              <a:rPr lang="en-US" sz="2800" dirty="0"/>
              <a:t>, </a:t>
            </a:r>
            <a:r>
              <a:rPr lang="en-US" sz="2800" b="1" u="sng" dirty="0">
                <a:solidFill>
                  <a:srgbClr val="C00000"/>
                </a:solidFill>
              </a:rPr>
              <a:t>self-control</a:t>
            </a:r>
            <a:r>
              <a:rPr lang="en-US" sz="2200" dirty="0"/>
              <a:t>. Against such there is no law.</a:t>
            </a:r>
          </a:p>
          <a:p>
            <a:r>
              <a:rPr lang="en-US" sz="2200" dirty="0"/>
              <a:t> 24 And those who are Christ's have crucified the flesh with its passions and desires. 25 If we live in the Spirit, let us also walk in the Spirit.</a:t>
            </a:r>
          </a:p>
          <a:p>
            <a:r>
              <a:rPr lang="en-US" sz="2200" dirty="0"/>
              <a:t> 26 Let us not become conceited, provoking one another, envying one another.</a:t>
            </a:r>
          </a:p>
        </p:txBody>
      </p:sp>
    </p:spTree>
    <p:extLst>
      <p:ext uri="{BB962C8B-B14F-4D97-AF65-F5344CB8AC3E}">
        <p14:creationId xmlns:p14="http://schemas.microsoft.com/office/powerpoint/2010/main" val="5992528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527</TotalTime>
  <Words>1711</Words>
  <Application>Microsoft Office PowerPoint</Application>
  <PresentationFormat>On-screen Show (4:3)</PresentationFormat>
  <Paragraphs>149</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Unicode MS</vt:lpstr>
      <vt:lpstr>Calibri</vt:lpstr>
      <vt:lpstr>Calibri Light</vt:lpstr>
      <vt:lpstr>Ink Free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7</cp:revision>
  <dcterms:created xsi:type="dcterms:W3CDTF">2024-08-27T13:05:50Z</dcterms:created>
  <dcterms:modified xsi:type="dcterms:W3CDTF">2024-08-31T17:21:57Z</dcterms:modified>
</cp:coreProperties>
</file>